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4" r:id="rId2"/>
    <p:sldId id="353" r:id="rId3"/>
    <p:sldId id="355" r:id="rId4"/>
    <p:sldId id="356" r:id="rId5"/>
    <p:sldId id="358" r:id="rId6"/>
    <p:sldId id="360" r:id="rId7"/>
    <p:sldId id="361" r:id="rId8"/>
    <p:sldId id="362" r:id="rId9"/>
    <p:sldId id="363" r:id="rId10"/>
    <p:sldId id="364" r:id="rId1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1637" autoAdjust="0"/>
  </p:normalViewPr>
  <p:slideViewPr>
    <p:cSldViewPr>
      <p:cViewPr>
        <p:scale>
          <a:sx n="100" d="100"/>
          <a:sy n="100" d="100"/>
        </p:scale>
        <p:origin x="234" y="360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</a:t>
            </a:r>
            <a:r>
              <a:rPr lang="en-US" altLang="ko-KR" sz="1400" b="1" kern="1200" dirty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.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15-14-0464-01-0008</a:t>
            </a:r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Motions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July 17,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Motion9: MAC Discovery Messages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MAC shall support at least the following discovery messages:</a:t>
            </a:r>
            <a:endParaRPr lang="en-US" sz="2000" dirty="0"/>
          </a:p>
          <a:p>
            <a:pPr lvl="0"/>
            <a:r>
              <a:rPr lang="en-US" sz="2000" dirty="0" smtClean="0"/>
              <a:t>Discovery Request message</a:t>
            </a:r>
          </a:p>
          <a:p>
            <a:pPr lvl="0"/>
            <a:r>
              <a:rPr lang="en-US" sz="2000" dirty="0" smtClean="0"/>
              <a:t>Discovery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097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1: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381512"/>
          </a:xfrm>
        </p:spPr>
        <p:txBody>
          <a:bodyPr/>
          <a:lstStyle/>
          <a:p>
            <a:r>
              <a:rPr lang="en-US" altLang="ko-KR" dirty="0" smtClean="0"/>
              <a:t>Frame: the structure is defined as the following periods in order 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Synchronization period, Discovery period, Peering period, Contention Access period, and Contention Free period.</a:t>
            </a:r>
          </a:p>
          <a:p>
            <a:pPr lvl="1"/>
            <a:r>
              <a:rPr lang="en-US" altLang="ko-KR" dirty="0" smtClean="0"/>
              <a:t>The duration of a frame is also the synchronization interval which is fixed with a value of TBD.</a:t>
            </a:r>
          </a:p>
          <a:p>
            <a:pPr lvl="1"/>
            <a:r>
              <a:rPr lang="en-US" altLang="ko-KR" dirty="0" smtClean="0"/>
              <a:t>The duration of each period is fixed and the values are TBD.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799985"/>
              </p:ext>
            </p:extLst>
          </p:nvPr>
        </p:nvGraphicFramePr>
        <p:xfrm>
          <a:off x="251520" y="4002484"/>
          <a:ext cx="85344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3" name="Visio" r:id="rId3" imgW="5859455" imgH="1857683" progId="Visio.Drawing.11">
                  <p:embed/>
                </p:oleObj>
              </mc:Choice>
              <mc:Fallback>
                <p:oleObj name="Visio" r:id="rId3" imgW="5859455" imgH="185768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02484"/>
                        <a:ext cx="8534400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27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742988"/>
            <a:ext cx="7772400" cy="885812"/>
          </a:xfrm>
        </p:spPr>
        <p:txBody>
          <a:bodyPr/>
          <a:lstStyle/>
          <a:p>
            <a:r>
              <a:rPr lang="en-US" altLang="ko-KR" dirty="0" smtClean="0"/>
              <a:t> Motion2: Working Assumptions for a </a:t>
            </a:r>
            <a:r>
              <a:rPr lang="en-US" altLang="ko-KR" dirty="0" err="1" smtClean="0"/>
              <a:t>Superframe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824536"/>
          </a:xfrm>
        </p:spPr>
        <p:txBody>
          <a:bodyPr/>
          <a:lstStyle/>
          <a:p>
            <a:r>
              <a:rPr lang="en-US" altLang="ko-KR" dirty="0" err="1" smtClean="0"/>
              <a:t>Superframe</a:t>
            </a:r>
            <a:r>
              <a:rPr lang="en-US" altLang="ko-KR" dirty="0"/>
              <a:t>: </a:t>
            </a:r>
            <a:r>
              <a:rPr lang="en-US" altLang="ko-KR" dirty="0" smtClean="0"/>
              <a:t>contains multiple frames which will </a:t>
            </a:r>
            <a:r>
              <a:rPr lang="en-US" altLang="ko-KR" dirty="0"/>
              <a:t>be considered as an optional feature on the condition that the following are proved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can be performed with reasonable overhead.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over a large area is </a:t>
            </a:r>
            <a:r>
              <a:rPr lang="en-US" altLang="ko-KR" sz="2000" dirty="0" smtClean="0"/>
              <a:t>possible especially with multi-hop. </a:t>
            </a:r>
            <a:endParaRPr lang="en-US" altLang="ko-KR" sz="2000" dirty="0"/>
          </a:p>
          <a:p>
            <a:pPr lvl="1"/>
            <a:r>
              <a:rPr lang="en-US" altLang="ko-KR" sz="2000" dirty="0"/>
              <a:t>Not having the knowledge about the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does not affect a PD’s capability of discovery and peering.</a:t>
            </a:r>
          </a:p>
          <a:p>
            <a:pPr lvl="1"/>
            <a:r>
              <a:rPr lang="en-US" altLang="ko-KR" sz="2000" dirty="0"/>
              <a:t>Having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provides substantial benefit that </a:t>
            </a:r>
            <a:r>
              <a:rPr lang="en-US" altLang="ko-KR" sz="2000" dirty="0" smtClean="0"/>
              <a:t>outweighs </a:t>
            </a:r>
            <a:r>
              <a:rPr lang="en-US" altLang="ko-KR" sz="2000" dirty="0"/>
              <a:t>the overhead required to create and maintain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860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3:</a:t>
            </a:r>
            <a:br>
              <a:rPr lang="en-US" altLang="ko-KR" dirty="0" smtClean="0"/>
            </a:br>
            <a:r>
              <a:rPr lang="en-US" altLang="ko-KR" dirty="0" smtClean="0"/>
              <a:t>Synchronization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Synchronization Procedure includes the following sub-procedures:</a:t>
            </a:r>
          </a:p>
          <a:p>
            <a:pPr lvl="1"/>
            <a:r>
              <a:rPr lang="en-US" altLang="ko-KR" dirty="0" smtClean="0"/>
              <a:t>Initial Synchronization procedure</a:t>
            </a:r>
          </a:p>
          <a:p>
            <a:pPr lvl="1"/>
            <a:r>
              <a:rPr lang="en-US" altLang="ko-KR" dirty="0" smtClean="0"/>
              <a:t>Maintaining Synchronization procedure</a:t>
            </a:r>
          </a:p>
          <a:p>
            <a:pPr lvl="1"/>
            <a:r>
              <a:rPr lang="en-US" altLang="ko-KR" dirty="0" smtClean="0"/>
              <a:t>Re-Synchronization procedure</a:t>
            </a:r>
          </a:p>
          <a:p>
            <a:r>
              <a:rPr lang="en-US" altLang="ko-KR" dirty="0" smtClean="0"/>
              <a:t>A PD starts Initial Synchronization procedure if the PD does not have its own reference timing.</a:t>
            </a:r>
          </a:p>
          <a:p>
            <a:pPr lvl="1"/>
            <a:r>
              <a:rPr lang="en-US" altLang="ko-KR" dirty="0"/>
              <a:t>e</a:t>
            </a:r>
            <a:r>
              <a:rPr lang="en-US" altLang="ko-KR" dirty="0" smtClean="0"/>
              <a:t>.g. when the PD powers on, etc.</a:t>
            </a:r>
            <a:endParaRPr lang="en-US" altLang="ko-KR" dirty="0"/>
          </a:p>
          <a:p>
            <a:r>
              <a:rPr lang="en-US" altLang="ko-KR" dirty="0" smtClean="0"/>
              <a:t>After successful Initial Synchronization procedure, a PD makes a transition to Maintaining Synchronization procedure.</a:t>
            </a:r>
          </a:p>
          <a:p>
            <a:r>
              <a:rPr lang="en-US" altLang="ko-KR" dirty="0" smtClean="0"/>
              <a:t>A </a:t>
            </a:r>
            <a:r>
              <a:rPr lang="en-US" altLang="ko-KR" dirty="0"/>
              <a:t>PD may </a:t>
            </a:r>
            <a:r>
              <a:rPr lang="en-US" altLang="ko-KR" dirty="0" smtClean="0"/>
              <a:t>make a transition to </a:t>
            </a:r>
            <a:r>
              <a:rPr lang="en-US" altLang="ko-KR" dirty="0"/>
              <a:t>Re-synchronization procedure from Maintaining Synchronization procedure according to a </a:t>
            </a:r>
            <a:r>
              <a:rPr lang="en-US" altLang="ko-KR" dirty="0" smtClean="0"/>
              <a:t>triggering </a:t>
            </a:r>
            <a:r>
              <a:rPr lang="en-US" altLang="ko-KR" dirty="0"/>
              <a:t>condition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TBD: a triggering condition</a:t>
            </a:r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16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4: </a:t>
            </a:r>
            <a:br>
              <a:rPr lang="en-US" altLang="ko-KR" dirty="0" smtClean="0"/>
            </a:br>
            <a:r>
              <a:rPr lang="en-US" altLang="ko-KR" dirty="0" smtClean="0"/>
              <a:t>Initial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To acquire </a:t>
            </a:r>
            <a:r>
              <a:rPr lang="en-US" altLang="ko-KR" dirty="0" smtClean="0"/>
              <a:t>a reference timing, </a:t>
            </a:r>
            <a:r>
              <a:rPr lang="en-US" altLang="ko-KR" dirty="0"/>
              <a:t>a PD scans for the existing synchronization </a:t>
            </a:r>
            <a:r>
              <a:rPr lang="en-US" altLang="ko-KR" dirty="0" smtClean="0"/>
              <a:t>signals during a TBD time. </a:t>
            </a:r>
            <a:endParaRPr lang="en-US" altLang="ko-KR" dirty="0"/>
          </a:p>
          <a:p>
            <a:r>
              <a:rPr lang="en-US" altLang="ko-KR" dirty="0"/>
              <a:t>If it </a:t>
            </a:r>
            <a:r>
              <a:rPr lang="en-US" altLang="ko-KR" dirty="0" smtClean="0"/>
              <a:t>detects the synchronized condition, it derives its own timing from the detected synchronization signal.</a:t>
            </a:r>
          </a:p>
          <a:p>
            <a:pPr lvl="1"/>
            <a:r>
              <a:rPr lang="en-US" altLang="ko-KR" dirty="0" smtClean="0"/>
              <a:t>The synchronized condition is determined from </a:t>
            </a:r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synchronization signal or multiple synchronization signals with the same timing </a:t>
            </a:r>
            <a:r>
              <a:rPr lang="en-US" altLang="ko-KR" dirty="0" smtClean="0"/>
              <a:t>detected during </a:t>
            </a:r>
            <a:r>
              <a:rPr lang="en-US" altLang="ko-KR" dirty="0"/>
              <a:t>the scanning </a:t>
            </a:r>
            <a:r>
              <a:rPr lang="en-US" altLang="ko-KR" dirty="0" smtClean="0"/>
              <a:t>period.</a:t>
            </a:r>
          </a:p>
          <a:p>
            <a:r>
              <a:rPr lang="en-US" altLang="ko-KR" dirty="0" smtClean="0"/>
              <a:t>If it detects multiple synchronization signals with different timing during the scanning period, it </a:t>
            </a:r>
            <a:r>
              <a:rPr lang="en-US" altLang="ko-KR" dirty="0"/>
              <a:t>performs </a:t>
            </a:r>
            <a:r>
              <a:rPr lang="en-US" altLang="ko-KR" dirty="0" smtClean="0"/>
              <a:t>a </a:t>
            </a:r>
            <a:r>
              <a:rPr lang="en-US" altLang="ko-KR" dirty="0"/>
              <a:t>synchronization procedure </a:t>
            </a:r>
            <a:r>
              <a:rPr lang="en-US" altLang="ko-KR" dirty="0" smtClean="0"/>
              <a:t>based on the timings derived from the </a:t>
            </a:r>
            <a:r>
              <a:rPr lang="en-US" altLang="ko-KR" dirty="0"/>
              <a:t>detected synchronization </a:t>
            </a:r>
            <a:r>
              <a:rPr lang="en-US" altLang="ko-KR" dirty="0" smtClean="0"/>
              <a:t>signals.</a:t>
            </a:r>
          </a:p>
          <a:p>
            <a:pPr lvl="1"/>
            <a:r>
              <a:rPr lang="en-US" altLang="ko-KR" dirty="0" smtClean="0"/>
              <a:t>The synchronization procedure includes at least adjusting its own timing based on the derived timings.</a:t>
            </a:r>
            <a:endParaRPr lang="en-US" altLang="ko-KR" dirty="0"/>
          </a:p>
          <a:p>
            <a:r>
              <a:rPr lang="en-US" altLang="ko-KR" dirty="0"/>
              <a:t>If it fails to detect any synchronization signal, it starts to send synchronization signal with </a:t>
            </a:r>
            <a:r>
              <a:rPr lang="en-US" altLang="ko-KR" dirty="0" smtClean="0"/>
              <a:t>its </a:t>
            </a:r>
            <a:r>
              <a:rPr lang="en-US" altLang="ko-KR" dirty="0"/>
              <a:t>own </a:t>
            </a:r>
            <a:r>
              <a:rPr lang="en-US" altLang="ko-KR" dirty="0" smtClean="0"/>
              <a:t>timing.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63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5:</a:t>
            </a:r>
            <a:br>
              <a:rPr lang="en-US" altLang="ko-KR" dirty="0" smtClean="0"/>
            </a:br>
            <a:r>
              <a:rPr lang="en-US" altLang="ko-KR" dirty="0" smtClean="0"/>
              <a:t>Maintaining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PD </a:t>
            </a:r>
            <a:r>
              <a:rPr lang="en-US" altLang="ko-KR" dirty="0"/>
              <a:t>maintains </a:t>
            </a:r>
            <a:r>
              <a:rPr lang="en-US" altLang="ko-KR" dirty="0" smtClean="0"/>
              <a:t>its own </a:t>
            </a:r>
            <a:r>
              <a:rPr lang="en-US" altLang="ko-KR" dirty="0"/>
              <a:t>timing reference based on measurement of synchronization </a:t>
            </a:r>
            <a:r>
              <a:rPr lang="en-US" altLang="ko-KR" dirty="0" smtClean="0"/>
              <a:t>signals.</a:t>
            </a:r>
            <a:endParaRPr lang="en-US" altLang="ko-KR" dirty="0"/>
          </a:p>
          <a:p>
            <a:r>
              <a:rPr lang="en-US" altLang="ko-KR" dirty="0"/>
              <a:t>Maintaining </a:t>
            </a:r>
            <a:r>
              <a:rPr lang="en-US" altLang="ko-KR" dirty="0" smtClean="0"/>
              <a:t>Synchronization procedure includes at least fine </a:t>
            </a:r>
            <a:r>
              <a:rPr lang="en-US" altLang="ko-KR" dirty="0"/>
              <a:t>adjustment of timing </a:t>
            </a:r>
            <a:r>
              <a:rPr lang="en-US" altLang="ko-KR" dirty="0" smtClean="0"/>
              <a:t>reference and triggering of Re-Synchronization procedure.</a:t>
            </a:r>
          </a:p>
          <a:p>
            <a:pPr lvl="1"/>
            <a:r>
              <a:rPr lang="en-US" altLang="ko-KR" dirty="0" smtClean="0"/>
              <a:t>If unsynchronized condition for fine adjustment is met, it adjusts its own timing based on the detected synchronization signal during Synchronization period. </a:t>
            </a:r>
            <a:endParaRPr lang="en-US" altLang="ko-KR" dirty="0"/>
          </a:p>
          <a:p>
            <a:pPr lvl="1"/>
            <a:r>
              <a:rPr lang="en-US" altLang="ko-KR" dirty="0" smtClean="0"/>
              <a:t>If unsynchronized condition for Re-Synchronization is met, </a:t>
            </a:r>
            <a:r>
              <a:rPr lang="en-US" altLang="ko-KR" dirty="0"/>
              <a:t>it </a:t>
            </a:r>
            <a:r>
              <a:rPr lang="en-US" altLang="ko-KR" dirty="0" smtClean="0"/>
              <a:t>makes a transition </a:t>
            </a:r>
            <a:r>
              <a:rPr lang="en-US" altLang="ko-KR" dirty="0"/>
              <a:t>to Re-Synchronization </a:t>
            </a:r>
            <a:r>
              <a:rPr lang="en-US" altLang="ko-KR" dirty="0" smtClean="0"/>
              <a:t>procedure.</a:t>
            </a:r>
          </a:p>
          <a:p>
            <a:pPr lvl="1"/>
            <a:r>
              <a:rPr lang="en-US" altLang="ko-KR" dirty="0" smtClean="0"/>
              <a:t>TBD: details of unsynchronized conditions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&lt;Seung-Hoon Park&gt;, &lt;Samsung&gt;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77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Motion6: PHY Discovery Signal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US" altLang="ko-KR" sz="2000" dirty="0" smtClean="0"/>
              <a:t>Discovery signal is transmitted via UWB, OFDM, or DFT-S OFDM .</a:t>
            </a:r>
            <a:endParaRPr lang="en-GB" altLang="ko-KR" sz="2000" dirty="0" smtClean="0"/>
          </a:p>
          <a:p>
            <a:r>
              <a:rPr lang="en-GB" altLang="ko-KR" sz="2000" dirty="0" smtClean="0"/>
              <a:t>DFT-S OFDM  or OFDM</a:t>
            </a:r>
          </a:p>
          <a:p>
            <a:pPr lvl="1"/>
            <a:r>
              <a:rPr lang="en-GB" altLang="ko-KR" sz="1400" dirty="0" smtClean="0"/>
              <a:t>Discovery information bits are mapped onto one or more </a:t>
            </a:r>
            <a:r>
              <a:rPr lang="en-GB" sz="1400" dirty="0" smtClean="0"/>
              <a:t>discovery </a:t>
            </a:r>
            <a:r>
              <a:rPr lang="en-GB" sz="1400" dirty="0"/>
              <a:t>resource </a:t>
            </a:r>
            <a:r>
              <a:rPr lang="en-GB" sz="1400" dirty="0" smtClean="0"/>
              <a:t>blocks </a:t>
            </a:r>
            <a:r>
              <a:rPr lang="en-GB" sz="1400" dirty="0"/>
              <a:t>(</a:t>
            </a:r>
            <a:r>
              <a:rPr lang="en-GB" sz="1400" dirty="0" smtClean="0"/>
              <a:t>DRBs). The preambles are included (not shown).</a:t>
            </a:r>
          </a:p>
          <a:p>
            <a:pPr lvl="1"/>
            <a:r>
              <a:rPr lang="en-GB" sz="1400" dirty="0" smtClean="0"/>
              <a:t>A Discovery Resource Block comprises one or multiple of time resources or time and frequency resources.</a:t>
            </a:r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r>
              <a:rPr lang="en-GB" altLang="ko-KR" sz="2000" dirty="0" smtClean="0"/>
              <a:t>UWB (TBD)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r>
              <a:rPr lang="en-US" altLang="ko-KR" sz="2000" dirty="0" smtClean="0">
                <a:sym typeface="Wingdings" panose="05000000000000000000" pitchFamily="2" charset="2"/>
              </a:rPr>
              <a:t>Fairness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PDs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2638400" cy="2128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5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Motion7</a:t>
            </a:r>
            <a:r>
              <a:rPr lang="en-US" altLang="ko-KR" dirty="0"/>
              <a:t>: </a:t>
            </a:r>
            <a:r>
              <a:rPr lang="en-US" altLang="ko-KR" dirty="0" smtClean="0"/>
              <a:t>Information for Discovery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dirty="0"/>
              <a:t>For the purpose of discovery of PDs, the discovery information </a:t>
            </a:r>
            <a:r>
              <a:rPr lang="en-GB" dirty="0" smtClean="0"/>
              <a:t>represents one or more of the following IDs</a:t>
            </a:r>
          </a:p>
          <a:p>
            <a:pPr marL="400050" lvl="1" indent="0">
              <a:buNone/>
            </a:pPr>
            <a:r>
              <a:rPr lang="en-GB" dirty="0" smtClean="0"/>
              <a:t>Device </a:t>
            </a:r>
            <a:r>
              <a:rPr lang="en-GB" dirty="0"/>
              <a:t>ID, Device Group ID, Application type ID, Application-specific ID, Application-specific user ID, </a:t>
            </a:r>
            <a:r>
              <a:rPr lang="en-GB" dirty="0" smtClean="0"/>
              <a:t>Application-specific </a:t>
            </a:r>
            <a:r>
              <a:rPr lang="en-GB" dirty="0"/>
              <a:t>group </a:t>
            </a:r>
            <a:r>
              <a:rPr lang="en-GB" dirty="0" smtClean="0"/>
              <a:t>ID.</a:t>
            </a:r>
          </a:p>
          <a:p>
            <a:r>
              <a:rPr lang="en-GB" dirty="0" smtClean="0"/>
              <a:t>The discovery information is not limited to IDs mentioned above.</a:t>
            </a:r>
          </a:p>
        </p:txBody>
      </p:sp>
    </p:spTree>
    <p:extLst>
      <p:ext uri="{BB962C8B-B14F-4D97-AF65-F5344CB8AC3E}">
        <p14:creationId xmlns:p14="http://schemas.microsoft.com/office/powerpoint/2010/main" val="31985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May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Byung-Jae Kwak et al., ETRI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Motion8: Discovery Type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613303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/>
              <a:t>The Discovery type is defined by </a:t>
            </a:r>
            <a:r>
              <a:rPr lang="en-GB" sz="2200" dirty="0"/>
              <a:t>a</a:t>
            </a:r>
            <a:r>
              <a:rPr lang="en-GB" sz="2200" dirty="0" smtClean="0"/>
              <a:t> higher layer.</a:t>
            </a:r>
          </a:p>
          <a:p>
            <a:pPr marL="0" lvl="0" indent="0">
              <a:buNone/>
            </a:pPr>
            <a:r>
              <a:rPr lang="en-US" sz="2000" dirty="0"/>
              <a:t>The MAC messages should support at least the following discovery types:</a:t>
            </a:r>
          </a:p>
          <a:p>
            <a:r>
              <a:rPr lang="en-US" sz="2000" dirty="0"/>
              <a:t>Advertisement: In Advertisement type discovery, a PD broadcasts its own discovery information and does not expect responses.</a:t>
            </a:r>
          </a:p>
          <a:p>
            <a:pPr lvl="0"/>
            <a:r>
              <a:rPr lang="en-US" sz="2000" dirty="0"/>
              <a:t>Publish/Subscribe: In Publish/Subscribe type discovery, a PD broadcasts its own discovery information and expects responses from PDs that have discovered the broadcast message(s).</a:t>
            </a:r>
          </a:p>
          <a:p>
            <a:pPr lvl="0"/>
            <a:r>
              <a:rPr lang="en-US" sz="2000" dirty="0"/>
              <a:t>Query/Reply: In Query/Reply type discovery, a PD broadcasts the discovery information of the PD or PDs being queried and expects a response or responses from the PD or PDs, accordingly.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680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77544</TotalTime>
  <Words>828</Words>
  <Application>Microsoft Office PowerPoint</Application>
  <PresentationFormat>On-screen Show (4:3)</PresentationFormat>
  <Paragraphs>110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Blank Presentation</vt:lpstr>
      <vt:lpstr>Visio</vt:lpstr>
      <vt:lpstr>Proposed MAC Motions</vt:lpstr>
      <vt:lpstr>Motion 1: Frame</vt:lpstr>
      <vt:lpstr> Motion2: Working Assumptions for a Superframe</vt:lpstr>
      <vt:lpstr>Motion 3: Synchronization Procedure</vt:lpstr>
      <vt:lpstr>Motion 4:  Initial Synchronization</vt:lpstr>
      <vt:lpstr>Motion 5: Maintaining Synchronization</vt:lpstr>
      <vt:lpstr>Motion6: PHY Discovery Signal</vt:lpstr>
      <vt:lpstr>Motion7: Information for Discovery</vt:lpstr>
      <vt:lpstr>Motion8: Discovery Type</vt:lpstr>
      <vt:lpstr>Motion9: MAC Discovery Messages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Li, Qing</cp:lastModifiedBy>
  <cp:revision>2669</cp:revision>
  <cp:lastPrinted>1998-02-10T13:28:06Z</cp:lastPrinted>
  <dcterms:created xsi:type="dcterms:W3CDTF">1999-11-08T18:59:45Z</dcterms:created>
  <dcterms:modified xsi:type="dcterms:W3CDTF">2014-07-17T22:00:53Z</dcterms:modified>
</cp:coreProperties>
</file>