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0"/>
  </p:notesMasterIdLst>
  <p:handoutMasterIdLst>
    <p:handoutMasterId r:id="rId11"/>
  </p:handoutMasterIdLst>
  <p:sldIdLst>
    <p:sldId id="259" r:id="rId2"/>
    <p:sldId id="267" r:id="rId3"/>
    <p:sldId id="256" r:id="rId4"/>
    <p:sldId id="265" r:id="rId5"/>
    <p:sldId id="266" r:id="rId6"/>
    <p:sldId id="271" r:id="rId7"/>
    <p:sldId id="270" r:id="rId8"/>
    <p:sldId id="272"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576" y="-114"/>
      </p:cViewPr>
      <p:guideLst>
        <p:guide orient="horz" pos="2160"/>
        <p:guide pos="2880"/>
      </p:guideLst>
    </p:cSldViewPr>
  </p:slideViewPr>
  <p:notesTextViewPr>
    <p:cViewPr>
      <p:scale>
        <a:sx n="100" d="100"/>
        <a:sy n="100" d="100"/>
      </p:scale>
      <p:origin x="0" y="0"/>
    </p:cViewPr>
  </p:notesTextViewPr>
  <p:notesViewPr>
    <p:cSldViewPr showGuides="1">
      <p:cViewPr varScale="1">
        <p:scale>
          <a:sx n="53" d="100"/>
          <a:sy n="53" d="100"/>
        </p:scale>
        <p:origin x="-1818" y="-84"/>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ja-JP" altLang="en-US"/>
              <a:t>doc.: IEEE 802.15-&lt;doc#&gt;</a:t>
            </a:r>
            <a:endParaRPr lang="en-US" altLang="ja-JP"/>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ja-JP" altLang="en-US"/>
              <a:t>&lt;month year&gt;</a:t>
            </a:r>
            <a:endParaRPr lang="en-US" altLang="ja-JP"/>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ja-JP" altLang="en-US"/>
              <a:t>&lt;author&gt;, &lt;company&gt;</a:t>
            </a:r>
            <a:endParaRPr lang="en-US" altLang="ja-JP"/>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a:t>Page </a:t>
            </a:r>
            <a:fld id="{E1C72B7C-C648-4CBF-951D-FCBFB70D62EE}" type="slidenum">
              <a:rPr lang="en-US" altLang="ja-JP"/>
              <a:pPr>
                <a:defRPr/>
              </a:pPr>
              <a:t>&lt;#&gt;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ja-JP"/>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dirty="0" smtClean="0"/>
            </a:lvl1pPr>
          </a:lstStyle>
          <a:p>
            <a:pPr>
              <a:defRPr/>
            </a:pPr>
            <a:r>
              <a:rPr lang="ja-JP" altLang="en-US"/>
              <a:t>doc.: IEEE 802.15-&lt;doc#&gt;</a:t>
            </a:r>
            <a:endParaRPr lang="en-US" altLang="ja-JP"/>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ja-JP" altLang="en-US"/>
              <a:t>&lt;month year&gt;</a:t>
            </a:r>
            <a:endParaRPr lang="en-US" altLang="ja-JP"/>
          </a:p>
        </p:txBody>
      </p:sp>
      <p:sp>
        <p:nvSpPr>
          <p:cNvPr id="61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ja-JP" altLang="en-US"/>
              <a:t>&lt;author&gt;, &lt;company&gt;</a:t>
            </a:r>
            <a:endParaRPr lang="en-US" altLang="ja-JP"/>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a:t>Page </a:t>
            </a:r>
            <a:fld id="{4567A4EB-3E20-42B0-BE4A-BF44E4065CCD}" type="slidenum">
              <a:rPr lang="en-US" altLang="ja-JP"/>
              <a:pPr>
                <a:defRPr/>
              </a:pPr>
              <a:t>&lt;#&gt;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p:spPr>
        <p:txBody>
          <a:bodyPr/>
          <a:lstStyle/>
          <a:p>
            <a:r>
              <a:rPr lang="ja-JP" altLang="en-US"/>
              <a:t>doc.: IEEE 802.15-&lt;doc#&gt;</a:t>
            </a:r>
            <a:endParaRPr lang="en-US" altLang="ja-JP"/>
          </a:p>
        </p:txBody>
      </p:sp>
      <p:sp>
        <p:nvSpPr>
          <p:cNvPr id="7171" name="Rectangle 3"/>
          <p:cNvSpPr>
            <a:spLocks noGrp="1" noChangeArrowheads="1"/>
          </p:cNvSpPr>
          <p:nvPr>
            <p:ph type="dt" sz="quarter" idx="1"/>
          </p:nvPr>
        </p:nvSpPr>
        <p:spPr>
          <a:noFill/>
        </p:spPr>
        <p:txBody>
          <a:bodyPr/>
          <a:lstStyle/>
          <a:p>
            <a:r>
              <a:rPr lang="ja-JP" altLang="en-US"/>
              <a:t>&lt;month year&gt;</a:t>
            </a:r>
            <a:endParaRPr lang="en-US" altLang="ja-JP"/>
          </a:p>
        </p:txBody>
      </p:sp>
      <p:sp>
        <p:nvSpPr>
          <p:cNvPr id="7172" name="Rectangle 6"/>
          <p:cNvSpPr>
            <a:spLocks noGrp="1" noChangeArrowheads="1"/>
          </p:cNvSpPr>
          <p:nvPr>
            <p:ph type="ftr" sz="quarter" idx="4"/>
          </p:nvPr>
        </p:nvSpPr>
        <p:spPr>
          <a:noFill/>
        </p:spPr>
        <p:txBody>
          <a:bodyPr/>
          <a:lstStyle/>
          <a:p>
            <a:pPr lvl="4"/>
            <a:r>
              <a:rPr lang="ja-JP" altLang="en-US"/>
              <a:t>&lt;author&gt;, &lt;company&gt;</a:t>
            </a:r>
            <a:endParaRPr lang="en-US" altLang="ja-JP"/>
          </a:p>
        </p:txBody>
      </p:sp>
      <p:sp>
        <p:nvSpPr>
          <p:cNvPr id="7173" name="Rectangle 7"/>
          <p:cNvSpPr>
            <a:spLocks noGrp="1" noChangeArrowheads="1"/>
          </p:cNvSpPr>
          <p:nvPr>
            <p:ph type="sldNum" sz="quarter" idx="5"/>
          </p:nvPr>
        </p:nvSpPr>
        <p:spPr>
          <a:noFill/>
        </p:spPr>
        <p:txBody>
          <a:bodyPr/>
          <a:lstStyle/>
          <a:p>
            <a:r>
              <a:rPr lang="en-US" altLang="ja-JP"/>
              <a:t>Page </a:t>
            </a:r>
            <a:fld id="{C352A058-AE3E-41F6-A928-C9B81EAE9F2B}" type="slidenum">
              <a:rPr lang="en-US" altLang="ja-JP"/>
              <a:pPr/>
              <a:t>3</a:t>
            </a:fld>
            <a:endParaRPr lang="en-US" altLang="ja-JP"/>
          </a:p>
        </p:txBody>
      </p:sp>
      <p:sp>
        <p:nvSpPr>
          <p:cNvPr id="7174" name="Rectangle 2"/>
          <p:cNvSpPr>
            <a:spLocks noGrp="1" noRot="1" noChangeAspect="1" noChangeArrowheads="1" noTextEdit="1"/>
          </p:cNvSpPr>
          <p:nvPr>
            <p:ph type="sldImg"/>
          </p:nvPr>
        </p:nvSpPr>
        <p:spPr>
          <a:xfrm>
            <a:off x="1154113" y="701675"/>
            <a:ext cx="4625975" cy="3468688"/>
          </a:xfrm>
          <a:ln/>
        </p:spPr>
      </p:sp>
      <p:sp>
        <p:nvSpPr>
          <p:cNvPr id="7175" name="Rectangle 3"/>
          <p:cNvSpPr>
            <a:spLocks noGrp="1" noChangeArrowheads="1"/>
          </p:cNvSpPr>
          <p:nvPr>
            <p:ph type="body" idx="1"/>
          </p:nvPr>
        </p:nvSpPr>
        <p:spPr>
          <a:noFill/>
          <a:ln/>
        </p:spPr>
        <p:txBody>
          <a:bodyPr/>
          <a:lstStyle/>
          <a:p>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7A9DAA54-B48F-4CE9-9827-74CDC9521008}"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216DDCD-56F8-49D9-A336-899BDC1933AA}"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B62A803-DCFB-417A-9F57-A529A396DDD3}"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6FFFE054-7553-447C-BA23-583A30038C05}"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51973B24-868A-4E12-BBC6-6B8B60050637}"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日付プレースホルダ 1"/>
          <p:cNvSpPr>
            <a:spLocks noGrp="1"/>
          </p:cNvSpPr>
          <p:nvPr>
            <p:ph type="dt" sz="half" idx="10"/>
          </p:nvPr>
        </p:nvSpPr>
        <p:spPr/>
        <p:txBody>
          <a:bodyPr/>
          <a:lstStyle>
            <a:lvl1pPr>
              <a:defRPr dirty="0" smtClean="0"/>
            </a:lvl1pPr>
          </a:lstStyle>
          <a:p>
            <a:pPr>
              <a:defRPr/>
            </a:pPr>
            <a:r>
              <a:rPr lang="en-US" altLang="ja-JP" smtClean="0"/>
              <a:t>July 2014</a:t>
            </a:r>
            <a:endParaRPr lang="en-US" altLang="ja-JP"/>
          </a:p>
        </p:txBody>
      </p:sp>
      <p:sp>
        <p:nvSpPr>
          <p:cNvPr id="4" name="フッター プレースホルダ 2"/>
          <p:cNvSpPr>
            <a:spLocks noGrp="1"/>
          </p:cNvSpPr>
          <p:nvPr>
            <p:ph type="ftr" sz="quarter" idx="11"/>
          </p:nvPr>
        </p:nvSpPr>
        <p:spPr/>
        <p:txBody>
          <a:bodyPr/>
          <a:lstStyle>
            <a:lvl1pPr>
              <a:defRPr smtClean="0"/>
            </a:lvl1pPr>
          </a:lstStyle>
          <a:p>
            <a:pPr>
              <a:defRPr/>
            </a:pPr>
            <a:r>
              <a:rPr lang="en-US" altLang="ja-JP" smtClean="0"/>
              <a:t>Shoichi Kitazawa (ATR)</a:t>
            </a:r>
            <a:endParaRPr lang="en-US" altLang="ja-JP"/>
          </a:p>
        </p:txBody>
      </p:sp>
      <p:sp>
        <p:nvSpPr>
          <p:cNvPr id="5" name="スライド番号プレースホルダ 3"/>
          <p:cNvSpPr>
            <a:spLocks noGrp="1"/>
          </p:cNvSpPr>
          <p:nvPr>
            <p:ph type="sldNum" sz="quarter" idx="12"/>
          </p:nvPr>
        </p:nvSpPr>
        <p:spPr/>
        <p:txBody>
          <a:bodyPr/>
          <a:lstStyle>
            <a:lvl1pPr>
              <a:defRPr smtClean="0"/>
            </a:lvl1pPr>
          </a:lstStyle>
          <a:p>
            <a:pPr>
              <a:defRPr/>
            </a:pPr>
            <a:r>
              <a:rPr lang="en-US" altLang="ja-JP"/>
              <a:t>Slide </a:t>
            </a:r>
            <a:fld id="{61281215-2462-4DA2-8AB5-029CB9AD1696}"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May 2014</a:t>
            </a:r>
            <a:endParaRPr lang="en-US" altLang="ja-JP" dirty="0"/>
          </a:p>
        </p:txBody>
      </p:sp>
    </p:spTree>
    <p:extLst>
      <p:ext uri="{BB962C8B-B14F-4D97-AF65-F5344CB8AC3E}">
        <p14:creationId xmlns="" xmlns:p14="http://schemas.microsoft.com/office/powerpoint/2010/main" val="163722690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July 2014</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smtClean="0"/>
              <a:t>Shoichi Kitazawa (ATR)</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a:t>Slide </a:t>
            </a:r>
            <a:fld id="{186D8D96-14B4-443F-87AB-EBA2038180E1}" type="slidenum">
              <a:rPr lang="en-US" altLang="ja-JP"/>
              <a:pPr>
                <a:defRPr/>
              </a:pPr>
              <a:t>&lt;#&gt;</a:t>
            </a:fld>
            <a:endParaRPr lang="en-US" altLang="ja-JP"/>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
        <p:nvSpPr>
          <p:cNvPr id="1035" name="Rectangle 11"/>
          <p:cNvSpPr>
            <a:spLocks noChangeArrowheads="1"/>
          </p:cNvSpPr>
          <p:nvPr/>
        </p:nvSpPr>
        <p:spPr bwMode="auto">
          <a:xfrm>
            <a:off x="5651500" y="333375"/>
            <a:ext cx="2693988" cy="212725"/>
          </a:xfrm>
          <a:prstGeom prst="rect">
            <a:avLst/>
          </a:prstGeom>
          <a:noFill/>
          <a:ln w="9525">
            <a:noFill/>
            <a:miter lim="800000"/>
            <a:headEnd/>
            <a:tailEnd/>
          </a:ln>
          <a:effectLst/>
        </p:spPr>
        <p:txBody>
          <a:bodyPr lIns="0" tIns="0" rIns="0" bIns="0" anchor="b">
            <a:spAutoFit/>
          </a:bodyPr>
          <a:lstStyle/>
          <a:p>
            <a:pPr algn="r" defTabSz="933450">
              <a:defRPr/>
            </a:pPr>
            <a:endParaRPr lang="en-US" altLang="ja-JP" sz="1400" b="1">
              <a:ea typeface="ＭＳ Ｐゴシック" charset="-128"/>
            </a:endParaRPr>
          </a:p>
        </p:txBody>
      </p:sp>
      <p:sp>
        <p:nvSpPr>
          <p:cNvPr id="11" name="日付プレースホルダ 1"/>
          <p:cNvSpPr txBox="1">
            <a:spLocks/>
          </p:cNvSpPr>
          <p:nvPr userDrawn="1"/>
        </p:nvSpPr>
        <p:spPr bwMode="auto">
          <a:xfrm>
            <a:off x="5652120" y="405269"/>
            <a:ext cx="2823543" cy="215444"/>
          </a:xfrm>
          <a:prstGeom prst="rect">
            <a:avLst/>
          </a:prstGeom>
          <a:noFill/>
          <a:ln w="9525">
            <a:noFill/>
            <a:miter lim="800000"/>
            <a:headEnd/>
            <a:tailEnd/>
          </a:ln>
          <a:effectLst/>
        </p:spPr>
        <p:txBody>
          <a:bodyPr wrap="square" lIns="0" tIns="0" rIns="0" bIns="0" anchor="b">
            <a:spAutoFit/>
          </a:bodyPr>
          <a:lstStyle>
            <a:lvl1pPr>
              <a:defRPr/>
            </a:lvl1pPr>
          </a:lstStyle>
          <a:p>
            <a:pPr marL="0" marR="0" indent="0" algn="r" defTabSz="914400" rtl="0" eaLnBrk="0" fontAlgn="base" latinLnBrk="0" hangingPunct="0">
              <a:lnSpc>
                <a:spcPct val="100000"/>
              </a:lnSpc>
              <a:spcBef>
                <a:spcPct val="0"/>
              </a:spcBef>
              <a:spcAft>
                <a:spcPct val="0"/>
              </a:spcAft>
              <a:buClrTx/>
              <a:buSzTx/>
              <a:buFontTx/>
              <a:buNone/>
              <a:tabLst/>
              <a:defRPr/>
            </a:pPr>
            <a:r>
              <a:rPr lang="en-US" altLang="ja-JP" sz="1400" b="1" dirty="0" smtClean="0">
                <a:ea typeface="ＭＳ Ｐゴシック" charset="-128"/>
              </a:rPr>
              <a:t>doc;IEEE802.15-14-0463-01-0sru</a:t>
            </a:r>
            <a:endParaRPr lang="en-US" altLang="ja-JP" sz="1400" b="1" dirty="0" smtClean="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6" r:id="rId5"/>
    <p:sldLayoutId id="2147483671" r:id="rId6"/>
    <p:sldLayoutId id="2147483672" r:id="rId7"/>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 1"/>
          <p:cNvSpPr>
            <a:spLocks noGrp="1"/>
          </p:cNvSpPr>
          <p:nvPr>
            <p:ph type="dt" sz="quarter" idx="10"/>
          </p:nvPr>
        </p:nvSpPr>
        <p:spPr>
          <a:noFill/>
        </p:spPr>
        <p:txBody>
          <a:bodyPr/>
          <a:lstStyle/>
          <a:p>
            <a:r>
              <a:rPr lang="en-US" altLang="ja-JP" smtClean="0"/>
              <a:t>July 2014</a:t>
            </a:r>
            <a:endParaRPr lang="en-US" altLang="ja-JP" dirty="0"/>
          </a:p>
        </p:txBody>
      </p:sp>
      <p:sp>
        <p:nvSpPr>
          <p:cNvPr id="3075" name="フッター プレースホルダ 2"/>
          <p:cNvSpPr>
            <a:spLocks noGrp="1"/>
          </p:cNvSpPr>
          <p:nvPr>
            <p:ph type="ftr" sz="quarter" idx="11"/>
          </p:nvPr>
        </p:nvSpPr>
        <p:spPr>
          <a:noFill/>
        </p:spPr>
        <p:txBody>
          <a:bodyPr/>
          <a:lstStyle/>
          <a:p>
            <a:r>
              <a:rPr lang="en-US" altLang="ja-JP" smtClean="0"/>
              <a:t>Shoichi Kitazawa (ATR)</a:t>
            </a:r>
            <a:endParaRPr lang="en-US" altLang="ja-JP"/>
          </a:p>
        </p:txBody>
      </p:sp>
      <p:sp>
        <p:nvSpPr>
          <p:cNvPr id="3076" name="スライド番号プレースホルダ 3"/>
          <p:cNvSpPr>
            <a:spLocks noGrp="1"/>
          </p:cNvSpPr>
          <p:nvPr>
            <p:ph type="sldNum" sz="quarter" idx="12"/>
          </p:nvPr>
        </p:nvSpPr>
        <p:spPr>
          <a:noFill/>
        </p:spPr>
        <p:txBody>
          <a:bodyPr/>
          <a:lstStyle/>
          <a:p>
            <a:r>
              <a:rPr lang="en-US" altLang="ja-JP"/>
              <a:t>Slide </a:t>
            </a:r>
            <a:fld id="{5FBA629D-BF3B-4219-8479-6AE46AAD9B44}" type="slidenum">
              <a:rPr lang="en-US" altLang="ja-JP"/>
              <a:pPr/>
              <a:t>1</a:t>
            </a:fld>
            <a:endParaRPr lang="en-US" altLang="ja-JP"/>
          </a:p>
        </p:txBody>
      </p:sp>
      <p:sp>
        <p:nvSpPr>
          <p:cNvPr id="27651" name="Rectangle 3"/>
          <p:cNvSpPr>
            <a:spLocks noChangeArrowheads="1"/>
          </p:cNvSpPr>
          <p:nvPr/>
        </p:nvSpPr>
        <p:spPr bwMode="auto">
          <a:xfrm>
            <a:off x="152400" y="609600"/>
            <a:ext cx="8991600" cy="4734629"/>
          </a:xfrm>
          <a:prstGeom prst="rect">
            <a:avLst/>
          </a:prstGeom>
          <a:noFill/>
          <a:ln w="12700">
            <a:noFill/>
            <a:miter lim="800000"/>
            <a:headEnd type="none" w="sm" len="sm"/>
            <a:tailEnd type="none" w="sm" len="sm"/>
          </a:ln>
          <a:effec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[SG SRU Closing report for July 2014]</a:t>
            </a:r>
            <a:r>
              <a:rPr lang="en-US" altLang="ja-JP" sz="1600" dirty="0">
                <a:ea typeface="ＭＳ Ｐゴシック" charset="-128"/>
              </a:rPr>
              <a:t>	</a:t>
            </a:r>
          </a:p>
          <a:p>
            <a:pPr>
              <a:defRPr/>
            </a:pPr>
            <a:r>
              <a:rPr lang="en-US" altLang="ja-JP" sz="1600" b="1" dirty="0">
                <a:ea typeface="ＭＳ Ｐゴシック" charset="-128"/>
              </a:rPr>
              <a:t>Date Submitted: </a:t>
            </a:r>
            <a:r>
              <a:rPr lang="en-US" altLang="ja-JP" sz="1600" dirty="0" smtClean="0">
                <a:ea typeface="ＭＳ Ｐゴシック" charset="-128"/>
              </a:rPr>
              <a:t>[17 July, 2014]</a:t>
            </a:r>
            <a:r>
              <a:rPr lang="en-US" altLang="ja-JP" sz="1600" dirty="0">
                <a:ea typeface="ＭＳ Ｐゴシック" charset="-128"/>
              </a:rPr>
              <a:t>	</a:t>
            </a:r>
          </a:p>
          <a:p>
            <a:pPr>
              <a:defRPr/>
            </a:pPr>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a:t>
            </a:r>
            <a:r>
              <a:rPr lang="en-US" altLang="ja-JP" sz="1600" dirty="0">
                <a:ea typeface="ＭＳ Ｐゴシック" charset="-128"/>
              </a:rPr>
              <a:t>Company [</a:t>
            </a:r>
            <a:r>
              <a:rPr lang="en-US" altLang="ja-JP" sz="1600" dirty="0" smtClean="0">
                <a:ea typeface="ＭＳ Ｐゴシック" charset="-128"/>
              </a:rPr>
              <a:t>ATR]</a:t>
            </a:r>
            <a:endParaRPr lang="en-US" altLang="ja-JP" sz="1600" dirty="0">
              <a:ea typeface="ＭＳ Ｐゴシック" charset="-128"/>
            </a:endParaRPr>
          </a:p>
          <a:p>
            <a:pPr>
              <a:defRPr/>
            </a:pPr>
            <a:r>
              <a:rPr lang="en-US" altLang="ja-JP" sz="1600" dirty="0">
                <a:ea typeface="ＭＳ Ｐゴシック" charset="-128"/>
              </a:rPr>
              <a:t>Address </a:t>
            </a:r>
            <a:r>
              <a:rPr lang="en-US" altLang="ja-JP" sz="1600" dirty="0" smtClean="0">
                <a:ea typeface="ＭＳ Ｐゴシック" charset="-128"/>
              </a:rPr>
              <a:t>[2-2-2 Seika, Kyoto, JAPAN]</a:t>
            </a:r>
            <a:endParaRPr lang="en-US" altLang="ja-JP" sz="1600" dirty="0">
              <a:ea typeface="ＭＳ Ｐゴシック" charset="-128"/>
            </a:endParaRPr>
          </a:p>
          <a:p>
            <a:pPr>
              <a:defRPr/>
            </a:pPr>
            <a:r>
              <a:rPr lang="en-US" altLang="ja-JP" sz="1600" dirty="0">
                <a:ea typeface="ＭＳ Ｐゴシック" charset="-128"/>
              </a:rPr>
              <a:t>Voice</a:t>
            </a:r>
            <a:r>
              <a:rPr lang="en-US" altLang="ja-JP" sz="1600" dirty="0" smtClean="0">
                <a:ea typeface="ＭＳ Ｐゴシック" charset="-128"/>
              </a:rPr>
              <a:t>:[], </a:t>
            </a:r>
            <a:r>
              <a:rPr lang="en-US" altLang="ja-JP" sz="1600" dirty="0">
                <a:ea typeface="ＭＳ Ｐゴシック" charset="-128"/>
              </a:rPr>
              <a:t>FAX: </a:t>
            </a:r>
            <a:r>
              <a:rPr lang="en-US" altLang="ja-JP" sz="1600" dirty="0" smtClean="0">
                <a:ea typeface="ＭＳ Ｐゴシック" charset="-128"/>
              </a:rPr>
              <a:t>[], </a:t>
            </a:r>
            <a:r>
              <a:rPr lang="en-US" altLang="ja-JP" sz="1600" dirty="0">
                <a:ea typeface="ＭＳ Ｐゴシック" charset="-128"/>
              </a:rPr>
              <a:t>E-Mail</a:t>
            </a:r>
            <a:r>
              <a:rPr lang="en-US" altLang="ja-JP" sz="1600" dirty="0" smtClean="0">
                <a:ea typeface="ＭＳ Ｐゴシック" charset="-128"/>
              </a:rPr>
              <a:t>:[kitazawa@atr.jp]</a:t>
            </a:r>
            <a:r>
              <a:rPr lang="en-US" altLang="ja-JP" sz="1600" dirty="0">
                <a:ea typeface="ＭＳ Ｐゴシック" charset="-128"/>
              </a:rPr>
              <a:t>	</a:t>
            </a:r>
          </a:p>
          <a:p>
            <a:pPr>
              <a:spcBef>
                <a:spcPts val="600"/>
              </a:spcBef>
              <a:spcAft>
                <a:spcPts val="600"/>
              </a:spcAft>
              <a:defRPr/>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endParaRPr lang="en-US" altLang="ja-JP" sz="1600" dirty="0">
              <a:ea typeface="ＭＳ Ｐゴシック" charset="-128"/>
            </a:endParaRPr>
          </a:p>
          <a:p>
            <a:pPr>
              <a:spcBef>
                <a:spcPts val="100"/>
              </a:spcBef>
              <a:spcAft>
                <a:spcPts val="100"/>
              </a:spcAft>
              <a:defRPr/>
            </a:pPr>
            <a:r>
              <a:rPr lang="en-US" altLang="ja-JP" dirty="0">
                <a:ea typeface="ＭＳ Ｐゴシック" charset="-128"/>
              </a:rPr>
              <a:t>	</a:t>
            </a:r>
          </a:p>
          <a:p>
            <a:pPr>
              <a:spcBef>
                <a:spcPts val="600"/>
              </a:spcBef>
              <a:spcAft>
                <a:spcPts val="600"/>
              </a:spcAft>
              <a:defRPr/>
            </a:pPr>
            <a:r>
              <a:rPr lang="en-US" altLang="ja-JP" sz="1600" b="1" dirty="0">
                <a:ea typeface="ＭＳ Ｐゴシック" charset="-128"/>
              </a:rPr>
              <a:t>Abstract:</a:t>
            </a:r>
            <a:r>
              <a:rPr lang="en-US" altLang="ja-JP" sz="1600" dirty="0">
                <a:ea typeface="ＭＳ Ｐゴシック" charset="-128"/>
              </a:rPr>
              <a:t>	</a:t>
            </a:r>
            <a:r>
              <a:rPr lang="en-US" altLang="ja-JP" sz="1600" dirty="0" smtClean="0">
                <a:ea typeface="ＭＳ Ｐゴシック" charset="-128"/>
              </a:rPr>
              <a:t>[SG </a:t>
            </a:r>
            <a:r>
              <a:rPr lang="en-US" altLang="ja-JP" sz="1600" dirty="0" smtClean="0">
                <a:latin typeface="Times New Roman" pitchFamily="16" charset="0"/>
                <a:ea typeface="ＭＳ Ｐゴシック" pitchFamily="50" charset="-128"/>
              </a:rPr>
              <a:t>SRU</a:t>
            </a:r>
            <a:r>
              <a:rPr lang="en-US" altLang="ja-JP" sz="1600" dirty="0" smtClean="0">
                <a:ea typeface="ＭＳ Ｐゴシック" pitchFamily="-65" charset="-128"/>
              </a:rPr>
              <a:t> c</a:t>
            </a:r>
            <a:r>
              <a:rPr lang="en-US" altLang="ja-JP" sz="1600" dirty="0" smtClean="0">
                <a:latin typeface="Times New Roman" pitchFamily="16" charset="0"/>
                <a:ea typeface="ＭＳ Ｐゴシック" pitchFamily="50" charset="-128"/>
              </a:rPr>
              <a:t>losing report </a:t>
            </a:r>
            <a:r>
              <a:rPr lang="en-US" altLang="ja-JP" sz="1600" dirty="0" smtClean="0">
                <a:ea typeface="ＭＳ Ｐゴシック" pitchFamily="-65" charset="-128"/>
              </a:rPr>
              <a:t>for</a:t>
            </a:r>
            <a:r>
              <a:rPr lang="en-US" altLang="ja-JP" sz="1600" dirty="0" smtClean="0">
                <a:ea typeface="ＭＳ Ｐゴシック" charset="-128"/>
              </a:rPr>
              <a:t> July 2014 </a:t>
            </a:r>
            <a:r>
              <a:rPr lang="en-US" altLang="ja-JP" sz="1600" dirty="0" smtClean="0">
                <a:ea typeface="ＭＳ Ｐゴシック" pitchFamily="-65" charset="-128"/>
              </a:rPr>
              <a:t>at San Diego</a:t>
            </a:r>
            <a:r>
              <a:rPr lang="en-US" altLang="ja-JP" sz="1600" dirty="0" smtClean="0">
                <a:ea typeface="ＭＳ Ｐゴシック" charset="-128"/>
              </a:rPr>
              <a:t>.]</a:t>
            </a:r>
            <a:endParaRPr lang="en-US" altLang="ja-JP" sz="1600" dirty="0">
              <a:ea typeface="ＭＳ Ｐゴシック" charset="-128"/>
            </a:endParaRPr>
          </a:p>
          <a:p>
            <a:pPr>
              <a:spcBef>
                <a:spcPts val="600"/>
              </a:spcBef>
              <a:spcAft>
                <a:spcPts val="600"/>
              </a:spcAft>
              <a:defRPr/>
            </a:pPr>
            <a:r>
              <a:rPr lang="en-US" altLang="ja-JP" sz="1600" b="1" dirty="0">
                <a:ea typeface="ＭＳ Ｐゴシック" charset="-128"/>
              </a:rPr>
              <a:t>Purpose:</a:t>
            </a:r>
            <a:r>
              <a:rPr lang="en-US" altLang="ja-JP" sz="1600" dirty="0">
                <a:ea typeface="ＭＳ Ｐゴシック" charset="-128"/>
              </a:rPr>
              <a:t>	</a:t>
            </a:r>
            <a:r>
              <a:rPr lang="en-US" altLang="ja-JP" sz="1600" dirty="0" smtClean="0">
                <a:ea typeface="ＭＳ Ｐゴシック" charset="-128"/>
              </a:rPr>
              <a:t>[Report progress to WG]</a:t>
            </a:r>
            <a:endParaRPr lang="en-US" altLang="ja-JP" sz="1600" dirty="0">
              <a:ea typeface="ＭＳ Ｐゴシック" charset="-128"/>
            </a:endParaRPr>
          </a:p>
          <a:p>
            <a:pPr>
              <a:defRPr/>
            </a:pPr>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a:t>
            </a:r>
            <a:r>
              <a:rPr lang="en-US" altLang="ja-JP" sz="1600" dirty="0">
                <a:solidFill>
                  <a:schemeClr val="tx2"/>
                </a:solidFill>
                <a:ea typeface="ＭＳ Ｐゴシック" charset="-128"/>
              </a:rPr>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pPr>
              <a:defRPr/>
            </a:pPr>
            <a:r>
              <a:rPr lang="en-US" altLang="ja-JP" smtClean="0"/>
              <a:t>July 2014</a:t>
            </a:r>
            <a:endParaRPr lang="en-US" altLang="ja-JP"/>
          </a:p>
        </p:txBody>
      </p:sp>
      <p:sp>
        <p:nvSpPr>
          <p:cNvPr id="3" name="フッター プレースホルダ 2"/>
          <p:cNvSpPr>
            <a:spLocks noGrp="1"/>
          </p:cNvSpPr>
          <p:nvPr>
            <p:ph type="ftr" sz="quarter" idx="11"/>
          </p:nvPr>
        </p:nvSpPr>
        <p:spPr/>
        <p:txBody>
          <a:bodyPr/>
          <a:lstStyle/>
          <a:p>
            <a:pPr>
              <a:defRPr/>
            </a:pPr>
            <a:r>
              <a:rPr lang="en-US" altLang="ja-JP" smtClean="0"/>
              <a:t>Shoichi Kitazawa (ATR)</a:t>
            </a:r>
            <a:endParaRPr lang="en-US" altLang="ja-JP"/>
          </a:p>
        </p:txBody>
      </p:sp>
      <p:sp>
        <p:nvSpPr>
          <p:cNvPr id="4" name="スライド番号プレースホルダ 3"/>
          <p:cNvSpPr>
            <a:spLocks noGrp="1"/>
          </p:cNvSpPr>
          <p:nvPr>
            <p:ph type="sldNum" sz="quarter" idx="12"/>
          </p:nvPr>
        </p:nvSpPr>
        <p:spPr/>
        <p:txBody>
          <a:bodyPr/>
          <a:lstStyle/>
          <a:p>
            <a:pPr>
              <a:defRPr/>
            </a:pPr>
            <a:r>
              <a:rPr lang="en-US" altLang="ja-JP" smtClean="0"/>
              <a:t>Slide </a:t>
            </a:r>
            <a:fld id="{61281215-2462-4DA2-8AB5-029CB9AD1696}" type="slidenum">
              <a:rPr lang="en-US" altLang="ja-JP" smtClean="0"/>
              <a:pPr>
                <a:defRPr/>
              </a:pPr>
              <a:t>2</a:t>
            </a:fld>
            <a:endParaRPr lang="en-US" altLang="ja-JP"/>
          </a:p>
        </p:txBody>
      </p:sp>
      <p:sp>
        <p:nvSpPr>
          <p:cNvPr id="5" name="Rectangle 2"/>
          <p:cNvSpPr txBox="1">
            <a:spLocks noChangeArrowheads="1"/>
          </p:cNvSpPr>
          <p:nvPr/>
        </p:nvSpPr>
        <p:spPr>
          <a:xfrm>
            <a:off x="685800" y="2286000"/>
            <a:ext cx="7772400" cy="2799184"/>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3600" b="0" i="0" u="none" strike="noStrike" kern="0" cap="none" spc="0" normalizeH="0" baseline="0" noProof="0" smtClean="0">
                <a:ln>
                  <a:noFill/>
                </a:ln>
                <a:solidFill>
                  <a:schemeClr val="tx2"/>
                </a:solidFill>
                <a:effectLst/>
                <a:uLnTx/>
                <a:uFillTx/>
                <a:latin typeface="+mj-lt"/>
                <a:ea typeface="ＭＳ Ｐゴシック" charset="-128"/>
                <a:cs typeface="+mj-cs"/>
              </a:rPr>
              <a:t>Closing Report for July 2014</a:t>
            </a:r>
            <a:br>
              <a:rPr kumimoji="1" lang="en-US" altLang="ja-JP" sz="3600" b="0" i="0" u="none" strike="noStrike" kern="0" cap="none" spc="0" normalizeH="0" baseline="0" noProof="0" smtClean="0">
                <a:ln>
                  <a:noFill/>
                </a:ln>
                <a:solidFill>
                  <a:schemeClr val="tx2"/>
                </a:solidFill>
                <a:effectLst/>
                <a:uLnTx/>
                <a:uFillTx/>
                <a:latin typeface="+mj-lt"/>
                <a:ea typeface="ＭＳ Ｐゴシック" charset="-128"/>
                <a:cs typeface="+mj-cs"/>
              </a:rPr>
            </a:br>
            <a:r>
              <a:rPr kumimoji="1" lang="en-US" altLang="ja-JP" sz="3600" b="0" i="0" u="none" strike="noStrike" kern="0" cap="none" spc="0" normalizeH="0" baseline="0" noProof="0" smtClean="0">
                <a:ln>
                  <a:noFill/>
                </a:ln>
                <a:solidFill>
                  <a:schemeClr val="tx2"/>
                </a:solidFill>
                <a:effectLst/>
                <a:uLnTx/>
                <a:uFillTx/>
                <a:latin typeface="+mj-lt"/>
                <a:ea typeface="ＭＳ Ｐゴシック" charset="-128"/>
                <a:cs typeface="+mj-cs"/>
              </a:rPr>
              <a:t/>
            </a:r>
            <a:br>
              <a:rPr kumimoji="1" lang="en-US" altLang="ja-JP" sz="3600" b="0" i="0" u="none" strike="noStrike" kern="0" cap="none" spc="0" normalizeH="0" baseline="0" noProof="0" smtClean="0">
                <a:ln>
                  <a:noFill/>
                </a:ln>
                <a:solidFill>
                  <a:schemeClr val="tx2"/>
                </a:solidFill>
                <a:effectLst/>
                <a:uLnTx/>
                <a:uFillTx/>
                <a:latin typeface="+mj-lt"/>
                <a:ea typeface="ＭＳ Ｐゴシック" charset="-128"/>
                <a:cs typeface="+mj-cs"/>
              </a:rPr>
            </a:br>
            <a:r>
              <a:rPr kumimoji="1" lang="en-US" altLang="ja-JP" sz="3600" b="0" i="0" u="none" strike="noStrike" kern="0" cap="none" spc="0" normalizeH="0" baseline="0" noProof="0" smtClean="0">
                <a:ln>
                  <a:noFill/>
                </a:ln>
                <a:solidFill>
                  <a:schemeClr val="tx2"/>
                </a:solidFill>
                <a:effectLst/>
                <a:uLnTx/>
                <a:uFillTx/>
                <a:latin typeface="+mj-lt"/>
                <a:ea typeface="ＭＳ Ｐゴシック" pitchFamily="50" charset="-128"/>
                <a:cs typeface="+mj-cs"/>
              </a:rPr>
              <a:t> San Diego, CA</a:t>
            </a:r>
            <a:br>
              <a:rPr kumimoji="1" lang="en-US" altLang="ja-JP" sz="3600" b="0" i="0" u="none" strike="noStrike" kern="0" cap="none" spc="0" normalizeH="0" baseline="0" noProof="0" smtClean="0">
                <a:ln>
                  <a:noFill/>
                </a:ln>
                <a:solidFill>
                  <a:schemeClr val="tx2"/>
                </a:solidFill>
                <a:effectLst/>
                <a:uLnTx/>
                <a:uFillTx/>
                <a:latin typeface="+mj-lt"/>
                <a:ea typeface="ＭＳ Ｐゴシック" pitchFamily="50" charset="-128"/>
                <a:cs typeface="+mj-cs"/>
              </a:rPr>
            </a:br>
            <a:r>
              <a:rPr kumimoji="1" lang="en-US" altLang="ja-JP" sz="3600" b="0" i="0" u="none" strike="noStrike" kern="0" cap="none" spc="0" normalizeH="0" baseline="0" noProof="0" smtClean="0">
                <a:ln>
                  <a:noFill/>
                </a:ln>
                <a:solidFill>
                  <a:schemeClr val="tx2"/>
                </a:solidFill>
                <a:effectLst/>
                <a:uLnTx/>
                <a:uFillTx/>
                <a:latin typeface="+mj-lt"/>
                <a:ea typeface="ＭＳ Ｐゴシック" pitchFamily="50" charset="-128"/>
                <a:cs typeface="+mj-cs"/>
              </a:rPr>
              <a:t>July 17, 2014</a:t>
            </a:r>
            <a:endParaRPr kumimoji="1" lang="ja-JP" altLang="en-US" sz="3600" b="0" i="0" u="none" strike="noStrike" kern="0" cap="none" spc="0" normalizeH="0" baseline="0" noProof="0" dirty="0" smtClean="0">
              <a:ln>
                <a:noFill/>
              </a:ln>
              <a:solidFill>
                <a:schemeClr val="tx2"/>
              </a:solidFill>
              <a:effectLst/>
              <a:uLnTx/>
              <a:uFillTx/>
              <a:latin typeface="+mj-lt"/>
              <a:ea typeface="ＭＳ Ｐゴシック" charset="-128"/>
              <a:cs typeface="+mj-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日付プレースホルダ 3"/>
          <p:cNvSpPr>
            <a:spLocks noGrp="1"/>
          </p:cNvSpPr>
          <p:nvPr>
            <p:ph type="dt" sz="quarter" idx="10"/>
          </p:nvPr>
        </p:nvSpPr>
        <p:spPr>
          <a:noFill/>
        </p:spPr>
        <p:txBody>
          <a:bodyPr/>
          <a:lstStyle/>
          <a:p>
            <a:r>
              <a:rPr lang="en-US" altLang="ja-JP" smtClean="0"/>
              <a:t>July 2014</a:t>
            </a:r>
            <a:endParaRPr lang="en-US" altLang="ja-JP"/>
          </a:p>
        </p:txBody>
      </p:sp>
      <p:sp>
        <p:nvSpPr>
          <p:cNvPr id="5123" name="フッター プレースホルダ 4"/>
          <p:cNvSpPr>
            <a:spLocks noGrp="1"/>
          </p:cNvSpPr>
          <p:nvPr>
            <p:ph type="ftr" sz="quarter" idx="11"/>
          </p:nvPr>
        </p:nvSpPr>
        <p:spPr>
          <a:noFill/>
        </p:spPr>
        <p:txBody>
          <a:bodyPr/>
          <a:lstStyle/>
          <a:p>
            <a:r>
              <a:rPr lang="en-US" altLang="ja-JP" smtClean="0"/>
              <a:t>Shoichi Kitazawa (ATR)</a:t>
            </a:r>
            <a:endParaRPr lang="en-US" altLang="ja-JP"/>
          </a:p>
        </p:txBody>
      </p:sp>
      <p:sp>
        <p:nvSpPr>
          <p:cNvPr id="5124" name="スライド番号プレースホルダ 5"/>
          <p:cNvSpPr>
            <a:spLocks noGrp="1"/>
          </p:cNvSpPr>
          <p:nvPr>
            <p:ph type="sldNum" sz="quarter" idx="12"/>
          </p:nvPr>
        </p:nvSpPr>
        <p:spPr>
          <a:noFill/>
        </p:spPr>
        <p:txBody>
          <a:bodyPr/>
          <a:lstStyle/>
          <a:p>
            <a:r>
              <a:rPr lang="en-US" altLang="ja-JP"/>
              <a:t>Slide </a:t>
            </a:r>
            <a:fld id="{59FE8B75-BAFE-4494-BB1A-1C0B6F9FE06C}" type="slidenum">
              <a:rPr lang="en-US" altLang="ja-JP"/>
              <a:pPr/>
              <a:t>3</a:t>
            </a:fld>
            <a:endParaRPr lang="en-US" altLang="ja-JP"/>
          </a:p>
        </p:txBody>
      </p:sp>
      <p:sp>
        <p:nvSpPr>
          <p:cNvPr id="5125" name="Rectangle 2"/>
          <p:cNvSpPr>
            <a:spLocks noGrp="1" noChangeArrowheads="1"/>
          </p:cNvSpPr>
          <p:nvPr>
            <p:ph type="title"/>
          </p:nvPr>
        </p:nvSpPr>
        <p:spPr/>
        <p:txBody>
          <a:bodyPr/>
          <a:lstStyle/>
          <a:p>
            <a:r>
              <a:rPr lang="en-US" altLang="ja-JP" sz="3200" dirty="0" smtClean="0"/>
              <a:t>Agenda items for the week</a:t>
            </a:r>
            <a:endParaRPr lang="ja-JP" altLang="en-US" sz="3200" dirty="0" smtClean="0">
              <a:ea typeface="ＭＳ Ｐゴシック" charset="-128"/>
            </a:endParaRPr>
          </a:p>
        </p:txBody>
      </p:sp>
      <p:sp>
        <p:nvSpPr>
          <p:cNvPr id="5126" name="Rectangle 3"/>
          <p:cNvSpPr>
            <a:spLocks noGrp="1" noChangeArrowheads="1"/>
          </p:cNvSpPr>
          <p:nvPr>
            <p:ph type="body" idx="1"/>
          </p:nvPr>
        </p:nvSpPr>
        <p:spPr>
          <a:xfrm>
            <a:off x="685800" y="1556792"/>
            <a:ext cx="7772400" cy="4114800"/>
          </a:xfrm>
        </p:spPr>
        <p:txBody>
          <a:bodyPr/>
          <a:lstStyle/>
          <a:p>
            <a:r>
              <a:rPr lang="en-US" altLang="ja-JP" sz="2800" dirty="0" smtClean="0"/>
              <a:t>Approve Agenda</a:t>
            </a:r>
          </a:p>
          <a:p>
            <a:r>
              <a:rPr lang="en-US" altLang="ja-JP" sz="2800" dirty="0" smtClean="0"/>
              <a:t>Approve May meeting minutes</a:t>
            </a:r>
          </a:p>
          <a:p>
            <a:pPr>
              <a:lnSpc>
                <a:spcPct val="80000"/>
              </a:lnSpc>
            </a:pPr>
            <a:r>
              <a:rPr lang="en-US" altLang="ja-JP" sz="2800" dirty="0" smtClean="0"/>
              <a:t>Working on responses to PAR and CSD</a:t>
            </a:r>
            <a:endParaRPr lang="en-US" altLang="ja-JP" sz="2400" dirty="0" smtClean="0"/>
          </a:p>
          <a:p>
            <a:r>
              <a:rPr lang="en-US" altLang="ja-JP" sz="2800" dirty="0" smtClean="0"/>
              <a:t>Plan for September meeting and Timeline</a:t>
            </a:r>
          </a:p>
          <a:p>
            <a:r>
              <a:rPr lang="en-US" altLang="ja-JP" sz="2800" dirty="0" smtClean="0">
                <a:ea typeface="ＭＳ Ｐゴシック" pitchFamily="50" charset="-128"/>
              </a:rPr>
              <a:t>Report on progress to WG</a:t>
            </a:r>
          </a:p>
          <a:p>
            <a:endParaRPr lang="ja-JP" altLang="en-US" sz="2800" dirty="0" smtClean="0">
              <a:ea typeface="ＭＳ Ｐゴシック" charset="-128"/>
            </a:endParaRPr>
          </a:p>
        </p:txBody>
      </p:sp>
      <p:graphicFrame>
        <p:nvGraphicFramePr>
          <p:cNvPr id="7" name="コンテンツ プレースホルダー 8"/>
          <p:cNvGraphicFramePr>
            <a:graphicFrameLocks/>
          </p:cNvGraphicFramePr>
          <p:nvPr>
            <p:extLst>
              <p:ext uri="{D42A27DB-BD31-4B8C-83A1-F6EECF244321}">
                <p14:modId xmlns:p14="http://schemas.microsoft.com/office/powerpoint/2010/main" xmlns="" val="439964863"/>
              </p:ext>
            </p:extLst>
          </p:nvPr>
        </p:nvGraphicFramePr>
        <p:xfrm>
          <a:off x="1152360" y="4282488"/>
          <a:ext cx="6660000" cy="2098840"/>
        </p:xfrm>
        <a:graphic>
          <a:graphicData uri="http://schemas.openxmlformats.org/drawingml/2006/table">
            <a:tbl>
              <a:tblPr firstRow="1" bandRow="1">
                <a:tableStyleId>{93296810-A885-4BE3-A3E7-6D5BEEA58F35}</a:tableStyleId>
              </a:tblPr>
              <a:tblGrid>
                <a:gridCol w="1332000"/>
                <a:gridCol w="1332000"/>
                <a:gridCol w="1332000"/>
                <a:gridCol w="1332000"/>
                <a:gridCol w="1332000"/>
              </a:tblGrid>
              <a:tr h="370840">
                <a:tc>
                  <a:txBody>
                    <a:bodyPr/>
                    <a:lstStyle/>
                    <a:p>
                      <a:endParaRPr kumimoji="1" lang="ja-JP" altLang="en-US" sz="1600" dirty="0"/>
                    </a:p>
                  </a:txBody>
                  <a:tcPr/>
                </a:tc>
                <a:tc>
                  <a:txBody>
                    <a:bodyPr/>
                    <a:lstStyle/>
                    <a:p>
                      <a:pPr algn="ctr"/>
                      <a:r>
                        <a:rPr kumimoji="1" lang="en-US" altLang="ja-JP" sz="1600" dirty="0" smtClean="0"/>
                        <a:t>Monday</a:t>
                      </a:r>
                      <a:endParaRPr kumimoji="1" lang="ja-JP" altLang="en-US" sz="1600" dirty="0"/>
                    </a:p>
                  </a:txBody>
                  <a:tcPr anchor="ctr"/>
                </a:tc>
                <a:tc>
                  <a:txBody>
                    <a:bodyPr/>
                    <a:lstStyle/>
                    <a:p>
                      <a:pPr algn="ctr"/>
                      <a:r>
                        <a:rPr kumimoji="1" lang="en-US" altLang="ja-JP" sz="1600" dirty="0" smtClean="0"/>
                        <a:t>Tuesday</a:t>
                      </a:r>
                      <a:endParaRPr kumimoji="1" lang="ja-JP" altLang="en-US" sz="1600" dirty="0"/>
                    </a:p>
                  </a:txBody>
                  <a:tcPr anchor="ctr"/>
                </a:tc>
                <a:tc>
                  <a:txBody>
                    <a:bodyPr/>
                    <a:lstStyle/>
                    <a:p>
                      <a:pPr algn="ctr"/>
                      <a:r>
                        <a:rPr kumimoji="1" lang="en-US" altLang="ja-JP" sz="1600" dirty="0" smtClean="0"/>
                        <a:t>Wednesday</a:t>
                      </a:r>
                      <a:endParaRPr kumimoji="1" lang="ja-JP" altLang="en-US" sz="1600" dirty="0"/>
                    </a:p>
                  </a:txBody>
                  <a:tcPr anchor="ctr"/>
                </a:tc>
                <a:tc>
                  <a:txBody>
                    <a:bodyPr/>
                    <a:lstStyle/>
                    <a:p>
                      <a:pPr algn="ctr"/>
                      <a:r>
                        <a:rPr kumimoji="1" lang="en-US" altLang="ja-JP" sz="1600" dirty="0" smtClean="0"/>
                        <a:t>Thursday</a:t>
                      </a:r>
                      <a:endParaRPr kumimoji="1" lang="ja-JP" altLang="en-US" sz="1600" dirty="0"/>
                    </a:p>
                  </a:txBody>
                  <a:tcPr anchor="ctr"/>
                </a:tc>
              </a:tr>
              <a:tr h="432000">
                <a:tc>
                  <a:txBody>
                    <a:bodyPr/>
                    <a:lstStyle/>
                    <a:p>
                      <a:pPr algn="ctr"/>
                      <a:r>
                        <a:rPr kumimoji="1" lang="en-US" altLang="ja-JP" sz="1600" dirty="0" smtClean="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smtClean="0"/>
                        <a:t>SRU</a:t>
                      </a:r>
                      <a:endParaRPr kumimoji="1" lang="ja-JP" altLang="en-US" sz="1600"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u="none" dirty="0" smtClean="0">
                        <a:solidFill>
                          <a:schemeClr val="tx1"/>
                        </a:solidFill>
                      </a:endParaRPr>
                    </a:p>
                  </a:txBody>
                  <a:tcPr anchor="ctr"/>
                </a:tc>
              </a:tr>
              <a:tr h="432000">
                <a:tc>
                  <a:txBody>
                    <a:bodyPr/>
                    <a:lstStyle/>
                    <a:p>
                      <a:pPr algn="ctr"/>
                      <a:r>
                        <a:rPr kumimoji="1" lang="en-US" altLang="ja-JP" sz="1600" smtClean="0"/>
                        <a:t>AM2</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u="none" dirty="0" smtClean="0">
                        <a:solidFill>
                          <a:schemeClr val="tx1"/>
                        </a:solidFill>
                      </a:endParaRPr>
                    </a:p>
                  </a:txBody>
                  <a:tcPr anchor="ctr"/>
                </a:tc>
              </a:tr>
              <a:tr h="432000">
                <a:tc>
                  <a:txBody>
                    <a:bodyPr/>
                    <a:lstStyle/>
                    <a:p>
                      <a:pPr algn="ctr"/>
                      <a:r>
                        <a:rPr kumimoji="1" lang="en-US" altLang="ja-JP" sz="1600" smtClean="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smtClean="0"/>
                        <a:t>SRU</a:t>
                      </a:r>
                      <a:endParaRPr kumimoji="1" lang="ja-JP" altLang="en-US" sz="1600"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u="none" dirty="0" smtClean="0">
                        <a:solidFill>
                          <a:schemeClr val="tx1"/>
                        </a:solidFill>
                      </a:endParaRPr>
                    </a:p>
                  </a:txBody>
                  <a:tcPr anchor="ctr"/>
                </a:tc>
              </a:tr>
              <a:tr h="432000">
                <a:tc>
                  <a:txBody>
                    <a:bodyPr/>
                    <a:lstStyle/>
                    <a:p>
                      <a:pPr algn="ctr"/>
                      <a:r>
                        <a:rPr kumimoji="1" lang="en-US" altLang="ja-JP" sz="1600" smtClean="0"/>
                        <a:t>PM2</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smtClean="0"/>
                        <a:t>SRU</a:t>
                      </a:r>
                      <a:endParaRPr kumimoji="1" lang="ja-JP" altLang="en-US" sz="1600"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smtClean="0">
                          <a:solidFill>
                            <a:schemeClr val="tx1"/>
                          </a:solidFill>
                        </a:rPr>
                        <a:t>SRU</a:t>
                      </a:r>
                    </a:p>
                  </a:txBody>
                  <a:tcPr anchor="ctr"/>
                </a:tc>
                <a:tc>
                  <a:txBody>
                    <a:bodyPr/>
                    <a:lstStyle/>
                    <a:p>
                      <a:pPr algn="ctr"/>
                      <a:endParaRPr kumimoji="1" lang="ja-JP" altLang="en-US" sz="1600" dirty="0">
                        <a:solidFill>
                          <a:schemeClr val="tx1"/>
                        </a:solidFill>
                      </a:endParaRPr>
                    </a:p>
                  </a:txBody>
                  <a:tcPr anchor="ct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Timeline</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July 2014</a:t>
            </a:r>
            <a:endParaRPr lang="en-US" altLang="ja-JP"/>
          </a:p>
        </p:txBody>
      </p:sp>
      <p:sp>
        <p:nvSpPr>
          <p:cNvPr id="5" name="フッター プレースホルダ 4"/>
          <p:cNvSpPr>
            <a:spLocks noGrp="1"/>
          </p:cNvSpPr>
          <p:nvPr>
            <p:ph type="ftr" sz="quarter" idx="11"/>
          </p:nvPr>
        </p:nvSpPr>
        <p:spPr/>
        <p:txBody>
          <a:bodyPr/>
          <a:lstStyle/>
          <a:p>
            <a:pPr>
              <a:defRPr/>
            </a:pPr>
            <a:r>
              <a:rPr lang="en-US" altLang="ja-JP" smtClean="0"/>
              <a:t>Shoichi Kitazawa (ATR)</a:t>
            </a:r>
            <a:endParaRPr lang="en-US" altLang="ja-JP"/>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6216DDCD-56F8-49D9-A336-899BDC1933AA}" type="slidenum">
              <a:rPr lang="en-US" altLang="ja-JP" smtClean="0"/>
              <a:pPr>
                <a:defRPr/>
              </a:pPr>
              <a:t>4</a:t>
            </a:fld>
            <a:endParaRPr lang="en-US" altLang="ja-JP"/>
          </a:p>
        </p:txBody>
      </p:sp>
      <p:graphicFrame>
        <p:nvGraphicFramePr>
          <p:cNvPr id="7" name="Table 5"/>
          <p:cNvGraphicFramePr>
            <a:graphicFrameLocks noGrp="1" noChangeAspect="1"/>
          </p:cNvGraphicFramePr>
          <p:nvPr>
            <p:extLst>
              <p:ext uri="{D42A27DB-BD31-4B8C-83A1-F6EECF244321}">
                <p14:modId xmlns="" xmlns:p14="http://schemas.microsoft.com/office/powerpoint/2010/main" val="420334173"/>
              </p:ext>
            </p:extLst>
          </p:nvPr>
        </p:nvGraphicFramePr>
        <p:xfrm>
          <a:off x="395536" y="1619508"/>
          <a:ext cx="8205924" cy="3537684"/>
        </p:xfrm>
        <a:graphic>
          <a:graphicData uri="http://schemas.openxmlformats.org/drawingml/2006/table">
            <a:tbl>
              <a:tblPr/>
              <a:tblGrid>
                <a:gridCol w="405501"/>
                <a:gridCol w="2616423"/>
                <a:gridCol w="432000"/>
                <a:gridCol w="432000"/>
                <a:gridCol w="432000"/>
                <a:gridCol w="432000"/>
                <a:gridCol w="432000"/>
                <a:gridCol w="432000"/>
                <a:gridCol w="432000"/>
                <a:gridCol w="432000"/>
                <a:gridCol w="432000"/>
                <a:gridCol w="432000"/>
                <a:gridCol w="432000"/>
                <a:gridCol w="432000"/>
              </a:tblGrid>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row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PAR development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Use Cases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Title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Scope &amp; Purpose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5C analyses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Interaction with other TG/WG</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(to identify relationship )</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Submission to WG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Standard development phase (TG)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dirty="0" smtClean="0">
                          <a:ln>
                            <a:noFill/>
                          </a:ln>
                          <a:solidFill>
                            <a:srgbClr val="000000"/>
                          </a:solidFill>
                          <a:effectLst/>
                          <a:latin typeface="Calibri" pitchFamily="34" charset="0"/>
                          <a:ea typeface="ＭＳ Ｐゴシック" pitchFamily="50" charset="-128"/>
                        </a:rPr>
                        <a:t> </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r>
            </a:tbl>
          </a:graphicData>
        </a:graphic>
      </p:graphicFrame>
      <p:sp>
        <p:nvSpPr>
          <p:cNvPr id="8" name="Content Placeholder 2"/>
          <p:cNvSpPr txBox="1">
            <a:spLocks/>
          </p:cNvSpPr>
          <p:nvPr/>
        </p:nvSpPr>
        <p:spPr bwMode="auto">
          <a:xfrm>
            <a:off x="467544" y="5229200"/>
            <a:ext cx="8229600" cy="122413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buFont typeface="Wingdings" pitchFamily="2" charset="2"/>
              <a:buChar char="q"/>
            </a:pPr>
            <a:r>
              <a:rPr lang="en-GB" altLang="ja-JP" sz="1600" kern="0" dirty="0" smtClean="0"/>
              <a:t>Target dates:</a:t>
            </a:r>
          </a:p>
          <a:p>
            <a:pPr lvl="1">
              <a:buFont typeface="Wingdings" pitchFamily="2" charset="2"/>
              <a:buChar char="ü"/>
            </a:pPr>
            <a:r>
              <a:rPr lang="en-GB" altLang="ja-JP" sz="1600" kern="0" dirty="0"/>
              <a:t>PAR submission to </a:t>
            </a:r>
            <a:r>
              <a:rPr lang="en-GB" altLang="ja-JP" sz="1600" kern="0" dirty="0" smtClean="0"/>
              <a:t> WG in May 2014</a:t>
            </a:r>
          </a:p>
          <a:p>
            <a:pPr lvl="1">
              <a:buFont typeface="Wingdings" pitchFamily="2" charset="2"/>
              <a:buChar char="ü"/>
            </a:pPr>
            <a:r>
              <a:rPr lang="en-GB" altLang="ja-JP" sz="1600" kern="0" dirty="0" smtClean="0"/>
              <a:t>PAR review in July 2014</a:t>
            </a:r>
          </a:p>
        </p:txBody>
      </p:sp>
      <p:sp>
        <p:nvSpPr>
          <p:cNvPr id="9" name="正方形/長方形 8"/>
          <p:cNvSpPr/>
          <p:nvPr/>
        </p:nvSpPr>
        <p:spPr bwMode="auto">
          <a:xfrm>
            <a:off x="6012160" y="1916832"/>
            <a:ext cx="432048" cy="3240360"/>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Accomplishment for the meeting</a:t>
            </a:r>
            <a:endParaRPr kumimoji="1" lang="ja-JP" altLang="en-US" dirty="0"/>
          </a:p>
        </p:txBody>
      </p:sp>
      <p:sp>
        <p:nvSpPr>
          <p:cNvPr id="3" name="コンテンツ プレースホルダ 2"/>
          <p:cNvSpPr>
            <a:spLocks noGrp="1"/>
          </p:cNvSpPr>
          <p:nvPr>
            <p:ph idx="1"/>
          </p:nvPr>
        </p:nvSpPr>
        <p:spPr>
          <a:xfrm>
            <a:off x="251520" y="1981200"/>
            <a:ext cx="8640960" cy="4400128"/>
          </a:xfrm>
        </p:spPr>
        <p:txBody>
          <a:bodyPr>
            <a:normAutofit lnSpcReduction="10000"/>
          </a:bodyPr>
          <a:lstStyle/>
          <a:p>
            <a:pPr marL="157163" indent="-177800"/>
            <a:r>
              <a:rPr lang="en-US" altLang="ja-JP" sz="2800" dirty="0" smtClean="0">
                <a:ea typeface="ＭＳ Ｐゴシック" pitchFamily="50" charset="-128"/>
              </a:rPr>
              <a:t>4 meetings were held </a:t>
            </a:r>
          </a:p>
          <a:p>
            <a:pPr marL="557213" lvl="1" indent="-177800"/>
            <a:r>
              <a:rPr lang="en-US" altLang="ja-JP" sz="2400" dirty="0" smtClean="0">
                <a:ea typeface="ＭＳ Ｐゴシック" pitchFamily="50" charset="-128"/>
              </a:rPr>
              <a:t>PM2 on </a:t>
            </a:r>
            <a:r>
              <a:rPr lang="en-US" altLang="ko-KR" sz="2400" dirty="0" smtClean="0">
                <a:ea typeface="굴림" pitchFamily="34" charset="-127"/>
              </a:rPr>
              <a:t>July 15 and AM1, PM1 and PM2 on July 16</a:t>
            </a:r>
            <a:endParaRPr lang="en-US" altLang="ja-JP" sz="2400" dirty="0" smtClean="0">
              <a:ea typeface="ＭＳ Ｐゴシック" pitchFamily="50" charset="-128"/>
            </a:endParaRPr>
          </a:p>
          <a:p>
            <a:pPr marL="157163" indent="-177800"/>
            <a:r>
              <a:rPr lang="en-US" altLang="ja-JP" sz="2800" dirty="0" smtClean="0">
                <a:ea typeface="ＭＳ Ｐゴシック" pitchFamily="50" charset="-128"/>
              </a:rPr>
              <a:t>Approved meeting minutes</a:t>
            </a:r>
            <a:endParaRPr lang="en-US" altLang="ja-JP" sz="2800" dirty="0" smtClean="0"/>
          </a:p>
          <a:p>
            <a:pPr marL="557213" lvl="1" indent="-177800"/>
            <a:r>
              <a:rPr lang="en-US" altLang="ja-JP" sz="2400" dirty="0" smtClean="0"/>
              <a:t>SG SRU May 2014 Meeting Minutes (15-14-0323)</a:t>
            </a:r>
          </a:p>
          <a:p>
            <a:pPr marL="157163" indent="-177800"/>
            <a:r>
              <a:rPr lang="en-US" altLang="ja-JP" sz="2800" dirty="0" smtClean="0"/>
              <a:t>Worked responses PAR and CSD comments from Other WG.</a:t>
            </a:r>
          </a:p>
          <a:p>
            <a:pPr marL="557213" lvl="1" indent="-177800"/>
            <a:r>
              <a:rPr lang="en-US" altLang="ja-JP" sz="2400" dirty="0" smtClean="0"/>
              <a:t> Responses to 802.15.4s PAR and CSD comments (15-14-0426-00)</a:t>
            </a:r>
          </a:p>
          <a:p>
            <a:pPr marL="157163" indent="-177800"/>
            <a:r>
              <a:rPr lang="en-US" altLang="ja-JP" sz="2800" dirty="0" smtClean="0"/>
              <a:t>Confirmed of plan for September meeting</a:t>
            </a:r>
          </a:p>
          <a:p>
            <a:pPr marL="557213" lvl="1" indent="-177800"/>
            <a:r>
              <a:rPr lang="en-US" altLang="ja-JP" sz="2400" dirty="0" smtClean="0"/>
              <a:t>4 Timeslots</a:t>
            </a:r>
          </a:p>
        </p:txBody>
      </p:sp>
      <p:sp>
        <p:nvSpPr>
          <p:cNvPr id="4" name="日付プレースホルダ 3"/>
          <p:cNvSpPr>
            <a:spLocks noGrp="1"/>
          </p:cNvSpPr>
          <p:nvPr>
            <p:ph type="dt" sz="half" idx="10"/>
          </p:nvPr>
        </p:nvSpPr>
        <p:spPr/>
        <p:txBody>
          <a:bodyPr/>
          <a:lstStyle/>
          <a:p>
            <a:pPr>
              <a:defRPr/>
            </a:pPr>
            <a:r>
              <a:rPr lang="en-US" altLang="ja-JP" smtClean="0"/>
              <a:t>July 2014</a:t>
            </a:r>
            <a:endParaRPr lang="en-US" altLang="ja-JP"/>
          </a:p>
        </p:txBody>
      </p:sp>
      <p:sp>
        <p:nvSpPr>
          <p:cNvPr id="5" name="フッター プレースホルダ 4"/>
          <p:cNvSpPr>
            <a:spLocks noGrp="1"/>
          </p:cNvSpPr>
          <p:nvPr>
            <p:ph type="ftr" sz="quarter" idx="11"/>
          </p:nvPr>
        </p:nvSpPr>
        <p:spPr/>
        <p:txBody>
          <a:bodyPr/>
          <a:lstStyle/>
          <a:p>
            <a:pPr>
              <a:defRPr/>
            </a:pPr>
            <a:r>
              <a:rPr lang="en-US" altLang="ja-JP" smtClean="0"/>
              <a:t>Shoichi Kitazawa (ATR)</a:t>
            </a:r>
            <a:endParaRPr lang="en-US" altLang="ja-JP"/>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6216DDCD-56F8-49D9-A336-899BDC1933AA}" type="slidenum">
              <a:rPr lang="en-US" altLang="ja-JP" smtClean="0"/>
              <a:pPr>
                <a:defRPr/>
              </a:pPr>
              <a:t>5</a:t>
            </a:fld>
            <a:endParaRPr lang="en-US" altLang="ja-JP"/>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Timeline</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July 2014</a:t>
            </a:r>
            <a:endParaRPr lang="en-US" altLang="ja-JP"/>
          </a:p>
        </p:txBody>
      </p:sp>
      <p:sp>
        <p:nvSpPr>
          <p:cNvPr id="5" name="フッター プレースホルダ 4"/>
          <p:cNvSpPr>
            <a:spLocks noGrp="1"/>
          </p:cNvSpPr>
          <p:nvPr>
            <p:ph type="ftr" sz="quarter" idx="11"/>
          </p:nvPr>
        </p:nvSpPr>
        <p:spPr/>
        <p:txBody>
          <a:bodyPr/>
          <a:lstStyle/>
          <a:p>
            <a:pPr>
              <a:defRPr/>
            </a:pPr>
            <a:r>
              <a:rPr lang="en-US" altLang="ja-JP" smtClean="0"/>
              <a:t>Shoichi Kitazawa (ATR)</a:t>
            </a:r>
            <a:endParaRPr lang="en-US" altLang="ja-JP"/>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6216DDCD-56F8-49D9-A336-899BDC1933AA}" type="slidenum">
              <a:rPr lang="en-US" altLang="ja-JP" smtClean="0"/>
              <a:pPr>
                <a:defRPr/>
              </a:pPr>
              <a:t>6</a:t>
            </a:fld>
            <a:endParaRPr lang="en-US" altLang="ja-JP"/>
          </a:p>
        </p:txBody>
      </p:sp>
      <p:graphicFrame>
        <p:nvGraphicFramePr>
          <p:cNvPr id="7" name="Table 5"/>
          <p:cNvGraphicFramePr>
            <a:graphicFrameLocks noGrp="1" noChangeAspect="1"/>
          </p:cNvGraphicFramePr>
          <p:nvPr>
            <p:extLst>
              <p:ext uri="{D42A27DB-BD31-4B8C-83A1-F6EECF244321}">
                <p14:modId xmlns="" xmlns:p14="http://schemas.microsoft.com/office/powerpoint/2010/main" val="2274331448"/>
              </p:ext>
            </p:extLst>
          </p:nvPr>
        </p:nvGraphicFramePr>
        <p:xfrm>
          <a:off x="276988" y="1893486"/>
          <a:ext cx="8550216" cy="4271818"/>
        </p:xfrm>
        <a:graphic>
          <a:graphicData uri="http://schemas.openxmlformats.org/drawingml/2006/table">
            <a:tbl>
              <a:tblPr/>
              <a:tblGrid>
                <a:gridCol w="288000"/>
                <a:gridCol w="1350216"/>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PAR &amp; CSD development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Submission to </a:t>
                      </a:r>
                      <a:r>
                        <a:rPr kumimoji="1" lang="en-US" altLang="ja-JP" sz="1200" b="0" i="0" u="none" strike="noStrike" cap="none" normalizeH="0" baseline="0" dirty="0" err="1" smtClean="0">
                          <a:ln>
                            <a:noFill/>
                          </a:ln>
                          <a:solidFill>
                            <a:srgbClr val="000000"/>
                          </a:solidFill>
                          <a:effectLst/>
                          <a:latin typeface="Calibri" pitchFamily="34" charset="0"/>
                          <a:ea typeface="ＭＳ Ｐゴシック" pitchFamily="50" charset="-128"/>
                        </a:rPr>
                        <a:t>RevCom</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r>
              <a:rPr lang="en-US" altLang="ja-JP" sz="2800" dirty="0" smtClean="0"/>
              <a:t>4 meeting slot.</a:t>
            </a:r>
          </a:p>
          <a:p>
            <a:pPr lvl="1"/>
            <a:r>
              <a:rPr lang="en-US" altLang="ja-JP" sz="2400" dirty="0" smtClean="0"/>
              <a:t>Timeline</a:t>
            </a:r>
          </a:p>
          <a:p>
            <a:pPr lvl="1"/>
            <a:r>
              <a:rPr lang="en-US" altLang="ja-JP" sz="2400" dirty="0" smtClean="0"/>
              <a:t>Developing Technical Guidance Document.</a:t>
            </a:r>
          </a:p>
          <a:p>
            <a:pPr lvl="1"/>
            <a:r>
              <a:rPr lang="en-US" altLang="ja-JP" sz="2400" dirty="0" smtClean="0"/>
              <a:t>Hearing presentations.</a:t>
            </a:r>
          </a:p>
          <a:p>
            <a:pPr lvl="1"/>
            <a:endParaRPr lang="en-US" altLang="ja-JP" sz="2400" dirty="0" smtClean="0"/>
          </a:p>
          <a:p>
            <a:endParaRPr kumimoji="1" lang="ja-JP" altLang="en-US" sz="2800" dirty="0"/>
          </a:p>
        </p:txBody>
      </p:sp>
      <p:sp>
        <p:nvSpPr>
          <p:cNvPr id="2" name="タイトル 1"/>
          <p:cNvSpPr>
            <a:spLocks noGrp="1"/>
          </p:cNvSpPr>
          <p:nvPr>
            <p:ph type="title"/>
          </p:nvPr>
        </p:nvSpPr>
        <p:spPr/>
        <p:txBody>
          <a:bodyPr/>
          <a:lstStyle/>
          <a:p>
            <a:r>
              <a:rPr lang="en-US" altLang="ja-JP" dirty="0" smtClean="0"/>
              <a:t>Plan for September Meeting</a:t>
            </a:r>
            <a:endParaRPr kumimoji="1" lang="ja-JP" altLang="en-US" dirty="0"/>
          </a:p>
        </p:txBody>
      </p:sp>
      <p:sp>
        <p:nvSpPr>
          <p:cNvPr id="5" name="フッター プレースホルダ 4"/>
          <p:cNvSpPr>
            <a:spLocks noGrp="1"/>
          </p:cNvSpPr>
          <p:nvPr>
            <p:ph type="ftr" sz="quarter" idx="11"/>
          </p:nvPr>
        </p:nvSpPr>
        <p:spPr/>
        <p:txBody>
          <a:bodyPr/>
          <a:lstStyle/>
          <a:p>
            <a:r>
              <a:rPr lang="en-US" altLang="ja-JP" dirty="0"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7</a:t>
            </a:fld>
            <a:endParaRPr lang="en-US" altLang="ja-JP" dirty="0"/>
          </a:p>
        </p:txBody>
      </p:sp>
      <p:sp>
        <p:nvSpPr>
          <p:cNvPr id="4" name="日付プレースホルダ 3"/>
          <p:cNvSpPr>
            <a:spLocks noGrp="1"/>
          </p:cNvSpPr>
          <p:nvPr>
            <p:ph type="dt" sz="half" idx="10"/>
          </p:nvPr>
        </p:nvSpPr>
        <p:spPr/>
        <p:txBody>
          <a:bodyPr/>
          <a:lstStyle/>
          <a:p>
            <a:r>
              <a:rPr lang="en-US" altLang="ja-JP" smtClean="0"/>
              <a:t>July 2014</a:t>
            </a:r>
            <a:endParaRPr lang="en-US" altLang="ja-JP"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normAutofit fontScale="77500" lnSpcReduction="20000"/>
          </a:bodyPr>
          <a:lstStyle/>
          <a:p>
            <a:pPr>
              <a:buNone/>
            </a:pPr>
            <a:r>
              <a:rPr lang="en-US" altLang="ja-JP" dirty="0" smtClean="0"/>
              <a:t>WG Motion:</a:t>
            </a:r>
            <a:r>
              <a:rPr lang="en-US" altLang="ja-JP" i="1" dirty="0" smtClean="0"/>
              <a:t> request that the 802.15 WG confirm the responses to the 802.15.4s PAR and CSD comments(15-14-0426-00) and that the PAR and CSD contained in documents 15-13-615-08 and 15-14-175-05, respectively, be approved by the 802.15 WG and that the 802 EC be requested to forward the PAR to </a:t>
            </a:r>
            <a:r>
              <a:rPr lang="en-US" altLang="ja-JP" i="1" dirty="0" err="1" smtClean="0"/>
              <a:t>NesCom</a:t>
            </a:r>
            <a:r>
              <a:rPr lang="en-US" altLang="ja-JP" i="1" dirty="0" smtClean="0"/>
              <a:t>. The 802.15 working group chair and technical editor are authorized to make additional modifications to the PAR and CSD as needed.</a:t>
            </a:r>
            <a:endParaRPr lang="en-US" altLang="ja-JP" dirty="0" smtClean="0"/>
          </a:p>
          <a:p>
            <a:r>
              <a:rPr lang="en-US" altLang="ja-JP" i="1" dirty="0" smtClean="0"/>
              <a:t>Moved: Shoichi Kitazawa</a:t>
            </a:r>
            <a:endParaRPr lang="en-US" altLang="ja-JP" dirty="0" smtClean="0"/>
          </a:p>
          <a:p>
            <a:r>
              <a:rPr lang="en-US" altLang="ja-JP" i="1" dirty="0" smtClean="0"/>
              <a:t>Second:</a:t>
            </a:r>
          </a:p>
          <a:p>
            <a:endParaRPr lang="en-US" altLang="ja-JP" dirty="0" smtClean="0"/>
          </a:p>
          <a:p>
            <a:pPr>
              <a:buNone/>
            </a:pPr>
            <a:endParaRPr kumimoji="1" lang="ja-JP" altLang="en-US" dirty="0"/>
          </a:p>
        </p:txBody>
      </p:sp>
      <p:sp>
        <p:nvSpPr>
          <p:cNvPr id="3" name="タイトル 2"/>
          <p:cNvSpPr>
            <a:spLocks noGrp="1"/>
          </p:cNvSpPr>
          <p:nvPr>
            <p:ph type="title"/>
          </p:nvPr>
        </p:nvSpPr>
        <p:spPr/>
        <p:txBody>
          <a:bodyPr/>
          <a:lstStyle/>
          <a:p>
            <a:r>
              <a:rPr kumimoji="1" lang="en-US" altLang="ja-JP" dirty="0" smtClean="0"/>
              <a:t>Motion</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8</a:t>
            </a:fld>
            <a:endParaRPr lang="en-US" altLang="ja-JP" dirty="0"/>
          </a:p>
        </p:txBody>
      </p:sp>
      <p:sp>
        <p:nvSpPr>
          <p:cNvPr id="6" name="日付プレースホルダ 5"/>
          <p:cNvSpPr>
            <a:spLocks noGrp="1"/>
          </p:cNvSpPr>
          <p:nvPr>
            <p:ph type="dt" sz="half" idx="10"/>
          </p:nvPr>
        </p:nvSpPr>
        <p:spPr/>
        <p:txBody>
          <a:bodyPr/>
          <a:lstStyle/>
          <a:p>
            <a:r>
              <a:rPr lang="en-US" altLang="ja-JP" smtClean="0"/>
              <a:t>May 2014</a:t>
            </a:r>
            <a:endParaRPr lang="en-US" altLang="ja-JP" dirty="0"/>
          </a:p>
        </p:txBody>
      </p:sp>
    </p:spTree>
  </p:cSld>
  <p:clrMapOvr>
    <a:masterClrMapping/>
  </p:clrMapOvr>
</p:sld>
</file>

<file path=ppt/theme/theme1.xml><?xml version="1.0" encoding="utf-8"?>
<a:theme xmlns:a="http://schemas.openxmlformats.org/drawingml/2006/main" name="プレゼンテーション1">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プレゼンテーション1</Template>
  <TotalTime>196</TotalTime>
  <Words>372</Words>
  <Application>Microsoft Office PowerPoint</Application>
  <PresentationFormat>画面に合わせる (4:3)</PresentationFormat>
  <Paragraphs>154</Paragraphs>
  <Slides>8</Slides>
  <Notes>1</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プレゼンテーション1</vt:lpstr>
      <vt:lpstr>スライド 1</vt:lpstr>
      <vt:lpstr>スライド 2</vt:lpstr>
      <vt:lpstr>Agenda items for the week</vt:lpstr>
      <vt:lpstr>Timeline</vt:lpstr>
      <vt:lpstr>Accomplishment for the meeting</vt:lpstr>
      <vt:lpstr>Timeline</vt:lpstr>
      <vt:lpstr>Plan for September Meeting</vt:lpstr>
      <vt:lpstr>Motion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Closing report for July 2014</dc:title>
  <dc:subject>IEEE 802.15 &lt;subject&gt;</dc:subject>
  <dc:creator>kitazawa</dc:creator>
  <dc:description>&lt;14-0463-00-0sru&gt;</dc:description>
  <cp:lastModifiedBy>kitazawa</cp:lastModifiedBy>
  <cp:revision>11</cp:revision>
  <cp:lastPrinted>1998-02-10T13:28:06Z</cp:lastPrinted>
  <dcterms:created xsi:type="dcterms:W3CDTF">2014-07-16T21:59:04Z</dcterms:created>
  <dcterms:modified xsi:type="dcterms:W3CDTF">2014-07-18T01:27:49Z</dcterms:modified>
</cp:coreProperties>
</file>