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61" r:id="rId4"/>
    <p:sldId id="262" r:id="rId5"/>
    <p:sldId id="263" r:id="rId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94643" autoAdjust="0"/>
  </p:normalViewPr>
  <p:slideViewPr>
    <p:cSldViewPr>
      <p:cViewPr>
        <p:scale>
          <a:sx n="79" d="100"/>
          <a:sy n="79" d="100"/>
        </p:scale>
        <p:origin x="-810" y="-180"/>
      </p:cViewPr>
      <p:guideLst>
        <p:guide orient="horz" pos="2160"/>
        <p:guide pos="2880"/>
      </p:guideLst>
    </p:cSldViewPr>
  </p:slideViewPr>
  <p:outlineViewPr>
    <p:cViewPr varScale="1">
      <p:scale>
        <a:sx n="33" d="100"/>
        <a:sy n="33" d="100"/>
      </p:scale>
      <p:origin x="0" y="51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802.11-14/0897r0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20137605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802.11-14/0897r0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2014</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2826063970"/>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Shoichi Kitazawa, ATR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Shoichi Kitazawa, ATR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Shoichi Kitazawa, ATR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2014</a:t>
            </a:r>
            <a:endParaRPr lang="en-GB" dirty="0"/>
          </a:p>
        </p:txBody>
      </p:sp>
      <p:sp>
        <p:nvSpPr>
          <p:cNvPr id="6" name="Footer Placeholder 5"/>
          <p:cNvSpPr>
            <a:spLocks noGrp="1"/>
          </p:cNvSpPr>
          <p:nvPr>
            <p:ph type="ftr" idx="11"/>
          </p:nvPr>
        </p:nvSpPr>
        <p:spPr/>
        <p:txBody>
          <a:bodyPr/>
          <a:lstStyle>
            <a:lvl1pPr>
              <a:defRPr/>
            </a:lvl1pPr>
          </a:lstStyle>
          <a:p>
            <a:r>
              <a:rPr lang="en-GB" smtClean="0"/>
              <a:t>Shoichi Kitazawa, ATR</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2014</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Shoichi Kitazawa, ATR</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2014</a:t>
            </a:r>
            <a:endParaRPr lang="en-GB" dirty="0"/>
          </a:p>
        </p:txBody>
      </p:sp>
      <p:sp>
        <p:nvSpPr>
          <p:cNvPr id="4" name="Footer Placeholder 3"/>
          <p:cNvSpPr>
            <a:spLocks noGrp="1"/>
          </p:cNvSpPr>
          <p:nvPr>
            <p:ph type="ftr" idx="11"/>
          </p:nvPr>
        </p:nvSpPr>
        <p:spPr/>
        <p:txBody>
          <a:bodyPr/>
          <a:lstStyle>
            <a:lvl1pPr>
              <a:defRPr/>
            </a:lvl1pPr>
          </a:lstStyle>
          <a:p>
            <a:r>
              <a:rPr lang="en-GB" smtClean="0"/>
              <a:t>Shoichi Kitazawa, ATR</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2014</a:t>
            </a:r>
            <a:endParaRPr lang="en-GB" dirty="0"/>
          </a:p>
        </p:txBody>
      </p:sp>
      <p:sp>
        <p:nvSpPr>
          <p:cNvPr id="3" name="Footer Placeholder 2"/>
          <p:cNvSpPr>
            <a:spLocks noGrp="1"/>
          </p:cNvSpPr>
          <p:nvPr>
            <p:ph type="ftr" idx="11"/>
          </p:nvPr>
        </p:nvSpPr>
        <p:spPr/>
        <p:txBody>
          <a:bodyPr/>
          <a:lstStyle>
            <a:lvl1pPr>
              <a:defRPr/>
            </a:lvl1pPr>
          </a:lstStyle>
          <a:p>
            <a:r>
              <a:rPr lang="en-GB" smtClean="0"/>
              <a:t>Shoichi Kitazawa, ATR</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Shoichi Kitazawa, ATR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Shoichi Kitazawa, ATR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Shoichi Kitazawa, ATR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15-14-0462-00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57200"/>
            <a:ext cx="7770813" cy="1065213"/>
          </a:xfrm>
        </p:spPr>
        <p:txBody>
          <a:bodyPr/>
          <a:lstStyle/>
          <a:p>
            <a:r>
              <a:rPr kumimoji="1" lang="en-US" altLang="ja-JP" dirty="0" smtClean="0"/>
              <a:t>Comment #1 </a:t>
            </a:r>
            <a:r>
              <a:rPr kumimoji="1" lang="en-US" altLang="ja-JP" dirty="0" smtClean="0"/>
              <a:t>from 802.19WG</a:t>
            </a:r>
            <a:endParaRPr kumimoji="1" lang="ja-JP" altLang="en-US" dirty="0"/>
          </a:p>
        </p:txBody>
      </p:sp>
      <p:sp>
        <p:nvSpPr>
          <p:cNvPr id="3" name="コンテンツ プレースホルダ 2"/>
          <p:cNvSpPr>
            <a:spLocks noGrp="1"/>
          </p:cNvSpPr>
          <p:nvPr>
            <p:ph idx="1"/>
          </p:nvPr>
        </p:nvSpPr>
        <p:spPr>
          <a:xfrm>
            <a:off x="467544" y="1328192"/>
            <a:ext cx="8229600" cy="4525963"/>
          </a:xfrm>
        </p:spPr>
        <p:txBody>
          <a:bodyPr>
            <a:noAutofit/>
          </a:bodyPr>
          <a:lstStyle/>
          <a:p>
            <a:r>
              <a:rPr lang="en-US" altLang="ja-JP" sz="1800" dirty="0" smtClean="0"/>
              <a:t>Comment: </a:t>
            </a:r>
            <a:r>
              <a:rPr lang="en-US" altLang="ja-JP" sz="1800" b="0" dirty="0" smtClean="0"/>
              <a:t>In </a:t>
            </a:r>
            <a:r>
              <a:rPr lang="en-US" altLang="ja-JP" sz="1800" b="0" dirty="0" smtClean="0"/>
              <a:t>Section 5.2.b two examples of spectrum resource measurements are given: PER and delay.   These seem to be more network performance metrics.  Please explain the difference between spectrum resource measurements and network performance metrics.</a:t>
            </a:r>
          </a:p>
          <a:p>
            <a:pPr>
              <a:buNone/>
            </a:pPr>
            <a:r>
              <a:rPr lang="en-US" altLang="ja-JP" sz="1800" b="1" dirty="0" smtClean="0"/>
              <a:t>Response and Action:</a:t>
            </a:r>
            <a:endParaRPr lang="en-US" altLang="ja-JP" sz="1800" b="1" dirty="0" smtClean="0"/>
          </a:p>
          <a:p>
            <a:pPr marL="0" indent="0">
              <a:buNone/>
            </a:pPr>
            <a:r>
              <a:rPr lang="en-US" altLang="ja-JP" sz="1800" b="0" dirty="0" smtClean="0"/>
              <a:t>In an effort to provide a bit more clarity in t</a:t>
            </a:r>
            <a:r>
              <a:rPr lang="en-US" altLang="ja-JP" sz="1800" b="0" dirty="0" smtClean="0"/>
              <a:t>he description, we propose that Section </a:t>
            </a:r>
            <a:r>
              <a:rPr lang="en-US" altLang="ja-JP" sz="1800" b="0" dirty="0" smtClean="0"/>
              <a:t>5.2 </a:t>
            </a:r>
            <a:r>
              <a:rPr lang="en-US" altLang="ja-JP" sz="1800" b="0" dirty="0" smtClean="0"/>
              <a:t>in the PAR</a:t>
            </a:r>
            <a:r>
              <a:rPr lang="en-US" altLang="ja-JP" sz="1800" b="0" dirty="0" smtClean="0"/>
              <a:t> be</a:t>
            </a:r>
            <a:r>
              <a:rPr lang="en-US" altLang="ja-JP" sz="1800" b="0" dirty="0" smtClean="0"/>
              <a:t> </a:t>
            </a:r>
            <a:r>
              <a:rPr lang="en-US" altLang="ja-JP" sz="1800" b="0" dirty="0" smtClean="0"/>
              <a:t>modified as </a:t>
            </a:r>
            <a:r>
              <a:rPr lang="en-US" altLang="ja-JP" sz="1800" b="0" dirty="0" smtClean="0"/>
              <a:t>follows (action to be done by </a:t>
            </a:r>
            <a:r>
              <a:rPr lang="en-US" altLang="ja-JP" sz="1800" b="0" dirty="0" err="1" smtClean="0"/>
              <a:t>NesCom</a:t>
            </a:r>
            <a:r>
              <a:rPr lang="en-US" altLang="ja-JP" sz="1800" b="0" dirty="0" smtClean="0"/>
              <a:t> admin):</a:t>
            </a:r>
            <a:endParaRPr lang="en-US" altLang="ja-JP" sz="1800" b="0" dirty="0" smtClean="0"/>
          </a:p>
          <a:p>
            <a:pPr indent="20638">
              <a:buNone/>
            </a:pPr>
            <a:r>
              <a:rPr lang="en-US" altLang="ja-JP" sz="1800" i="1" dirty="0" smtClean="0"/>
              <a:t>This amendment to IEEE Std 802.15.4 defines MAC related functions to enable spectrum resource </a:t>
            </a:r>
            <a:r>
              <a:rPr lang="en-US" altLang="ja-JP" sz="1800" i="1" dirty="0" smtClean="0">
                <a:solidFill>
                  <a:srgbClr val="FF0000"/>
                </a:solidFill>
              </a:rPr>
              <a:t>management</a:t>
            </a:r>
            <a:r>
              <a:rPr lang="en-US" altLang="ja-JP" sz="1800" i="1" dirty="0" smtClean="0"/>
              <a:t>.</a:t>
            </a:r>
          </a:p>
          <a:p>
            <a:pPr marL="400050" lvl="1" indent="0">
              <a:buNone/>
            </a:pPr>
            <a:r>
              <a:rPr lang="en-US" altLang="ja-JP" sz="1800" i="1" dirty="0" smtClean="0"/>
              <a:t>It specifies</a:t>
            </a:r>
          </a:p>
          <a:p>
            <a:pPr lvl="1"/>
            <a:r>
              <a:rPr lang="en-US" altLang="ja-JP" sz="1800" i="1" dirty="0" smtClean="0"/>
              <a:t>spectrum resource measurements </a:t>
            </a:r>
            <a:r>
              <a:rPr lang="en-US" altLang="ja-JP" sz="1800" i="1" dirty="0" smtClean="0">
                <a:solidFill>
                  <a:srgbClr val="FF0000"/>
                </a:solidFill>
              </a:rPr>
              <a:t>and network performance metrics, </a:t>
            </a:r>
            <a:r>
              <a:rPr lang="en-US" altLang="ja-JP" sz="1800" i="1" dirty="0" smtClean="0"/>
              <a:t>such as packet error ratio, delay, etc,</a:t>
            </a:r>
          </a:p>
          <a:p>
            <a:pPr lvl="1"/>
            <a:r>
              <a:rPr lang="en-US" altLang="ja-JP" sz="1800" i="1" dirty="0" smtClean="0"/>
              <a:t>information elements and data structures to capture these measurements,</a:t>
            </a:r>
          </a:p>
          <a:p>
            <a:pPr lvl="1"/>
            <a:r>
              <a:rPr lang="en-US" altLang="ja-JP" sz="1800" i="1" dirty="0" smtClean="0"/>
              <a:t>procedures for collecting and exchanging spectrum resource measurement information with higher layers or other devices.</a:t>
            </a:r>
            <a:endParaRPr lang="ja-JP" altLang="en-US" sz="1800" i="1" dirty="0" smtClean="0"/>
          </a:p>
          <a:p>
            <a:pPr>
              <a:buNone/>
            </a:pPr>
            <a:r>
              <a:rPr lang="en-US" altLang="ja-JP" sz="1800" dirty="0" smtClean="0"/>
              <a:t/>
            </a:r>
            <a:br>
              <a:rPr lang="en-US" altLang="ja-JP" sz="1800" dirty="0" smtClean="0"/>
            </a:br>
            <a:endParaRPr lang="en-US" altLang="ja-JP" sz="1800" dirty="0" smtClean="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1</a:t>
            </a:fld>
            <a:endParaRPr kumimoji="1" lang="ja-JP" altLang="en-US"/>
          </a:p>
        </p:txBody>
      </p:sp>
      <p:sp>
        <p:nvSpPr>
          <p:cNvPr id="5" name="Date Placeholder 4"/>
          <p:cNvSpPr>
            <a:spLocks noGrp="1"/>
          </p:cNvSpPr>
          <p:nvPr>
            <p:ph type="dt" idx="15"/>
          </p:nvPr>
        </p:nvSpPr>
        <p:spPr/>
        <p:txBody>
          <a:bodyPr/>
          <a:lstStyle/>
          <a:p>
            <a:r>
              <a:rPr lang="en-US" smtClean="0"/>
              <a:t>July 2014</a:t>
            </a:r>
            <a:endParaRPr lang="en-GB" dirty="0"/>
          </a:p>
        </p:txBody>
      </p:sp>
      <p:sp>
        <p:nvSpPr>
          <p:cNvPr id="6" name="Footer Placeholder 5"/>
          <p:cNvSpPr>
            <a:spLocks noGrp="1"/>
          </p:cNvSpPr>
          <p:nvPr>
            <p:ph type="ftr" idx="14"/>
          </p:nvPr>
        </p:nvSpPr>
        <p:spPr/>
        <p:txBody>
          <a:bodyPr/>
          <a:lstStyle/>
          <a:p>
            <a:r>
              <a:rPr lang="en-GB" smtClean="0"/>
              <a:t>Shoichi Kitazawa, ATR</a:t>
            </a:r>
            <a:endParaRPr lang="en-GB" dirty="0"/>
          </a:p>
        </p:txBody>
      </p:sp>
    </p:spTree>
    <p:extLst>
      <p:ext uri="{BB962C8B-B14F-4D97-AF65-F5344CB8AC3E}">
        <p14:creationId xmlns:p14="http://schemas.microsoft.com/office/powerpoint/2010/main" val="904179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 #2 </a:t>
            </a:r>
            <a:r>
              <a:rPr lang="en-US" altLang="ja-JP" dirty="0" smtClean="0"/>
              <a:t>from 802.19WG</a:t>
            </a:r>
            <a:endParaRPr kumimoji="1" lang="ja-JP" altLang="en-US" dirty="0"/>
          </a:p>
        </p:txBody>
      </p:sp>
      <p:sp>
        <p:nvSpPr>
          <p:cNvPr id="3" name="コンテンツ プレースホルダ 2"/>
          <p:cNvSpPr>
            <a:spLocks noGrp="1"/>
          </p:cNvSpPr>
          <p:nvPr>
            <p:ph idx="1"/>
          </p:nvPr>
        </p:nvSpPr>
        <p:spPr/>
        <p:txBody>
          <a:bodyPr>
            <a:normAutofit/>
          </a:bodyPr>
          <a:lstStyle/>
          <a:p>
            <a:pPr marL="0" indent="0"/>
            <a:r>
              <a:rPr lang="en-US" altLang="ja-JP" dirty="0" smtClean="0"/>
              <a:t>Comment:  </a:t>
            </a:r>
            <a:r>
              <a:rPr lang="en-US" altLang="ja-JP" b="0" dirty="0" smtClean="0"/>
              <a:t>Will </a:t>
            </a:r>
            <a:r>
              <a:rPr lang="en-US" altLang="ja-JP" b="0" dirty="0" smtClean="0"/>
              <a:t>these spectrum resource measurements provide input to the 802.19.1 coexistence model</a:t>
            </a:r>
            <a:r>
              <a:rPr lang="en-US" altLang="ja-JP" b="0" dirty="0" smtClean="0"/>
              <a:t>?</a:t>
            </a:r>
          </a:p>
          <a:p>
            <a:pPr marL="0" indent="0"/>
            <a:endParaRPr lang="en-US" altLang="ja-JP" b="0" dirty="0" smtClean="0"/>
          </a:p>
          <a:p>
            <a:pPr marL="0" indent="0">
              <a:buNone/>
            </a:pPr>
            <a:r>
              <a:rPr lang="en-US" altLang="ja-JP" b="1" dirty="0" smtClean="0"/>
              <a:t>Response: </a:t>
            </a:r>
            <a:r>
              <a:rPr lang="en-US" altLang="ja-JP" b="0" dirty="0" smtClean="0"/>
              <a:t>These </a:t>
            </a:r>
            <a:r>
              <a:rPr lang="en-US" altLang="ja-JP" b="0" dirty="0" smtClean="0"/>
              <a:t>spectrum resource measurements may be used by the 802.19.1</a:t>
            </a:r>
            <a:r>
              <a:rPr lang="en-US" altLang="ja-JP" b="0" dirty="0" smtClean="0"/>
              <a:t>.</a:t>
            </a:r>
          </a:p>
          <a:p>
            <a:pPr marL="0" indent="0">
              <a:buNone/>
            </a:pPr>
            <a:endParaRPr lang="en-US" altLang="ja-JP" b="1" dirty="0" smtClean="0"/>
          </a:p>
          <a:p>
            <a:pPr marL="0" indent="0">
              <a:buNone/>
            </a:pPr>
            <a:r>
              <a:rPr lang="en-US" altLang="ja-JP" b="1" dirty="0" smtClean="0"/>
              <a:t>Action: </a:t>
            </a:r>
            <a:r>
              <a:rPr lang="en-US" altLang="ja-JP" b="0" dirty="0" smtClean="0"/>
              <a:t>No change needed to the PAR or CSD</a:t>
            </a:r>
            <a:endParaRPr lang="ja-JP" altLang="en-US" b="0"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2</a:t>
            </a:fld>
            <a:endParaRPr kumimoji="1" lang="ja-JP" altLang="en-US"/>
          </a:p>
        </p:txBody>
      </p:sp>
      <p:sp>
        <p:nvSpPr>
          <p:cNvPr id="5" name="Date Placeholder 4"/>
          <p:cNvSpPr>
            <a:spLocks noGrp="1"/>
          </p:cNvSpPr>
          <p:nvPr>
            <p:ph type="dt" idx="15"/>
          </p:nvPr>
        </p:nvSpPr>
        <p:spPr/>
        <p:txBody>
          <a:bodyPr/>
          <a:lstStyle/>
          <a:p>
            <a:r>
              <a:rPr lang="en-US" smtClean="0"/>
              <a:t>July 2014</a:t>
            </a:r>
            <a:endParaRPr lang="en-GB" dirty="0"/>
          </a:p>
        </p:txBody>
      </p:sp>
      <p:sp>
        <p:nvSpPr>
          <p:cNvPr id="6" name="Footer Placeholder 5"/>
          <p:cNvSpPr>
            <a:spLocks noGrp="1"/>
          </p:cNvSpPr>
          <p:nvPr>
            <p:ph type="ftr" idx="14"/>
          </p:nvPr>
        </p:nvSpPr>
        <p:spPr/>
        <p:txBody>
          <a:bodyPr/>
          <a:lstStyle/>
          <a:p>
            <a:r>
              <a:rPr lang="en-GB" smtClean="0"/>
              <a:t>Shoichi Kitazawa, ATR</a:t>
            </a:r>
            <a:endParaRPr lang="en-GB" dirty="0"/>
          </a:p>
        </p:txBody>
      </p:sp>
    </p:spTree>
    <p:extLst>
      <p:ext uri="{BB962C8B-B14F-4D97-AF65-F5344CB8AC3E}">
        <p14:creationId xmlns:p14="http://schemas.microsoft.com/office/powerpoint/2010/main" val="16531615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Comment </a:t>
            </a:r>
            <a:r>
              <a:rPr lang="en-US" altLang="ja-JP" dirty="0" smtClean="0"/>
              <a:t>from 802.11</a:t>
            </a:r>
            <a:endParaRPr kumimoji="1" lang="ja-JP" altLang="en-US" dirty="0"/>
          </a:p>
        </p:txBody>
      </p:sp>
      <p:sp>
        <p:nvSpPr>
          <p:cNvPr id="3" name="コンテンツ プレースホルダ 2"/>
          <p:cNvSpPr>
            <a:spLocks noGrp="1"/>
          </p:cNvSpPr>
          <p:nvPr>
            <p:ph idx="1"/>
          </p:nvPr>
        </p:nvSpPr>
        <p:spPr>
          <a:xfrm>
            <a:off x="457200" y="1600200"/>
            <a:ext cx="8435280" cy="4525963"/>
          </a:xfrm>
        </p:spPr>
        <p:txBody>
          <a:bodyPr>
            <a:normAutofit/>
          </a:bodyPr>
          <a:lstStyle/>
          <a:p>
            <a:r>
              <a:rPr kumimoji="1" lang="en-US" altLang="ja-JP" dirty="0" smtClean="0"/>
              <a:t>Comment:  </a:t>
            </a:r>
            <a:r>
              <a:rPr kumimoji="1" lang="en-US" altLang="ja-JP" b="0" dirty="0" smtClean="0"/>
              <a:t>1.2.4 </a:t>
            </a:r>
            <a:r>
              <a:rPr kumimoji="1" lang="en-US" altLang="ja-JP" b="0" dirty="0" smtClean="0"/>
              <a:t>b) need a response:</a:t>
            </a:r>
          </a:p>
          <a:p>
            <a:pPr lvl="0">
              <a:buNone/>
            </a:pPr>
            <a:r>
              <a:rPr lang="en-US" altLang="ja-JP" b="0" dirty="0" smtClean="0"/>
              <a:t>  b) Proven similar technology via testing, modeling, simulation, etc.</a:t>
            </a:r>
          </a:p>
          <a:p>
            <a:endParaRPr lang="en-US" altLang="ja-JP" dirty="0" smtClean="0"/>
          </a:p>
          <a:p>
            <a:pPr>
              <a:buNone/>
            </a:pPr>
            <a:r>
              <a:rPr lang="en-US" altLang="ja-JP" b="1" dirty="0" smtClean="0"/>
              <a:t>Response and Action:</a:t>
            </a:r>
            <a:endParaRPr lang="en-US" altLang="ja-JP" b="1" dirty="0" smtClean="0"/>
          </a:p>
          <a:p>
            <a:pPr marL="0" indent="0">
              <a:buNone/>
            </a:pPr>
            <a:r>
              <a:rPr lang="en-US" altLang="ja-JP" b="0" dirty="0" smtClean="0"/>
              <a:t>The </a:t>
            </a:r>
            <a:r>
              <a:rPr lang="en-US" altLang="ja-JP" b="0" dirty="0" smtClean="0"/>
              <a:t>following has been </a:t>
            </a:r>
            <a:r>
              <a:rPr lang="en-US" altLang="ja-JP" b="0" dirty="0" smtClean="0"/>
              <a:t>added </a:t>
            </a:r>
            <a:r>
              <a:rPr lang="en-US" altLang="ja-JP" b="0" dirty="0" smtClean="0"/>
              <a:t>to</a:t>
            </a:r>
            <a:r>
              <a:rPr lang="en-US" altLang="ja-JP" b="0" dirty="0" smtClean="0"/>
              <a:t> </a:t>
            </a:r>
            <a:r>
              <a:rPr lang="en-US" altLang="ja-JP" b="0" dirty="0" smtClean="0"/>
              <a:t>1.2.4 b) in the CSD:</a:t>
            </a:r>
          </a:p>
          <a:p>
            <a:pPr marL="0" indent="0">
              <a:buNone/>
            </a:pPr>
            <a:r>
              <a:rPr lang="en-US" altLang="ja-JP" b="0" dirty="0" smtClean="0">
                <a:solidFill>
                  <a:srgbClr val="FF0000"/>
                </a:solidFill>
              </a:rPr>
              <a:t>Same as 1.2.4 a). Similar capabilities have already been deployed </a:t>
            </a:r>
            <a:r>
              <a:rPr lang="en-US" altLang="ja-JP" b="0" dirty="0" smtClean="0">
                <a:solidFill>
                  <a:srgbClr val="FF0000"/>
                </a:solidFill>
              </a:rPr>
              <a:t>and demonstrated in </a:t>
            </a:r>
            <a:r>
              <a:rPr lang="en-US" altLang="ja-JP" b="0" dirty="0" smtClean="0">
                <a:solidFill>
                  <a:srgbClr val="FF0000"/>
                </a:solidFill>
              </a:rPr>
              <a:t>many proprietary implementations.</a:t>
            </a:r>
            <a:endParaRPr lang="ja-JP" altLang="ja-JP" b="0" dirty="0" smtClean="0">
              <a:solidFill>
                <a:srgbClr val="FF0000"/>
              </a:solidFill>
            </a:endParaRPr>
          </a:p>
          <a:p>
            <a:pPr>
              <a:buNone/>
            </a:pP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3</a:t>
            </a:fld>
            <a:endParaRPr kumimoji="1" lang="ja-JP" altLang="en-US"/>
          </a:p>
        </p:txBody>
      </p:sp>
      <p:sp>
        <p:nvSpPr>
          <p:cNvPr id="5" name="Date Placeholder 4"/>
          <p:cNvSpPr>
            <a:spLocks noGrp="1"/>
          </p:cNvSpPr>
          <p:nvPr>
            <p:ph type="dt" idx="15"/>
          </p:nvPr>
        </p:nvSpPr>
        <p:spPr/>
        <p:txBody>
          <a:bodyPr/>
          <a:lstStyle/>
          <a:p>
            <a:r>
              <a:rPr lang="en-US" smtClean="0"/>
              <a:t>July 2014</a:t>
            </a:r>
            <a:endParaRPr lang="en-GB" dirty="0"/>
          </a:p>
        </p:txBody>
      </p:sp>
      <p:sp>
        <p:nvSpPr>
          <p:cNvPr id="6" name="Footer Placeholder 5"/>
          <p:cNvSpPr>
            <a:spLocks noGrp="1"/>
          </p:cNvSpPr>
          <p:nvPr>
            <p:ph type="ftr" idx="14"/>
          </p:nvPr>
        </p:nvSpPr>
        <p:spPr/>
        <p:txBody>
          <a:bodyPr/>
          <a:lstStyle/>
          <a:p>
            <a:r>
              <a:rPr lang="en-GB" smtClean="0"/>
              <a:t>Shoichi Kitazawa, ATR</a:t>
            </a:r>
            <a:endParaRPr lang="en-GB" dirty="0"/>
          </a:p>
        </p:txBody>
      </p:sp>
    </p:spTree>
    <p:extLst>
      <p:ext uri="{BB962C8B-B14F-4D97-AF65-F5344CB8AC3E}">
        <p14:creationId xmlns:p14="http://schemas.microsoft.com/office/powerpoint/2010/main" val="29269445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57200"/>
            <a:ext cx="7770813" cy="1065213"/>
          </a:xfrm>
        </p:spPr>
        <p:txBody>
          <a:bodyPr/>
          <a:lstStyle/>
          <a:p>
            <a:r>
              <a:rPr kumimoji="1" lang="en-US" altLang="ja-JP" dirty="0" smtClean="0"/>
              <a:t>Comment #1 </a:t>
            </a:r>
            <a:r>
              <a:rPr kumimoji="1" lang="en-US" altLang="ja-JP" dirty="0" smtClean="0"/>
              <a:t>from 802.3</a:t>
            </a:r>
            <a:endParaRPr kumimoji="1" lang="ja-JP" altLang="en-US" dirty="0"/>
          </a:p>
        </p:txBody>
      </p:sp>
      <p:sp>
        <p:nvSpPr>
          <p:cNvPr id="3" name="コンテンツ プレースホルダ 2"/>
          <p:cNvSpPr>
            <a:spLocks noGrp="1"/>
          </p:cNvSpPr>
          <p:nvPr>
            <p:ph idx="1"/>
          </p:nvPr>
        </p:nvSpPr>
        <p:spPr>
          <a:xfrm>
            <a:off x="457200" y="1219200"/>
            <a:ext cx="8229600" cy="4525963"/>
          </a:xfrm>
        </p:spPr>
        <p:txBody>
          <a:bodyPr>
            <a:noAutofit/>
          </a:bodyPr>
          <a:lstStyle/>
          <a:p>
            <a:r>
              <a:rPr lang="en-US" altLang="ja-JP" sz="2000" dirty="0" smtClean="0"/>
              <a:t>Comment:  </a:t>
            </a:r>
            <a:r>
              <a:rPr lang="en-US" altLang="ja-JP" sz="2000" b="0" dirty="0" smtClean="0"/>
              <a:t>The </a:t>
            </a:r>
            <a:r>
              <a:rPr lang="en-US" altLang="ja-JP" sz="2000" b="0" dirty="0" smtClean="0"/>
              <a:t>CSD does not respond to the question 'Describe the plan for developing a definition of managed objects.',</a:t>
            </a:r>
            <a:r>
              <a:rPr lang="en-US" altLang="ja-JP" sz="2000" dirty="0" smtClean="0"/>
              <a:t> </a:t>
            </a:r>
          </a:p>
          <a:p>
            <a:pPr>
              <a:buNone/>
            </a:pPr>
            <a:r>
              <a:rPr lang="en-US" altLang="ja-JP" sz="2000" b="1" dirty="0" smtClean="0"/>
              <a:t>Response and Action:</a:t>
            </a:r>
          </a:p>
          <a:p>
            <a:pPr>
              <a:buNone/>
            </a:pPr>
            <a:r>
              <a:rPr lang="en-US" altLang="ja-JP" sz="2000" b="0" dirty="0" smtClean="0"/>
              <a:t>The below has been added to the CSD</a:t>
            </a:r>
          </a:p>
          <a:p>
            <a:pPr marL="0" indent="0">
              <a:buNone/>
            </a:pPr>
            <a:r>
              <a:rPr lang="en-US" sz="2000" b="0" u="sng" dirty="0"/>
              <a:t>Intended plan for developing a definition of managed objects:</a:t>
            </a:r>
            <a:endParaRPr lang="en-US" sz="2000" b="0" dirty="0"/>
          </a:p>
          <a:p>
            <a:pPr marL="342900" lvl="1" indent="-342900">
              <a:buFont typeface="Arial" pitchFamily="34" charset="0"/>
              <a:buChar char="•"/>
            </a:pPr>
            <a:r>
              <a:rPr lang="en-US" b="0" i="1" dirty="0"/>
              <a:t>Understand the common capabilities associated with spectrum resource and network performance metrics of all the PHYs currently defined in the IEEE 802.15.4-2011 plus completed amendments. Also identify and record specific unique capabilities as needed.</a:t>
            </a:r>
          </a:p>
          <a:p>
            <a:pPr marL="342900" lvl="1" indent="-342900">
              <a:buFont typeface="Arial" pitchFamily="34" charset="0"/>
              <a:buChar char="•"/>
            </a:pPr>
            <a:r>
              <a:rPr lang="en-US" b="0" i="1" dirty="0"/>
              <a:t>Where necessary, understand how to express those capabilities in a common manner, for example, if latency is such a capability then determine if it is used in a consistent manner from PHY to PHY. If not, define a mechanism to normalize.</a:t>
            </a:r>
          </a:p>
          <a:p>
            <a:pPr marL="342900" lvl="1" indent="-342900">
              <a:buFont typeface="Arial" pitchFamily="34" charset="0"/>
              <a:buChar char="•"/>
            </a:pPr>
            <a:r>
              <a:rPr lang="en-US" b="0" i="1" dirty="0"/>
              <a:t>Define a transport mechanism, like an IE.</a:t>
            </a:r>
          </a:p>
          <a:p>
            <a:pPr marL="342900" lvl="1" indent="-342900">
              <a:buFont typeface="Arial" pitchFamily="34" charset="0"/>
              <a:buChar char="•"/>
            </a:pPr>
            <a:r>
              <a:rPr lang="en-US" b="0" i="1" dirty="0"/>
              <a:t>Reduce the above to a set defined managed objects.</a:t>
            </a:r>
          </a:p>
          <a:p>
            <a:pPr>
              <a:buFont typeface="Arial" pitchFamily="34" charset="0"/>
              <a:buChar char="•"/>
            </a:pPr>
            <a:endParaRPr lang="en-US" altLang="ja-JP" dirty="0" smtClean="0"/>
          </a:p>
          <a:p>
            <a:endParaRPr lang="en-US" altLang="ja-JP" sz="2000" dirty="0" smtClean="0"/>
          </a:p>
          <a:p>
            <a:endParaRPr lang="en-US" altLang="ja-JP" sz="2000" dirty="0" smtClean="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4</a:t>
            </a:fld>
            <a:endParaRPr kumimoji="1" lang="ja-JP" altLang="en-US"/>
          </a:p>
        </p:txBody>
      </p:sp>
      <p:sp>
        <p:nvSpPr>
          <p:cNvPr id="5" name="Date Placeholder 4"/>
          <p:cNvSpPr>
            <a:spLocks noGrp="1"/>
          </p:cNvSpPr>
          <p:nvPr>
            <p:ph type="dt" idx="15"/>
          </p:nvPr>
        </p:nvSpPr>
        <p:spPr/>
        <p:txBody>
          <a:bodyPr/>
          <a:lstStyle/>
          <a:p>
            <a:r>
              <a:rPr lang="en-US" smtClean="0"/>
              <a:t>July 2014</a:t>
            </a:r>
            <a:endParaRPr lang="en-GB" dirty="0"/>
          </a:p>
        </p:txBody>
      </p:sp>
      <p:sp>
        <p:nvSpPr>
          <p:cNvPr id="6" name="Footer Placeholder 5"/>
          <p:cNvSpPr>
            <a:spLocks noGrp="1"/>
          </p:cNvSpPr>
          <p:nvPr>
            <p:ph type="ftr" idx="14"/>
          </p:nvPr>
        </p:nvSpPr>
        <p:spPr/>
        <p:txBody>
          <a:bodyPr/>
          <a:lstStyle/>
          <a:p>
            <a:r>
              <a:rPr lang="en-GB" dirty="0" err="1" smtClean="0"/>
              <a:t>Shoichi</a:t>
            </a:r>
            <a:r>
              <a:rPr lang="en-GB" dirty="0" smtClean="0"/>
              <a:t> Kitazawa, ATR</a:t>
            </a:r>
            <a:endParaRPr lang="en-GB" dirty="0"/>
          </a:p>
        </p:txBody>
      </p:sp>
    </p:spTree>
    <p:extLst>
      <p:ext uri="{BB962C8B-B14F-4D97-AF65-F5344CB8AC3E}">
        <p14:creationId xmlns:p14="http://schemas.microsoft.com/office/powerpoint/2010/main" val="28034063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06387"/>
            <a:ext cx="7770813" cy="1065213"/>
          </a:xfrm>
        </p:spPr>
        <p:txBody>
          <a:bodyPr/>
          <a:lstStyle/>
          <a:p>
            <a:r>
              <a:rPr kumimoji="1" lang="en-US" altLang="ja-JP" dirty="0" smtClean="0"/>
              <a:t>Comment #2 </a:t>
            </a:r>
            <a:r>
              <a:rPr kumimoji="1" lang="en-US" altLang="ja-JP" dirty="0" smtClean="0"/>
              <a:t>from 802.3</a:t>
            </a:r>
            <a:endParaRPr kumimoji="1" lang="ja-JP" altLang="en-US" dirty="0"/>
          </a:p>
        </p:txBody>
      </p:sp>
      <p:sp>
        <p:nvSpPr>
          <p:cNvPr id="3" name="コンテンツ プレースホルダ 2"/>
          <p:cNvSpPr>
            <a:spLocks noGrp="1"/>
          </p:cNvSpPr>
          <p:nvPr>
            <p:ph idx="1"/>
          </p:nvPr>
        </p:nvSpPr>
        <p:spPr>
          <a:xfrm>
            <a:off x="251520" y="990600"/>
            <a:ext cx="8640960" cy="4525963"/>
          </a:xfrm>
        </p:spPr>
        <p:txBody>
          <a:bodyPr>
            <a:noAutofit/>
          </a:bodyPr>
          <a:lstStyle/>
          <a:p>
            <a:r>
              <a:rPr lang="en-US" altLang="ja-JP" sz="1600" dirty="0" smtClean="0"/>
              <a:t>Comment: </a:t>
            </a:r>
            <a:r>
              <a:rPr lang="en-US" altLang="ja-JP" sz="1600" b="0" dirty="0" smtClean="0"/>
              <a:t>for </a:t>
            </a:r>
            <a:r>
              <a:rPr lang="en-US" altLang="ja-JP" sz="1600" b="0" dirty="0" smtClean="0"/>
              <a:t>Economic Feasibility the CSD simply states that existing 15.4 model is still valid, a pointer to that model at a minimum should be provided</a:t>
            </a:r>
            <a:r>
              <a:rPr lang="en-US" altLang="ja-JP" sz="1600" b="0" dirty="0" smtClean="0"/>
              <a:t>.</a:t>
            </a:r>
            <a:endParaRPr lang="en-US" altLang="ja-JP" sz="1600" b="0" dirty="0" smtClean="0"/>
          </a:p>
          <a:p>
            <a:pPr>
              <a:buNone/>
            </a:pPr>
            <a:r>
              <a:rPr lang="en-US" altLang="ja-JP" sz="1600" b="1" dirty="0" smtClean="0"/>
              <a:t>Response</a:t>
            </a:r>
            <a:r>
              <a:rPr lang="en-US" altLang="ja-JP" sz="1600" b="1" dirty="0" smtClean="0"/>
              <a:t>: </a:t>
            </a:r>
            <a:r>
              <a:rPr lang="en-US" altLang="ja-JP" sz="1600" b="0" dirty="0" smtClean="0"/>
              <a:t>Reference to a 15.4 model </a:t>
            </a:r>
            <a:r>
              <a:rPr lang="en-US" altLang="ja-JP" sz="1600" b="0" dirty="0" smtClean="0"/>
              <a:t>has been removed. </a:t>
            </a:r>
            <a:r>
              <a:rPr lang="en-US" altLang="ja-JP" sz="1600" b="0" dirty="0" smtClean="0"/>
              <a:t>CSD has been modified as follows</a:t>
            </a:r>
            <a:endParaRPr lang="en-US" altLang="ja-JP" sz="1600" b="0" dirty="0" smtClean="0"/>
          </a:p>
          <a:p>
            <a:pPr marL="163513" indent="4763">
              <a:buNone/>
              <a:tabLst>
                <a:tab pos="168275" algn="l"/>
                <a:tab pos="517525" algn="l"/>
              </a:tabLst>
            </a:pPr>
            <a:r>
              <a:rPr lang="en-US" altLang="ja-JP" sz="1600" u="sng" dirty="0" smtClean="0"/>
              <a:t>Economic Feasibility</a:t>
            </a:r>
            <a:endParaRPr lang="ja-JP" altLang="ja-JP" sz="1600" u="sng" dirty="0" smtClean="0"/>
          </a:p>
          <a:p>
            <a:pPr marL="163513" indent="4763">
              <a:buNone/>
              <a:tabLst>
                <a:tab pos="168275" algn="l"/>
                <a:tab pos="517525" algn="l"/>
              </a:tabLst>
            </a:pPr>
            <a:r>
              <a:rPr lang="en-US" altLang="ja-JP" sz="1600" dirty="0" smtClean="0"/>
              <a:t>Each proposed IEEE 802 LMSC standard shall provide evidence of economic feasibility. Demonstrate, as far as can reasonably be estimated, the economic feasibility of the proposed project for its intended applications. Among the areas that may be addressed in the cost for performance analysis are the following:</a:t>
            </a:r>
            <a:endParaRPr lang="ja-JP" altLang="ja-JP" sz="1600" dirty="0" smtClean="0"/>
          </a:p>
          <a:p>
            <a:pPr marL="449263" lvl="0" indent="-285750">
              <a:buFont typeface="Arial" pitchFamily="34" charset="0"/>
              <a:buChar char="•"/>
              <a:tabLst>
                <a:tab pos="168275" algn="l"/>
                <a:tab pos="517525" algn="l"/>
              </a:tabLst>
            </a:pPr>
            <a:r>
              <a:rPr lang="en-US" altLang="ja-JP" sz="1600" dirty="0" smtClean="0"/>
              <a:t>Balanced costs (infrastructure versus attached stations).</a:t>
            </a:r>
            <a:endParaRPr lang="ja-JP" altLang="ja-JP" sz="1600" dirty="0" smtClean="0"/>
          </a:p>
          <a:p>
            <a:pPr marL="163513" indent="4763">
              <a:buNone/>
              <a:tabLst>
                <a:tab pos="168275" algn="l"/>
                <a:tab pos="517525" algn="l"/>
              </a:tabLst>
            </a:pPr>
            <a:r>
              <a:rPr lang="en-GB" altLang="ja-JP" sz="1600" dirty="0" smtClean="0">
                <a:solidFill>
                  <a:srgbClr val="FF0000"/>
                </a:solidFill>
              </a:rPr>
              <a:t>Since there is no added hardware costs, </a:t>
            </a:r>
            <a:r>
              <a:rPr lang="en-GB" altLang="ja-JP" sz="1600" dirty="0" smtClean="0">
                <a:solidFill>
                  <a:srgbClr val="FF0000"/>
                </a:solidFill>
              </a:rPr>
              <a:t>the existing </a:t>
            </a:r>
            <a:r>
              <a:rPr lang="en-GB" altLang="ja-JP" sz="1600" dirty="0" smtClean="0">
                <a:solidFill>
                  <a:srgbClr val="FF0000"/>
                </a:solidFill>
              </a:rPr>
              <a:t>balance remains unchanged</a:t>
            </a:r>
            <a:endParaRPr lang="ja-JP" altLang="ja-JP" sz="1600" dirty="0" smtClean="0">
              <a:solidFill>
                <a:srgbClr val="FF0000"/>
              </a:solidFill>
            </a:endParaRPr>
          </a:p>
          <a:p>
            <a:pPr marL="449263" indent="-285750">
              <a:buFont typeface="Arial" pitchFamily="34" charset="0"/>
              <a:buChar char="•"/>
              <a:tabLst>
                <a:tab pos="168275" algn="l"/>
                <a:tab pos="517525" algn="l"/>
              </a:tabLst>
            </a:pPr>
            <a:r>
              <a:rPr lang="en-US" altLang="ja-JP" sz="1600" dirty="0" smtClean="0"/>
              <a:t> </a:t>
            </a:r>
            <a:r>
              <a:rPr lang="en-US" altLang="ja-JP" sz="1600" dirty="0" smtClean="0"/>
              <a:t>Known </a:t>
            </a:r>
            <a:r>
              <a:rPr lang="en-US" altLang="ja-JP" sz="1600" dirty="0" smtClean="0"/>
              <a:t>cost factors.</a:t>
            </a:r>
            <a:endParaRPr lang="ja-JP" altLang="ja-JP" sz="1600" dirty="0" smtClean="0"/>
          </a:p>
          <a:p>
            <a:pPr marL="163513" indent="4763">
              <a:buNone/>
              <a:tabLst>
                <a:tab pos="168275" algn="l"/>
                <a:tab pos="517525" algn="l"/>
              </a:tabLst>
            </a:pPr>
            <a:r>
              <a:rPr lang="en-GB" altLang="ja-JP" sz="1600" dirty="0" smtClean="0"/>
              <a:t>Firmware change - no added hardware costs</a:t>
            </a:r>
            <a:endParaRPr lang="ja-JP" altLang="ja-JP" sz="1600" dirty="0" smtClean="0"/>
          </a:p>
          <a:p>
            <a:pPr marL="449263" indent="-285750">
              <a:buFont typeface="Arial" pitchFamily="34" charset="0"/>
              <a:buChar char="•"/>
              <a:tabLst>
                <a:tab pos="168275" algn="l"/>
                <a:tab pos="517525" algn="l"/>
              </a:tabLst>
            </a:pPr>
            <a:r>
              <a:rPr lang="en-US" altLang="ja-JP" sz="1600" dirty="0" smtClean="0"/>
              <a:t> </a:t>
            </a:r>
            <a:r>
              <a:rPr lang="en-US" altLang="ja-JP" sz="1600" dirty="0" smtClean="0"/>
              <a:t>Consideration </a:t>
            </a:r>
            <a:r>
              <a:rPr lang="en-US" altLang="ja-JP" sz="1600" dirty="0" smtClean="0"/>
              <a:t>of installation costs.</a:t>
            </a:r>
            <a:endParaRPr lang="ja-JP" altLang="ja-JP" sz="1600" dirty="0" smtClean="0"/>
          </a:p>
          <a:p>
            <a:pPr marL="163513" indent="4763">
              <a:buNone/>
              <a:tabLst>
                <a:tab pos="168275" algn="l"/>
                <a:tab pos="517525" algn="l"/>
              </a:tabLst>
            </a:pPr>
            <a:r>
              <a:rPr lang="en-US" altLang="ja-JP" sz="1600" dirty="0" smtClean="0">
                <a:solidFill>
                  <a:srgbClr val="FF0000"/>
                </a:solidFill>
              </a:rPr>
              <a:t>No change to installation costs</a:t>
            </a:r>
            <a:endParaRPr lang="ja-JP" altLang="ja-JP" sz="1600" dirty="0" smtClean="0">
              <a:solidFill>
                <a:srgbClr val="FF0000"/>
              </a:solidFill>
            </a:endParaRPr>
          </a:p>
          <a:p>
            <a:pPr marL="449263" indent="-285750">
              <a:buFont typeface="Arial" pitchFamily="34" charset="0"/>
              <a:buChar char="•"/>
              <a:tabLst>
                <a:tab pos="168275" algn="l"/>
                <a:tab pos="517525" algn="l"/>
              </a:tabLst>
            </a:pPr>
            <a:r>
              <a:rPr lang="en-US" altLang="ja-JP" sz="1600" dirty="0" smtClean="0"/>
              <a:t> </a:t>
            </a:r>
            <a:r>
              <a:rPr lang="en-US" altLang="ja-JP" sz="1600" dirty="0" smtClean="0"/>
              <a:t>Consideration </a:t>
            </a:r>
            <a:r>
              <a:rPr lang="en-US" altLang="ja-JP" sz="1600" dirty="0" smtClean="0"/>
              <a:t>of operational costs (e.g., energy consumption).</a:t>
            </a:r>
            <a:endParaRPr lang="ja-JP" altLang="ja-JP" sz="1600" dirty="0" smtClean="0"/>
          </a:p>
          <a:p>
            <a:pPr marL="163513" indent="4763">
              <a:buNone/>
              <a:tabLst>
                <a:tab pos="168275" algn="l"/>
                <a:tab pos="517525" algn="l"/>
              </a:tabLst>
            </a:pPr>
            <a:r>
              <a:rPr lang="en-US" altLang="ja-JP" sz="1600" dirty="0" smtClean="0">
                <a:solidFill>
                  <a:srgbClr val="FF0000"/>
                </a:solidFill>
              </a:rPr>
              <a:t>No change to operational costs</a:t>
            </a:r>
            <a:endParaRPr lang="ja-JP" altLang="ja-JP" sz="1600" dirty="0" smtClean="0">
              <a:solidFill>
                <a:srgbClr val="FF0000"/>
              </a:solidFill>
            </a:endParaRPr>
          </a:p>
          <a:p>
            <a:pPr marL="449263" indent="-285750">
              <a:buFont typeface="Arial" pitchFamily="34" charset="0"/>
              <a:buChar char="•"/>
              <a:tabLst>
                <a:tab pos="168275" algn="l"/>
                <a:tab pos="517525" algn="l"/>
              </a:tabLst>
            </a:pPr>
            <a:r>
              <a:rPr lang="en-US" altLang="ja-JP" sz="1600" dirty="0" smtClean="0"/>
              <a:t>Other </a:t>
            </a:r>
            <a:r>
              <a:rPr lang="en-US" altLang="ja-JP" sz="1600" dirty="0" smtClean="0"/>
              <a:t>areas, as appropriate.</a:t>
            </a:r>
            <a:endParaRPr lang="ja-JP" altLang="ja-JP" sz="1600" dirty="0" smtClean="0"/>
          </a:p>
          <a:p>
            <a:pPr>
              <a:buNone/>
            </a:pPr>
            <a:r>
              <a:rPr lang="en-US" altLang="ja-JP" sz="1600" dirty="0" smtClean="0"/>
              <a:t>None.</a:t>
            </a:r>
            <a:endParaRPr lang="ja-JP" altLang="ja-JP" sz="1600" dirty="0" smtClean="0"/>
          </a:p>
          <a:p>
            <a:endParaRPr kumimoji="1" lang="ja-JP" altLang="en-US" sz="1600"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5</a:t>
            </a:fld>
            <a:endParaRPr kumimoji="1" lang="ja-JP" altLang="en-US"/>
          </a:p>
        </p:txBody>
      </p:sp>
      <p:sp>
        <p:nvSpPr>
          <p:cNvPr id="5" name="Date Placeholder 4"/>
          <p:cNvSpPr>
            <a:spLocks noGrp="1"/>
          </p:cNvSpPr>
          <p:nvPr>
            <p:ph type="dt" idx="15"/>
          </p:nvPr>
        </p:nvSpPr>
        <p:spPr/>
        <p:txBody>
          <a:bodyPr/>
          <a:lstStyle/>
          <a:p>
            <a:r>
              <a:rPr lang="en-US" smtClean="0"/>
              <a:t>July 2014</a:t>
            </a:r>
            <a:endParaRPr lang="en-GB" dirty="0"/>
          </a:p>
        </p:txBody>
      </p:sp>
      <p:sp>
        <p:nvSpPr>
          <p:cNvPr id="6" name="Footer Placeholder 5"/>
          <p:cNvSpPr>
            <a:spLocks noGrp="1"/>
          </p:cNvSpPr>
          <p:nvPr>
            <p:ph type="ftr" idx="14"/>
          </p:nvPr>
        </p:nvSpPr>
        <p:spPr/>
        <p:txBody>
          <a:bodyPr/>
          <a:lstStyle/>
          <a:p>
            <a:r>
              <a:rPr lang="en-GB" smtClean="0"/>
              <a:t>Shoichi Kitazawa, ATR</a:t>
            </a:r>
            <a:endParaRPr lang="en-GB" dirty="0"/>
          </a:p>
        </p:txBody>
      </p:sp>
    </p:spTree>
    <p:extLst>
      <p:ext uri="{BB962C8B-B14F-4D97-AF65-F5344CB8AC3E}">
        <p14:creationId xmlns:p14="http://schemas.microsoft.com/office/powerpoint/2010/main" val="2626330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1454</TotalTime>
  <Words>439</Words>
  <Application>Microsoft Office PowerPoint</Application>
  <PresentationFormat>On-screen Show (4:3)</PresentationFormat>
  <Paragraphs>63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802-11-Submission</vt:lpstr>
      <vt:lpstr>Comment #1 from 802.19WG</vt:lpstr>
      <vt:lpstr>Comment #2 from 802.19WG</vt:lpstr>
      <vt:lpstr>Comment from 802.11</vt:lpstr>
      <vt:lpstr>Comment #1 from 802.3</vt:lpstr>
      <vt:lpstr>Comment #2 from 802.3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July 2014</dc:title>
  <dc:subject>July 2014</dc:subject>
  <dc:creator>Jon Rosdahl</dc:creator>
  <cp:lastModifiedBy>bheile</cp:lastModifiedBy>
  <cp:revision>11</cp:revision>
  <cp:lastPrinted>1601-01-01T00:00:00Z</cp:lastPrinted>
  <dcterms:created xsi:type="dcterms:W3CDTF">2014-07-14T22:59:53Z</dcterms:created>
  <dcterms:modified xsi:type="dcterms:W3CDTF">2014-07-16T23:47:50Z</dcterms:modified>
</cp:coreProperties>
</file>