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9" r:id="rId2"/>
    <p:sldId id="260" r:id="rId3"/>
    <p:sldId id="261" r:id="rId4"/>
    <p:sldId id="264" r:id="rId5"/>
    <p:sldId id="262" r:id="rId6"/>
    <p:sldId id="263" r:id="rId7"/>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napToGrid="0">
      <p:cViewPr>
        <p:scale>
          <a:sx n="60" d="100"/>
          <a:sy n="60" d="100"/>
        </p:scale>
        <p:origin x="-1644" y="-25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xmlns=""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xmlns=""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802.15-14-0460-00-003d_Freqeuncy_Bands_SRD</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etsi.org/deliver/etsi_en%5C305500_305599%5C30555001%5C01.02.00_20%5Cen_30555001v010200a.pdf" TargetMode="External"/><Relationship Id="rId2" Type="http://schemas.openxmlformats.org/officeDocument/2006/relationships/hyperlink" Target="http://www.erodocdb.dk/docs/doc98/official/pdf/ERCRep025.pdf" TargetMode="External"/><Relationship Id="rId1" Type="http://schemas.openxmlformats.org/officeDocument/2006/relationships/slideLayout" Target="../slideLayouts/slideLayout2.xml"/><Relationship Id="rId4" Type="http://schemas.openxmlformats.org/officeDocument/2006/relationships/hyperlink" Target="http://www.erodocdb.dk/docs/doc98/official/pdf/rec7003e.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67544" y="378281"/>
            <a:ext cx="1600200" cy="215444"/>
          </a:xfrm>
        </p:spPr>
        <p:txBody>
          <a:bodyPr/>
          <a:lstStyle/>
          <a:p>
            <a:r>
              <a:rPr lang="en-US" dirty="0" smtClean="0"/>
              <a:t>July 2014</a:t>
            </a:r>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Thomas Kürner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5139869"/>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Frequency Bands  allocated  in Europe for Short Range Devices beyond </a:t>
            </a:r>
            <a:r>
              <a:rPr lang="en-US" sz="1600" dirty="0" smtClean="0">
                <a:solidFill>
                  <a:schemeClr val="tx2"/>
                </a:solidFill>
              </a:rPr>
              <a:t>64 </a:t>
            </a:r>
            <a:r>
              <a:rPr lang="en-US" sz="1600" dirty="0" smtClean="0">
                <a:solidFill>
                  <a:schemeClr val="tx2"/>
                </a:solidFill>
              </a:rPr>
              <a:t>GHz </a:t>
            </a:r>
            <a:endParaRPr lang="de-DE" sz="1600" dirty="0" smtClean="0"/>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17  July  2014</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Thomas Kürner Company TU Braunschweig</a:t>
            </a:r>
            <a:endParaRPr lang="en-US" sz="1600" dirty="0">
              <a:solidFill>
                <a:schemeClr val="tx2"/>
              </a:solidFill>
            </a:endParaRPr>
          </a:p>
          <a:p>
            <a:r>
              <a:rPr lang="en-US" sz="1600" dirty="0">
                <a:solidFill>
                  <a:schemeClr val="tx2"/>
                </a:solidFill>
              </a:rPr>
              <a:t>Address </a:t>
            </a:r>
            <a:r>
              <a:rPr lang="en-US" sz="1600" dirty="0" err="1" smtClean="0">
                <a:solidFill>
                  <a:schemeClr val="tx2"/>
                </a:solidFill>
              </a:rPr>
              <a:t>Schleinitzstr</a:t>
            </a:r>
            <a:r>
              <a:rPr lang="en-US" sz="1600" dirty="0" smtClean="0">
                <a:solidFill>
                  <a:schemeClr val="tx2"/>
                </a:solidFill>
              </a:rPr>
              <a:t>. 22, D-38092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:+495313912416, </a:t>
            </a:r>
            <a:r>
              <a:rPr lang="en-US" sz="1600" dirty="0">
                <a:solidFill>
                  <a:schemeClr val="tx2"/>
                </a:solidFill>
              </a:rPr>
              <a:t>FAX: </a:t>
            </a:r>
            <a:r>
              <a:rPr lang="en-US" sz="1600" dirty="0" smtClean="0">
                <a:solidFill>
                  <a:schemeClr val="tx2"/>
                </a:solidFill>
              </a:rPr>
              <a:t>+495313915192, E-Mail: t.kuerner@tu-bs.de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n/a</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This presentation provides an overview  on </a:t>
            </a:r>
            <a:r>
              <a:rPr lang="en-US" sz="1600" dirty="0" err="1" smtClean="0">
                <a:solidFill>
                  <a:schemeClr val="tx2"/>
                </a:solidFill>
              </a:rPr>
              <a:t>european</a:t>
            </a:r>
            <a:r>
              <a:rPr lang="en-US" sz="1600" dirty="0" smtClean="0">
                <a:solidFill>
                  <a:schemeClr val="tx2"/>
                </a:solidFill>
              </a:rPr>
              <a:t> frequency allocations for Short Range Devices (SRD) in the frequency bands </a:t>
            </a:r>
            <a:r>
              <a:rPr lang="en-US" sz="1600" dirty="0" smtClean="0">
                <a:solidFill>
                  <a:schemeClr val="tx2"/>
                </a:solidFill>
              </a:rPr>
              <a:t>64 </a:t>
            </a:r>
            <a:r>
              <a:rPr lang="en-US" sz="1600" dirty="0" smtClean="0">
                <a:solidFill>
                  <a:schemeClr val="tx2"/>
                </a:solidFill>
              </a:rPr>
              <a:t>GHz – 275 GHz</a:t>
            </a:r>
          </a:p>
          <a:p>
            <a:pPr>
              <a:spcBef>
                <a:spcPts val="600"/>
              </a:spcBef>
              <a:spcAft>
                <a:spcPts val="600"/>
              </a:spcAft>
            </a:pPr>
            <a:r>
              <a:rPr lang="en-US" sz="1600" b="1" dirty="0" smtClean="0">
                <a:solidFill>
                  <a:schemeClr val="tx2"/>
                </a:solidFill>
              </a:rPr>
              <a:t>Purpose: </a:t>
            </a:r>
            <a:r>
              <a:rPr lang="en-US" sz="1600" dirty="0" smtClean="0">
                <a:solidFill>
                  <a:schemeClr val="tx2"/>
                </a:solidFill>
              </a:rPr>
              <a:t>Information of TG3d</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en-US" dirty="0" smtClean="0"/>
              <a:t>Frequency Bands  allocated  in Europe for Short Range Devices beyond </a:t>
            </a:r>
            <a:r>
              <a:rPr lang="en-US" dirty="0" smtClean="0"/>
              <a:t>64 </a:t>
            </a:r>
            <a:r>
              <a:rPr lang="en-US" dirty="0" smtClean="0"/>
              <a:t>GHz</a:t>
            </a:r>
            <a:endParaRPr lang="de-DE" dirty="0"/>
          </a:p>
        </p:txBody>
      </p:sp>
      <p:sp>
        <p:nvSpPr>
          <p:cNvPr id="8" name="Untertitel 7"/>
          <p:cNvSpPr>
            <a:spLocks noGrp="1"/>
          </p:cNvSpPr>
          <p:nvPr>
            <p:ph type="subTitle" idx="1"/>
          </p:nvPr>
        </p:nvSpPr>
        <p:spPr/>
        <p:txBody>
          <a:bodyPr/>
          <a:lstStyle/>
          <a:p>
            <a:endParaRPr lang="de-DE"/>
          </a:p>
        </p:txBody>
      </p:sp>
      <p:sp>
        <p:nvSpPr>
          <p:cNvPr id="2" name="Datumsplatzhalter 1"/>
          <p:cNvSpPr>
            <a:spLocks noGrp="1"/>
          </p:cNvSpPr>
          <p:nvPr>
            <p:ph type="dt" sz="half" idx="10"/>
          </p:nvPr>
        </p:nvSpPr>
        <p:spPr/>
        <p:txBody>
          <a:bodyPr/>
          <a:lstStyle/>
          <a:p>
            <a:r>
              <a:rPr lang="en-US" dirty="0" smtClean="0"/>
              <a:t>July 2014</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Motivation</a:t>
            </a:r>
            <a:endParaRPr lang="de-DE" dirty="0"/>
          </a:p>
        </p:txBody>
      </p:sp>
      <p:sp>
        <p:nvSpPr>
          <p:cNvPr id="9" name="Inhaltsplatzhalter 8"/>
          <p:cNvSpPr>
            <a:spLocks noGrp="1"/>
          </p:cNvSpPr>
          <p:nvPr>
            <p:ph idx="1"/>
          </p:nvPr>
        </p:nvSpPr>
        <p:spPr/>
        <p:txBody>
          <a:bodyPr/>
          <a:lstStyle/>
          <a:p>
            <a:r>
              <a:rPr lang="de-DE" sz="2400" dirty="0" smtClean="0"/>
              <a:t>In </a:t>
            </a:r>
            <a:r>
              <a:rPr lang="de-DE" sz="2400" dirty="0" err="1" smtClean="0"/>
              <a:t>frequency</a:t>
            </a:r>
            <a:r>
              <a:rPr lang="de-DE" sz="2400" dirty="0" smtClean="0"/>
              <a:t> </a:t>
            </a:r>
            <a:r>
              <a:rPr lang="de-DE" sz="2400" dirty="0" err="1" smtClean="0"/>
              <a:t>allocation</a:t>
            </a:r>
            <a:r>
              <a:rPr lang="de-DE" sz="2400" dirty="0" smtClean="0"/>
              <a:t> </a:t>
            </a:r>
            <a:r>
              <a:rPr lang="de-DE" sz="2400" dirty="0" err="1" smtClean="0"/>
              <a:t>tables</a:t>
            </a:r>
            <a:r>
              <a:rPr lang="de-DE" sz="2400" dirty="0" smtClean="0"/>
              <a:t> </a:t>
            </a:r>
            <a:r>
              <a:rPr lang="de-DE" sz="2400" dirty="0" err="1" smtClean="0"/>
              <a:t>the</a:t>
            </a:r>
            <a:r>
              <a:rPr lang="de-DE" sz="2400" dirty="0" smtClean="0"/>
              <a:t> </a:t>
            </a:r>
            <a:r>
              <a:rPr lang="de-DE" sz="2400" dirty="0" err="1" smtClean="0"/>
              <a:t>application</a:t>
            </a:r>
            <a:r>
              <a:rPr lang="de-DE" sz="2400" dirty="0" smtClean="0"/>
              <a:t> </a:t>
            </a:r>
            <a:r>
              <a:rPr lang="de-DE" sz="2400" dirty="0" err="1" smtClean="0"/>
              <a:t>of</a:t>
            </a:r>
            <a:r>
              <a:rPr lang="de-DE" sz="2400" dirty="0" smtClean="0"/>
              <a:t> so-</a:t>
            </a:r>
            <a:r>
              <a:rPr lang="de-DE" sz="2400" dirty="0" err="1" smtClean="0"/>
              <a:t>called</a:t>
            </a:r>
            <a:r>
              <a:rPr lang="de-DE" sz="2400" dirty="0" smtClean="0"/>
              <a:t> Short Range Devices (SRD) </a:t>
            </a:r>
            <a:r>
              <a:rPr lang="de-DE" sz="2400" dirty="0" err="1" smtClean="0"/>
              <a:t>are</a:t>
            </a:r>
            <a:r>
              <a:rPr lang="de-DE" sz="2400" dirty="0" smtClean="0"/>
              <a:t> </a:t>
            </a:r>
            <a:r>
              <a:rPr lang="de-DE" sz="2400" dirty="0" err="1" smtClean="0"/>
              <a:t>defined</a:t>
            </a:r>
            <a:r>
              <a:rPr lang="de-DE" sz="2400" dirty="0" smtClean="0"/>
              <a:t> </a:t>
            </a:r>
          </a:p>
          <a:p>
            <a:r>
              <a:rPr lang="de-DE" sz="2400" dirty="0" err="1" smtClean="0"/>
              <a:t>Some</a:t>
            </a:r>
            <a:r>
              <a:rPr lang="de-DE" sz="2400" dirty="0" smtClean="0"/>
              <a:t> </a:t>
            </a:r>
            <a:r>
              <a:rPr lang="de-DE" sz="2400" dirty="0" err="1" smtClean="0"/>
              <a:t>of</a:t>
            </a:r>
            <a:r>
              <a:rPr lang="de-DE" sz="2400" dirty="0" smtClean="0"/>
              <a:t> </a:t>
            </a:r>
            <a:r>
              <a:rPr lang="de-DE" sz="2400" dirty="0" err="1" smtClean="0"/>
              <a:t>the</a:t>
            </a:r>
            <a:r>
              <a:rPr lang="de-DE" sz="2400" dirty="0" smtClean="0"/>
              <a:t> </a:t>
            </a:r>
            <a:r>
              <a:rPr lang="de-DE" sz="2400" dirty="0" err="1" smtClean="0"/>
              <a:t>applications</a:t>
            </a:r>
            <a:r>
              <a:rPr lang="de-DE" sz="2400" dirty="0" smtClean="0"/>
              <a:t> </a:t>
            </a:r>
            <a:r>
              <a:rPr lang="de-DE" sz="2400" dirty="0" err="1" smtClean="0"/>
              <a:t>considered</a:t>
            </a:r>
            <a:r>
              <a:rPr lang="de-DE" sz="2400" dirty="0" smtClean="0"/>
              <a:t> in TG3d (</a:t>
            </a:r>
            <a:r>
              <a:rPr lang="de-DE" sz="2400" dirty="0" err="1" smtClean="0"/>
              <a:t>close</a:t>
            </a:r>
            <a:r>
              <a:rPr lang="de-DE" sz="2400" dirty="0" smtClean="0"/>
              <a:t> </a:t>
            </a:r>
            <a:r>
              <a:rPr lang="de-DE" sz="2400" dirty="0" err="1" smtClean="0"/>
              <a:t>proximity</a:t>
            </a:r>
            <a:r>
              <a:rPr lang="de-DE" sz="2400" dirty="0" smtClean="0"/>
              <a:t> P2P, </a:t>
            </a:r>
            <a:r>
              <a:rPr lang="de-DE" sz="2400" dirty="0" err="1" smtClean="0"/>
              <a:t>intra-device</a:t>
            </a:r>
            <a:r>
              <a:rPr lang="de-DE" sz="2400" dirty="0" smtClean="0"/>
              <a:t> </a:t>
            </a:r>
            <a:r>
              <a:rPr lang="de-DE" sz="2400" dirty="0" err="1" smtClean="0"/>
              <a:t>communcations</a:t>
            </a:r>
            <a:r>
              <a:rPr lang="de-DE" sz="2400" dirty="0" smtClean="0"/>
              <a:t>) </a:t>
            </a:r>
            <a:r>
              <a:rPr lang="de-DE" sz="2400" dirty="0" err="1" smtClean="0"/>
              <a:t>can</a:t>
            </a:r>
            <a:r>
              <a:rPr lang="de-DE" sz="2400" dirty="0" smtClean="0"/>
              <a:t> </a:t>
            </a:r>
            <a:r>
              <a:rPr lang="de-DE" sz="2400" dirty="0" err="1" smtClean="0"/>
              <a:t>be</a:t>
            </a:r>
            <a:r>
              <a:rPr lang="de-DE" sz="2400" dirty="0" smtClean="0"/>
              <a:t> </a:t>
            </a:r>
            <a:r>
              <a:rPr lang="de-DE" sz="2400" dirty="0" err="1" smtClean="0"/>
              <a:t>classified</a:t>
            </a:r>
            <a:r>
              <a:rPr lang="de-DE" sz="2400" dirty="0" smtClean="0"/>
              <a:t> </a:t>
            </a:r>
            <a:r>
              <a:rPr lang="de-DE" sz="2400" dirty="0" err="1" smtClean="0"/>
              <a:t>as</a:t>
            </a:r>
            <a:r>
              <a:rPr lang="de-DE" sz="2400" dirty="0" smtClean="0"/>
              <a:t> an SRD.</a:t>
            </a:r>
          </a:p>
          <a:p>
            <a:r>
              <a:rPr lang="de-DE" sz="2400" dirty="0" err="1" smtClean="0"/>
              <a:t>This</a:t>
            </a:r>
            <a:r>
              <a:rPr lang="de-DE" sz="2400" dirty="0" smtClean="0"/>
              <a:t> </a:t>
            </a:r>
            <a:r>
              <a:rPr lang="de-DE" sz="2400" dirty="0" err="1" smtClean="0"/>
              <a:t>documents</a:t>
            </a:r>
            <a:r>
              <a:rPr lang="de-DE" sz="2400" dirty="0" smtClean="0"/>
              <a:t> </a:t>
            </a:r>
            <a:r>
              <a:rPr lang="de-DE" sz="2400" dirty="0" err="1" smtClean="0"/>
              <a:t>provides</a:t>
            </a:r>
            <a:r>
              <a:rPr lang="de-DE" sz="2400" dirty="0" smtClean="0"/>
              <a:t> an </a:t>
            </a:r>
            <a:r>
              <a:rPr lang="de-DE" sz="2400" dirty="0" err="1" smtClean="0"/>
              <a:t>overview</a:t>
            </a:r>
            <a:r>
              <a:rPr lang="de-DE" sz="2400" dirty="0" smtClean="0"/>
              <a:t> </a:t>
            </a:r>
            <a:r>
              <a:rPr lang="de-DE" sz="2400" dirty="0" err="1" smtClean="0"/>
              <a:t>of</a:t>
            </a:r>
            <a:r>
              <a:rPr lang="de-DE" sz="2400" dirty="0" smtClean="0"/>
              <a:t> </a:t>
            </a:r>
            <a:r>
              <a:rPr lang="de-DE" sz="2400" dirty="0" err="1" smtClean="0"/>
              <a:t>spectrum</a:t>
            </a:r>
            <a:r>
              <a:rPr lang="de-DE" sz="2400" dirty="0" smtClean="0"/>
              <a:t> </a:t>
            </a:r>
            <a:r>
              <a:rPr lang="de-DE" sz="2400" dirty="0" err="1" smtClean="0"/>
              <a:t>allocated</a:t>
            </a:r>
            <a:r>
              <a:rPr lang="de-DE" sz="2400" dirty="0" smtClean="0"/>
              <a:t> </a:t>
            </a:r>
            <a:r>
              <a:rPr lang="de-DE" sz="2400" dirty="0" err="1" smtClean="0"/>
              <a:t>to</a:t>
            </a:r>
            <a:r>
              <a:rPr lang="de-DE" sz="2400" dirty="0" smtClean="0"/>
              <a:t> non-</a:t>
            </a:r>
            <a:r>
              <a:rPr lang="de-DE" sz="2400" dirty="0" err="1" smtClean="0"/>
              <a:t>specifc</a:t>
            </a:r>
            <a:r>
              <a:rPr lang="de-DE" sz="2400" dirty="0" smtClean="0"/>
              <a:t> SRDs in </a:t>
            </a:r>
            <a:r>
              <a:rPr lang="de-DE" sz="2400" dirty="0" err="1" smtClean="0"/>
              <a:t>the</a:t>
            </a:r>
            <a:r>
              <a:rPr lang="de-DE" sz="2400" dirty="0" smtClean="0"/>
              <a:t> </a:t>
            </a:r>
            <a:r>
              <a:rPr lang="de-DE" sz="2400" dirty="0" err="1" smtClean="0"/>
              <a:t>frequency</a:t>
            </a:r>
            <a:r>
              <a:rPr lang="de-DE" sz="2400" dirty="0" smtClean="0"/>
              <a:t> </a:t>
            </a:r>
            <a:r>
              <a:rPr lang="de-DE" sz="2400" dirty="0" err="1" smtClean="0"/>
              <a:t>range</a:t>
            </a:r>
            <a:r>
              <a:rPr lang="de-DE" sz="2400" dirty="0" smtClean="0"/>
              <a:t> 64 GHz </a:t>
            </a:r>
            <a:r>
              <a:rPr lang="de-DE" sz="2400" dirty="0" err="1" smtClean="0"/>
              <a:t>to</a:t>
            </a:r>
            <a:r>
              <a:rPr lang="de-DE" sz="2400" dirty="0" smtClean="0"/>
              <a:t> 275 GHz in Europe [1].</a:t>
            </a:r>
            <a:endParaRPr lang="de-DE" sz="2400" dirty="0"/>
          </a:p>
        </p:txBody>
      </p:sp>
      <p:sp>
        <p:nvSpPr>
          <p:cNvPr id="2" name="Datumsplatzhalter 1"/>
          <p:cNvSpPr>
            <a:spLocks noGrp="1"/>
          </p:cNvSpPr>
          <p:nvPr>
            <p:ph type="dt" sz="half" idx="10"/>
          </p:nvPr>
        </p:nvSpPr>
        <p:spPr/>
        <p:txBody>
          <a:bodyPr/>
          <a:lstStyle/>
          <a:p>
            <a:r>
              <a:rPr lang="en-US" dirty="0" smtClean="0"/>
              <a:t>July 2014</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Overview</a:t>
            </a:r>
            <a:r>
              <a:rPr lang="de-DE" dirty="0" smtClean="0"/>
              <a:t> </a:t>
            </a:r>
            <a:r>
              <a:rPr lang="de-DE" dirty="0" err="1" smtClean="0"/>
              <a:t>of</a:t>
            </a:r>
            <a:r>
              <a:rPr lang="de-DE" dirty="0" smtClean="0"/>
              <a:t> </a:t>
            </a:r>
            <a:r>
              <a:rPr lang="de-DE" dirty="0" err="1" smtClean="0"/>
              <a:t>Frequency</a:t>
            </a:r>
            <a:r>
              <a:rPr lang="de-DE" dirty="0" smtClean="0"/>
              <a:t> Bands </a:t>
            </a:r>
            <a:r>
              <a:rPr lang="de-DE" dirty="0" err="1" smtClean="0"/>
              <a:t>for</a:t>
            </a:r>
            <a:r>
              <a:rPr lang="de-DE" dirty="0" smtClean="0"/>
              <a:t> SRD</a:t>
            </a:r>
            <a:endParaRPr lang="de-DE" dirty="0"/>
          </a:p>
        </p:txBody>
      </p:sp>
      <p:graphicFrame>
        <p:nvGraphicFramePr>
          <p:cNvPr id="7" name="Inhaltsplatzhalter 6"/>
          <p:cNvGraphicFramePr>
            <a:graphicFrameLocks noGrp="1"/>
          </p:cNvGraphicFramePr>
          <p:nvPr>
            <p:ph idx="1"/>
          </p:nvPr>
        </p:nvGraphicFramePr>
        <p:xfrm>
          <a:off x="685798" y="2785266"/>
          <a:ext cx="7606864" cy="1752600"/>
        </p:xfrm>
        <a:graphic>
          <a:graphicData uri="http://schemas.openxmlformats.org/drawingml/2006/table">
            <a:tbl>
              <a:tblPr firstRow="1" bandRow="1">
                <a:tableStyleId>{5C22544A-7EE6-4342-B048-85BDC9FD1C3A}</a:tableStyleId>
              </a:tblPr>
              <a:tblGrid>
                <a:gridCol w="1839852"/>
                <a:gridCol w="2158098"/>
                <a:gridCol w="3608914"/>
              </a:tblGrid>
              <a:tr h="370840">
                <a:tc>
                  <a:txBody>
                    <a:bodyPr/>
                    <a:lstStyle/>
                    <a:p>
                      <a:r>
                        <a:rPr lang="de-DE" dirty="0" smtClean="0"/>
                        <a:t>Band /GHz</a:t>
                      </a:r>
                      <a:endParaRPr lang="de-DE" dirty="0"/>
                    </a:p>
                  </a:txBody>
                  <a:tcPr/>
                </a:tc>
                <a:tc>
                  <a:txBody>
                    <a:bodyPr/>
                    <a:lstStyle/>
                    <a:p>
                      <a:r>
                        <a:rPr lang="de-DE" dirty="0" err="1" smtClean="0"/>
                        <a:t>Bandwidth</a:t>
                      </a:r>
                      <a:r>
                        <a:rPr lang="de-DE" dirty="0" smtClean="0"/>
                        <a:t> /GHz</a:t>
                      </a:r>
                      <a:endParaRPr lang="de-DE" dirty="0"/>
                    </a:p>
                  </a:txBody>
                  <a:tcPr/>
                </a:tc>
                <a:tc>
                  <a:txBody>
                    <a:bodyPr/>
                    <a:lstStyle/>
                    <a:p>
                      <a:r>
                        <a:rPr lang="de-DE" dirty="0" smtClean="0"/>
                        <a:t>Maximum </a:t>
                      </a:r>
                      <a:r>
                        <a:rPr lang="de-DE" dirty="0" err="1" smtClean="0"/>
                        <a:t>output</a:t>
                      </a:r>
                      <a:r>
                        <a:rPr lang="de-DE" baseline="0" dirty="0" smtClean="0"/>
                        <a:t> power</a:t>
                      </a:r>
                      <a:endParaRPr lang="de-DE" dirty="0"/>
                    </a:p>
                  </a:txBody>
                  <a:tcPr/>
                </a:tc>
              </a:tr>
              <a:tr h="370840">
                <a:tc>
                  <a:txBody>
                    <a:bodyPr/>
                    <a:lstStyle/>
                    <a:p>
                      <a:r>
                        <a:rPr lang="de-DE" dirty="0" smtClean="0"/>
                        <a:t>122-122.25</a:t>
                      </a:r>
                      <a:endParaRPr lang="de-DE" dirty="0"/>
                    </a:p>
                  </a:txBody>
                  <a:tcPr/>
                </a:tc>
                <a:tc>
                  <a:txBody>
                    <a:bodyPr/>
                    <a:lstStyle/>
                    <a:p>
                      <a:r>
                        <a:rPr lang="de-DE" dirty="0" smtClean="0"/>
                        <a:t>0,25</a:t>
                      </a:r>
                      <a:endParaRPr lang="de-DE" dirty="0"/>
                    </a:p>
                  </a:txBody>
                  <a:tcPr/>
                </a:tc>
                <a:tc>
                  <a:txBody>
                    <a:bodyPr/>
                    <a:lstStyle/>
                    <a:p>
                      <a:pPr rtl="0"/>
                      <a:r>
                        <a:rPr lang="de-DE" dirty="0" smtClean="0">
                          <a:latin typeface="+mn-lt"/>
                        </a:rPr>
                        <a:t>10 </a:t>
                      </a:r>
                      <a:r>
                        <a:rPr lang="de-DE" dirty="0" err="1" smtClean="0">
                          <a:latin typeface="+mn-lt"/>
                        </a:rPr>
                        <a:t>dBm</a:t>
                      </a:r>
                      <a:r>
                        <a:rPr lang="de-DE" dirty="0" smtClean="0">
                          <a:latin typeface="+mn-lt"/>
                        </a:rPr>
                        <a:t> EIRP/ 250 MHz </a:t>
                      </a:r>
                      <a:r>
                        <a:rPr lang="de-DE" dirty="0" err="1" smtClean="0">
                          <a:latin typeface="+mn-lt"/>
                        </a:rPr>
                        <a:t>and</a:t>
                      </a:r>
                      <a:r>
                        <a:rPr lang="de-DE" dirty="0" smtClean="0">
                          <a:latin typeface="+mn-lt"/>
                        </a:rPr>
                        <a:t> </a:t>
                      </a:r>
                    </a:p>
                    <a:p>
                      <a:pPr rtl="0"/>
                      <a:r>
                        <a:rPr lang="de-DE" dirty="0" smtClean="0">
                          <a:latin typeface="+mn-lt"/>
                        </a:rPr>
                        <a:t>-48 </a:t>
                      </a:r>
                      <a:r>
                        <a:rPr lang="de-DE" dirty="0" err="1" smtClean="0">
                          <a:latin typeface="+mn-lt"/>
                        </a:rPr>
                        <a:t>dBm</a:t>
                      </a:r>
                      <a:r>
                        <a:rPr lang="de-DE" dirty="0" smtClean="0">
                          <a:latin typeface="+mn-lt"/>
                        </a:rPr>
                        <a:t>/MHz </a:t>
                      </a:r>
                      <a:r>
                        <a:rPr lang="de-DE" dirty="0" err="1" smtClean="0">
                          <a:latin typeface="+mn-lt"/>
                        </a:rPr>
                        <a:t>at</a:t>
                      </a:r>
                      <a:r>
                        <a:rPr lang="de-DE" dirty="0" smtClean="0">
                          <a:latin typeface="+mn-lt"/>
                        </a:rPr>
                        <a:t> 30° </a:t>
                      </a:r>
                      <a:r>
                        <a:rPr lang="de-DE" dirty="0" err="1" smtClean="0">
                          <a:latin typeface="+mn-lt"/>
                        </a:rPr>
                        <a:t>elevation</a:t>
                      </a:r>
                      <a:r>
                        <a:rPr lang="de-DE" dirty="0" smtClean="0">
                          <a:latin typeface="+mn-lt"/>
                        </a:rPr>
                        <a:t> [3]</a:t>
                      </a:r>
                    </a:p>
                  </a:txBody>
                  <a:tcPr/>
                </a:tc>
              </a:tr>
              <a:tr h="370840">
                <a:tc>
                  <a:txBody>
                    <a:bodyPr/>
                    <a:lstStyle/>
                    <a:p>
                      <a:r>
                        <a:rPr lang="de-DE" dirty="0" smtClean="0"/>
                        <a:t>122.25-123</a:t>
                      </a:r>
                      <a:endParaRPr lang="de-DE" dirty="0"/>
                    </a:p>
                  </a:txBody>
                  <a:tcPr/>
                </a:tc>
                <a:tc>
                  <a:txBody>
                    <a:bodyPr/>
                    <a:lstStyle/>
                    <a:p>
                      <a:r>
                        <a:rPr lang="de-DE" dirty="0" smtClean="0"/>
                        <a:t>0,75</a:t>
                      </a:r>
                      <a:endParaRPr lang="de-DE" dirty="0"/>
                    </a:p>
                  </a:txBody>
                  <a:tcPr/>
                </a:tc>
                <a:tc>
                  <a:txBody>
                    <a:bodyPr/>
                    <a:lstStyle/>
                    <a:p>
                      <a:r>
                        <a:rPr lang="de-DE" dirty="0" smtClean="0"/>
                        <a:t>100 mW (20 </a:t>
                      </a:r>
                      <a:r>
                        <a:rPr lang="de-DE" dirty="0" err="1" smtClean="0"/>
                        <a:t>dBm</a:t>
                      </a:r>
                      <a:r>
                        <a:rPr lang="de-DE" dirty="0" smtClean="0"/>
                        <a:t>) </a:t>
                      </a:r>
                      <a:r>
                        <a:rPr lang="de-DE" dirty="0" smtClean="0"/>
                        <a:t>EIRP [2,3]</a:t>
                      </a:r>
                      <a:endParaRPr lang="de-DE" dirty="0"/>
                    </a:p>
                  </a:txBody>
                  <a:tcPr/>
                </a:tc>
              </a:tr>
              <a:tr h="370840">
                <a:tc>
                  <a:txBody>
                    <a:bodyPr/>
                    <a:lstStyle/>
                    <a:p>
                      <a:r>
                        <a:rPr lang="de-DE" dirty="0" smtClean="0"/>
                        <a:t>244-246</a:t>
                      </a:r>
                      <a:endParaRPr lang="de-DE" dirty="0"/>
                    </a:p>
                  </a:txBody>
                  <a:tcPr/>
                </a:tc>
                <a:tc>
                  <a:txBody>
                    <a:bodyPr/>
                    <a:lstStyle/>
                    <a:p>
                      <a:r>
                        <a:rPr lang="de-DE" dirty="0" smtClean="0"/>
                        <a:t>2</a:t>
                      </a:r>
                      <a:endParaRPr lang="de-DE"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dirty="0" smtClean="0"/>
                        <a:t>100 mW (20 </a:t>
                      </a:r>
                      <a:r>
                        <a:rPr lang="de-DE" dirty="0" err="1" smtClean="0"/>
                        <a:t>dBm</a:t>
                      </a:r>
                      <a:r>
                        <a:rPr lang="de-DE" dirty="0" smtClean="0"/>
                        <a:t>) </a:t>
                      </a:r>
                      <a:r>
                        <a:rPr lang="de-DE" dirty="0" smtClean="0"/>
                        <a:t>EIRP [2,3]</a:t>
                      </a:r>
                      <a:endParaRPr lang="de-DE" dirty="0" smtClean="0"/>
                    </a:p>
                  </a:txBody>
                  <a:tcPr/>
                </a:tc>
              </a:tr>
            </a:tbl>
          </a:graphicData>
        </a:graphic>
      </p:graphicFrame>
      <p:sp>
        <p:nvSpPr>
          <p:cNvPr id="4" name="Datumsplatzhalter 3"/>
          <p:cNvSpPr>
            <a:spLocks noGrp="1"/>
          </p:cNvSpPr>
          <p:nvPr>
            <p:ph type="dt" sz="half" idx="10"/>
          </p:nvPr>
        </p:nvSpPr>
        <p:spPr/>
        <p:txBody>
          <a:bodyPr/>
          <a:lstStyle/>
          <a:p>
            <a:r>
              <a:rPr lang="en-US" dirty="0" smtClean="0"/>
              <a:t>July 2014</a:t>
            </a:r>
            <a:endParaRPr lang="en-US" dirty="0" smtClean="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4</a:t>
            </a:fld>
            <a:endParaRPr lang="en-US"/>
          </a:p>
        </p:txBody>
      </p:sp>
      <p:sp>
        <p:nvSpPr>
          <p:cNvPr id="9" name="Fußzeilenplatzhalter 2"/>
          <p:cNvSpPr>
            <a:spLocks noGrp="1"/>
          </p:cNvSpPr>
          <p:nvPr>
            <p:ph type="ftr" sz="quarter" idx="11"/>
          </p:nvPr>
        </p:nvSpPr>
        <p:spPr>
          <a:xfrm>
            <a:off x="5486400" y="6475413"/>
            <a:ext cx="3124200" cy="184666"/>
          </a:xfrm>
        </p:spPr>
        <p:txBody>
          <a:bodyPr/>
          <a:lstStyle/>
          <a:p>
            <a:r>
              <a:rPr lang="en-US" dirty="0" smtClean="0"/>
              <a:t>Thomas Kürner, TU </a:t>
            </a:r>
            <a:r>
              <a:rPr lang="en-US" dirty="0" err="1" smtClean="0"/>
              <a:t>Braunschweig</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Conclusion</a:t>
            </a:r>
            <a:endParaRPr lang="de-DE" dirty="0"/>
          </a:p>
        </p:txBody>
      </p:sp>
      <p:sp>
        <p:nvSpPr>
          <p:cNvPr id="9" name="Inhaltsplatzhalter 8"/>
          <p:cNvSpPr>
            <a:spLocks noGrp="1"/>
          </p:cNvSpPr>
          <p:nvPr>
            <p:ph idx="1"/>
          </p:nvPr>
        </p:nvSpPr>
        <p:spPr/>
        <p:txBody>
          <a:bodyPr/>
          <a:lstStyle/>
          <a:p>
            <a:r>
              <a:rPr lang="de-DE" sz="2800" dirty="0" err="1" smtClean="0"/>
              <a:t>Totally</a:t>
            </a:r>
            <a:r>
              <a:rPr lang="de-DE" sz="2800" dirty="0" smtClean="0"/>
              <a:t> 3 GHz </a:t>
            </a:r>
            <a:r>
              <a:rPr lang="de-DE" sz="2800" dirty="0" err="1" smtClean="0"/>
              <a:t>of</a:t>
            </a:r>
            <a:r>
              <a:rPr lang="de-DE" sz="2800" dirty="0" smtClean="0"/>
              <a:t> </a:t>
            </a:r>
            <a:r>
              <a:rPr lang="de-DE" sz="2800" dirty="0" err="1" smtClean="0"/>
              <a:t>spectru</a:t>
            </a:r>
            <a:r>
              <a:rPr lang="de-DE" sz="2800" dirty="0" err="1" smtClean="0"/>
              <a:t>m</a:t>
            </a:r>
            <a:r>
              <a:rPr lang="de-DE" sz="2800" dirty="0" smtClean="0"/>
              <a:t> </a:t>
            </a:r>
            <a:r>
              <a:rPr lang="de-DE" sz="2800" dirty="0" err="1" smtClean="0"/>
              <a:t>for</a:t>
            </a:r>
            <a:r>
              <a:rPr lang="de-DE" sz="2800" dirty="0" smtClean="0"/>
              <a:t> </a:t>
            </a:r>
            <a:r>
              <a:rPr lang="de-DE" sz="2800" dirty="0" err="1" smtClean="0"/>
              <a:t>use</a:t>
            </a:r>
            <a:r>
              <a:rPr lang="de-DE" sz="2800" dirty="0" smtClean="0"/>
              <a:t> </a:t>
            </a:r>
            <a:r>
              <a:rPr lang="de-DE" sz="2800" dirty="0" err="1" smtClean="0"/>
              <a:t>as</a:t>
            </a:r>
            <a:r>
              <a:rPr lang="de-DE" sz="2800" dirty="0" smtClean="0"/>
              <a:t> SRD </a:t>
            </a:r>
            <a:r>
              <a:rPr lang="de-DE" sz="2800" dirty="0" err="1" smtClean="0"/>
              <a:t>is</a:t>
            </a:r>
            <a:r>
              <a:rPr lang="de-DE" sz="2800" dirty="0" smtClean="0"/>
              <a:t> </a:t>
            </a:r>
            <a:r>
              <a:rPr lang="de-DE" sz="2800" dirty="0" err="1" smtClean="0"/>
              <a:t>available</a:t>
            </a:r>
            <a:r>
              <a:rPr lang="de-DE" sz="2800" dirty="0" smtClean="0"/>
              <a:t> </a:t>
            </a:r>
            <a:r>
              <a:rPr lang="de-DE" sz="2800" dirty="0" err="1" smtClean="0"/>
              <a:t>beyond</a:t>
            </a:r>
            <a:r>
              <a:rPr lang="de-DE" sz="2800" dirty="0" smtClean="0"/>
              <a:t> 64 GHz.</a:t>
            </a:r>
          </a:p>
          <a:p>
            <a:r>
              <a:rPr lang="de-DE" sz="2800" dirty="0" err="1" smtClean="0"/>
              <a:t>This</a:t>
            </a:r>
            <a:r>
              <a:rPr lang="de-DE" sz="2800" dirty="0" smtClean="0"/>
              <a:t> </a:t>
            </a:r>
            <a:r>
              <a:rPr lang="de-DE" sz="2800" dirty="0" err="1" smtClean="0"/>
              <a:t>spectrum</a:t>
            </a:r>
            <a:r>
              <a:rPr lang="de-DE" sz="2800" dirty="0" smtClean="0"/>
              <a:t> </a:t>
            </a:r>
            <a:r>
              <a:rPr lang="de-DE" sz="2800" dirty="0" err="1" smtClean="0"/>
              <a:t>is</a:t>
            </a:r>
            <a:r>
              <a:rPr lang="de-DE" sz="2800" dirty="0" smtClean="0"/>
              <a:t> </a:t>
            </a:r>
            <a:r>
              <a:rPr lang="de-DE" sz="2800" dirty="0" err="1" smtClean="0"/>
              <a:t>less</a:t>
            </a:r>
            <a:r>
              <a:rPr lang="de-DE" sz="2800" dirty="0" smtClean="0"/>
              <a:t> </a:t>
            </a:r>
            <a:r>
              <a:rPr lang="de-DE" sz="2800" dirty="0" err="1" smtClean="0"/>
              <a:t>than</a:t>
            </a:r>
            <a:r>
              <a:rPr lang="de-DE" sz="2800" dirty="0" smtClean="0"/>
              <a:t> </a:t>
            </a:r>
            <a:r>
              <a:rPr lang="de-DE" sz="2800" dirty="0" err="1" smtClean="0"/>
              <a:t>what</a:t>
            </a:r>
            <a:r>
              <a:rPr lang="de-DE" sz="2800" dirty="0" smtClean="0"/>
              <a:t> </a:t>
            </a:r>
            <a:r>
              <a:rPr lang="de-DE" sz="2800" dirty="0" err="1" smtClean="0"/>
              <a:t>is</a:t>
            </a:r>
            <a:r>
              <a:rPr lang="de-DE" sz="2800" dirty="0" smtClean="0"/>
              <a:t> </a:t>
            </a:r>
            <a:r>
              <a:rPr lang="de-DE" sz="2800" dirty="0" err="1" smtClean="0"/>
              <a:t>availabe</a:t>
            </a:r>
            <a:r>
              <a:rPr lang="de-DE" sz="2800" dirty="0" smtClean="0"/>
              <a:t> in </a:t>
            </a:r>
            <a:r>
              <a:rPr lang="de-DE" sz="2800" dirty="0" err="1" smtClean="0"/>
              <a:t>the</a:t>
            </a:r>
            <a:r>
              <a:rPr lang="de-DE" sz="2800" dirty="0" smtClean="0"/>
              <a:t> 57-64 GHz band.</a:t>
            </a:r>
          </a:p>
          <a:p>
            <a:r>
              <a:rPr lang="de-DE" sz="2800" dirty="0" err="1" smtClean="0"/>
              <a:t>For</a:t>
            </a:r>
            <a:r>
              <a:rPr lang="de-DE" sz="2800" dirty="0" smtClean="0"/>
              <a:t> </a:t>
            </a:r>
            <a:r>
              <a:rPr lang="de-DE" sz="2800" dirty="0" err="1" smtClean="0"/>
              <a:t>solutions</a:t>
            </a:r>
            <a:r>
              <a:rPr lang="de-DE" sz="2800" dirty="0" smtClean="0"/>
              <a:t> </a:t>
            </a:r>
            <a:r>
              <a:rPr lang="de-DE" sz="2800" dirty="0" err="1" smtClean="0"/>
              <a:t>requiring</a:t>
            </a:r>
            <a:r>
              <a:rPr lang="de-DE" sz="2800" dirty="0" smtClean="0"/>
              <a:t> &gt; 10 GHz </a:t>
            </a:r>
            <a:r>
              <a:rPr lang="de-DE" sz="2800" dirty="0" err="1" smtClean="0"/>
              <a:t>spectrum</a:t>
            </a:r>
            <a:r>
              <a:rPr lang="de-DE" sz="2800" dirty="0" smtClean="0"/>
              <a:t> </a:t>
            </a:r>
            <a:r>
              <a:rPr lang="de-DE" sz="2800" dirty="0" err="1" smtClean="0"/>
              <a:t>other</a:t>
            </a:r>
            <a:r>
              <a:rPr lang="de-DE" sz="2800" dirty="0" smtClean="0"/>
              <a:t> </a:t>
            </a:r>
            <a:r>
              <a:rPr lang="de-DE" sz="2800" dirty="0" err="1" smtClean="0"/>
              <a:t>frequency</a:t>
            </a:r>
            <a:r>
              <a:rPr lang="de-DE" sz="2800" dirty="0" smtClean="0"/>
              <a:t> </a:t>
            </a:r>
            <a:r>
              <a:rPr lang="de-DE" sz="2800" dirty="0" err="1" smtClean="0"/>
              <a:t>bands</a:t>
            </a:r>
            <a:r>
              <a:rPr lang="de-DE" sz="2800" dirty="0" smtClean="0"/>
              <a:t> </a:t>
            </a:r>
            <a:r>
              <a:rPr lang="de-DE" sz="2800" dirty="0" err="1" smtClean="0"/>
              <a:t>have</a:t>
            </a:r>
            <a:r>
              <a:rPr lang="de-DE" sz="2800" dirty="0" smtClean="0"/>
              <a:t> </a:t>
            </a:r>
            <a:r>
              <a:rPr lang="de-DE" sz="2800" dirty="0" err="1" smtClean="0"/>
              <a:t>to</a:t>
            </a:r>
            <a:r>
              <a:rPr lang="de-DE" sz="2800" dirty="0" smtClean="0"/>
              <a:t> </a:t>
            </a:r>
            <a:r>
              <a:rPr lang="de-DE" sz="2800" dirty="0" err="1" smtClean="0"/>
              <a:t>be</a:t>
            </a:r>
            <a:r>
              <a:rPr lang="de-DE" sz="2800" dirty="0" smtClean="0"/>
              <a:t> </a:t>
            </a:r>
            <a:r>
              <a:rPr lang="de-DE" sz="2800" dirty="0" err="1" smtClean="0"/>
              <a:t>identified</a:t>
            </a:r>
            <a:r>
              <a:rPr lang="de-DE" sz="2800" dirty="0" smtClean="0"/>
              <a:t>, e. g. </a:t>
            </a:r>
            <a:r>
              <a:rPr lang="de-DE" sz="2800" dirty="0" err="1" smtClean="0"/>
              <a:t>beyond</a:t>
            </a:r>
            <a:r>
              <a:rPr lang="de-DE" sz="2800" dirty="0" smtClean="0"/>
              <a:t> 275 GHz</a:t>
            </a:r>
          </a:p>
        </p:txBody>
      </p:sp>
      <p:sp>
        <p:nvSpPr>
          <p:cNvPr id="2" name="Datumsplatzhalter 1"/>
          <p:cNvSpPr>
            <a:spLocks noGrp="1"/>
          </p:cNvSpPr>
          <p:nvPr>
            <p:ph type="dt" sz="half" idx="10"/>
          </p:nvPr>
        </p:nvSpPr>
        <p:spPr/>
        <p:txBody>
          <a:bodyPr/>
          <a:lstStyle/>
          <a:p>
            <a:r>
              <a:rPr lang="en-US" dirty="0" smtClean="0"/>
              <a:t>July 2014</a:t>
            </a:r>
            <a:endParaRPr lang="en-US" dirty="0"/>
          </a:p>
        </p:txBody>
      </p:sp>
      <p:sp>
        <p:nvSpPr>
          <p:cNvPr id="3" name="Fußzeilenplatzhalter 2"/>
          <p:cNvSpPr>
            <a:spLocks noGrp="1"/>
          </p:cNvSpPr>
          <p:nvPr>
            <p:ph type="ftr" sz="quarter" idx="11"/>
          </p:nvPr>
        </p:nvSpPr>
        <p:spPr/>
        <p:txBody>
          <a:bodyPr/>
          <a:lstStyle/>
          <a:p>
            <a:r>
              <a:rPr lang="en-US" dirty="0" smtClean="0"/>
              <a:t>Thomas Kürner, TU </a:t>
            </a:r>
            <a:r>
              <a:rPr lang="en-US" dirty="0" err="1" smtClean="0"/>
              <a:t>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References</a:t>
            </a:r>
            <a:endParaRPr lang="de-DE" dirty="0"/>
          </a:p>
        </p:txBody>
      </p:sp>
      <p:sp>
        <p:nvSpPr>
          <p:cNvPr id="9" name="Inhaltsplatzhalter 8"/>
          <p:cNvSpPr>
            <a:spLocks noGrp="1"/>
          </p:cNvSpPr>
          <p:nvPr>
            <p:ph idx="1"/>
          </p:nvPr>
        </p:nvSpPr>
        <p:spPr/>
        <p:txBody>
          <a:bodyPr/>
          <a:lstStyle/>
          <a:p>
            <a:pPr>
              <a:buNone/>
            </a:pPr>
            <a:r>
              <a:rPr lang="en-US" sz="2000" dirty="0" smtClean="0"/>
              <a:t>[1] THE </a:t>
            </a:r>
            <a:r>
              <a:rPr lang="en-US" sz="2000" dirty="0" smtClean="0"/>
              <a:t>EUROPEAN TABLE OF FREQUECY ALLOCATIONS AND </a:t>
            </a:r>
            <a:r>
              <a:rPr lang="en-US" sz="2000" dirty="0" smtClean="0"/>
              <a:t>APLICATIONS IN </a:t>
            </a:r>
            <a:r>
              <a:rPr lang="en-US" sz="2000" dirty="0" smtClean="0"/>
              <a:t>THE FREQUENCY RANGE 8.3 kHz to 3000 GHz (ECA </a:t>
            </a:r>
            <a:r>
              <a:rPr lang="en-US" sz="2000" dirty="0" smtClean="0"/>
              <a:t>TABLE) –Approved </a:t>
            </a:r>
            <a:r>
              <a:rPr lang="en-US" sz="2000" dirty="0" smtClean="0"/>
              <a:t>May </a:t>
            </a:r>
            <a:r>
              <a:rPr lang="en-US" sz="2000" dirty="0" smtClean="0"/>
              <a:t>2014, </a:t>
            </a:r>
            <a:r>
              <a:rPr lang="de-DE" sz="2000" i="1" dirty="0" smtClean="0">
                <a:hlinkClick r:id="rId2"/>
              </a:rPr>
              <a:t>www.erodocdb.dk/docs/doc98/official/pdf/ERCRep025.pdf</a:t>
            </a:r>
            <a:endParaRPr lang="de-DE" sz="2000" i="1" dirty="0" smtClean="0"/>
          </a:p>
          <a:p>
            <a:pPr>
              <a:buNone/>
            </a:pPr>
            <a:r>
              <a:rPr lang="de-DE" sz="2000" dirty="0" smtClean="0"/>
              <a:t>[2] </a:t>
            </a:r>
            <a:r>
              <a:rPr lang="en-US" sz="2000" dirty="0" smtClean="0"/>
              <a:t>Electromagnetic compatibility and Radio spectrum Matters (ERM); Short Range Devices (SRD); Radio equipment to be used in the 40 GHz to 246 GHz frequency range; Part 1: Technical characteristics and test methods; </a:t>
            </a:r>
            <a:r>
              <a:rPr lang="en-US" sz="2000" dirty="0" smtClean="0">
                <a:hlinkClick r:id="rId3"/>
              </a:rPr>
              <a:t>http://</a:t>
            </a:r>
            <a:r>
              <a:rPr lang="en-US" sz="2000" dirty="0" smtClean="0">
                <a:hlinkClick r:id="rId3"/>
              </a:rPr>
              <a:t>www.etsi.org/deliver/etsi_en%5C305500_305599%5C30555001%5C01.02.00_20%5Cen_30555001v010200a.pdf</a:t>
            </a:r>
            <a:r>
              <a:rPr lang="en-US" sz="2000" dirty="0" smtClean="0"/>
              <a:t> </a:t>
            </a:r>
          </a:p>
          <a:p>
            <a:pPr>
              <a:buNone/>
            </a:pPr>
            <a:r>
              <a:rPr lang="en-US" sz="2000" dirty="0" smtClean="0"/>
              <a:t>[3] ERC/REC 70-03 </a:t>
            </a:r>
            <a:r>
              <a:rPr lang="en-US" sz="2000" dirty="0" smtClean="0">
                <a:hlinkClick r:id="rId4"/>
              </a:rPr>
              <a:t>http://</a:t>
            </a:r>
            <a:r>
              <a:rPr lang="en-US" sz="2000" dirty="0" smtClean="0">
                <a:hlinkClick r:id="rId4"/>
              </a:rPr>
              <a:t>www.erodocdb.dk/docs/doc98/official/pdf/rec7003e.pdf</a:t>
            </a:r>
            <a:r>
              <a:rPr lang="en-US" sz="2000" dirty="0" smtClean="0"/>
              <a:t> </a:t>
            </a:r>
            <a:endParaRPr lang="de-DE" sz="2000" dirty="0"/>
          </a:p>
        </p:txBody>
      </p:sp>
      <p:sp>
        <p:nvSpPr>
          <p:cNvPr id="2" name="Datumsplatzhalter 1"/>
          <p:cNvSpPr>
            <a:spLocks noGrp="1"/>
          </p:cNvSpPr>
          <p:nvPr>
            <p:ph type="dt" sz="half" idx="10"/>
          </p:nvPr>
        </p:nvSpPr>
        <p:spPr/>
        <p:txBody>
          <a:bodyPr/>
          <a:lstStyle/>
          <a:p>
            <a:r>
              <a:rPr lang="en-US" dirty="0" smtClean="0"/>
              <a:t>July 2014</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6</a:t>
            </a:fld>
            <a:endParaRPr lang="en-US"/>
          </a:p>
        </p:txBody>
      </p:sp>
    </p:spTree>
  </p:cSld>
  <p:clrMapOvr>
    <a:masterClrMapping/>
  </p:clrMapOvr>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354</Words>
  <Application>Microsoft Office PowerPoint</Application>
  <PresentationFormat>Bildschirmpräsentation (4:3)</PresentationFormat>
  <Paragraphs>58</Paragraphs>
  <Slides>6</Slides>
  <Notes>0</Notes>
  <HiddenSlides>0</HiddenSlides>
  <MMClips>0</MMClips>
  <ScaleCrop>false</ScaleCrop>
  <HeadingPairs>
    <vt:vector size="4" baseType="variant">
      <vt:variant>
        <vt:lpstr>Design</vt:lpstr>
      </vt:variant>
      <vt:variant>
        <vt:i4>1</vt:i4>
      </vt:variant>
      <vt:variant>
        <vt:lpstr>Folientitel</vt:lpstr>
      </vt:variant>
      <vt:variant>
        <vt:i4>6</vt:i4>
      </vt:variant>
    </vt:vector>
  </HeadingPairs>
  <TitlesOfParts>
    <vt:vector size="7" baseType="lpstr">
      <vt:lpstr>IEEE-P802_15</vt:lpstr>
      <vt:lpstr>Folie 1</vt:lpstr>
      <vt:lpstr>Frequency Bands  allocated  in Europe for Short Range Devices beyond 64 GHz</vt:lpstr>
      <vt:lpstr>Motivation</vt:lpstr>
      <vt:lpstr>Overview of Frequency Bands for SRD</vt:lpstr>
      <vt:lpstr>Conclusion</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Kürner</cp:lastModifiedBy>
  <cp:revision>88</cp:revision>
  <cp:lastPrinted>1998-02-10T13:28:06Z</cp:lastPrinted>
  <dcterms:created xsi:type="dcterms:W3CDTF">2012-11-14T22:04:21Z</dcterms:created>
  <dcterms:modified xsi:type="dcterms:W3CDTF">2014-07-17T00:14:01Z</dcterms:modified>
</cp:coreProperties>
</file>