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4" r:id="rId2"/>
    <p:sldId id="342" r:id="rId3"/>
    <p:sldId id="355" r:id="rId4"/>
    <p:sldId id="356" r:id="rId5"/>
    <p:sldId id="357" r:id="rId6"/>
    <p:sldId id="358" r:id="rId7"/>
    <p:sldId id="360" r:id="rId8"/>
    <p:sldId id="359" r:id="rId9"/>
    <p:sldId id="364" r:id="rId10"/>
    <p:sldId id="361" r:id="rId11"/>
    <p:sldId id="362" r:id="rId12"/>
    <p:sldId id="365" r:id="rId13"/>
    <p:sldId id="363" r:id="rId1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B4DE86"/>
    <a:srgbClr val="FFCC99"/>
    <a:srgbClr val="FF6600"/>
    <a:srgbClr val="007033"/>
    <a:srgbClr val="660066"/>
    <a:srgbClr val="F9BFF9"/>
    <a:srgbClr val="5F0D5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77" autoAdjust="0"/>
    <p:restoredTop sz="91637" autoAdjust="0"/>
  </p:normalViewPr>
  <p:slideViewPr>
    <p:cSldViewPr>
      <p:cViewPr>
        <p:scale>
          <a:sx n="70" d="100"/>
          <a:sy n="70" d="100"/>
        </p:scale>
        <p:origin x="-594" y="-72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29290" y="196079"/>
            <a:ext cx="2758130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4F8AD43-E402-41B7-B115-8DD5F30161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altLang="ko-KR" dirty="0">
                <a:ea typeface="굴림" pitchFamily="50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28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ea typeface="굴림" pitchFamily="50" charset="-127"/>
              </a:defRPr>
            </a:lvl5pPr>
          </a:lstStyle>
          <a:p>
            <a:pPr lvl="4"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9D5E8B8-2455-4602-8B1C-152953E2E9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5880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003550" y="9908982"/>
            <a:ext cx="820776" cy="184666"/>
          </a:xfrm>
        </p:spPr>
        <p:txBody>
          <a:bodyPr/>
          <a:lstStyle/>
          <a:p>
            <a:pPr>
              <a:defRPr/>
            </a:pPr>
            <a:fld id="{FB124BCA-9760-4C50-B650-F8DE20CEA785}" type="slidenum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&lt;</a:t>
            </a:r>
            <a:r>
              <a:rPr lang="en-US" altLang="ko-KR" dirty="0" err="1" smtClean="0"/>
              <a:t>Seung-Hoon</a:t>
            </a:r>
            <a:r>
              <a:rPr lang="en-US" altLang="ko-KR" dirty="0" smtClean="0"/>
              <a:t> Park&gt;, &lt;Samsung&gt;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8505083-D182-4BF7-B1A7-D3F76AEDD1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" panose="02040604050505020304" pitchFamily="18" charset="0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475413"/>
            <a:ext cx="339566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164B3C6-2D55-496E-8471-DD3723B832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1506DB4-C36A-4456-BE78-7F29087315D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5143500" y="6475413"/>
            <a:ext cx="3467100" cy="1841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E722527-479E-4D1A-B5FB-1AD46EC2B9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488"/>
            <a:ext cx="7772400" cy="43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86375" y="6475413"/>
            <a:ext cx="3324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6554915-7DE9-4A2E-89A7-6EC8123C55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29063" y="394156"/>
            <a:ext cx="47577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b="1" dirty="0">
                <a:ea typeface="굴림" pitchFamily="50" charset="-127"/>
              </a:rPr>
              <a:t>doc.: IEEE 802. </a:t>
            </a:r>
            <a:r>
              <a:rPr lang="en-US" altLang="ko-KR" sz="1400" b="1" dirty="0" smtClean="0"/>
              <a:t>15-14-0458-00-0008</a:t>
            </a:r>
            <a:endParaRPr lang="en-US" altLang="ko-KR" sz="1400" b="1" dirty="0">
              <a:ea typeface="굴림" pitchFamily="50" charset="-127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41" r:id="rId2"/>
    <p:sldLayoutId id="2147483736" r:id="rId3"/>
    <p:sldLayoutId id="2147483742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ookman Old Style" pitchFamily="18" charset="0"/>
          <a:ea typeface="+mj-ea"/>
          <a:cs typeface="Lao U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SzPct val="120000"/>
        <a:buFont typeface="Wingdings" pitchFamily="2" charset="2"/>
        <a:buChar char="§"/>
        <a:defRPr sz="2400">
          <a:solidFill>
            <a:schemeClr val="tx1"/>
          </a:solidFill>
          <a:latin typeface="Century" panose="02040604050505020304" pitchFamily="18" charset="0"/>
          <a:ea typeface="+mn-ea"/>
          <a:cs typeface="Narkisim" pitchFamily="34" charset="-79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ea"/>
          <a:ea typeface="+mn-ea"/>
          <a:cs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Char char="•"/>
        <a:defRPr sz="1600">
          <a:solidFill>
            <a:schemeClr val="tx1"/>
          </a:solidFill>
          <a:latin typeface="+mn-ea"/>
          <a:ea typeface="+mn-ea"/>
          <a:cs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ctrTitle"/>
          </p:nvPr>
        </p:nvSpPr>
        <p:spPr bwMode="auto">
          <a:xfrm>
            <a:off x="685800" y="1643063"/>
            <a:ext cx="7772400" cy="1957387"/>
          </a:xfrm>
          <a:ln w="38100"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ko-KR" sz="4000" dirty="0" smtClean="0">
                <a:latin typeface="Lao UI" pitchFamily="34" charset="0"/>
              </a:rPr>
              <a:t>Proposed MAC Synchronization</a:t>
            </a:r>
            <a:br>
              <a:rPr lang="en-US" altLang="ko-KR" sz="4000" dirty="0" smtClean="0">
                <a:latin typeface="Lao UI" pitchFamily="34" charset="0"/>
              </a:rPr>
            </a:br>
            <a:r>
              <a:rPr lang="en-US" altLang="ko-KR" sz="2800" dirty="0"/>
              <a:t>Ad </a:t>
            </a:r>
            <a:r>
              <a:rPr lang="en-US" altLang="ko-KR" sz="2800" dirty="0" smtClean="0"/>
              <a:t>Hoc </a:t>
            </a:r>
            <a:r>
              <a:rPr lang="en-US" altLang="ko-KR" sz="2800" dirty="0"/>
              <a:t>PM1 (</a:t>
            </a:r>
            <a:r>
              <a:rPr lang="en-US" altLang="ko-KR" sz="2800" smtClean="0"/>
              <a:t>7/16)</a:t>
            </a:r>
            <a:br>
              <a:rPr lang="en-US" altLang="ko-KR" sz="2800" smtClean="0"/>
            </a:br>
            <a:r>
              <a:rPr lang="en-US" altLang="ko-KR" sz="2800" smtClean="0"/>
              <a:t>AM1 (7/17)</a:t>
            </a:r>
            <a:endParaRPr lang="ko-KR" altLang="en-US" sz="2800" b="1" dirty="0" smtClean="0">
              <a:latin typeface="Lao UI" pitchFamily="34" charset="0"/>
              <a:cs typeface="Lao UI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3375"/>
            <a:ext cx="6400800" cy="1928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defRPr/>
            </a:pPr>
            <a:r>
              <a:rPr lang="en-US" altLang="ko-KR" dirty="0" smtClean="0">
                <a:cs typeface="Times New Roman" pitchFamily="18" charset="0"/>
              </a:rPr>
              <a:t>July 17, 2014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B8505083-D182-4BF7-B1A7-D3F76AEDD19D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2" name="Rectangle 1"/>
          <p:cNvSpPr/>
          <p:nvPr/>
        </p:nvSpPr>
        <p:spPr>
          <a:xfrm>
            <a:off x="2915816" y="3278244"/>
            <a:ext cx="3518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Doc:  15-14-0458-00-0008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4: </a:t>
            </a:r>
            <a:br>
              <a:rPr lang="en-US" altLang="ko-KR" dirty="0" smtClean="0"/>
            </a:br>
            <a:r>
              <a:rPr lang="en-US" altLang="ko-KR" dirty="0" smtClean="0"/>
              <a:t>Initial 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/>
              <a:t>To acquire </a:t>
            </a:r>
            <a:r>
              <a:rPr lang="en-US" altLang="ko-KR" dirty="0" smtClean="0"/>
              <a:t>a reference timing, </a:t>
            </a:r>
            <a:r>
              <a:rPr lang="en-US" altLang="ko-KR" dirty="0"/>
              <a:t>a PD scans for the existing synchronization </a:t>
            </a:r>
            <a:r>
              <a:rPr lang="en-US" altLang="ko-KR" dirty="0" smtClean="0"/>
              <a:t>signals during a TBD time. </a:t>
            </a:r>
            <a:endParaRPr lang="en-US" altLang="ko-KR" dirty="0"/>
          </a:p>
          <a:p>
            <a:r>
              <a:rPr lang="en-US" altLang="ko-KR" dirty="0"/>
              <a:t>If it </a:t>
            </a:r>
            <a:r>
              <a:rPr lang="en-US" altLang="ko-KR" dirty="0" smtClean="0"/>
              <a:t>detects the synchronized condition, it derives its own timing from the detected synchronization signal.</a:t>
            </a:r>
          </a:p>
          <a:p>
            <a:pPr lvl="1"/>
            <a:r>
              <a:rPr lang="en-US" altLang="ko-KR" dirty="0" smtClean="0"/>
              <a:t>The synchronized condition is determined from that a </a:t>
            </a:r>
            <a:r>
              <a:rPr lang="en-US" altLang="ko-KR" dirty="0"/>
              <a:t>synchronization signal or multiple synchronization signals with the same timing during the scanning </a:t>
            </a:r>
            <a:r>
              <a:rPr lang="en-US" altLang="ko-KR" dirty="0" smtClean="0"/>
              <a:t>period is/are detected.</a:t>
            </a:r>
          </a:p>
          <a:p>
            <a:r>
              <a:rPr lang="en-US" altLang="ko-KR" dirty="0" smtClean="0"/>
              <a:t>If it detects multiple synchronization signals with different timing during the scanning period, </a:t>
            </a:r>
            <a:br>
              <a:rPr lang="en-US" altLang="ko-KR" dirty="0" smtClean="0"/>
            </a:br>
            <a:r>
              <a:rPr lang="en-US" altLang="ko-KR" dirty="0" smtClean="0"/>
              <a:t>it </a:t>
            </a:r>
            <a:r>
              <a:rPr lang="en-US" altLang="ko-KR" dirty="0"/>
              <a:t>performs </a:t>
            </a:r>
            <a:r>
              <a:rPr lang="en-US" altLang="ko-KR" dirty="0" smtClean="0"/>
              <a:t>a </a:t>
            </a:r>
            <a:r>
              <a:rPr lang="en-US" altLang="ko-KR" dirty="0"/>
              <a:t>synchronization procedure </a:t>
            </a:r>
            <a:r>
              <a:rPr lang="en-US" altLang="ko-KR" dirty="0" smtClean="0"/>
              <a:t>based on the timings derived from the </a:t>
            </a:r>
            <a:r>
              <a:rPr lang="en-US" altLang="ko-KR" dirty="0"/>
              <a:t>detected synchronization </a:t>
            </a:r>
            <a:r>
              <a:rPr lang="en-US" altLang="ko-KR" dirty="0" smtClean="0"/>
              <a:t>signals.</a:t>
            </a:r>
          </a:p>
          <a:p>
            <a:pPr lvl="1"/>
            <a:r>
              <a:rPr lang="en-US" altLang="ko-KR" dirty="0" smtClean="0"/>
              <a:t>The synchronization procedure includes at least adjusting its own timing based on the derived timings.</a:t>
            </a:r>
            <a:endParaRPr lang="en-US" altLang="ko-KR" dirty="0"/>
          </a:p>
          <a:p>
            <a:r>
              <a:rPr lang="en-US" altLang="ko-KR" dirty="0"/>
              <a:t>If it fails to detect any synchronization signal, it starts to send synchronization signal with </a:t>
            </a:r>
            <a:r>
              <a:rPr lang="en-US" altLang="ko-KR" dirty="0" smtClean="0"/>
              <a:t>its </a:t>
            </a:r>
            <a:r>
              <a:rPr lang="en-US" altLang="ko-KR" dirty="0"/>
              <a:t>own </a:t>
            </a:r>
            <a:r>
              <a:rPr lang="en-US" altLang="ko-KR" dirty="0" smtClean="0"/>
              <a:t>timing.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89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5:</a:t>
            </a:r>
            <a:br>
              <a:rPr lang="en-US" altLang="ko-KR" dirty="0" smtClean="0"/>
            </a:br>
            <a:r>
              <a:rPr lang="en-US" altLang="ko-KR" dirty="0" smtClean="0"/>
              <a:t>Maintaining 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PD </a:t>
            </a:r>
            <a:r>
              <a:rPr lang="en-US" altLang="ko-KR" dirty="0"/>
              <a:t>maintains </a:t>
            </a:r>
            <a:r>
              <a:rPr lang="en-US" altLang="ko-KR" dirty="0" smtClean="0"/>
              <a:t>its own </a:t>
            </a:r>
            <a:r>
              <a:rPr lang="en-US" altLang="ko-KR" dirty="0"/>
              <a:t>timing reference based on measurement of synchronization signals in Synchronization </a:t>
            </a:r>
            <a:r>
              <a:rPr lang="en-US" altLang="ko-KR" dirty="0" smtClean="0"/>
              <a:t>period.</a:t>
            </a:r>
            <a:endParaRPr lang="en-US" altLang="ko-KR" dirty="0"/>
          </a:p>
          <a:p>
            <a:r>
              <a:rPr lang="en-US" altLang="ko-KR" dirty="0"/>
              <a:t>Maintaining </a:t>
            </a:r>
            <a:r>
              <a:rPr lang="en-US" altLang="ko-KR" dirty="0" smtClean="0"/>
              <a:t>Synchronization procedure includes at least fine </a:t>
            </a:r>
            <a:r>
              <a:rPr lang="en-US" altLang="ko-KR" dirty="0"/>
              <a:t>adjustment of timing reference.</a:t>
            </a:r>
          </a:p>
          <a:p>
            <a:r>
              <a:rPr lang="en-US" altLang="ko-KR" dirty="0" smtClean="0"/>
              <a:t>If unsynchronized condition is met, </a:t>
            </a:r>
            <a:r>
              <a:rPr lang="en-US" altLang="ko-KR" dirty="0"/>
              <a:t>it </a:t>
            </a:r>
            <a:r>
              <a:rPr lang="en-US" altLang="ko-KR" dirty="0" smtClean="0"/>
              <a:t>makes a transition </a:t>
            </a:r>
            <a:r>
              <a:rPr lang="en-US" altLang="ko-KR" dirty="0"/>
              <a:t>to Re-Synchronization </a:t>
            </a:r>
            <a:r>
              <a:rPr lang="en-US" altLang="ko-KR" dirty="0" smtClean="0"/>
              <a:t>procedure.</a:t>
            </a:r>
          </a:p>
          <a:p>
            <a:pPr lvl="1"/>
            <a:r>
              <a:rPr lang="en-US" altLang="ko-KR" dirty="0" smtClean="0"/>
              <a:t>Unsynchronized condition are TBD:</a:t>
            </a:r>
          </a:p>
          <a:p>
            <a:pPr lvl="2"/>
            <a:r>
              <a:rPr lang="en-US" altLang="ko-KR" dirty="0" smtClean="0"/>
              <a:t>One possible case: </a:t>
            </a:r>
            <a:r>
              <a:rPr lang="en-US" altLang="ko-KR" dirty="0"/>
              <a:t>means that the PD determines that multiple synchronization signals with different timing reference in a Synchronization interval are detected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Second possible case: means that the PD determines that 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526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5:</a:t>
            </a:r>
            <a:br>
              <a:rPr lang="en-US" altLang="ko-KR" dirty="0" smtClean="0"/>
            </a:br>
            <a:r>
              <a:rPr lang="en-US" altLang="ko-KR" dirty="0" smtClean="0"/>
              <a:t>Maintaining 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PD </a:t>
            </a:r>
            <a:r>
              <a:rPr lang="en-US" altLang="ko-KR" dirty="0"/>
              <a:t>maintains </a:t>
            </a:r>
            <a:r>
              <a:rPr lang="en-US" altLang="ko-KR" dirty="0" smtClean="0"/>
              <a:t>its own </a:t>
            </a:r>
            <a:r>
              <a:rPr lang="en-US" altLang="ko-KR" dirty="0"/>
              <a:t>timing reference based on measurement of synchronization signals in Synchronization </a:t>
            </a:r>
            <a:r>
              <a:rPr lang="en-US" altLang="ko-KR" dirty="0" smtClean="0"/>
              <a:t>period.</a:t>
            </a:r>
            <a:endParaRPr lang="en-US" altLang="ko-KR" dirty="0"/>
          </a:p>
          <a:p>
            <a:r>
              <a:rPr lang="en-US" altLang="ko-KR" dirty="0"/>
              <a:t>Maintaining </a:t>
            </a:r>
            <a:r>
              <a:rPr lang="en-US" altLang="ko-KR" dirty="0" smtClean="0"/>
              <a:t>Synchronization procedure includes at least fine </a:t>
            </a:r>
            <a:r>
              <a:rPr lang="en-US" altLang="ko-KR" dirty="0"/>
              <a:t>adjustment of timing </a:t>
            </a:r>
            <a:r>
              <a:rPr lang="en-US" altLang="ko-KR" dirty="0" smtClean="0"/>
              <a:t>reference and triggering of Re-Synchronization procedure.</a:t>
            </a:r>
          </a:p>
          <a:p>
            <a:pPr lvl="1"/>
            <a:r>
              <a:rPr lang="en-US" altLang="ko-KR" dirty="0" smtClean="0"/>
              <a:t>If unsynchronized condition for fine adjustment is met, it adjust its own timing based on the detected synchronization signal during Synchronization period. </a:t>
            </a:r>
            <a:endParaRPr lang="en-US" altLang="ko-KR" dirty="0"/>
          </a:p>
          <a:p>
            <a:pPr lvl="1"/>
            <a:r>
              <a:rPr lang="en-US" altLang="ko-KR" dirty="0" smtClean="0"/>
              <a:t>If unsynchronized condition for Re-Synchronization is met, </a:t>
            </a:r>
            <a:r>
              <a:rPr lang="en-US" altLang="ko-KR" dirty="0"/>
              <a:t>it </a:t>
            </a:r>
            <a:r>
              <a:rPr lang="en-US" altLang="ko-KR" dirty="0" smtClean="0"/>
              <a:t>makes a transition </a:t>
            </a:r>
            <a:r>
              <a:rPr lang="en-US" altLang="ko-KR" dirty="0"/>
              <a:t>to Re-Synchronization </a:t>
            </a:r>
            <a:r>
              <a:rPr lang="en-US" altLang="ko-KR" dirty="0" smtClean="0"/>
              <a:t>procedure.</a:t>
            </a:r>
          </a:p>
          <a:p>
            <a:pPr lvl="1"/>
            <a:r>
              <a:rPr lang="en-US" altLang="ko-KR" dirty="0" smtClean="0"/>
              <a:t>TBD: details of unsynchronized conditions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3643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6:</a:t>
            </a:r>
            <a:br>
              <a:rPr lang="en-US" altLang="ko-KR" dirty="0" smtClean="0"/>
            </a:br>
            <a:r>
              <a:rPr lang="en-US" altLang="ko-KR" dirty="0" smtClean="0"/>
              <a:t>Re- 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797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(ad hoc on 7/15)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Synchronization (stated on 7/15)</a:t>
            </a:r>
          </a:p>
          <a:p>
            <a:pPr lvl="1"/>
            <a:r>
              <a:rPr lang="en-US" altLang="ko-KR" dirty="0" smtClean="0"/>
              <a:t>If PD detects the existing synchronization signal, it refers the timing of the sync-signal,</a:t>
            </a:r>
          </a:p>
          <a:p>
            <a:pPr lvl="1"/>
            <a:r>
              <a:rPr lang="en-US" altLang="ko-KR" dirty="0" smtClean="0"/>
              <a:t>Otherwise, it starts to send synchronization signal with the own timing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Synchronization </a:t>
            </a:r>
            <a:r>
              <a:rPr lang="en-US" altLang="ko-KR" dirty="0" smtClean="0"/>
              <a:t>(updated on 7/16)</a:t>
            </a:r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To acquire a synchronization, a PD scans for the existing synchronization signal. </a:t>
            </a:r>
          </a:p>
          <a:p>
            <a:pPr lvl="2"/>
            <a:r>
              <a:rPr lang="en-US" altLang="ko-KR" dirty="0" smtClean="0"/>
              <a:t>If it detects the synchronization signal, it performs the synchronization procedure to be synchronized with the detected synchronization signal.</a:t>
            </a:r>
            <a:endParaRPr lang="en-US" altLang="ko-KR" dirty="0"/>
          </a:p>
          <a:p>
            <a:pPr lvl="2"/>
            <a:r>
              <a:rPr lang="en-US" altLang="ko-KR" dirty="0" smtClean="0"/>
              <a:t>If it fails to detect any synchronization signal, it </a:t>
            </a:r>
            <a:r>
              <a:rPr lang="en-US" altLang="ko-KR" dirty="0"/>
              <a:t>starts to send synchronization signal with the own timing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398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ETRI &amp; Samsung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14488"/>
            <a:ext cx="7772400" cy="4738848"/>
          </a:xfrm>
        </p:spPr>
        <p:txBody>
          <a:bodyPr/>
          <a:lstStyle/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8601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ETRI (doc 15-14-0249r2): Structure of Sync Slot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1700808"/>
                <a:ext cx="7772400" cy="4114800"/>
              </a:xfrm>
            </p:spPr>
            <p:txBody>
              <a:bodyPr/>
              <a:lstStyle/>
              <a:p>
                <a:r>
                  <a:rPr lang="en-US" altLang="ko-KR" sz="2400" dirty="0" smtClean="0"/>
                  <a:t>Sync slot </a:t>
                </a:r>
                <a:r>
                  <a:rPr lang="en-US" altLang="ko-KR" sz="2400" dirty="0"/>
                  <a:t>= 416 </a:t>
                </a:r>
                <a14:m>
                  <m:oMath xmlns:m="http://schemas.openxmlformats.org/officeDocument/2006/math">
                    <m:r>
                      <a:rPr lang="ko-KR" altLang="en-US" sz="24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ko-KR" sz="2400" dirty="0"/>
                  <a:t>sec</a:t>
                </a:r>
                <a:endParaRPr lang="en-US" altLang="ko-KR" sz="2400" dirty="0" smtClean="0"/>
              </a:p>
              <a:p>
                <a:pPr marL="0" indent="0">
                  <a:buNone/>
                </a:pPr>
                <a:r>
                  <a:rPr lang="en-US" altLang="ko-KR" sz="2400" dirty="0"/>
                  <a:t> </a:t>
                </a:r>
                <a:r>
                  <a:rPr lang="en-US" altLang="ko-KR" sz="2400" dirty="0" smtClean="0"/>
                  <a:t>   = (N </a:t>
                </a:r>
                <a:r>
                  <a:rPr lang="en-US" altLang="ko-KR" sz="2400" dirty="0" err="1" smtClean="0"/>
                  <a:t>backoff</a:t>
                </a:r>
                <a:r>
                  <a:rPr lang="en-US" altLang="ko-KR" sz="2400" dirty="0" smtClean="0"/>
                  <a:t> slot) + (1 timing reference signal)</a:t>
                </a:r>
              </a:p>
              <a:p>
                <a:r>
                  <a:rPr lang="en-US" altLang="ko-KR" sz="2400" dirty="0" smtClean="0"/>
                  <a:t>N = 32</a:t>
                </a:r>
              </a:p>
              <a:p>
                <a:r>
                  <a:rPr lang="en-US" altLang="ko-KR" sz="2400" dirty="0" err="1" smtClean="0"/>
                  <a:t>Backoff</a:t>
                </a:r>
                <a:r>
                  <a:rPr lang="en-US" altLang="ko-KR" sz="2400" dirty="0" smtClean="0"/>
                  <a:t> slot = 12 </a:t>
                </a:r>
                <a14:m>
                  <m:oMath xmlns:m="http://schemas.openxmlformats.org/officeDocument/2006/math">
                    <m:r>
                      <a:rPr lang="ko-KR" altLang="en-US" sz="240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ko-KR" sz="2400" dirty="0" smtClean="0"/>
                  <a:t>sec</a:t>
                </a:r>
              </a:p>
              <a:p>
                <a:r>
                  <a:rPr lang="en-US" altLang="ko-KR" sz="2400" dirty="0" smtClean="0"/>
                  <a:t>Timing reference signal = 32 </a:t>
                </a:r>
                <a14:m>
                  <m:oMath xmlns:m="http://schemas.openxmlformats.org/officeDocument/2006/math">
                    <m:r>
                      <a:rPr lang="ko-KR" altLang="en-US" sz="24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ko-KR" sz="2400" dirty="0" smtClean="0"/>
                  <a:t>sec</a:t>
                </a:r>
              </a:p>
              <a:p>
                <a:r>
                  <a:rPr lang="en-US" altLang="ko-KR" sz="2400" dirty="0" smtClean="0"/>
                  <a:t>Note: Numbers are subject to change</a:t>
                </a:r>
                <a:endParaRPr lang="ko-KR" altLang="en-US" sz="2400" dirty="0"/>
              </a:p>
            </p:txBody>
          </p:sp>
        </mc:Choice>
        <mc:Fallback xmlns="">
          <p:sp>
            <p:nvSpPr>
              <p:cNvPr id="8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1700808"/>
                <a:ext cx="7772400" cy="4114800"/>
              </a:xfrm>
              <a:blipFill rotWithShape="1">
                <a:blip r:embed="rId2"/>
                <a:stretch>
                  <a:fillRect l="-1412" t="-2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4382989"/>
            <a:ext cx="7477841" cy="2070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52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ETRI: Design Strategy of Random Access Based on CSMA/CA for Sync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2204864"/>
            <a:ext cx="7772400" cy="4104456"/>
          </a:xfrm>
        </p:spPr>
        <p:txBody>
          <a:bodyPr/>
          <a:lstStyle/>
          <a:p>
            <a:r>
              <a:rPr lang="en-US" altLang="ko-KR" sz="2000" dirty="0" smtClean="0"/>
              <a:t>Adaptive</a:t>
            </a:r>
          </a:p>
          <a:p>
            <a:pPr lvl="1"/>
            <a:r>
              <a:rPr lang="en-US" altLang="ko-KR" sz="2000" dirty="0" smtClean="0"/>
              <a:t>If # PDs large </a:t>
            </a:r>
            <a:r>
              <a:rPr lang="en-US" altLang="ko-KR" sz="2000" dirty="0" smtClean="0">
                <a:sym typeface="Wingdings" panose="05000000000000000000" pitchFamily="2" charset="2"/>
              </a:rPr>
              <a:t> large CW</a:t>
            </a:r>
          </a:p>
          <a:p>
            <a:pPr lvl="1"/>
            <a:r>
              <a:rPr lang="en-US" altLang="ko-KR" sz="2000" dirty="0" smtClean="0">
                <a:sym typeface="Wingdings" panose="05000000000000000000" pitchFamily="2" charset="2"/>
              </a:rPr>
              <a:t>If # PDs small  small CW</a:t>
            </a:r>
          </a:p>
          <a:p>
            <a:r>
              <a:rPr lang="en-US" altLang="ko-KR" sz="2000" dirty="0" smtClean="0">
                <a:sym typeface="Wingdings" panose="05000000000000000000" pitchFamily="2" charset="2"/>
              </a:rPr>
              <a:t>Update strategy of CW</a:t>
            </a:r>
          </a:p>
          <a:p>
            <a:pPr lvl="1"/>
            <a:r>
              <a:rPr lang="en-US" altLang="ko-KR" sz="2000" dirty="0" smtClean="0">
                <a:sym typeface="Wingdings" panose="05000000000000000000" pitchFamily="2" charset="2"/>
              </a:rPr>
              <a:t>Collision indicates CW is too small</a:t>
            </a:r>
          </a:p>
          <a:p>
            <a:pPr lvl="1"/>
            <a:r>
              <a:rPr lang="en-US" altLang="ko-KR" sz="2000" dirty="0" smtClean="0">
                <a:sym typeface="Wingdings" panose="05000000000000000000" pitchFamily="2" charset="2"/>
              </a:rPr>
              <a:t>Missing timing reference signal indicates CW is too large</a:t>
            </a:r>
          </a:p>
          <a:p>
            <a:pPr lvl="1"/>
            <a:r>
              <a:rPr lang="en-US" altLang="ko-KR" sz="2000" dirty="0" smtClean="0">
                <a:sym typeface="Wingdings" panose="05000000000000000000" pitchFamily="2" charset="2"/>
              </a:rPr>
              <a:t>CW update follows EIED mechanism</a:t>
            </a:r>
          </a:p>
          <a:p>
            <a:r>
              <a:rPr lang="en-US" altLang="ko-KR" sz="2000" dirty="0" smtClean="0">
                <a:sym typeface="Wingdings" panose="05000000000000000000" pitchFamily="2" charset="2"/>
              </a:rPr>
              <a:t>Fairness</a:t>
            </a:r>
          </a:p>
          <a:p>
            <a:pPr lvl="1"/>
            <a:r>
              <a:rPr lang="en-US" altLang="ko-KR" sz="2000" dirty="0" smtClean="0">
                <a:sym typeface="Wingdings" panose="05000000000000000000" pitchFamily="2" charset="2"/>
              </a:rPr>
              <a:t>PDs broadcast their own CW sizes</a:t>
            </a:r>
          </a:p>
          <a:p>
            <a:pPr lvl="1"/>
            <a:r>
              <a:rPr lang="en-US" altLang="ko-KR" sz="2000" dirty="0" smtClean="0">
                <a:sym typeface="Wingdings" panose="05000000000000000000" pitchFamily="2" charset="2"/>
              </a:rPr>
              <a:t>PDs update their CW size to minimize the variance of CW sizes among PDs</a:t>
            </a:r>
            <a:endParaRPr lang="en-US" altLang="ko-KR" sz="2000" dirty="0">
              <a:sym typeface="Wingdings" panose="05000000000000000000" pitchFamily="2" charset="2"/>
            </a:endParaRPr>
          </a:p>
          <a:p>
            <a:pPr lvl="1"/>
            <a:endParaRPr lang="en-US" altLang="ko-KR" sz="20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184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6938441" cy="1066800"/>
          </a:xfrm>
        </p:spPr>
        <p:txBody>
          <a:bodyPr/>
          <a:lstStyle/>
          <a:p>
            <a:r>
              <a:rPr lang="en-US" altLang="ko-KR" dirty="0" smtClean="0"/>
              <a:t>Samsung: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2204864"/>
            <a:ext cx="7772400" cy="4104456"/>
          </a:xfrm>
        </p:spPr>
        <p:txBody>
          <a:bodyPr>
            <a:normAutofit lnSpcReduction="10000"/>
          </a:bodyPr>
          <a:lstStyle/>
          <a:p>
            <a:r>
              <a:rPr lang="en-US" altLang="ko-KR" sz="2000" dirty="0" smtClean="0">
                <a:sym typeface="Wingdings" panose="05000000000000000000" pitchFamily="2" charset="2"/>
              </a:rPr>
              <a:t>Three modes of synchronization</a:t>
            </a:r>
          </a:p>
          <a:p>
            <a:r>
              <a:rPr lang="en-US" altLang="ko-KR" sz="2000" dirty="0" smtClean="0">
                <a:sym typeface="Wingdings" panose="05000000000000000000" pitchFamily="2" charset="2"/>
              </a:rPr>
              <a:t>Initial Synchronization Mode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Based on measurement of all synchronization signals, it starts initial synchronization mode if a PD detects multiple synchronization signals with different timing reference in a sync. interval.</a:t>
            </a:r>
          </a:p>
          <a:p>
            <a:pPr lvl="2"/>
            <a:r>
              <a:rPr lang="en-US" altLang="ko-KR" sz="1200" dirty="0" smtClean="0">
                <a:sym typeface="Wingdings" panose="05000000000000000000" pitchFamily="2" charset="2"/>
              </a:rPr>
              <a:t>Otherwise it refers the timing from a synchronization signal.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It performs distributed synchronization procedure if channel is idle, otherwise it keeps the internal cycle without sending synchronization signal.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It transits to maintaining synchronization mode when it determines that the synchronization condition is met.</a:t>
            </a:r>
            <a:endParaRPr lang="en-US" altLang="ko-KR" sz="2000" dirty="0" smtClean="0">
              <a:sym typeface="Wingdings" panose="05000000000000000000" pitchFamily="2" charset="2"/>
            </a:endParaRPr>
          </a:p>
          <a:p>
            <a:r>
              <a:rPr lang="en-US" altLang="ko-KR" sz="2000" dirty="0" smtClean="0">
                <a:sym typeface="Wingdings" panose="05000000000000000000" pitchFamily="2" charset="2"/>
              </a:rPr>
              <a:t>Maintaining Synchronization Mode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It maintains the timing reference based on measurement of synchronization signals in </a:t>
            </a:r>
            <a:r>
              <a:rPr lang="en-US" altLang="ko-KR" sz="1400" dirty="0">
                <a:sym typeface="Wingdings" panose="05000000000000000000" pitchFamily="2" charset="2"/>
              </a:rPr>
              <a:t>S</a:t>
            </a:r>
            <a:r>
              <a:rPr lang="en-US" altLang="ko-KR" sz="1400" dirty="0" smtClean="0">
                <a:sym typeface="Wingdings" panose="05000000000000000000" pitchFamily="2" charset="2"/>
              </a:rPr>
              <a:t>ynchronization period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Maintaining includes fine adjustment of timing reference.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Asynchronous condition is periodically checked, and it transits to re-synchronization mode when multiple synchronization signals with different timing reference in a sync interval are detected.</a:t>
            </a:r>
          </a:p>
        </p:txBody>
      </p:sp>
      <p:pic>
        <p:nvPicPr>
          <p:cNvPr id="9" name="그림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692696"/>
            <a:ext cx="4012803" cy="191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08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Samsung: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Re- Synchronization Mode</a:t>
            </a:r>
          </a:p>
          <a:p>
            <a:pPr lvl="1"/>
            <a:r>
              <a:rPr lang="en-US" altLang="ko-KR" dirty="0"/>
              <a:t>It performs distributed synchronization procedure if channel is idle, otherwise it keeps the internal cycle without sending synchronization signal.</a:t>
            </a:r>
          </a:p>
          <a:p>
            <a:pPr lvl="1"/>
            <a:r>
              <a:rPr lang="en-US" altLang="ko-KR" dirty="0"/>
              <a:t>It transits to maintaining synchronization mode when it determines that the synchronization condition is met.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473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TBD</a:t>
            </a:r>
          </a:p>
          <a:p>
            <a:pPr lvl="1"/>
            <a:r>
              <a:rPr lang="en-US" altLang="ko-KR" dirty="0" smtClean="0"/>
              <a:t>Whether different PDs which have different synchronization algorithms can be converged.</a:t>
            </a:r>
          </a:p>
          <a:p>
            <a:pPr lvl="1"/>
            <a:r>
              <a:rPr lang="en-US" altLang="ko-KR" dirty="0" smtClean="0"/>
              <a:t>If this is not proven, temporarily the following procedures on how to synchronize are assumed.</a:t>
            </a:r>
          </a:p>
          <a:p>
            <a:pPr lvl="2"/>
            <a:r>
              <a:rPr lang="en-US" altLang="ko-KR" dirty="0" smtClean="0"/>
              <a:t>Condition: All or some PDs are transmitting synchronization signals.</a:t>
            </a:r>
          </a:p>
          <a:p>
            <a:pPr lvl="2"/>
            <a:r>
              <a:rPr lang="en-US" altLang="ko-KR" dirty="0" smtClean="0"/>
              <a:t>When a PD listens a synchronization signal from another PD, it adjusts the own timing based on the certain function.</a:t>
            </a:r>
          </a:p>
          <a:p>
            <a:pPr lvl="3"/>
            <a:r>
              <a:rPr lang="en-US" altLang="ko-KR" dirty="0" smtClean="0"/>
              <a:t>TBD: the function is same across all PDs or not.</a:t>
            </a:r>
          </a:p>
          <a:p>
            <a:pPr lvl="2"/>
            <a:r>
              <a:rPr lang="en-US" altLang="ko-KR" dirty="0" smtClean="0"/>
              <a:t>Requirement: PDs in the certain area should have a common </a:t>
            </a:r>
            <a:r>
              <a:rPr lang="en-US" altLang="ko-KR" dirty="0"/>
              <a:t>timing</a:t>
            </a:r>
            <a:r>
              <a:rPr lang="en-US" altLang="ko-KR" dirty="0" smtClean="0"/>
              <a:t> in the required duration.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494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3:</a:t>
            </a:r>
            <a:br>
              <a:rPr lang="en-US" altLang="ko-KR" dirty="0" smtClean="0"/>
            </a:br>
            <a:r>
              <a:rPr lang="en-US" altLang="ko-KR" dirty="0" smtClean="0"/>
              <a:t>Synchronization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Synchronization Procedure includes the following sub-procedures:</a:t>
            </a:r>
          </a:p>
          <a:p>
            <a:pPr lvl="1"/>
            <a:r>
              <a:rPr lang="en-US" altLang="ko-KR" dirty="0" smtClean="0"/>
              <a:t>Initial Synchronization procedure</a:t>
            </a:r>
          </a:p>
          <a:p>
            <a:pPr lvl="1"/>
            <a:r>
              <a:rPr lang="en-US" altLang="ko-KR" dirty="0" smtClean="0"/>
              <a:t>Maintaining Synchronization procedure</a:t>
            </a:r>
          </a:p>
          <a:p>
            <a:pPr lvl="1"/>
            <a:r>
              <a:rPr lang="en-US" altLang="ko-KR" dirty="0" smtClean="0"/>
              <a:t>Re-Synchronization procedure</a:t>
            </a:r>
          </a:p>
          <a:p>
            <a:r>
              <a:rPr lang="en-US" altLang="ko-KR" dirty="0" smtClean="0"/>
              <a:t>A PD starts Initial Synchronization procedure if the PD does not have its own reference timing.</a:t>
            </a:r>
          </a:p>
          <a:p>
            <a:pPr lvl="1"/>
            <a:r>
              <a:rPr lang="en-US" altLang="ko-KR" dirty="0"/>
              <a:t>e</a:t>
            </a:r>
            <a:r>
              <a:rPr lang="en-US" altLang="ko-KR" dirty="0" smtClean="0"/>
              <a:t>.g. when the PD powers on, etc.</a:t>
            </a:r>
            <a:endParaRPr lang="en-US" altLang="ko-KR" dirty="0"/>
          </a:p>
          <a:p>
            <a:r>
              <a:rPr lang="en-US" altLang="ko-KR" dirty="0" smtClean="0"/>
              <a:t>After successful Initial Synchronization procedure, a PD makes a transition to Maintaining Synchronization procedure.</a:t>
            </a:r>
          </a:p>
          <a:p>
            <a:r>
              <a:rPr lang="en-US" altLang="ko-KR" dirty="0" smtClean="0"/>
              <a:t>A </a:t>
            </a:r>
            <a:r>
              <a:rPr lang="en-US" altLang="ko-KR" dirty="0"/>
              <a:t>PD may </a:t>
            </a:r>
            <a:r>
              <a:rPr lang="en-US" altLang="ko-KR" dirty="0" smtClean="0"/>
              <a:t>transit to </a:t>
            </a:r>
            <a:r>
              <a:rPr lang="en-US" altLang="ko-KR" dirty="0"/>
              <a:t>Re-synchronization procedure from Maintaining Synchronization procedure according to a </a:t>
            </a:r>
            <a:r>
              <a:rPr lang="en-US" altLang="ko-KR" dirty="0" smtClean="0"/>
              <a:t>triggering </a:t>
            </a:r>
            <a:r>
              <a:rPr lang="en-US" altLang="ko-KR" dirty="0"/>
              <a:t>condition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TBD: a triggering condition</a:t>
            </a:r>
          </a:p>
          <a:p>
            <a:pPr lvl="1"/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408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77652</TotalTime>
  <Words>1005</Words>
  <Application>Microsoft Office PowerPoint</Application>
  <PresentationFormat>On-screen Show (4:3)</PresentationFormat>
  <Paragraphs>125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 Presentation</vt:lpstr>
      <vt:lpstr>Proposed MAC Synchronization Ad Hoc PM1 (7/16) AM1 (7/17)</vt:lpstr>
      <vt:lpstr>Discussion (ad hoc on 7/15)</vt:lpstr>
      <vt:lpstr>ETRI &amp; Samsung</vt:lpstr>
      <vt:lpstr>ETRI (doc 15-14-0249r2): Structure of Sync Slot</vt:lpstr>
      <vt:lpstr>ETRI: Design Strategy of Random Access Based on CSMA/CA for Sync</vt:lpstr>
      <vt:lpstr>Samsung:</vt:lpstr>
      <vt:lpstr>Samsung:</vt:lpstr>
      <vt:lpstr>Issues</vt:lpstr>
      <vt:lpstr>Motion 3: Synchronization Procedure</vt:lpstr>
      <vt:lpstr>Motion 4:  Initial Synchronization</vt:lpstr>
      <vt:lpstr>Motion 5: Maintaining Synchronization</vt:lpstr>
      <vt:lpstr>Motion 5: Maintaining Synchronization</vt:lpstr>
      <vt:lpstr>Motion 6: Re- Synchronization</vt:lpstr>
    </vt:vector>
  </TitlesOfParts>
  <Company>Self: Consultant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>PAC</dc:subject>
  <dc:creator>Samsung Electronics</dc:creator>
  <cp:lastModifiedBy>Li, Qing</cp:lastModifiedBy>
  <cp:revision>2727</cp:revision>
  <cp:lastPrinted>1998-02-10T13:28:06Z</cp:lastPrinted>
  <dcterms:created xsi:type="dcterms:W3CDTF">1999-11-08T18:59:45Z</dcterms:created>
  <dcterms:modified xsi:type="dcterms:W3CDTF">2014-07-17T20:33:38Z</dcterms:modified>
</cp:coreProperties>
</file>