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58" r:id="rId3"/>
    <p:sldId id="256" r:id="rId4"/>
    <p:sldId id="260" r:id="rId5"/>
    <p:sldId id="261"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0F0"/>
    <a:srgbClr val="DBEEF4"/>
    <a:srgbClr val="FF0000"/>
    <a:srgbClr val="CCEC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8" d="100"/>
          <a:sy n="78" d="100"/>
        </p:scale>
        <p:origin x="-186"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4EA3E675-FEFA-44EC-866B-8EE89CF1B537}" type="slidenum">
              <a:rPr lang="en-US" altLang="ja-JP"/>
              <a:pPr/>
              <a:t>&lt;#&gt;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 xmlns:p14="http://schemas.microsoft.com/office/powerpoint/2010/main" val="8372101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CF68AB96-0AC5-40EB-941D-2D60B6E8EE44}" type="slidenum">
              <a:rPr lang="en-US" altLang="ja-JP"/>
              <a:pPr/>
              <a:t>&lt;#&gt;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 xmlns:p14="http://schemas.microsoft.com/office/powerpoint/2010/main" val="227125955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65F06EFA-0288-492B-9E64-92284C9F40CF}" type="slidenum">
              <a:rPr lang="en-US" altLang="ja-JP"/>
              <a:pPr/>
              <a:t>3</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July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0C02ADC4-CA2C-4F88-92AC-31EF407BD05E}" type="slidenum">
              <a:rPr lang="en-US" altLang="ja-JP"/>
              <a:pPr/>
              <a:t>&lt;#&gt;</a:t>
            </a:fld>
            <a:endParaRPr lang="en-US" altLang="ja-JP"/>
          </a:p>
        </p:txBody>
      </p:sp>
    </p:spTree>
    <p:extLst>
      <p:ext uri="{BB962C8B-B14F-4D97-AF65-F5344CB8AC3E}">
        <p14:creationId xmlns="" xmlns:p14="http://schemas.microsoft.com/office/powerpoint/2010/main" val="1577562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July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66914B83-AABD-4CC1-8B07-883EB5400E59}" type="slidenum">
              <a:rPr lang="en-US" altLang="ja-JP"/>
              <a:pPr/>
              <a:t>&lt;#&gt;</a:t>
            </a:fld>
            <a:endParaRPr lang="en-US" altLang="ja-JP"/>
          </a:p>
        </p:txBody>
      </p:sp>
    </p:spTree>
    <p:extLst>
      <p:ext uri="{BB962C8B-B14F-4D97-AF65-F5344CB8AC3E}">
        <p14:creationId xmlns="" xmlns:p14="http://schemas.microsoft.com/office/powerpoint/2010/main" val="4221668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July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0BC9CE08-8601-4A3A-BF6E-89E4545972D3}" type="slidenum">
              <a:rPr lang="en-US" altLang="ja-JP"/>
              <a:pPr/>
              <a:t>&lt;#&gt;</a:t>
            </a:fld>
            <a:endParaRPr lang="en-US" altLang="ja-JP"/>
          </a:p>
        </p:txBody>
      </p:sp>
    </p:spTree>
    <p:extLst>
      <p:ext uri="{BB962C8B-B14F-4D97-AF65-F5344CB8AC3E}">
        <p14:creationId xmlns="" xmlns:p14="http://schemas.microsoft.com/office/powerpoint/2010/main" val="3497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July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4668ED9-298E-4895-B63D-678BD5750840}" type="slidenum">
              <a:rPr lang="en-US" altLang="ja-JP"/>
              <a:pPr/>
              <a:t>&lt;#&gt;</a:t>
            </a:fld>
            <a:endParaRPr lang="en-US" altLang="ja-JP"/>
          </a:p>
        </p:txBody>
      </p:sp>
    </p:spTree>
    <p:extLst>
      <p:ext uri="{BB962C8B-B14F-4D97-AF65-F5344CB8AC3E}">
        <p14:creationId xmlns="" xmlns:p14="http://schemas.microsoft.com/office/powerpoint/2010/main" val="1261874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July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397E4153-D11B-486E-98CC-01B9F849D447}" type="slidenum">
              <a:rPr lang="en-US" altLang="ja-JP"/>
              <a:pPr/>
              <a:t>&lt;#&gt;</a:t>
            </a:fld>
            <a:endParaRPr lang="en-US" altLang="ja-JP"/>
          </a:p>
        </p:txBody>
      </p:sp>
    </p:spTree>
    <p:extLst>
      <p:ext uri="{BB962C8B-B14F-4D97-AF65-F5344CB8AC3E}">
        <p14:creationId xmlns="" xmlns:p14="http://schemas.microsoft.com/office/powerpoint/2010/main" val="3591730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July 2014</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11FA3FB2-4861-4D22-840A-C2878564640D}" type="slidenum">
              <a:rPr lang="en-US" altLang="ja-JP"/>
              <a:pPr/>
              <a:t>&lt;#&gt;</a:t>
            </a:fld>
            <a:endParaRPr lang="en-US" altLang="ja-JP"/>
          </a:p>
        </p:txBody>
      </p:sp>
    </p:spTree>
    <p:extLst>
      <p:ext uri="{BB962C8B-B14F-4D97-AF65-F5344CB8AC3E}">
        <p14:creationId xmlns="" xmlns:p14="http://schemas.microsoft.com/office/powerpoint/2010/main" val="378378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July 2014</a:t>
            </a:r>
            <a:endParaRPr lang="en-US" altLang="ja-JP"/>
          </a:p>
        </p:txBody>
      </p:sp>
      <p:sp>
        <p:nvSpPr>
          <p:cNvPr id="8" name="フッター プレースホルダー 7"/>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9" name="スライド番号プレースホルダー 8"/>
          <p:cNvSpPr>
            <a:spLocks noGrp="1"/>
          </p:cNvSpPr>
          <p:nvPr>
            <p:ph type="sldNum" sz="quarter" idx="12"/>
          </p:nvPr>
        </p:nvSpPr>
        <p:spPr/>
        <p:txBody>
          <a:bodyPr/>
          <a:lstStyle>
            <a:lvl1pPr>
              <a:defRPr/>
            </a:lvl1pPr>
          </a:lstStyle>
          <a:p>
            <a:r>
              <a:rPr lang="en-US" altLang="ja-JP"/>
              <a:t>Slide </a:t>
            </a:r>
            <a:fld id="{89E8BF9F-75FE-4E8A-9F49-E04E794BCC2F}" type="slidenum">
              <a:rPr lang="en-US" altLang="ja-JP"/>
              <a:pPr/>
              <a:t>&lt;#&gt;</a:t>
            </a:fld>
            <a:endParaRPr lang="en-US" altLang="ja-JP"/>
          </a:p>
        </p:txBody>
      </p:sp>
    </p:spTree>
    <p:extLst>
      <p:ext uri="{BB962C8B-B14F-4D97-AF65-F5344CB8AC3E}">
        <p14:creationId xmlns="" xmlns:p14="http://schemas.microsoft.com/office/powerpoint/2010/main" val="3710932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July 2014</a:t>
            </a:r>
            <a:endParaRPr lang="en-US" altLang="ja-JP"/>
          </a:p>
        </p:txBody>
      </p:sp>
      <p:sp>
        <p:nvSpPr>
          <p:cNvPr id="4" name="フッター プレースホルダー 3"/>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DDC4BAE5-0EA1-41D5-B725-885149B36CCC}" type="slidenum">
              <a:rPr lang="en-US" altLang="ja-JP"/>
              <a:pPr/>
              <a:t>&lt;#&gt;</a:t>
            </a:fld>
            <a:endParaRPr lang="en-US" altLang="ja-JP"/>
          </a:p>
        </p:txBody>
      </p:sp>
    </p:spTree>
    <p:extLst>
      <p:ext uri="{BB962C8B-B14F-4D97-AF65-F5344CB8AC3E}">
        <p14:creationId xmlns="" xmlns:p14="http://schemas.microsoft.com/office/powerpoint/2010/main" val="1960498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July 2014</a:t>
            </a:r>
            <a:endParaRPr lang="en-US" altLang="ja-JP"/>
          </a:p>
        </p:txBody>
      </p:sp>
      <p:sp>
        <p:nvSpPr>
          <p:cNvPr id="3" name="フッター プレースホルダー 2"/>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11DB514F-9BF0-487B-9632-8AD2C87AD1B7}" type="slidenum">
              <a:rPr lang="en-US" altLang="ja-JP"/>
              <a:pPr/>
              <a:t>&lt;#&gt;</a:t>
            </a:fld>
            <a:endParaRPr lang="en-US" altLang="ja-JP"/>
          </a:p>
        </p:txBody>
      </p:sp>
    </p:spTree>
    <p:extLst>
      <p:ext uri="{BB962C8B-B14F-4D97-AF65-F5344CB8AC3E}">
        <p14:creationId xmlns="" xmlns:p14="http://schemas.microsoft.com/office/powerpoint/2010/main" val="1149414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July 2014</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70240090-8D19-4C15-880F-F7674E92A5FD}" type="slidenum">
              <a:rPr lang="en-US" altLang="ja-JP"/>
              <a:pPr/>
              <a:t>&lt;#&gt;</a:t>
            </a:fld>
            <a:endParaRPr lang="en-US" altLang="ja-JP"/>
          </a:p>
        </p:txBody>
      </p:sp>
    </p:spTree>
    <p:extLst>
      <p:ext uri="{BB962C8B-B14F-4D97-AF65-F5344CB8AC3E}">
        <p14:creationId xmlns="" xmlns:p14="http://schemas.microsoft.com/office/powerpoint/2010/main" val="494395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July 2014</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8BD4C6D0-F578-4D4B-B0CA-381C87DEB2BF}" type="slidenum">
              <a:rPr lang="en-US" altLang="ja-JP"/>
              <a:pPr/>
              <a:t>&lt;#&gt;</a:t>
            </a:fld>
            <a:endParaRPr lang="en-US" altLang="ja-JP"/>
          </a:p>
        </p:txBody>
      </p:sp>
    </p:spTree>
    <p:extLst>
      <p:ext uri="{BB962C8B-B14F-4D97-AF65-F5344CB8AC3E}">
        <p14:creationId xmlns="" xmlns:p14="http://schemas.microsoft.com/office/powerpoint/2010/main" val="1978038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smtClean="0"/>
              <a:t>マスター タイトルの書式設定</a:t>
            </a:r>
            <a:endParaRPr lang="en-US" altLang="ja-JP"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July 2014</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smtClean="0"/>
              <a:t>Shoichi Kitazawa (ATR)</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a:t>Slide </a:t>
            </a:r>
            <a:fld id="{652914AD-9A11-4A8C-ADD5-4B2BE288D569}" type="slidenum">
              <a:rPr lang="en-US" altLang="ja-JP"/>
              <a:pPr/>
              <a:t>&lt;#&gt;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1077913"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802.15- 14-0457-00-0sru</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smtClean="0"/>
              <a:t>July 2014</a:t>
            </a:r>
            <a:endParaRPr lang="en-US" altLang="ja-JP"/>
          </a:p>
        </p:txBody>
      </p:sp>
      <p:sp>
        <p:nvSpPr>
          <p:cNvPr id="5" name="フッター プレースホルダー 2"/>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3"/>
          <p:cNvSpPr>
            <a:spLocks noGrp="1"/>
          </p:cNvSpPr>
          <p:nvPr>
            <p:ph type="sldNum" sz="quarter" idx="12"/>
          </p:nvPr>
        </p:nvSpPr>
        <p:spPr/>
        <p:txBody>
          <a:bodyPr/>
          <a:lstStyle/>
          <a:p>
            <a:r>
              <a:rPr lang="en-US" altLang="ja-JP"/>
              <a:t>Slide </a:t>
            </a:r>
            <a:fld id="{33F8F0A9-F9E5-42BB-AE02-6CBAEDD494EC}" type="slidenum">
              <a:rPr lang="en-US" altLang="ja-JP"/>
              <a:pPr/>
              <a:t>1</a:t>
            </a:fld>
            <a:endParaRPr lang="en-US" altLang="ja-JP"/>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[Tine-line of SRU]</a:t>
            </a:r>
            <a:r>
              <a:rPr lang="en-US" altLang="ja-JP" sz="1600" dirty="0">
                <a:ea typeface="ＭＳ Ｐゴシック" charset="-128"/>
              </a:rPr>
              <a:t>	</a:t>
            </a:r>
          </a:p>
          <a:p>
            <a:r>
              <a:rPr lang="en-US" altLang="ja-JP" sz="1600" b="1" dirty="0">
                <a:ea typeface="ＭＳ Ｐゴシック" charset="-128"/>
              </a:rPr>
              <a:t>Date Submitted: </a:t>
            </a:r>
            <a:r>
              <a:rPr lang="en-US" altLang="ja-JP" sz="1600" smtClean="0">
                <a:ea typeface="ＭＳ Ｐゴシック" charset="-128"/>
              </a:rPr>
              <a:t>[16 </a:t>
            </a:r>
            <a:r>
              <a:rPr lang="en-US" altLang="ja-JP" sz="1600" dirty="0" smtClean="0">
                <a:ea typeface="ＭＳ Ｐゴシック" charset="-128"/>
              </a:rPr>
              <a:t>July, 2014]</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[Shoichi Kitazawa] </a:t>
            </a:r>
            <a:r>
              <a:rPr lang="en-US" altLang="ja-JP" sz="1600" dirty="0">
                <a:ea typeface="ＭＳ Ｐゴシック" charset="-128"/>
              </a:rPr>
              <a:t>Company </a:t>
            </a:r>
            <a:r>
              <a:rPr lang="en-US" altLang="ja-JP" sz="1600" dirty="0" smtClean="0">
                <a:ea typeface="ＭＳ Ｐゴシック" charset="-128"/>
              </a:rPr>
              <a:t>[ATR]</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[Seika, Kyoto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 </a:t>
            </a:r>
            <a:r>
              <a:rPr lang="en-US" altLang="ja-JP" sz="1600" dirty="0">
                <a:ea typeface="ＭＳ Ｐゴシック" charset="-128"/>
              </a:rPr>
              <a:t>FAX: </a:t>
            </a:r>
            <a:r>
              <a:rPr lang="en-US" altLang="ja-JP" sz="1600" dirty="0" smtClean="0">
                <a:ea typeface="ＭＳ Ｐゴシック" charset="-128"/>
              </a:rPr>
              <a:t>[], </a:t>
            </a:r>
            <a:r>
              <a:rPr lang="en-US" altLang="ja-JP" sz="1600" dirty="0">
                <a:ea typeface="ＭＳ Ｐゴシック" charset="-128"/>
              </a:rPr>
              <a:t>E-Mail</a:t>
            </a:r>
            <a:r>
              <a:rPr lang="en-US" altLang="ja-JP" sz="1600" dirty="0" smtClean="0">
                <a:ea typeface="ＭＳ Ｐゴシック" charset="-128"/>
              </a:rPr>
              <a:t>:[kitazawa@atr.jp]</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[If this is a proposed revision, cite the original document.]</a:t>
            </a:r>
          </a:p>
          <a:p>
            <a:pPr>
              <a:spcBef>
                <a:spcPts val="100"/>
              </a:spcBef>
              <a:spcAft>
                <a:spcPts val="100"/>
              </a:spcAft>
            </a:pPr>
            <a:r>
              <a:rPr lang="en-US" altLang="ja-JP" dirty="0">
                <a:ea typeface="ＭＳ Ｐゴシック" charset="-128"/>
              </a:rPr>
              <a:t>	</a:t>
            </a:r>
          </a:p>
          <a:p>
            <a:pPr>
              <a:spcBef>
                <a:spcPts val="600"/>
              </a:spcBef>
              <a:spcAft>
                <a:spcPts val="600"/>
              </a:spcAft>
            </a:pPr>
            <a:r>
              <a:rPr lang="en-US" altLang="ja-JP" sz="1600" b="1" dirty="0">
                <a:ea typeface="ＭＳ Ｐゴシック" charset="-128"/>
              </a:rPr>
              <a:t>Abstract:</a:t>
            </a:r>
            <a:r>
              <a:rPr lang="en-US" altLang="ja-JP" sz="1600" dirty="0">
                <a:ea typeface="ＭＳ Ｐゴシック" charset="-128"/>
              </a:rPr>
              <a:t>	</a:t>
            </a:r>
            <a:r>
              <a:rPr lang="en-US" altLang="ja-JP" sz="1600" dirty="0" smtClean="0">
                <a:ea typeface="ＭＳ Ｐゴシック" charset="-128"/>
              </a:rPr>
              <a:t>[This document show time-line of the SRU.]</a:t>
            </a:r>
            <a:endParaRPr lang="en-US" altLang="ja-JP" sz="1600" dirty="0">
              <a:ea typeface="ＭＳ Ｐゴシック" charset="-128"/>
            </a:endParaRPr>
          </a:p>
          <a:p>
            <a:pPr>
              <a:spcBef>
                <a:spcPts val="600"/>
              </a:spcBef>
              <a:spcAft>
                <a:spcPts val="600"/>
              </a:spcAft>
            </a:pPr>
            <a:r>
              <a:rPr lang="en-US" altLang="ja-JP" sz="1600" b="1" dirty="0">
                <a:ea typeface="ＭＳ Ｐゴシック" charset="-128"/>
              </a:rPr>
              <a:t>Purpose:</a:t>
            </a:r>
            <a:r>
              <a:rPr lang="en-US" altLang="ja-JP" sz="1600" dirty="0">
                <a:ea typeface="ＭＳ Ｐゴシック" charset="-128"/>
              </a:rPr>
              <a:t>	</a:t>
            </a:r>
            <a:r>
              <a:rPr lang="en-US" altLang="ja-JP" sz="1600" dirty="0" smtClean="0">
                <a:ea typeface="ＭＳ Ｐゴシック" charset="-128"/>
              </a:rPr>
              <a:t>[For discussion.]</a:t>
            </a:r>
            <a:endParaRPr lang="en-US" altLang="ja-JP" sz="1600" dirty="0">
              <a:ea typeface="ＭＳ Ｐゴシック" charset="-128"/>
            </a:endParaRP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July 2014</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D22043B4-980E-473C-BA7C-C7FD3A536A62}" type="slidenum">
              <a:rPr lang="en-US" altLang="ja-JP"/>
              <a:pPr/>
              <a:t>2</a:t>
            </a:fld>
            <a:endParaRPr lang="en-US" altLang="ja-JP"/>
          </a:p>
        </p:txBody>
      </p:sp>
      <p:sp>
        <p:nvSpPr>
          <p:cNvPr id="26626" name="Rectangle 2"/>
          <p:cNvSpPr>
            <a:spLocks noGrp="1" noChangeArrowheads="1"/>
          </p:cNvSpPr>
          <p:nvPr>
            <p:ph type="ctrTitle"/>
          </p:nvPr>
        </p:nvSpPr>
        <p:spPr>
          <a:xfrm>
            <a:off x="685800" y="2286000"/>
            <a:ext cx="7772400" cy="1143000"/>
          </a:xfrm>
        </p:spPr>
        <p:txBody>
          <a:bodyPr/>
          <a:lstStyle/>
          <a:p>
            <a:r>
              <a:rPr lang="en-US" altLang="ja-JP" dirty="0" smtClean="0"/>
              <a:t>Proposed Tine-line of SRU</a:t>
            </a:r>
            <a:endParaRPr lang="ja-JP" altLang="ja-JP" dirty="0"/>
          </a:p>
        </p:txBody>
      </p:sp>
      <p:sp>
        <p:nvSpPr>
          <p:cNvPr id="26627" name="Rectangle 3"/>
          <p:cNvSpPr>
            <a:spLocks noGrp="1" noChangeArrowheads="1"/>
          </p:cNvSpPr>
          <p:nvPr>
            <p:ph type="subTitle" idx="1"/>
          </p:nvPr>
        </p:nvSpPr>
        <p:spPr/>
        <p:txBody>
          <a:bodyPr/>
          <a:lstStyle/>
          <a:p>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ja-JP" sz="3200" dirty="0" smtClean="0"/>
              <a:t>Current timeline</a:t>
            </a:r>
            <a:endParaRPr lang="ja-JP" altLang="ja-JP" sz="3200" dirty="0"/>
          </a:p>
        </p:txBody>
      </p:sp>
      <p:sp>
        <p:nvSpPr>
          <p:cNvPr id="4" name="日付プレースホルダー 3"/>
          <p:cNvSpPr>
            <a:spLocks noGrp="1"/>
          </p:cNvSpPr>
          <p:nvPr>
            <p:ph type="dt" sz="half" idx="10"/>
          </p:nvPr>
        </p:nvSpPr>
        <p:spPr/>
        <p:txBody>
          <a:bodyPr/>
          <a:lstStyle/>
          <a:p>
            <a:r>
              <a:rPr lang="en-US" altLang="ja-JP" smtClean="0"/>
              <a:t>July 2014</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76509837-8BF5-429A-B77E-996737A86209}" type="slidenum">
              <a:rPr lang="en-US" altLang="ja-JP"/>
              <a:pPr/>
              <a:t>3</a:t>
            </a:fld>
            <a:endParaRPr lang="en-US" altLang="ja-JP"/>
          </a:p>
        </p:txBody>
      </p:sp>
      <p:graphicFrame>
        <p:nvGraphicFramePr>
          <p:cNvPr id="7" name="Table 5"/>
          <p:cNvGraphicFramePr>
            <a:graphicFrameLocks noGrp="1" noChangeAspect="1"/>
          </p:cNvGraphicFramePr>
          <p:nvPr>
            <p:extLst>
              <p:ext uri="{D42A27DB-BD31-4B8C-83A1-F6EECF244321}">
                <p14:modId xmlns="" xmlns:p14="http://schemas.microsoft.com/office/powerpoint/2010/main" val="3968837705"/>
              </p:ext>
            </p:extLst>
          </p:nvPr>
        </p:nvGraphicFramePr>
        <p:xfrm>
          <a:off x="395536" y="1619508"/>
          <a:ext cx="8205924" cy="3537684"/>
        </p:xfrm>
        <a:graphic>
          <a:graphicData uri="http://schemas.openxmlformats.org/drawingml/2006/table">
            <a:tbl>
              <a:tblPr/>
              <a:tblGrid>
                <a:gridCol w="405501"/>
                <a:gridCol w="2616423"/>
                <a:gridCol w="432000"/>
                <a:gridCol w="432000"/>
                <a:gridCol w="432000"/>
                <a:gridCol w="432000"/>
                <a:gridCol w="432000"/>
                <a:gridCol w="432000"/>
                <a:gridCol w="432000"/>
                <a:gridCol w="432000"/>
                <a:gridCol w="432000"/>
                <a:gridCol w="432000"/>
                <a:gridCol w="432000"/>
                <a:gridCol w="432000"/>
              </a:tblGrid>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row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PAR development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Use Cases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Title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Scope &amp; Purpose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5C analyses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Interaction with other TG/WG</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(to identify relationship )</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Submission to WG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Standard development phase (TG)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dirty="0" smtClean="0">
                          <a:ln>
                            <a:noFill/>
                          </a:ln>
                          <a:solidFill>
                            <a:srgbClr val="000000"/>
                          </a:solidFill>
                          <a:effectLst/>
                          <a:latin typeface="Calibri" pitchFamily="34" charset="0"/>
                          <a:ea typeface="ＭＳ Ｐゴシック" pitchFamily="50" charset="-128"/>
                        </a:rPr>
                        <a:t> </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r>
            </a:tbl>
          </a:graphicData>
        </a:graphic>
      </p:graphicFrame>
      <p:sp>
        <p:nvSpPr>
          <p:cNvPr id="8" name="Content Placeholder 2"/>
          <p:cNvSpPr txBox="1">
            <a:spLocks/>
          </p:cNvSpPr>
          <p:nvPr/>
        </p:nvSpPr>
        <p:spPr bwMode="auto">
          <a:xfrm>
            <a:off x="467544" y="5229200"/>
            <a:ext cx="8229600" cy="122413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buFont typeface="Wingdings" pitchFamily="2" charset="2"/>
              <a:buChar char="q"/>
            </a:pPr>
            <a:r>
              <a:rPr lang="en-GB" altLang="ja-JP" sz="1600" kern="0" dirty="0" smtClean="0"/>
              <a:t>Target dates:</a:t>
            </a:r>
          </a:p>
          <a:p>
            <a:pPr lvl="1">
              <a:buFont typeface="Wingdings" pitchFamily="2" charset="2"/>
              <a:buChar char="ü"/>
            </a:pPr>
            <a:r>
              <a:rPr lang="en-GB" altLang="ja-JP" sz="1600" kern="0" dirty="0"/>
              <a:t>PAR submission to </a:t>
            </a:r>
            <a:r>
              <a:rPr lang="en-GB" altLang="ja-JP" sz="1600" kern="0" dirty="0" smtClean="0"/>
              <a:t> WG in May 2014</a:t>
            </a:r>
          </a:p>
          <a:p>
            <a:pPr lvl="1">
              <a:buFont typeface="Wingdings" pitchFamily="2" charset="2"/>
              <a:buChar char="ü"/>
            </a:pPr>
            <a:r>
              <a:rPr lang="en-GB" altLang="ja-JP" sz="1600" kern="0" dirty="0" smtClean="0"/>
              <a:t>PAR review in July 2014</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kumimoji="1" lang="en-US" altLang="ja-JP" sz="2800" dirty="0" smtClean="0"/>
              <a:t>TG Kickoff			September 2014</a:t>
            </a:r>
          </a:p>
          <a:p>
            <a:pPr lvl="1"/>
            <a:r>
              <a:rPr kumimoji="1" lang="en-US" altLang="ja-JP" sz="2400" dirty="0" smtClean="0"/>
              <a:t>Work on Use case, Technica</a:t>
            </a:r>
            <a:r>
              <a:rPr lang="en-US" altLang="ja-JP" sz="2400" dirty="0" smtClean="0"/>
              <a:t>l guidance document and more.			</a:t>
            </a:r>
            <a:endParaRPr kumimoji="1" lang="en-US" altLang="ja-JP" sz="2400" dirty="0" smtClean="0"/>
          </a:p>
          <a:p>
            <a:r>
              <a:rPr lang="en-US" altLang="ja-JP" sz="2800" dirty="0" smtClean="0"/>
              <a:t>Editting1</a:t>
            </a:r>
            <a:r>
              <a:rPr lang="en-US" altLang="ja-JP" sz="2800" baseline="30000" dirty="0" smtClean="0"/>
              <a:t>st</a:t>
            </a:r>
            <a:r>
              <a:rPr lang="en-US" altLang="ja-JP" sz="2800" dirty="0" smtClean="0"/>
              <a:t> Draft		September 2015</a:t>
            </a:r>
          </a:p>
          <a:p>
            <a:r>
              <a:rPr kumimoji="1" lang="en-US" altLang="ja-JP" sz="2800" dirty="0" smtClean="0"/>
              <a:t>Motion for Letter Ballot	November 2015</a:t>
            </a:r>
          </a:p>
          <a:p>
            <a:r>
              <a:rPr lang="en-US" altLang="ja-JP" sz="2800" dirty="0" smtClean="0"/>
              <a:t>Sponsor Ballot			July 2016</a:t>
            </a:r>
          </a:p>
          <a:p>
            <a:r>
              <a:rPr lang="de-DE" altLang="ja-JP" sz="2800" dirty="0"/>
              <a:t>Submission to </a:t>
            </a:r>
            <a:r>
              <a:rPr lang="de-DE" altLang="ja-JP" sz="2800" dirty="0" smtClean="0"/>
              <a:t>RevCom	May 2017</a:t>
            </a:r>
            <a:endParaRPr lang="de-DE" altLang="ja-JP" sz="2800" dirty="0"/>
          </a:p>
          <a:p>
            <a:endParaRPr kumimoji="1" lang="en-US" altLang="ja-JP" dirty="0" smtClean="0"/>
          </a:p>
          <a:p>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July 2014</a:t>
            </a:r>
            <a:endParaRPr lang="en-US" altLang="ja-JP"/>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DDC4BAE5-0EA1-41D5-B725-885149B36CCC}" type="slidenum">
              <a:rPr lang="en-US" altLang="ja-JP" smtClean="0"/>
              <a:pPr/>
              <a:t>4</a:t>
            </a:fld>
            <a:endParaRPr lang="en-US" altLang="ja-JP"/>
          </a:p>
        </p:txBody>
      </p:sp>
    </p:spTree>
    <p:extLst>
      <p:ext uri="{BB962C8B-B14F-4D97-AF65-F5344CB8AC3E}">
        <p14:creationId xmlns="" xmlns:p14="http://schemas.microsoft.com/office/powerpoint/2010/main" val="12495014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p:txBody>
          <a:bodyPr/>
          <a:lstStyle/>
          <a:p>
            <a:r>
              <a:rPr kumimoji="1" lang="en-US" altLang="ja-JP" dirty="0" smtClean="0"/>
              <a:t>Timeline planning</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July 2014</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14668ED9-298E-4895-B63D-678BD5750840}" type="slidenum">
              <a:rPr lang="en-US" altLang="ja-JP" smtClean="0"/>
              <a:pPr/>
              <a:t>5</a:t>
            </a:fld>
            <a:endParaRPr lang="en-US" altLang="ja-JP"/>
          </a:p>
        </p:txBody>
      </p:sp>
      <p:graphicFrame>
        <p:nvGraphicFramePr>
          <p:cNvPr id="7" name="Table 5"/>
          <p:cNvGraphicFramePr>
            <a:graphicFrameLocks noGrp="1" noChangeAspect="1"/>
          </p:cNvGraphicFramePr>
          <p:nvPr>
            <p:extLst>
              <p:ext uri="{D42A27DB-BD31-4B8C-83A1-F6EECF244321}">
                <p14:modId xmlns="" xmlns:p14="http://schemas.microsoft.com/office/powerpoint/2010/main" val="2274331448"/>
              </p:ext>
            </p:extLst>
          </p:nvPr>
        </p:nvGraphicFramePr>
        <p:xfrm>
          <a:off x="276988" y="1893486"/>
          <a:ext cx="8550216" cy="4271818"/>
        </p:xfrm>
        <a:graphic>
          <a:graphicData uri="http://schemas.openxmlformats.org/drawingml/2006/table">
            <a:tbl>
              <a:tblPr/>
              <a:tblGrid>
                <a:gridCol w="288000"/>
                <a:gridCol w="1350216"/>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PAR &amp; CSD development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Submission to </a:t>
                      </a:r>
                      <a:r>
                        <a:rPr kumimoji="1" lang="en-US" altLang="ja-JP" sz="1200" b="0" i="0" u="none" strike="noStrike" cap="none" normalizeH="0" baseline="0" dirty="0" err="1" smtClean="0">
                          <a:ln>
                            <a:noFill/>
                          </a:ln>
                          <a:solidFill>
                            <a:srgbClr val="000000"/>
                          </a:solidFill>
                          <a:effectLst/>
                          <a:latin typeface="Calibri" pitchFamily="34" charset="0"/>
                          <a:ea typeface="ＭＳ Ｐゴシック" pitchFamily="50" charset="-128"/>
                        </a:rPr>
                        <a:t>RevCom</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bl>
          </a:graphicData>
        </a:graphic>
      </p:graphicFrame>
    </p:spTree>
    <p:extLst>
      <p:ext uri="{BB962C8B-B14F-4D97-AF65-F5344CB8AC3E}">
        <p14:creationId xmlns="" xmlns:p14="http://schemas.microsoft.com/office/powerpoint/2010/main" val="242551331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91</TotalTime>
  <Words>222</Words>
  <Application>Microsoft Office PowerPoint</Application>
  <PresentationFormat>画面に合わせる (4:3)</PresentationFormat>
  <Paragraphs>116</Paragraphs>
  <Slides>5</Slides>
  <Notes>1</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IEEE-P802_15</vt:lpstr>
      <vt:lpstr>スライド 1</vt:lpstr>
      <vt:lpstr>Proposed Tine-line of SRU</vt:lpstr>
      <vt:lpstr>Current timeline</vt:lpstr>
      <vt:lpstr>Time planning</vt:lpstr>
      <vt:lpstr>Timeline planning</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Shoichi Kitazawa</dc:creator>
  <dc:description>&lt;doc#&gt;</dc:description>
  <cp:lastModifiedBy>kitazawa</cp:lastModifiedBy>
  <cp:revision>9</cp:revision>
  <cp:lastPrinted>1998-02-10T13:28:06Z</cp:lastPrinted>
  <dcterms:created xsi:type="dcterms:W3CDTF">2014-07-08T11:18:41Z</dcterms:created>
  <dcterms:modified xsi:type="dcterms:W3CDTF">2014-07-16T23:19:08Z</dcterms:modified>
</cp:coreProperties>
</file>