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56" r:id="rId3"/>
    <p:sldId id="257" r:id="rId4"/>
    <p:sldId id="260" r:id="rId5"/>
    <p:sldId id="259" r:id="rId6"/>
    <p:sldId id="261" r:id="rId7"/>
    <p:sldId id="286" r:id="rId8"/>
    <p:sldId id="263" r:id="rId9"/>
    <p:sldId id="262" r:id="rId10"/>
    <p:sldId id="311" r:id="rId11"/>
    <p:sldId id="264" r:id="rId12"/>
    <p:sldId id="292" r:id="rId13"/>
    <p:sldId id="294" r:id="rId14"/>
    <p:sldId id="312" r:id="rId15"/>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7/15/2014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12</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13</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July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IEEE-15-14-0456-00-004r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July</a:t>
            </a:r>
            <a:r>
              <a:rPr lang="en-US" sz="1600" b="1" dirty="0" smtClean="0">
                <a:latin typeface="Times New Roman" pitchFamily="18" charset="0"/>
              </a:rPr>
              <a:t> </a:t>
            </a:r>
            <a:r>
              <a:rPr lang="en-US" sz="1600" b="1" dirty="0" smtClean="0">
                <a:latin typeface="Times New Roman" pitchFamily="18" charset="0"/>
              </a:rPr>
              <a:t>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a:t>
            </a:r>
            <a:r>
              <a:rPr lang="en-US" sz="1800" dirty="0" smtClean="0">
                <a:solidFill>
                  <a:srgbClr val="000000"/>
                </a:solidFill>
              </a:rPr>
              <a:t>July</a:t>
            </a:r>
            <a:r>
              <a:rPr lang="en-US" sz="1800" dirty="0" smtClean="0">
                <a:solidFill>
                  <a:srgbClr val="000000"/>
                </a:solidFill>
              </a:rPr>
              <a:t> </a:t>
            </a:r>
            <a:r>
              <a:rPr lang="en-US" sz="1800" dirty="0" smtClean="0">
                <a:solidFill>
                  <a:srgbClr val="000000"/>
                </a:solidFill>
              </a:rPr>
              <a:t>2014 </a:t>
            </a:r>
            <a:r>
              <a:rPr lang="en-US" sz="1800" dirty="0" smtClean="0">
                <a:solidFill>
                  <a:srgbClr val="000000"/>
                </a:solidFill>
              </a:rPr>
              <a:t>opening and session outline</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a:t>
            </a:r>
            <a:r>
              <a:rPr lang="en-US" dirty="0" smtClean="0"/>
              <a:t>Waikoloa, </a:t>
            </a:r>
            <a:r>
              <a:rPr lang="en-US" dirty="0" err="1" smtClean="0"/>
              <a:t>Juli</a:t>
            </a:r>
            <a:r>
              <a:rPr lang="en-US" dirty="0" smtClean="0"/>
              <a:t>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 </a:t>
            </a:r>
            <a:r>
              <a:rPr lang="en-US" sz="2800" dirty="0" smtClean="0">
                <a:latin typeface="Times New Roman" pitchFamily="18" charset="0"/>
              </a:rPr>
              <a:t>15-14-0352-00-004r-minutes-may-2014-kona.docx</a:t>
            </a:r>
            <a:endParaRPr lang="en-US" sz="2800" dirty="0" smtClean="0">
              <a:latin typeface="Times New Roman" pitchFamily="18" charset="0"/>
            </a:endParaRPr>
          </a:p>
          <a:p>
            <a:pPr>
              <a:defRPr/>
            </a:pPr>
            <a:endParaRPr lang="en-US" sz="2800" i="1" dirty="0" smtClean="0"/>
          </a:p>
          <a:p>
            <a:pPr>
              <a:defRPr/>
            </a:pPr>
            <a:r>
              <a:rPr lang="en-US" sz="2800" i="1" dirty="0" smtClean="0"/>
              <a:t>Moved</a:t>
            </a:r>
            <a:r>
              <a:rPr lang="en-US" sz="2800" i="1" dirty="0" smtClean="0"/>
              <a:t>:</a:t>
            </a:r>
            <a:endParaRPr lang="en-US" sz="2800" i="1" dirty="0" smtClean="0"/>
          </a:p>
          <a:p>
            <a:pPr>
              <a:defRPr/>
            </a:pPr>
            <a:r>
              <a:rPr lang="en-US" sz="2800" i="1" dirty="0" smtClean="0"/>
              <a:t>Second: </a:t>
            </a:r>
            <a:endParaRPr lang="en-US" sz="2800" i="1" dirty="0" smtClean="0"/>
          </a:p>
          <a:p>
            <a:pPr>
              <a:defRPr/>
            </a:pPr>
            <a:r>
              <a:rPr lang="en-US" sz="2800" i="1" dirty="0" smtClean="0"/>
              <a:t>(</a:t>
            </a:r>
            <a:r>
              <a:rPr lang="en-US" sz="2800" i="1" dirty="0" smtClean="0"/>
              <a:t>No </a:t>
            </a:r>
            <a:r>
              <a:rPr lang="en-US" sz="2800" i="1" dirty="0" smtClean="0"/>
              <a:t>Objections, unanimous </a:t>
            </a:r>
            <a:r>
              <a:rPr lang="en-US" sz="2800" i="1" dirty="0" smtClean="0"/>
              <a:t>consent) </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0"/>
            <a:ext cx="8458200"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 Call for Intend</a:t>
            </a:r>
            <a:endParaRPr lang="en-US" dirty="0" smtClean="0"/>
          </a:p>
        </p:txBody>
      </p:sp>
      <p:sp>
        <p:nvSpPr>
          <p:cNvPr id="13318" name="Rectangle 2"/>
          <p:cNvSpPr>
            <a:spLocks noGrp="1" noChangeArrowheads="1"/>
          </p:cNvSpPr>
          <p:nvPr>
            <p:ph type="body" idx="1"/>
          </p:nvPr>
        </p:nvSpPr>
        <p:spPr>
          <a:xfrm>
            <a:off x="228600" y="1981200"/>
            <a:ext cx="8610600" cy="4106863"/>
          </a:xfrm>
        </p:spPr>
        <p:txBody>
          <a:bodyPr/>
          <a:lstStyle/>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Atmel has expressed intend to submit preliminary proposal  </a:t>
            </a:r>
            <a:endParaRPr lang="en-US"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000" dirty="0" smtClean="0">
                <a:solidFill>
                  <a:schemeClr val="tx1"/>
                </a:solidFill>
                <a:latin typeface="+mj-lt"/>
              </a:rPr>
              <a:t>May 2014 Meeting:</a:t>
            </a:r>
          </a:p>
          <a:p>
            <a:pPr>
              <a:buFont typeface="Arial" pitchFamily="34" charset="0"/>
              <a:buChar char="•"/>
              <a:defRPr/>
            </a:pPr>
            <a:r>
              <a:rPr lang="en-US" sz="2000" dirty="0" smtClean="0">
                <a:solidFill>
                  <a:schemeClr val="tx1"/>
                </a:solidFill>
                <a:latin typeface="+mj-lt"/>
              </a:rPr>
              <a:t>Agree upon procedure for Call for Proposal</a:t>
            </a:r>
          </a:p>
          <a:p>
            <a:pPr>
              <a:buFont typeface="Arial" pitchFamily="34" charset="0"/>
              <a:buChar char="•"/>
              <a:defRPr/>
            </a:pPr>
            <a:r>
              <a:rPr lang="en-US" sz="2000" dirty="0" smtClean="0">
                <a:solidFill>
                  <a:schemeClr val="tx1"/>
                </a:solidFill>
                <a:latin typeface="+mj-lt"/>
              </a:rPr>
              <a:t>Initiate a call to express interest in submitting a proposal(s)</a:t>
            </a:r>
          </a:p>
          <a:p>
            <a:pPr>
              <a:buFont typeface="Arial" pitchFamily="34" charset="0"/>
              <a:buChar char="•"/>
              <a:defRPr/>
            </a:pPr>
            <a:r>
              <a:rPr lang="en-US" sz="2000" dirty="0" smtClean="0">
                <a:solidFill>
                  <a:schemeClr val="tx1"/>
                </a:solidFill>
                <a:latin typeface="+mj-lt"/>
              </a:rPr>
              <a:t>Start Draft for </a:t>
            </a:r>
            <a:r>
              <a:rPr lang="en-US" sz="2000" dirty="0" smtClean="0">
                <a:solidFill>
                  <a:schemeClr val="tx1"/>
                </a:solidFill>
                <a:latin typeface="+mj-lt"/>
              </a:rPr>
              <a:t>TGD</a:t>
            </a:r>
          </a:p>
          <a:p>
            <a:pPr>
              <a:defRPr/>
            </a:pPr>
            <a:r>
              <a:rPr lang="en-US" sz="2000" dirty="0" smtClean="0">
                <a:solidFill>
                  <a:schemeClr val="tx1"/>
                </a:solidFill>
                <a:latin typeface="+mj-lt"/>
              </a:rPr>
              <a:t>July 2014 Meeting:</a:t>
            </a:r>
          </a:p>
          <a:p>
            <a:pPr>
              <a:buFont typeface="Arial" pitchFamily="34" charset="0"/>
              <a:buChar char="•"/>
              <a:defRPr/>
            </a:pPr>
            <a:r>
              <a:rPr lang="en-US" sz="2000" dirty="0" smtClean="0">
                <a:solidFill>
                  <a:schemeClr val="tx1"/>
                </a:solidFill>
                <a:latin typeface="+mj-lt"/>
              </a:rPr>
              <a:t>Discussion</a:t>
            </a:r>
            <a:r>
              <a:rPr lang="en-US" sz="2000" dirty="0" smtClean="0">
                <a:solidFill>
                  <a:schemeClr val="tx1"/>
                </a:solidFill>
                <a:latin typeface="+mj-lt"/>
              </a:rPr>
              <a:t>/Alignment of TRD</a:t>
            </a:r>
            <a:endParaRPr lang="en-US" sz="2000" dirty="0" smtClean="0">
              <a:solidFill>
                <a:schemeClr val="tx1"/>
              </a:solidFill>
              <a:latin typeface="+mj-lt"/>
            </a:endParaRPr>
          </a:p>
          <a:p>
            <a:pPr>
              <a:defRPr/>
            </a:pPr>
            <a:r>
              <a:rPr lang="en-US" sz="2000" dirty="0" smtClean="0">
                <a:solidFill>
                  <a:schemeClr val="tx1"/>
                </a:solidFill>
                <a:latin typeface="+mj-lt"/>
              </a:rPr>
              <a:t>July</a:t>
            </a:r>
            <a:r>
              <a:rPr lang="en-US" sz="2000" dirty="0" smtClean="0">
                <a:solidFill>
                  <a:schemeClr val="tx1"/>
                </a:solidFill>
                <a:latin typeface="+mj-lt"/>
              </a:rPr>
              <a:t> </a:t>
            </a:r>
            <a:r>
              <a:rPr lang="en-US" sz="2000" dirty="0" smtClean="0">
                <a:solidFill>
                  <a:schemeClr val="tx1"/>
                </a:solidFill>
                <a:latin typeface="+mj-lt"/>
              </a:rPr>
              <a:t>to </a:t>
            </a:r>
            <a:r>
              <a:rPr lang="en-US" sz="2000" dirty="0" smtClean="0">
                <a:solidFill>
                  <a:schemeClr val="tx1"/>
                </a:solidFill>
                <a:latin typeface="+mj-lt"/>
              </a:rPr>
              <a:t>Sept</a:t>
            </a:r>
            <a:r>
              <a:rPr lang="en-US" sz="2000" dirty="0" smtClean="0">
                <a:solidFill>
                  <a:schemeClr val="tx1"/>
                </a:solidFill>
                <a:latin typeface="+mj-lt"/>
              </a:rPr>
              <a:t> </a:t>
            </a:r>
            <a:r>
              <a:rPr lang="en-US" sz="2000" dirty="0" smtClean="0">
                <a:solidFill>
                  <a:schemeClr val="tx1"/>
                </a:solidFill>
                <a:latin typeface="+mj-lt"/>
              </a:rPr>
              <a:t>2014 Conf. Calls</a:t>
            </a:r>
          </a:p>
          <a:p>
            <a:pPr>
              <a:buFont typeface="Arial" pitchFamily="34" charset="0"/>
              <a:buChar char="•"/>
              <a:defRPr/>
            </a:pPr>
            <a:r>
              <a:rPr lang="en-US" sz="2000" dirty="0" smtClean="0">
                <a:solidFill>
                  <a:schemeClr val="tx1"/>
                </a:solidFill>
                <a:latin typeface="+mj-lt"/>
              </a:rPr>
              <a:t>Consolidate into formal TGD over 2..3 conference calls towards the July Meeting</a:t>
            </a:r>
          </a:p>
          <a:p>
            <a:pPr>
              <a:defRPr/>
            </a:pPr>
            <a:r>
              <a:rPr lang="en-US" sz="2000" dirty="0" smtClean="0">
                <a:solidFill>
                  <a:schemeClr val="tx1"/>
                </a:solidFill>
                <a:latin typeface="+mj-lt"/>
              </a:rPr>
              <a:t>September</a:t>
            </a:r>
            <a:r>
              <a:rPr lang="en-US" sz="2000" dirty="0" smtClean="0">
                <a:solidFill>
                  <a:schemeClr val="tx1"/>
                </a:solidFill>
                <a:latin typeface="+mj-lt"/>
              </a:rPr>
              <a:t> </a:t>
            </a:r>
            <a:r>
              <a:rPr lang="en-US" sz="2000" dirty="0" smtClean="0">
                <a:solidFill>
                  <a:schemeClr val="tx1"/>
                </a:solidFill>
                <a:latin typeface="+mj-lt"/>
              </a:rPr>
              <a:t>2014 Meeting:</a:t>
            </a:r>
          </a:p>
          <a:p>
            <a:pPr>
              <a:buFont typeface="Arial" pitchFamily="34" charset="0"/>
              <a:buChar char="•"/>
              <a:defRPr/>
            </a:pPr>
            <a:r>
              <a:rPr lang="en-US" sz="2000" dirty="0" smtClean="0">
                <a:solidFill>
                  <a:schemeClr val="tx1"/>
                </a:solidFill>
                <a:latin typeface="+mj-lt"/>
              </a:rPr>
              <a:t>Finalize TGD along with the received interest in submitting preliminary proposal(s)</a:t>
            </a:r>
          </a:p>
          <a:p>
            <a:pPr>
              <a:buFont typeface="Arial" pitchFamily="34" charset="0"/>
              <a:buChar char="•"/>
              <a:defRPr/>
            </a:pPr>
            <a:r>
              <a:rPr lang="en-US" sz="2000" dirty="0" smtClean="0">
                <a:solidFill>
                  <a:schemeClr val="tx1"/>
                </a:solidFill>
                <a:latin typeface="+mj-lt"/>
              </a:rPr>
              <a:t>Issue Call for Preliminary Proposal(s)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9610"/>
                <a:gridCol w="392220"/>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Support of TG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July</a:t>
            </a:r>
            <a:r>
              <a:rPr lang="en-US" sz="1600" dirty="0" smtClean="0">
                <a:latin typeface="Times New Roman" pitchFamily="18" charset="0"/>
              </a:rPr>
              <a:t> </a:t>
            </a:r>
            <a:r>
              <a:rPr lang="en-US" sz="1600" dirty="0" smtClean="0">
                <a:latin typeface="Times New Roman" pitchFamily="18" charset="0"/>
              </a:rPr>
              <a:t>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Diego</a:t>
            </a:r>
            <a:r>
              <a:rPr lang="en-US" sz="2400" dirty="0" smtClean="0">
                <a:latin typeface="+mj-lt"/>
              </a:rPr>
              <a:t>, </a:t>
            </a:r>
            <a:r>
              <a:rPr lang="en-US" sz="2400" dirty="0" smtClean="0">
                <a:latin typeface="+mj-lt"/>
              </a:rPr>
              <a:t>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July</a:t>
            </a:r>
            <a:r>
              <a:rPr lang="en-US" sz="2400" dirty="0" smtClean="0">
                <a:latin typeface="+mj-lt"/>
              </a:rPr>
              <a:t> </a:t>
            </a:r>
            <a:r>
              <a:rPr lang="en-US" sz="2400" dirty="0" smtClean="0">
                <a:latin typeface="+mj-lt"/>
              </a:rPr>
              <a:t>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July </a:t>
            </a:r>
            <a:r>
              <a:rPr lang="en-US" dirty="0" smtClean="0">
                <a:latin typeface="Times New Roman" pitchFamily="18" charset="0"/>
              </a:rPr>
              <a:t>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July</a:t>
            </a:r>
            <a:r>
              <a:rPr lang="en-US" sz="1800" dirty="0" smtClean="0"/>
              <a:t>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Either speak up now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Provide the chair of this group with the identity of the holder(s) of any and all such claims as soon as possible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a:t>
            </a:r>
            <a:r>
              <a:rPr lang="en-US" dirty="0" smtClean="0"/>
              <a:t>San Diego</a:t>
            </a:r>
            <a:r>
              <a:rPr lang="en-US" dirty="0" smtClean="0"/>
              <a:t>, </a:t>
            </a:r>
            <a:r>
              <a:rPr lang="en-US" dirty="0" smtClean="0"/>
              <a:t/>
            </a:r>
            <a:br>
              <a:rPr lang="en-US" dirty="0" smtClean="0"/>
            </a:br>
            <a:r>
              <a:rPr lang="en-US" dirty="0" smtClean="0"/>
              <a:t>July</a:t>
            </a:r>
            <a:r>
              <a:rPr lang="en-US" dirty="0" smtClean="0"/>
              <a:t>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pt-BR" sz="2800" dirty="0" smtClean="0">
                <a:latin typeface="Times New Roman" pitchFamily="18" charset="0"/>
              </a:rPr>
              <a:t>15-14-0386-01-004r-TG4r DMT July 2014 Agenda.xls</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Moved:</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Second:</a:t>
            </a:r>
          </a:p>
          <a:p>
            <a:pPr>
              <a:defRPr/>
            </a:pP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4616</TotalTime>
  <Words>686</Words>
  <Application>Microsoft Office PowerPoint</Application>
  <PresentationFormat>On-screen Show (4:3)</PresentationFormat>
  <Paragraphs>167</Paragraphs>
  <Slides>13</Slides>
  <Notes>12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Slide 1</vt:lpstr>
      <vt:lpstr>Opening and Support of TG 4r Sessions</vt:lpstr>
      <vt:lpstr>Attendance</vt:lpstr>
      <vt:lpstr>Meeting Protocol</vt:lpstr>
      <vt:lpstr>Slide 5</vt:lpstr>
      <vt:lpstr>Patent Related Links</vt:lpstr>
      <vt:lpstr>Call for Potentially Essential Patents</vt:lpstr>
      <vt:lpstr>Other Guidelines for IEEE WG Meetings</vt:lpstr>
      <vt:lpstr>Approval of Agenda for San Diego,  July 2014</vt:lpstr>
      <vt:lpstr>Approval of Meeting Minutes from Waikoloa, Juli 2014</vt:lpstr>
      <vt:lpstr>Status Call for Intend</vt:lpstr>
      <vt:lpstr>Next Steps</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344</cp:revision>
  <cp:lastPrinted>1998-02-10T19:28:06Z</cp:lastPrinted>
  <dcterms:created xsi:type="dcterms:W3CDTF">2011-01-18T04:15:26Z</dcterms:created>
  <dcterms:modified xsi:type="dcterms:W3CDTF">2014-07-16T19:37:24Z</dcterms:modified>
</cp:coreProperties>
</file>