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5" r:id="rId2"/>
    <p:sldId id="292" r:id="rId3"/>
    <p:sldId id="295" r:id="rId4"/>
    <p:sldId id="296" r:id="rId5"/>
    <p:sldId id="297" r:id="rId6"/>
    <p:sldId id="287" r:id="rId7"/>
    <p:sldId id="293" r:id="rId8"/>
    <p:sldId id="289" r:id="rId9"/>
    <p:sldId id="288"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78" autoAdjust="0"/>
    <p:restoredTop sz="95232" autoAdjust="0"/>
  </p:normalViewPr>
  <p:slideViewPr>
    <p:cSldViewPr>
      <p:cViewPr varScale="1">
        <p:scale>
          <a:sx n="73" d="100"/>
          <a:sy n="73" d="100"/>
        </p:scale>
        <p:origin x="-1050" y="-10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xmlns=""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Eggert (Atmel)</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2014</a:t>
            </a:r>
            <a:endParaRPr lang="en-US" dirty="0" smtClean="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Eggert (Atmel)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a:t>
            </a:r>
            <a:r>
              <a:rPr lang="en-US" sz="1800" b="1" dirty="0" smtClean="0">
                <a:solidFill>
                  <a:schemeClr val="tx1"/>
                </a:solidFill>
                <a:effectLst/>
              </a:rPr>
              <a:t> </a:t>
            </a:r>
            <a:r>
              <a:rPr lang="en-US" sz="1800" b="1" dirty="0" smtClean="0">
                <a:solidFill>
                  <a:schemeClr val="tx1"/>
                </a:solidFill>
                <a:effectLst/>
              </a:rPr>
              <a:t>15-14-0451-00-004r</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03739" y="381000"/>
            <a:ext cx="1874837" cy="273050"/>
          </a:xfrm>
        </p:spPr>
        <p:txBody>
          <a:bodyPr/>
          <a:lstStyle/>
          <a:p>
            <a:pPr>
              <a:defRPr/>
            </a:pPr>
            <a:r>
              <a:rPr lang="en-US" smtClean="0"/>
              <a:t>July 2014</a:t>
            </a:r>
            <a:endParaRPr lang="en-US" dirty="0" smtClean="0"/>
          </a:p>
        </p:txBody>
      </p:sp>
      <p:sp>
        <p:nvSpPr>
          <p:cNvPr id="5" name="Footer Placeholder 4"/>
          <p:cNvSpPr>
            <a:spLocks noGrp="1"/>
          </p:cNvSpPr>
          <p:nvPr>
            <p:ph type="ftr" idx="11"/>
          </p:nvPr>
        </p:nvSpPr>
        <p:spPr>
          <a:xfrm>
            <a:off x="5486400" y="6477000"/>
            <a:ext cx="3184525" cy="180975"/>
          </a:xfrm>
        </p:spPr>
        <p:txBody>
          <a:bodyPr/>
          <a:lstStyle/>
          <a:p>
            <a:pPr>
              <a:defRPr/>
            </a:pPr>
            <a:r>
              <a:rPr lang="en-GB" dirty="0" smtClean="0"/>
              <a:t>Eggert (Atmel)</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Input to Technical </a:t>
            </a:r>
            <a:r>
              <a:rPr lang="en-US" altLang="ko-KR" sz="1600" dirty="0" smtClean="0">
                <a:solidFill>
                  <a:schemeClr val="tx1"/>
                </a:solidFill>
                <a:ea typeface="굴림" pitchFamily="50" charset="-127"/>
              </a:rPr>
              <a:t>Guidance </a:t>
            </a:r>
            <a:r>
              <a:rPr lang="en-US" altLang="ko-KR" sz="1600" dirty="0" smtClean="0">
                <a:solidFill>
                  <a:schemeClr val="tx1"/>
                </a:solidFill>
                <a:ea typeface="굴림" pitchFamily="50" charset="-127"/>
              </a:rPr>
              <a:t>Document: Structuring of System Requirements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a:t>
            </a:r>
            <a:r>
              <a:rPr lang="en-US" altLang="ko-KR" sz="1600" dirty="0" smtClean="0">
                <a:solidFill>
                  <a:schemeClr val="tx1"/>
                </a:solidFill>
                <a:ea typeface="굴림" pitchFamily="50" charset="-127"/>
              </a:rPr>
              <a:t>Jul 2014</a:t>
            </a:r>
          </a:p>
          <a:p>
            <a:r>
              <a:rPr lang="en-US" altLang="ko-KR" sz="1600" b="1" dirty="0" smtClean="0">
                <a:solidFill>
                  <a:schemeClr val="tx1"/>
                </a:solidFill>
                <a:ea typeface="굴림" pitchFamily="50" charset="-127"/>
              </a:rPr>
              <a:t>Source:</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Dietmar Eggert</a:t>
            </a:r>
            <a:endParaRPr lang="en-US" altLang="ko-KR" sz="1600" dirty="0" smtClean="0">
              <a:solidFill>
                <a:schemeClr val="tx1"/>
              </a:solidFill>
              <a:ea typeface="굴림" pitchFamily="50" charset="-127"/>
            </a:endParaRPr>
          </a:p>
          <a:p>
            <a:r>
              <a:rPr lang="en-US" altLang="ko-KR" sz="1600" dirty="0" smtClean="0">
                <a:solidFill>
                  <a:schemeClr val="tx1"/>
                </a:solidFill>
                <a:ea typeface="굴림" pitchFamily="50" charset="-127"/>
              </a:rPr>
              <a:t>Company: </a:t>
            </a:r>
            <a:r>
              <a:rPr lang="en-US" altLang="ko-KR" sz="1600" dirty="0" smtClean="0">
                <a:solidFill>
                  <a:schemeClr val="tx1"/>
                </a:solidFill>
                <a:ea typeface="굴림" pitchFamily="50" charset="-127"/>
              </a:rPr>
              <a:t>Atmel</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err="1" smtClean="0">
                <a:solidFill>
                  <a:schemeClr val="tx1"/>
                </a:solidFill>
                <a:ea typeface="굴림" pitchFamily="50" charset="-127"/>
              </a:rPr>
              <a:t>Koenigsbruecker</a:t>
            </a:r>
            <a:r>
              <a:rPr lang="en-US" altLang="ko-KR" sz="1600" dirty="0" smtClean="0">
                <a:solidFill>
                  <a:schemeClr val="tx1"/>
                </a:solidFill>
                <a:ea typeface="굴림" pitchFamily="50" charset="-127"/>
              </a:rPr>
              <a:t> Str. 61, 01099 Dresden, Germany </a:t>
            </a:r>
            <a:endParaRPr lang="en-US" altLang="ko-KR" sz="1600" dirty="0">
              <a:solidFill>
                <a:schemeClr val="tx1"/>
              </a:solidFill>
              <a:ea typeface="굴림" pitchFamily="50" charset="-127"/>
            </a:endParaRPr>
          </a:p>
          <a:p>
            <a:r>
              <a:rPr lang="en-US" altLang="ko-KR" sz="1600" dirty="0" smtClean="0">
                <a:solidFill>
                  <a:schemeClr val="tx1"/>
                </a:solidFill>
                <a:ea typeface="굴림" pitchFamily="50" charset="-127"/>
              </a:rPr>
              <a:t>E-Mail</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dietmar.eggert@atmel.com</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Re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Technical Guidance Document</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This presentation helps to facilitate a discussion on </a:t>
            </a:r>
            <a:r>
              <a:rPr lang="en-US" altLang="ko-KR" sz="1600" dirty="0" smtClean="0">
                <a:solidFill>
                  <a:schemeClr val="tx1"/>
                </a:solidFill>
                <a:ea typeface="굴림" pitchFamily="50" charset="-127"/>
              </a:rPr>
              <a:t>aspects of the Technical Guidance Documents</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TGD</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smtClean="0"/>
              <a:t>Slide </a:t>
            </a:r>
            <a:fld id="{8DC72EFA-1DF8-481C-8B66-C8A1D5DAFDEA}" type="slidenum">
              <a:rPr lang="en-GB" smtClean="0"/>
              <a:pPr/>
              <a:t>2</a:t>
            </a:fld>
            <a:endParaRPr lang="en-GB"/>
          </a:p>
        </p:txBody>
      </p:sp>
      <p:sp>
        <p:nvSpPr>
          <p:cNvPr id="9217" name="Rectangle 1"/>
          <p:cNvSpPr>
            <a:spLocks noGrp="1" noChangeArrowheads="1"/>
          </p:cNvSpPr>
          <p:nvPr>
            <p:ph type="title"/>
          </p:nvPr>
        </p:nvSpPr>
        <p:spPr>
          <a:xfrm>
            <a:off x="304800" y="609600"/>
            <a:ext cx="8229600" cy="534987"/>
          </a:xfrm>
          <a:ln/>
        </p:spPr>
        <p:txBody>
          <a:bodyPr lIns="90000" tIns="46800" rIns="90000" bIns="46800"/>
          <a:lstStyle/>
          <a:p>
            <a:r>
              <a:rPr lang="en-US" sz="2400" smtClean="0"/>
              <a:t>Reminder: The Scope of the Group</a:t>
            </a:r>
            <a:endParaRPr lang="en-US" sz="2400" dirty="0"/>
          </a:p>
        </p:txBody>
      </p:sp>
      <p:sp>
        <p:nvSpPr>
          <p:cNvPr id="9218" name="Rectangle 2"/>
          <p:cNvSpPr>
            <a:spLocks noGrp="1" noChangeArrowheads="1"/>
          </p:cNvSpPr>
          <p:nvPr>
            <p:ph type="body" idx="1"/>
          </p:nvPr>
        </p:nvSpPr>
        <p:spPr>
          <a:xfrm>
            <a:off x="228600" y="1066800"/>
            <a:ext cx="8686800" cy="5185651"/>
          </a:xfrm>
          <a:ln/>
        </p:spPr>
        <p:txBody>
          <a:bodyPr/>
          <a:lstStyle/>
          <a:p>
            <a:r>
              <a:rPr lang="en-US" sz="2200" b="0" dirty="0" smtClean="0"/>
              <a:t>This amendment integrates wireless ranging techniques and technologies, including those existing within IEEE 802.15.4 and new to IEEE 802.15.4, into a consistent, standardized method addressing the needs of a wide range of applications and PHYs and enabling the interoperability of devices by different vendors using this method. Additionally, the amendment defines necessary MAC and PHY extensions which enable common radio based distance measurements</a:t>
            </a:r>
            <a:r>
              <a:rPr lang="en-US" sz="2200" dirty="0" smtClean="0"/>
              <a:t>.</a:t>
            </a:r>
          </a:p>
          <a:p>
            <a:r>
              <a:rPr lang="en-US" sz="2200" b="0" dirty="0" smtClean="0"/>
              <a:t>Given that various regions and applications are served by numerous frequency bands following different regulatory rules, modulations, and data rates; complexity and confusion can only be avoided if ranging data is made available to higher layers in a consistent manner for location determination mechanisms. Hence there is a need for a Real Time Locating System (RTLS) which works with the diverse PHYs of IEEE 802.15.4.</a:t>
            </a:r>
          </a:p>
          <a:p>
            <a:endParaRPr lang="en-US" dirty="0" smtClean="0"/>
          </a:p>
          <a:p>
            <a:endParaRPr lang="en-GB" dirty="0" smtClean="0"/>
          </a:p>
          <a:p>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a:t>
            </a:r>
            <a:r>
              <a:rPr lang="en-US" sz="2400" u="sng" dirty="0" smtClean="0"/>
              <a:t>P</a:t>
            </a:r>
            <a:r>
              <a:rPr lang="en-US" sz="2400" u="sng" dirty="0" smtClean="0"/>
              <a:t>ropagation </a:t>
            </a:r>
            <a:r>
              <a:rPr lang="en-US" sz="2400" u="sng" dirty="0" smtClean="0"/>
              <a:t>C</a:t>
            </a:r>
            <a:r>
              <a:rPr lang="en-US" sz="2400" u="sng" dirty="0" smtClean="0"/>
              <a:t>haracteristics</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Devices are fixed or mobile (speed of movements matter)</a:t>
            </a:r>
          </a:p>
          <a:p>
            <a:pPr>
              <a:buFont typeface="Arial" pitchFamily="34" charset="0"/>
              <a:buChar char="•"/>
            </a:pPr>
            <a:r>
              <a:rPr lang="en-GB" dirty="0" smtClean="0"/>
              <a:t>The environment is stationary or non-stationary, any movement in the environment may matter</a:t>
            </a:r>
          </a:p>
          <a:p>
            <a:pPr>
              <a:buFont typeface="Times New Roman" pitchFamily="16" charset="0"/>
              <a:buChar char="•"/>
            </a:pPr>
            <a:r>
              <a:rPr lang="en-GB" dirty="0" smtClean="0"/>
              <a:t>Regulatory Requirements (spectrum availability and power density limitations)</a:t>
            </a:r>
          </a:p>
          <a:p>
            <a:pPr>
              <a:buFont typeface="Times New Roman" pitchFamily="16" charset="0"/>
              <a:buChar char="•"/>
            </a:pPr>
            <a:r>
              <a:rPr lang="en-GB" dirty="0" smtClean="0"/>
              <a:t>Assumptions about propagation environment reflected in channel models</a:t>
            </a: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Network Layer and above</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Point-2-Point, Point-2-MultiPoint, MultiPoint-2-Point, MultiPoint-2-MultiPoint</a:t>
            </a:r>
          </a:p>
          <a:p>
            <a:pPr>
              <a:buFont typeface="Arial" pitchFamily="34" charset="0"/>
              <a:buChar char="•"/>
            </a:pPr>
            <a:r>
              <a:rPr lang="en-GB" dirty="0" smtClean="0"/>
              <a:t>Many uncoordinated Initiators, Few </a:t>
            </a:r>
            <a:r>
              <a:rPr lang="en-GB" dirty="0" smtClean="0"/>
              <a:t>Sector/Group-Initiator </a:t>
            </a:r>
            <a:r>
              <a:rPr lang="en-GB" dirty="0" smtClean="0">
                <a:sym typeface="Wingdings" pitchFamily="2" charset="2"/>
              </a:rPr>
              <a:t> level of synchronization and related l</a:t>
            </a:r>
            <a:r>
              <a:rPr lang="en-GB" dirty="0" smtClean="0"/>
              <a:t>imitation </a:t>
            </a:r>
            <a:r>
              <a:rPr lang="en-GB" dirty="0" smtClean="0"/>
              <a:t>imposed by Network </a:t>
            </a:r>
            <a:r>
              <a:rPr lang="en-GB" dirty="0" smtClean="0"/>
              <a:t>Standard (e.g. BT,..)</a:t>
            </a:r>
          </a:p>
          <a:p>
            <a:pPr>
              <a:buFont typeface="Times New Roman" pitchFamily="16" charset="0"/>
              <a:buChar char="•"/>
            </a:pPr>
            <a:r>
              <a:rPr lang="en-GB" dirty="0" smtClean="0"/>
              <a:t>Point</a:t>
            </a:r>
            <a:r>
              <a:rPr lang="en-GB" dirty="0" smtClean="0"/>
              <a:t>, where range information is consolidated (initiator, reflector or both)</a:t>
            </a:r>
          </a:p>
          <a:p>
            <a:pPr>
              <a:buFont typeface="Times New Roman" pitchFamily="16" charset="0"/>
              <a:buChar char="•"/>
            </a:pPr>
            <a:r>
              <a:rPr lang="en-GB" dirty="0" smtClean="0"/>
              <a:t>Point, where position information is consolidated (Tag, Centralized Server controlling the anchor network, or both</a:t>
            </a:r>
            <a:r>
              <a:rPr lang="en-GB" dirty="0" smtClean="0"/>
              <a:t>)</a:t>
            </a:r>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Network Layer and above</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Times New Roman" pitchFamily="16" charset="0"/>
              <a:buChar char="•"/>
            </a:pPr>
            <a:r>
              <a:rPr lang="en-GB" dirty="0" smtClean="0"/>
              <a:t>Security/Protection of </a:t>
            </a:r>
          </a:p>
          <a:p>
            <a:pPr lvl="1">
              <a:buFont typeface="Times New Roman" pitchFamily="16" charset="0"/>
              <a:buChar char="•"/>
            </a:pPr>
            <a:r>
              <a:rPr lang="en-GB" dirty="0" smtClean="0"/>
              <a:t>Measurement Data</a:t>
            </a:r>
          </a:p>
          <a:p>
            <a:pPr lvl="1">
              <a:buFont typeface="Times New Roman" pitchFamily="16" charset="0"/>
              <a:buChar char="•"/>
            </a:pPr>
            <a:r>
              <a:rPr lang="en-GB" dirty="0" err="1" smtClean="0"/>
              <a:t>Datacom</a:t>
            </a:r>
            <a:r>
              <a:rPr lang="en-GB" dirty="0" smtClean="0"/>
              <a:t>, </a:t>
            </a:r>
          </a:p>
          <a:p>
            <a:pPr lvl="1">
              <a:buFont typeface="Times New Roman" pitchFamily="16" charset="0"/>
              <a:buChar char="•"/>
            </a:pPr>
            <a:r>
              <a:rPr lang="en-GB" dirty="0" smtClean="0"/>
              <a:t>Security for Range Information, </a:t>
            </a:r>
          </a:p>
          <a:p>
            <a:pPr lvl="1">
              <a:buFont typeface="Times New Roman" pitchFamily="16" charset="0"/>
              <a:buChar char="•"/>
            </a:pPr>
            <a:r>
              <a:rPr lang="en-GB" dirty="0" smtClean="0"/>
              <a:t>Security for Positioning Information</a:t>
            </a:r>
          </a:p>
          <a:p>
            <a:pPr>
              <a:buFont typeface="Times New Roman" pitchFamily="16" charset="0"/>
              <a:buChar char="•"/>
            </a:pPr>
            <a:r>
              <a:rPr lang="en-GB" dirty="0" smtClean="0"/>
              <a:t>Access to </a:t>
            </a:r>
            <a:r>
              <a:rPr lang="en-GB" dirty="0" err="1" smtClean="0"/>
              <a:t>Geolocation</a:t>
            </a:r>
            <a:r>
              <a:rPr lang="en-GB" dirty="0" smtClean="0"/>
              <a:t> Database</a:t>
            </a:r>
          </a:p>
          <a:p>
            <a:pPr lvl="1">
              <a:buFont typeface="Times New Roman" pitchFamily="16" charset="0"/>
              <a:buChar char="•"/>
            </a:pPr>
            <a:r>
              <a:rPr lang="en-GB" dirty="0" smtClean="0"/>
              <a:t>Dependent and independent devices</a:t>
            </a: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dirty="0" smtClean="0"/>
              <a:t>Application Related Requirements (Measurement centric) </a:t>
            </a:r>
            <a:endParaRPr lang="en-US" sz="2400" dirty="0"/>
          </a:p>
        </p:txBody>
      </p:sp>
      <p:sp>
        <p:nvSpPr>
          <p:cNvPr id="9218" name="Rectangle 2"/>
          <p:cNvSpPr>
            <a:spLocks noGrp="1" noChangeArrowheads="1"/>
          </p:cNvSpPr>
          <p:nvPr>
            <p:ph type="body" idx="1"/>
          </p:nvPr>
        </p:nvSpPr>
        <p:spPr>
          <a:xfrm>
            <a:off x="685800" y="1143000"/>
            <a:ext cx="7772400" cy="5185651"/>
          </a:xfrm>
          <a:ln/>
        </p:spPr>
        <p:txBody>
          <a:bodyPr/>
          <a:lstStyle/>
          <a:p>
            <a:pPr>
              <a:buFont typeface="Arial" pitchFamily="34" charset="0"/>
              <a:buChar char="•"/>
            </a:pPr>
            <a:r>
              <a:rPr lang="en-GB" dirty="0" smtClean="0"/>
              <a:t>Range from 10m to several km</a:t>
            </a:r>
          </a:p>
          <a:p>
            <a:pPr>
              <a:buFont typeface="Arial" pitchFamily="34" charset="0"/>
              <a:buChar char="•"/>
            </a:pPr>
            <a:r>
              <a:rPr lang="en-GB" dirty="0" smtClean="0"/>
              <a:t>Accuracy </a:t>
            </a:r>
          </a:p>
          <a:p>
            <a:pPr lvl="1">
              <a:buFont typeface="Arial" pitchFamily="34" charset="0"/>
              <a:buChar char="•"/>
            </a:pPr>
            <a:r>
              <a:rPr lang="en-GB" dirty="0" smtClean="0"/>
              <a:t>Distance </a:t>
            </a:r>
            <a:r>
              <a:rPr lang="en-GB" dirty="0" smtClean="0"/>
              <a:t>from cm to several 10’s of meters</a:t>
            </a:r>
          </a:p>
          <a:p>
            <a:pPr lvl="1">
              <a:buFont typeface="Arial" pitchFamily="34" charset="0"/>
              <a:buChar char="•"/>
            </a:pPr>
            <a:r>
              <a:rPr lang="en-GB" dirty="0" smtClean="0"/>
              <a:t>Angle up to 10’s of degrees</a:t>
            </a:r>
          </a:p>
          <a:p>
            <a:pPr lvl="1">
              <a:buFont typeface="Arial" pitchFamily="34" charset="0"/>
              <a:buChar char="•"/>
            </a:pPr>
            <a:r>
              <a:rPr lang="en-GB" dirty="0" smtClean="0"/>
              <a:t>Leading to an </a:t>
            </a:r>
            <a:r>
              <a:rPr lang="en-GB" dirty="0" smtClean="0"/>
              <a:t>measurement</a:t>
            </a:r>
            <a:r>
              <a:rPr lang="en-GB" dirty="0" smtClean="0"/>
              <a:t> accuracy of </a:t>
            </a:r>
          </a:p>
          <a:p>
            <a:pPr lvl="2">
              <a:buFont typeface="Arial" pitchFamily="34" charset="0"/>
              <a:buChar char="•"/>
            </a:pPr>
            <a:r>
              <a:rPr lang="en-GB" dirty="0" smtClean="0"/>
              <a:t>Signal Time from </a:t>
            </a:r>
            <a:r>
              <a:rPr lang="en-GB" dirty="0" err="1" smtClean="0"/>
              <a:t>ps</a:t>
            </a:r>
            <a:r>
              <a:rPr lang="en-GB" dirty="0" smtClean="0"/>
              <a:t> to us</a:t>
            </a:r>
          </a:p>
          <a:p>
            <a:pPr lvl="2">
              <a:buFont typeface="Arial" pitchFamily="34" charset="0"/>
              <a:buChar char="•"/>
            </a:pPr>
            <a:r>
              <a:rPr lang="en-GB" dirty="0" smtClean="0"/>
              <a:t>Signal Phase  up to 10’s of degrees</a:t>
            </a:r>
            <a:endParaRPr lang="en-GB" dirty="0" smtClean="0"/>
          </a:p>
          <a:p>
            <a:pPr>
              <a:buFont typeface="Arial" pitchFamily="34" charset="0"/>
              <a:buChar char="•"/>
            </a:pPr>
            <a:r>
              <a:rPr lang="en-GB" dirty="0" smtClean="0"/>
              <a:t>Circular Error Probability (CEP), CDF</a:t>
            </a:r>
          </a:p>
          <a:p>
            <a:pPr>
              <a:buFont typeface="Arial" pitchFamily="34" charset="0"/>
              <a:buChar char="•"/>
            </a:pPr>
            <a:r>
              <a:rPr lang="en-GB" dirty="0" smtClean="0"/>
              <a:t>Resolution from mm to m</a:t>
            </a:r>
          </a:p>
          <a:p>
            <a:pPr>
              <a:buFont typeface="Arial" pitchFamily="34" charset="0"/>
              <a:buChar char="•"/>
            </a:pPr>
            <a:r>
              <a:rPr lang="en-GB" dirty="0" smtClean="0"/>
              <a:t>Airtime</a:t>
            </a:r>
          </a:p>
          <a:p>
            <a:pPr>
              <a:buFont typeface="Arial" pitchFamily="34" charset="0"/>
              <a:buChar char="•"/>
            </a:pPr>
            <a:r>
              <a:rPr lang="en-GB" dirty="0" smtClean="0"/>
              <a:t>Measurement Time</a:t>
            </a:r>
          </a:p>
          <a:p>
            <a:pPr>
              <a:buFont typeface="Arial" pitchFamily="34" charset="0"/>
              <a:buChar char="•"/>
            </a:pPr>
            <a:r>
              <a:rPr lang="en-GB" dirty="0" smtClean="0"/>
              <a:t>Latency</a:t>
            </a:r>
          </a:p>
          <a:p>
            <a:pPr>
              <a:buFont typeface="Arial" pitchFamily="34" charset="0"/>
              <a:buChar char="•"/>
            </a:pPr>
            <a:r>
              <a:rPr lang="en-GB" dirty="0" smtClean="0"/>
              <a:t>Proximity/Presence Support/</a:t>
            </a:r>
            <a:r>
              <a:rPr lang="en-GB" dirty="0" err="1" smtClean="0"/>
              <a:t>Geofencing</a:t>
            </a: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a:t>
            </a:r>
            <a:r>
              <a:rPr lang="en-US" sz="2400" u="sng" dirty="0" smtClean="0"/>
              <a:t>P</a:t>
            </a:r>
            <a:r>
              <a:rPr lang="en-US" sz="2400" u="sng" dirty="0" smtClean="0"/>
              <a:t>ropagation </a:t>
            </a:r>
            <a:r>
              <a:rPr lang="en-US" sz="2400" u="sng" dirty="0" smtClean="0"/>
              <a:t>C</a:t>
            </a:r>
            <a:r>
              <a:rPr lang="en-US" sz="2400" u="sng" dirty="0" smtClean="0"/>
              <a:t>haracteristics</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Relative Accuracy (Accuracy rel. to Distance measured)</a:t>
            </a:r>
          </a:p>
          <a:p>
            <a:pPr>
              <a:buFont typeface="Arial" pitchFamily="34" charset="0"/>
              <a:buChar char="•"/>
            </a:pPr>
            <a:r>
              <a:rPr lang="en-GB" dirty="0" smtClean="0"/>
              <a:t>Update Rate</a:t>
            </a:r>
          </a:p>
          <a:p>
            <a:pPr>
              <a:buFont typeface="Arial" pitchFamily="34" charset="0"/>
              <a:buChar char="•"/>
            </a:pPr>
            <a:r>
              <a:rPr lang="en-GB" dirty="0" smtClean="0"/>
              <a:t>Rate of Motion (max. Velocity supported)</a:t>
            </a:r>
          </a:p>
          <a:p>
            <a:pPr lvl="1">
              <a:buFont typeface="Arial" pitchFamily="34" charset="0"/>
              <a:buChar char="•"/>
            </a:pPr>
            <a:r>
              <a:rPr lang="en-GB" dirty="0" smtClean="0"/>
              <a:t>Ability to </a:t>
            </a:r>
            <a:r>
              <a:rPr lang="en-GB" dirty="0" smtClean="0"/>
              <a:t>accurately locate objects at </a:t>
            </a:r>
            <a:r>
              <a:rPr lang="en-GB" dirty="0" smtClean="0"/>
              <a:t>velocity </a:t>
            </a:r>
            <a:r>
              <a:rPr lang="en-GB" dirty="0" smtClean="0"/>
              <a:t>X</a:t>
            </a:r>
          </a:p>
          <a:p>
            <a:pPr>
              <a:buFont typeface="Arial" pitchFamily="34" charset="0"/>
              <a:buChar char="•"/>
            </a:pPr>
            <a:r>
              <a:rPr lang="en-GB" dirty="0" smtClean="0"/>
              <a:t>Group </a:t>
            </a:r>
            <a:r>
              <a:rPr lang="en-GB" dirty="0" smtClean="0"/>
              <a:t>Requirements enforced by Positioning</a:t>
            </a:r>
          </a:p>
          <a:p>
            <a:pPr lvl="1">
              <a:buFont typeface="Arial" pitchFamily="34" charset="0"/>
              <a:buChar char="•"/>
            </a:pPr>
            <a:r>
              <a:rPr lang="en-GB" dirty="0" smtClean="0"/>
              <a:t>Time for one position</a:t>
            </a:r>
          </a:p>
          <a:p>
            <a:pPr lvl="1">
              <a:buFont typeface="Arial" pitchFamily="34" charset="0"/>
              <a:buChar char="•"/>
            </a:pPr>
            <a:r>
              <a:rPr lang="en-GB" dirty="0" smtClean="0"/>
              <a:t>Time for x number of positions </a:t>
            </a:r>
          </a:p>
          <a:p>
            <a:pPr lvl="1">
              <a:buFont typeface="Arial" pitchFamily="34" charset="0"/>
              <a:buChar char="•"/>
            </a:pPr>
            <a:r>
              <a:rPr lang="en-GB" dirty="0" smtClean="0"/>
              <a:t>Support for x number of Tags</a:t>
            </a:r>
          </a:p>
          <a:p>
            <a:pPr lvl="1">
              <a:buFont typeface="Arial" pitchFamily="34" charset="0"/>
              <a:buChar char="•"/>
            </a:pPr>
            <a:r>
              <a:rPr lang="en-GB" dirty="0" smtClean="0"/>
              <a:t>Time to determine position for x number of Tags</a:t>
            </a:r>
          </a:p>
          <a:p>
            <a:pPr>
              <a:buFont typeface="Arial" pitchFamily="34" charset="0"/>
              <a:buChar char="•"/>
            </a:pPr>
            <a:r>
              <a:rPr lang="en-GB" dirty="0" smtClean="0"/>
              <a:t>Location/Ranging Measurements</a:t>
            </a:r>
            <a:r>
              <a:rPr lang="en-GB" dirty="0" smtClean="0"/>
              <a:t> per second...</a:t>
            </a:r>
            <a:r>
              <a:rPr lang="en-GB" dirty="0" err="1" smtClean="0"/>
              <a:t>ms.</a:t>
            </a:r>
            <a:r>
              <a:rPr lang="en-GB" dirty="0" smtClean="0"/>
              <a:t>..</a:t>
            </a:r>
          </a:p>
          <a:p>
            <a:pPr>
              <a:buFont typeface="Arial" pitchFamily="34" charset="0"/>
              <a:buChar char="•"/>
            </a:pPr>
            <a:r>
              <a:rPr lang="en-GB" dirty="0" smtClean="0"/>
              <a:t>Constraint by air capacity vs. constraint processing capacity</a:t>
            </a: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smtClean="0"/>
              <a:t>Radio Measurements: The bottom Layer</a:t>
            </a:r>
            <a:endParaRPr lang="en-US" sz="2800"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Basic Principles</a:t>
            </a:r>
          </a:p>
          <a:p>
            <a:pPr lvl="1">
              <a:buFont typeface="Arial" pitchFamily="34" charset="0"/>
              <a:buChar char="•"/>
            </a:pPr>
            <a:r>
              <a:rPr lang="en-GB" dirty="0" smtClean="0"/>
              <a:t>RSSI, </a:t>
            </a:r>
          </a:p>
          <a:p>
            <a:pPr lvl="1">
              <a:buFont typeface="Arial" pitchFamily="34" charset="0"/>
              <a:buChar char="•"/>
            </a:pPr>
            <a:r>
              <a:rPr lang="en-GB" dirty="0" smtClean="0"/>
              <a:t>Time (Time-of-flight, RTT – Round Trip Time) </a:t>
            </a:r>
          </a:p>
          <a:p>
            <a:pPr lvl="1">
              <a:buFont typeface="Arial" pitchFamily="34" charset="0"/>
              <a:buChar char="•"/>
            </a:pPr>
            <a:r>
              <a:rPr lang="en-GB" dirty="0" smtClean="0"/>
              <a:t>Time-Difference (</a:t>
            </a:r>
            <a:r>
              <a:rPr lang="en-GB" dirty="0" err="1" smtClean="0"/>
              <a:t>TDoA</a:t>
            </a:r>
            <a:r>
              <a:rPr lang="en-GB" dirty="0" smtClean="0"/>
              <a:t>,..)</a:t>
            </a:r>
          </a:p>
          <a:p>
            <a:pPr lvl="1">
              <a:buFont typeface="Arial" pitchFamily="34" charset="0"/>
              <a:buChar char="•"/>
            </a:pPr>
            <a:r>
              <a:rPr lang="en-GB" dirty="0" smtClean="0"/>
              <a:t>Angle (</a:t>
            </a:r>
            <a:r>
              <a:rPr lang="en-GB" dirty="0" err="1" smtClean="0"/>
              <a:t>AoA</a:t>
            </a:r>
            <a:r>
              <a:rPr lang="en-GB" dirty="0" smtClean="0"/>
              <a:t>, </a:t>
            </a:r>
            <a:r>
              <a:rPr lang="en-GB" dirty="0" err="1" smtClean="0"/>
              <a:t>AoD</a:t>
            </a:r>
            <a:r>
              <a:rPr lang="en-GB" dirty="0" smtClean="0"/>
              <a:t>, ...)</a:t>
            </a:r>
          </a:p>
          <a:p>
            <a:pPr lvl="1">
              <a:buFont typeface="Arial" pitchFamily="34" charset="0"/>
              <a:buChar char="•"/>
            </a:pPr>
            <a:r>
              <a:rPr lang="en-GB" dirty="0" smtClean="0"/>
              <a:t>Phase Differences</a:t>
            </a:r>
          </a:p>
          <a:p>
            <a:pPr lvl="1">
              <a:buFont typeface="Arial" pitchFamily="34" charset="0"/>
              <a:buChar char="•"/>
            </a:pPr>
            <a:r>
              <a:rPr lang="en-GB" dirty="0" smtClean="0"/>
              <a:t>Multi-Frequency   </a:t>
            </a:r>
          </a:p>
          <a:p>
            <a:pPr>
              <a:buFont typeface="Arial" pitchFamily="34" charset="0"/>
              <a:buChar char="•"/>
            </a:pPr>
            <a:r>
              <a:rPr lang="en-GB" dirty="0" smtClean="0"/>
              <a:t>Radio/PHY Parameters</a:t>
            </a:r>
          </a:p>
          <a:p>
            <a:pPr lvl="1">
              <a:buFont typeface="Arial" pitchFamily="34" charset="0"/>
              <a:buChar char="•"/>
            </a:pPr>
            <a:r>
              <a:rPr lang="en-GB" dirty="0" smtClean="0"/>
              <a:t>Modulation, Spreading, Coding, frame structures</a:t>
            </a:r>
          </a:p>
          <a:p>
            <a:pPr>
              <a:buFont typeface="Arial" pitchFamily="34" charset="0"/>
              <a:buChar char="•"/>
            </a:pPr>
            <a:r>
              <a:rPr lang="en-GB" dirty="0" smtClean="0"/>
              <a:t>Single Radio, Multi-Antenna (Beam-forming), Multi Radio</a:t>
            </a:r>
            <a:endParaRPr lang="en-GB" dirty="0" smtClean="0"/>
          </a:p>
          <a:p>
            <a:pPr marL="457200" lvl="1" indent="0"/>
            <a:endParaRPr lang="en-GB" dirty="0" smtClean="0"/>
          </a:p>
          <a:p>
            <a:pPr marL="457200" lvl="1" indent="0"/>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228600" y="685800"/>
            <a:ext cx="8686800" cy="534987"/>
          </a:xfrm>
          <a:ln/>
        </p:spPr>
        <p:txBody>
          <a:bodyPr lIns="90000" tIns="46800" rIns="90000" bIns="46800"/>
          <a:lstStyle/>
          <a:p>
            <a:r>
              <a:rPr lang="en-US" sz="2400" dirty="0" smtClean="0"/>
              <a:t>Single Radio Signal Parameters and Related Radio Measurement</a:t>
            </a:r>
            <a:endParaRPr lang="en-US" sz="2400" dirty="0"/>
          </a:p>
        </p:txBody>
      </p:sp>
      <p:graphicFrame>
        <p:nvGraphicFramePr>
          <p:cNvPr id="7" name="Table 6"/>
          <p:cNvGraphicFramePr>
            <a:graphicFrameLocks noGrp="1"/>
          </p:cNvGraphicFramePr>
          <p:nvPr/>
        </p:nvGraphicFramePr>
        <p:xfrm>
          <a:off x="381000" y="1295400"/>
          <a:ext cx="8305800" cy="5029200"/>
        </p:xfrm>
        <a:graphic>
          <a:graphicData uri="http://schemas.openxmlformats.org/drawingml/2006/table">
            <a:tbl>
              <a:tblPr firstRow="1" bandRow="1">
                <a:tableStyleId>{5C22544A-7EE6-4342-B048-85BDC9FD1C3A}</a:tableStyleId>
              </a:tblPr>
              <a:tblGrid>
                <a:gridCol w="2768600"/>
                <a:gridCol w="2768600"/>
                <a:gridCol w="2768600"/>
              </a:tblGrid>
              <a:tr h="1073510">
                <a:tc>
                  <a:txBody>
                    <a:bodyPr/>
                    <a:lstStyle/>
                    <a:p>
                      <a:r>
                        <a:rPr lang="en-US" dirty="0" smtClean="0"/>
                        <a:t>Reference Signal</a:t>
                      </a:r>
                      <a:endParaRPr lang="en-US" dirty="0"/>
                    </a:p>
                  </a:txBody>
                  <a:tcPr/>
                </a:tc>
                <a:tc>
                  <a:txBody>
                    <a:bodyPr/>
                    <a:lstStyle/>
                    <a:p>
                      <a:r>
                        <a:rPr lang="en-US" dirty="0" smtClean="0"/>
                        <a:t>Radio Measurement</a:t>
                      </a:r>
                      <a:endParaRPr lang="en-US" dirty="0"/>
                    </a:p>
                  </a:txBody>
                  <a:tcPr/>
                </a:tc>
                <a:tc>
                  <a:txBody>
                    <a:bodyPr/>
                    <a:lstStyle/>
                    <a:p>
                      <a:r>
                        <a:rPr lang="en-US" dirty="0" smtClean="0"/>
                        <a:t>Critical System Parameter</a:t>
                      </a:r>
                      <a:endParaRPr lang="en-US" dirty="0"/>
                    </a:p>
                  </a:txBody>
                  <a:tcPr/>
                </a:tc>
              </a:tr>
              <a:tr h="12987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Any radio signal characterized by its power</a:t>
                      </a:r>
                    </a:p>
                  </a:txBody>
                  <a:tcPr/>
                </a:tc>
                <a:tc>
                  <a:txBody>
                    <a:bodyPr/>
                    <a:lstStyle/>
                    <a:p>
                      <a:r>
                        <a:rPr lang="en-US" dirty="0" smtClean="0"/>
                        <a:t>RSSI</a:t>
                      </a:r>
                      <a:endParaRPr lang="en-US" dirty="0"/>
                    </a:p>
                  </a:txBody>
                  <a:tcPr/>
                </a:tc>
                <a:tc>
                  <a:txBody>
                    <a:bodyPr/>
                    <a:lstStyle/>
                    <a:p>
                      <a:r>
                        <a:rPr lang="en-US" dirty="0" smtClean="0"/>
                        <a:t>Resolution</a:t>
                      </a:r>
                      <a:r>
                        <a:rPr lang="en-US" baseline="0" dirty="0" smtClean="0"/>
                        <a:t> and Accuracy of radiated TX Power;</a:t>
                      </a:r>
                      <a:br>
                        <a:rPr lang="en-US" baseline="0" dirty="0" smtClean="0"/>
                      </a:br>
                      <a:r>
                        <a:rPr lang="en-US" dirty="0" smtClean="0"/>
                        <a:t>Resolution</a:t>
                      </a:r>
                      <a:r>
                        <a:rPr lang="en-US" baseline="0" dirty="0" smtClean="0"/>
                        <a:t> and Accuracy of Rx RSSI Measurement,…</a:t>
                      </a:r>
                      <a:endParaRPr lang="en-US" dirty="0"/>
                    </a:p>
                  </a:txBody>
                  <a:tcPr/>
                </a:tc>
              </a:tr>
              <a:tr h="664234">
                <a:tc>
                  <a:txBody>
                    <a:bodyPr/>
                    <a:lstStyle/>
                    <a:p>
                      <a:r>
                        <a:rPr lang="en-US" dirty="0" smtClean="0"/>
                        <a:t>Continuous</a:t>
                      </a:r>
                      <a:r>
                        <a:rPr lang="en-US" baseline="0" dirty="0" smtClean="0"/>
                        <a:t> RF Chirps  (CSS)</a:t>
                      </a:r>
                      <a:endParaRPr lang="en-US" dirty="0"/>
                    </a:p>
                  </a:txBody>
                  <a:tcPr/>
                </a:tc>
                <a:tc>
                  <a:txBody>
                    <a:bodyPr/>
                    <a:lstStyle/>
                    <a:p>
                      <a:r>
                        <a:rPr lang="en-US" dirty="0" smtClean="0"/>
                        <a:t>Frequency, Phase &amp;</a:t>
                      </a:r>
                      <a:r>
                        <a:rPr lang="en-US" baseline="0" dirty="0" smtClean="0"/>
                        <a:t> Time offsets</a:t>
                      </a:r>
                      <a:endParaRPr lang="en-US" dirty="0"/>
                    </a:p>
                  </a:txBody>
                  <a:tcPr/>
                </a:tc>
                <a:tc>
                  <a:txBody>
                    <a:bodyPr/>
                    <a:lstStyle/>
                    <a:p>
                      <a:r>
                        <a:rPr lang="en-US" dirty="0" smtClean="0"/>
                        <a:t>Crystal</a:t>
                      </a:r>
                      <a:r>
                        <a:rPr lang="en-US" baseline="0" dirty="0" smtClean="0"/>
                        <a:t> Tolerance, Signal Quality Error,…</a:t>
                      </a:r>
                      <a:endParaRPr lang="en-US" dirty="0"/>
                    </a:p>
                  </a:txBody>
                  <a:tcPr/>
                </a:tc>
              </a:tr>
              <a:tr h="664234">
                <a:tc>
                  <a:txBody>
                    <a:bodyPr/>
                    <a:lstStyle/>
                    <a:p>
                      <a:r>
                        <a:rPr lang="en-US" dirty="0" smtClean="0"/>
                        <a:t>Discrete RF</a:t>
                      </a:r>
                      <a:r>
                        <a:rPr lang="en-US" baseline="0" dirty="0" smtClean="0"/>
                        <a:t> </a:t>
                      </a:r>
                      <a:r>
                        <a:rPr lang="en-US" dirty="0" smtClean="0"/>
                        <a:t>Chirps</a:t>
                      </a:r>
                      <a:r>
                        <a:rPr lang="en-US" baseline="0" dirty="0" smtClean="0"/>
                        <a:t> </a:t>
                      </a:r>
                      <a:r>
                        <a:rPr lang="en-US" dirty="0" smtClean="0"/>
                        <a:t> </a:t>
                      </a:r>
                      <a:endParaRPr lang="en-US" dirty="0"/>
                    </a:p>
                  </a:txBody>
                  <a:tcPr/>
                </a:tc>
                <a:tc>
                  <a:txBody>
                    <a:bodyPr/>
                    <a:lstStyle/>
                    <a:p>
                      <a:r>
                        <a:rPr lang="en-US" dirty="0" smtClean="0"/>
                        <a:t>Frequency, Phase</a:t>
                      </a:r>
                      <a:r>
                        <a:rPr lang="en-US" baseline="0" dirty="0" smtClean="0"/>
                        <a:t> &amp; Time offsets</a:t>
                      </a:r>
                      <a:endParaRPr lang="en-US" dirty="0"/>
                    </a:p>
                  </a:txBody>
                  <a:tcPr/>
                </a:tc>
                <a:tc>
                  <a:txBody>
                    <a:bodyPr/>
                    <a:lstStyle/>
                    <a:p>
                      <a:r>
                        <a:rPr lang="en-US" dirty="0" smtClean="0"/>
                        <a:t>Crystal</a:t>
                      </a:r>
                      <a:r>
                        <a:rPr lang="en-US" baseline="0" dirty="0" smtClean="0"/>
                        <a:t> Tolerance, ….</a:t>
                      </a:r>
                      <a:endParaRPr lang="en-US" dirty="0"/>
                    </a:p>
                  </a:txBody>
                  <a:tcPr/>
                </a:tc>
              </a:tr>
              <a:tr h="664234">
                <a:tc>
                  <a:txBody>
                    <a:bodyPr/>
                    <a:lstStyle/>
                    <a:p>
                      <a:r>
                        <a:rPr lang="en-US" dirty="0" smtClean="0"/>
                        <a:t>UWB Pulse</a:t>
                      </a:r>
                      <a:endParaRPr lang="en-US" dirty="0"/>
                    </a:p>
                  </a:txBody>
                  <a:tcPr/>
                </a:tc>
                <a:tc>
                  <a:txBody>
                    <a:bodyPr/>
                    <a:lstStyle/>
                    <a:p>
                      <a:r>
                        <a:rPr lang="en-US" dirty="0" smtClean="0"/>
                        <a:t>Pulse Arrival Time</a:t>
                      </a:r>
                      <a:endParaRPr lang="en-US" dirty="0"/>
                    </a:p>
                  </a:txBody>
                  <a:tcPr/>
                </a:tc>
                <a:tc>
                  <a:txBody>
                    <a:bodyPr/>
                    <a:lstStyle/>
                    <a:p>
                      <a:r>
                        <a:rPr lang="en-US" dirty="0" smtClean="0"/>
                        <a:t>Crystal</a:t>
                      </a:r>
                      <a:r>
                        <a:rPr lang="en-US" baseline="0" dirty="0" smtClean="0"/>
                        <a:t> Purity, Crystal Offset,…</a:t>
                      </a:r>
                      <a:endParaRPr lang="en-US" dirty="0"/>
                    </a:p>
                  </a:txBody>
                  <a:tcPr/>
                </a:tc>
              </a:tr>
              <a:tr h="664234">
                <a:tc>
                  <a:txBody>
                    <a:bodyPr/>
                    <a:lstStyle/>
                    <a:p>
                      <a:r>
                        <a:rPr lang="en-US" dirty="0" smtClean="0"/>
                        <a:t>UWB OFDM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Frequency, Phase &amp;</a:t>
                      </a:r>
                      <a:r>
                        <a:rPr lang="en-US" baseline="0" dirty="0" smtClean="0"/>
                        <a:t> Time offsets</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Crystal</a:t>
                      </a:r>
                      <a:r>
                        <a:rPr lang="en-US" baseline="0" dirty="0" smtClean="0"/>
                        <a:t> Tolerance, Signal Quality Error,…</a:t>
                      </a:r>
                      <a:endParaRPr lang="en-US" dirty="0" smtClean="0"/>
                    </a:p>
                  </a:txBody>
                  <a:tcPr/>
                </a:tc>
              </a:tr>
            </a:tbl>
          </a:graphicData>
        </a:graphic>
      </p:graphicFrame>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14141</TotalTime>
  <Words>828</Words>
  <Application>Microsoft Office PowerPoint</Application>
  <PresentationFormat>On-screen Show (4:3)</PresentationFormat>
  <Paragraphs>160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802-11-Submission</vt:lpstr>
      <vt:lpstr>Slide 1</vt:lpstr>
      <vt:lpstr>Reminder: The Scope of the Group</vt:lpstr>
      <vt:lpstr>Application Scenario Specifics affecting Propagation Characteristics</vt:lpstr>
      <vt:lpstr>Application Scenario Specifics affecting Network Layer and above</vt:lpstr>
      <vt:lpstr>Application Scenario Specifics affecting Network Layer and above</vt:lpstr>
      <vt:lpstr>Application Related Requirements (Measurement centric) </vt:lpstr>
      <vt:lpstr>Application Scenario Specifics affecting Propagation Characteristics</vt:lpstr>
      <vt:lpstr>Radio Measurements: The bottom Layer</vt:lpstr>
      <vt:lpstr>Single Radio Signal Parameters and Related Radio Measurement</vt:lpstr>
    </vt:vector>
  </TitlesOfParts>
  <Manager>Dalton Victor (Silver Spring Networks)</Manager>
  <Company>Silver Spring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15-14-0391-00-004r-TGD Input for AMI</dc:title>
  <dc:creator>Dietmar Eggert</dc:creator>
  <cp:keywords>July 2014</cp:keywords>
  <dc:description>Dietmar Eggert (Atmel)</dc:description>
  <cp:lastModifiedBy>deggert</cp:lastModifiedBy>
  <cp:revision>171</cp:revision>
  <cp:lastPrinted>1601-01-01T00:00:00Z</cp:lastPrinted>
  <dcterms:created xsi:type="dcterms:W3CDTF">2012-05-13T15:07:35Z</dcterms:created>
  <dcterms:modified xsi:type="dcterms:W3CDTF">2014-07-16T22:16:19Z</dcterms:modified>
</cp:coreProperties>
</file>