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78" r:id="rId3"/>
    <p:sldId id="279" r:id="rId4"/>
    <p:sldId id="280" r:id="rId5"/>
    <p:sldId id="281" r:id="rId6"/>
    <p:sldId id="282" r:id="rId7"/>
    <p:sldId id="283" r:id="rId8"/>
  </p:sldIdLst>
  <p:sldSz cx="9144000" cy="6858000" type="screen4x3"/>
  <p:notesSz cx="6807200" cy="993933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59" autoAdjust="0"/>
    <p:restoredTop sz="82857" autoAdjust="0"/>
  </p:normalViewPr>
  <p:slideViewPr>
    <p:cSldViewPr>
      <p:cViewPr varScale="1">
        <p:scale>
          <a:sx n="51" d="100"/>
          <a:sy n="51" d="100"/>
        </p:scale>
        <p:origin x="-79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9964" y="202804"/>
            <a:ext cx="264464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82590" y="202804"/>
            <a:ext cx="226750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84632" y="9619701"/>
            <a:ext cx="2117899"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47765" y="9619701"/>
            <a:ext cx="136050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14CF34DC-F288-410D-BF5F-F416310A823E}" type="slidenum">
              <a:rPr lang="en-US" altLang="ja-JP"/>
              <a:pPr/>
              <a:t>‹#›</a:t>
            </a:fld>
            <a:endParaRPr lang="en-US" altLang="ja-JP"/>
          </a:p>
        </p:txBody>
      </p:sp>
      <p:sp>
        <p:nvSpPr>
          <p:cNvPr id="3078" name="Line 6"/>
          <p:cNvSpPr>
            <a:spLocks noChangeShapeType="1"/>
          </p:cNvSpPr>
          <p:nvPr/>
        </p:nvSpPr>
        <p:spPr bwMode="auto">
          <a:xfrm>
            <a:off x="681032" y="414847"/>
            <a:ext cx="54451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81032" y="9619702"/>
            <a:ext cx="6981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81032" y="9607801"/>
            <a:ext cx="559630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349937404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03600" y="117795"/>
            <a:ext cx="27630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42071" y="117795"/>
            <a:ext cx="26867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7100" y="750888"/>
            <a:ext cx="4953000" cy="37147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7004" y="4721441"/>
            <a:ext cx="4993193" cy="4473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02818" y="9623102"/>
            <a:ext cx="24638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879969" y="9623102"/>
            <a:ext cx="78700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DAB5ABA4-9B83-4CCC-82FF-37FB57CFDAEF}" type="slidenum">
              <a:rPr lang="en-US" altLang="ja-JP"/>
              <a:pPr/>
              <a:t>‹#›</a:t>
            </a:fld>
            <a:endParaRPr lang="en-US" altLang="ja-JP"/>
          </a:p>
        </p:txBody>
      </p:sp>
      <p:sp>
        <p:nvSpPr>
          <p:cNvPr id="2056" name="Rectangle 8"/>
          <p:cNvSpPr>
            <a:spLocks noChangeArrowheads="1"/>
          </p:cNvSpPr>
          <p:nvPr/>
        </p:nvSpPr>
        <p:spPr bwMode="auto">
          <a:xfrm>
            <a:off x="710642" y="9623102"/>
            <a:ext cx="6981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10642" y="9621402"/>
            <a:ext cx="538591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35838" y="317937"/>
            <a:ext cx="55355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421092684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7100" y="750888"/>
            <a:ext cx="4953000" cy="3714750"/>
          </a:xfrm>
        </p:spPr>
      </p:sp>
      <p:sp>
        <p:nvSpPr>
          <p:cNvPr id="3" name="ノート プレースホルダー 2"/>
          <p:cNvSpPr>
            <a:spLocks noGrp="1"/>
          </p:cNvSpPr>
          <p:nvPr>
            <p:ph type="body" idx="1"/>
          </p:nvPr>
        </p:nvSpPr>
        <p:spPr/>
        <p:txBody>
          <a:bodyPr/>
          <a:lstStyle/>
          <a:p>
            <a:endParaRPr kumimoji="1" lang="ja-JP" altLang="en-US" b="0"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1</a:t>
            </a:fld>
            <a:endParaRPr lang="en-US" altLang="ja-JP"/>
          </a:p>
        </p:txBody>
      </p:sp>
    </p:spTree>
    <p:extLst>
      <p:ext uri="{BB962C8B-B14F-4D97-AF65-F5344CB8AC3E}">
        <p14:creationId xmlns:p14="http://schemas.microsoft.com/office/powerpoint/2010/main" val="2970059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2400" b="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9C4F1226-58EC-44DC-8223-30CB572F60A1}" type="slidenum">
              <a:rPr kumimoji="1" lang="ja-JP" altLang="en-US" smtClean="0"/>
              <a:t>2</a:t>
            </a:fld>
            <a:endParaRPr kumimoji="1" lang="ja-JP" altLang="en-US"/>
          </a:p>
        </p:txBody>
      </p:sp>
    </p:spTree>
    <p:extLst>
      <p:ext uri="{BB962C8B-B14F-4D97-AF65-F5344CB8AC3E}">
        <p14:creationId xmlns:p14="http://schemas.microsoft.com/office/powerpoint/2010/main" val="186204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C4F1226-58EC-44DC-8223-30CB572F60A1}" type="slidenum">
              <a:rPr kumimoji="1" lang="ja-JP" altLang="en-US" smtClean="0"/>
              <a:t>4</a:t>
            </a:fld>
            <a:endParaRPr kumimoji="1" lang="ja-JP" altLang="en-US"/>
          </a:p>
        </p:txBody>
      </p:sp>
    </p:spTree>
    <p:extLst>
      <p:ext uri="{BB962C8B-B14F-4D97-AF65-F5344CB8AC3E}">
        <p14:creationId xmlns:p14="http://schemas.microsoft.com/office/powerpoint/2010/main" val="40915140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C4F1226-58EC-44DC-8223-30CB572F60A1}" type="slidenum">
              <a:rPr kumimoji="1" lang="ja-JP" altLang="en-US" smtClean="0"/>
              <a:t>5</a:t>
            </a:fld>
            <a:endParaRPr kumimoji="1" lang="ja-JP" altLang="en-US"/>
          </a:p>
        </p:txBody>
      </p:sp>
    </p:spTree>
    <p:extLst>
      <p:ext uri="{BB962C8B-B14F-4D97-AF65-F5344CB8AC3E}">
        <p14:creationId xmlns:p14="http://schemas.microsoft.com/office/powerpoint/2010/main" val="42026047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9C4F1226-58EC-44DC-8223-30CB572F60A1}" type="slidenum">
              <a:rPr kumimoji="1" lang="ja-JP" altLang="en-US" smtClean="0"/>
              <a:t>6</a:t>
            </a:fld>
            <a:endParaRPr kumimoji="1" lang="ja-JP" altLang="en-US"/>
          </a:p>
        </p:txBody>
      </p:sp>
    </p:spTree>
    <p:extLst>
      <p:ext uri="{BB962C8B-B14F-4D97-AF65-F5344CB8AC3E}">
        <p14:creationId xmlns:p14="http://schemas.microsoft.com/office/powerpoint/2010/main" val="186204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7</a:t>
            </a:fld>
            <a:endParaRPr lang="en-US" altLang="ja-JP"/>
          </a:p>
        </p:txBody>
      </p:sp>
    </p:spTree>
    <p:extLst>
      <p:ext uri="{BB962C8B-B14F-4D97-AF65-F5344CB8AC3E}">
        <p14:creationId xmlns:p14="http://schemas.microsoft.com/office/powerpoint/2010/main" val="200177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10" name="タイトル 9"/>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1" name="日付プレースホルダー 10"/>
          <p:cNvSpPr>
            <a:spLocks noGrp="1"/>
          </p:cNvSpPr>
          <p:nvPr>
            <p:ph type="dt" sz="half" idx="10"/>
          </p:nvPr>
        </p:nvSpPr>
        <p:spPr/>
        <p:txBody>
          <a:bodyPr/>
          <a:lstStyle/>
          <a:p>
            <a:r>
              <a:rPr lang="en-US" altLang="ja-JP" dirty="0" smtClean="0"/>
              <a:t>July 2014</a:t>
            </a:r>
            <a:endParaRPr lang="en-US" altLang="ja-JP" dirty="0"/>
          </a:p>
        </p:txBody>
      </p:sp>
      <p:sp>
        <p:nvSpPr>
          <p:cNvPr id="12" name="スライド番号プレースホルダー 11"/>
          <p:cNvSpPr>
            <a:spLocks noGrp="1"/>
          </p:cNvSpPr>
          <p:nvPr>
            <p:ph type="sldNum" sz="quarter" idx="11"/>
          </p:nvPr>
        </p:nvSpPr>
        <p:spPr/>
        <p:txBody>
          <a:bodyPr/>
          <a:lstStyle/>
          <a:p>
            <a:r>
              <a:rPr lang="en-US" altLang="ja-JP" smtClean="0"/>
              <a:t>Slide </a:t>
            </a:r>
            <a:fld id="{D82A7083-144B-4CAE-9BCE-F602E8314F10}" type="slidenum">
              <a:rPr lang="en-US" altLang="ja-JP" smtClean="0"/>
              <a:pPr/>
              <a:t>‹#›</a:t>
            </a:fld>
            <a:endParaRPr lang="en-US" altLang="ja-JP"/>
          </a:p>
        </p:txBody>
      </p:sp>
    </p:spTree>
    <p:extLst>
      <p:ext uri="{BB962C8B-B14F-4D97-AF65-F5344CB8AC3E}">
        <p14:creationId xmlns:p14="http://schemas.microsoft.com/office/powerpoint/2010/main" val="29102417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 name="タイトル 9"/>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1" name="日付プレースホルダー 10"/>
          <p:cNvSpPr>
            <a:spLocks noGrp="1"/>
          </p:cNvSpPr>
          <p:nvPr>
            <p:ph type="dt" sz="half" idx="10"/>
          </p:nvPr>
        </p:nvSpPr>
        <p:spPr/>
        <p:txBody>
          <a:bodyPr/>
          <a:lstStyle/>
          <a:p>
            <a:r>
              <a:rPr lang="en-US" altLang="ja-JP" dirty="0" smtClean="0"/>
              <a:t>July 2014</a:t>
            </a:r>
            <a:endParaRPr lang="en-US" altLang="ja-JP" dirty="0"/>
          </a:p>
        </p:txBody>
      </p:sp>
      <p:sp>
        <p:nvSpPr>
          <p:cNvPr id="12" name="スライド番号プレースホルダー 11"/>
          <p:cNvSpPr>
            <a:spLocks noGrp="1"/>
          </p:cNvSpPr>
          <p:nvPr>
            <p:ph type="sldNum" sz="quarter" idx="11"/>
          </p:nvPr>
        </p:nvSpPr>
        <p:spPr/>
        <p:txBody>
          <a:bodyPr/>
          <a:lstStyle/>
          <a:p>
            <a:r>
              <a:rPr lang="en-US" altLang="ja-JP" smtClean="0"/>
              <a:t>Slide </a:t>
            </a:r>
            <a:fld id="{D82A7083-144B-4CAE-9BCE-F602E8314F10}" type="slidenum">
              <a:rPr lang="en-US" altLang="ja-JP" smtClean="0"/>
              <a:pPr/>
              <a:t>‹#›</a:t>
            </a:fld>
            <a:endParaRPr lang="en-US" altLang="ja-JP"/>
          </a:p>
        </p:txBody>
      </p:sp>
    </p:spTree>
    <p:extLst>
      <p:ext uri="{BB962C8B-B14F-4D97-AF65-F5344CB8AC3E}">
        <p14:creationId xmlns:p14="http://schemas.microsoft.com/office/powerpoint/2010/main" val="36514882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8" name="日付プレースホルダー 7"/>
          <p:cNvSpPr>
            <a:spLocks noGrp="1"/>
          </p:cNvSpPr>
          <p:nvPr>
            <p:ph type="dt" sz="half" idx="10"/>
          </p:nvPr>
        </p:nvSpPr>
        <p:spPr/>
        <p:txBody>
          <a:bodyPr/>
          <a:lstStyle/>
          <a:p>
            <a:r>
              <a:rPr lang="en-US" altLang="ja-JP" dirty="0" smtClean="0"/>
              <a:t>July 2014</a:t>
            </a:r>
            <a:endParaRPr lang="en-US" altLang="ja-JP" dirty="0"/>
          </a:p>
        </p:txBody>
      </p:sp>
      <p:sp>
        <p:nvSpPr>
          <p:cNvPr id="9" name="スライド番号プレースホルダー 8"/>
          <p:cNvSpPr>
            <a:spLocks noGrp="1"/>
          </p:cNvSpPr>
          <p:nvPr>
            <p:ph type="sldNum" sz="quarter" idx="11"/>
          </p:nvPr>
        </p:nvSpPr>
        <p:spPr/>
        <p:txBody>
          <a:bodyPr/>
          <a:lstStyle/>
          <a:p>
            <a:r>
              <a:rPr lang="en-US" altLang="ja-JP" smtClean="0"/>
              <a:t>Slide </a:t>
            </a:r>
            <a:fld id="{D82A7083-144B-4CAE-9BCE-F602E8314F10}" type="slidenum">
              <a:rPr lang="en-US" altLang="ja-JP" smtClean="0"/>
              <a:pPr/>
              <a:t>‹#›</a:t>
            </a:fld>
            <a:endParaRPr lang="en-US" altLang="ja-JP"/>
          </a:p>
        </p:txBody>
      </p:sp>
    </p:spTree>
    <p:extLst>
      <p:ext uri="{BB962C8B-B14F-4D97-AF65-F5344CB8AC3E}">
        <p14:creationId xmlns:p14="http://schemas.microsoft.com/office/powerpoint/2010/main" val="375697289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1112" y="2847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July 2014</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D82A7083-144B-4CAE-9BCE-F602E8314F10}" type="slidenum">
              <a:rPr lang="en-US" altLang="ja-JP"/>
              <a:pPr/>
              <a:t>‹#›</a:t>
            </a:fld>
            <a:endParaRPr lang="en-US" altLang="ja-JP" dirty="0"/>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smtClean="0">
                <a:ea typeface="ＭＳ Ｐゴシック" charset="-128"/>
              </a:rPr>
              <a:t>doc.: IEEE 802.15</a:t>
            </a:r>
            <a:r>
              <a:rPr lang="en-US" altLang="ja-JP" sz="1400" b="1" i="0" kern="1200" dirty="0" smtClean="0">
                <a:solidFill>
                  <a:schemeClr val="tx1"/>
                </a:solidFill>
                <a:latin typeface="Times New Roman" pitchFamily="18" charset="0"/>
                <a:ea typeface="+mn-ea"/>
                <a:cs typeface="+mn-cs"/>
              </a:rPr>
              <a:t>-14-0450-00-003d</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 name="Rectangle 7"/>
          <p:cNvSpPr>
            <a:spLocks noChangeArrowheads="1"/>
          </p:cNvSpPr>
          <p:nvPr userDrawn="1"/>
        </p:nvSpPr>
        <p:spPr bwMode="auto">
          <a:xfrm>
            <a:off x="685800" y="390753"/>
            <a:ext cx="143792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ja-JP" sz="1400" b="1" dirty="0" smtClean="0"/>
              <a:t>July </a:t>
            </a:r>
            <a:r>
              <a:rPr lang="en-US" altLang="ja-JP" sz="1400" b="1" dirty="0" smtClean="0"/>
              <a:t>2014</a:t>
            </a:r>
          </a:p>
        </p:txBody>
      </p:sp>
      <p:sp>
        <p:nvSpPr>
          <p:cNvPr id="12" name="Rectangle 7"/>
          <p:cNvSpPr>
            <a:spLocks noChangeArrowheads="1"/>
          </p:cNvSpPr>
          <p:nvPr userDrawn="1"/>
        </p:nvSpPr>
        <p:spPr bwMode="auto">
          <a:xfrm>
            <a:off x="6372200" y="6561877"/>
            <a:ext cx="265998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ja-JP" sz="1200" b="0" dirty="0" smtClean="0"/>
              <a:t>Kiyoshi</a:t>
            </a:r>
            <a:r>
              <a:rPr lang="en-US" altLang="ja-JP" sz="1200" b="0" baseline="0" dirty="0" smtClean="0"/>
              <a:t> Toshimitsu</a:t>
            </a:r>
            <a:r>
              <a:rPr lang="en-US" altLang="ja-JP" sz="1200" b="0" dirty="0" smtClean="0"/>
              <a:t>, Toshiba Corporation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1"/>
          </p:nvPr>
        </p:nvSpPr>
        <p:spPr>
          <a:xfrm>
            <a:off x="4344988" y="6475413"/>
            <a:ext cx="530225" cy="182562"/>
          </a:xfrm>
        </p:spPr>
        <p:txBody>
          <a:bodyPr/>
          <a:lstStyle/>
          <a:p>
            <a:r>
              <a:rPr lang="en-US" altLang="ja-JP" dirty="0"/>
              <a:t>Slide </a:t>
            </a:r>
            <a:fld id="{C71A785E-2BA3-4AA5-AE9F-89AD4FC611BF}" type="slidenum">
              <a:rPr lang="en-US" altLang="ja-JP"/>
              <a:pPr/>
              <a:t>1</a:t>
            </a:fld>
            <a:endParaRPr lang="en-US" altLang="ja-JP" dirty="0"/>
          </a:p>
        </p:txBody>
      </p:sp>
      <p:sp>
        <p:nvSpPr>
          <p:cNvPr id="27651" name="Rectangle 3"/>
          <p:cNvSpPr>
            <a:spLocks noChangeArrowheads="1"/>
          </p:cNvSpPr>
          <p:nvPr/>
        </p:nvSpPr>
        <p:spPr bwMode="auto">
          <a:xfrm>
            <a:off x="152400" y="609600"/>
            <a:ext cx="8812088" cy="5170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kumimoji="1" lang="en-US" altLang="ja-JP" sz="1600" dirty="0">
                <a:latin typeface="+mj-lt"/>
                <a:ea typeface="メイリオ" panose="020B0604030504040204" pitchFamily="50" charset="-128"/>
                <a:cs typeface="メイリオ" panose="020B0604030504040204" pitchFamily="50" charset="-128"/>
              </a:rPr>
              <a:t>Reply to the comment about </a:t>
            </a:r>
            <a:r>
              <a:rPr kumimoji="1" lang="en-US" altLang="ja-JP" sz="1600" dirty="0" smtClean="0">
                <a:latin typeface="+mj-lt"/>
                <a:ea typeface="メイリオ" panose="020B0604030504040204" pitchFamily="50" charset="-128"/>
                <a:cs typeface="メイリオ" panose="020B0604030504040204" pitchFamily="50" charset="-128"/>
              </a:rPr>
              <a:t>the protocol </a:t>
            </a:r>
            <a:r>
              <a:rPr kumimoji="1" lang="en-US" altLang="ja-JP" sz="1600" dirty="0">
                <a:latin typeface="+mj-lt"/>
                <a:ea typeface="メイリオ" panose="020B0604030504040204" pitchFamily="50" charset="-128"/>
                <a:cs typeface="メイリオ" panose="020B0604030504040204" pitchFamily="50" charset="-128"/>
              </a:rPr>
              <a:t>reference model </a:t>
            </a:r>
            <a:r>
              <a:rPr kumimoji="1" lang="en-US" altLang="ja-JP" sz="1600" dirty="0" smtClean="0">
                <a:latin typeface="+mj-lt"/>
                <a:ea typeface="メイリオ" panose="020B0604030504040204" pitchFamily="50" charset="-128"/>
                <a:cs typeface="メイリオ" panose="020B0604030504040204" pitchFamily="50" charset="-128"/>
              </a:rPr>
              <a:t>at </a:t>
            </a:r>
            <a:r>
              <a:rPr kumimoji="1" lang="en-US" altLang="ja-JP" sz="1600" dirty="0">
                <a:latin typeface="+mj-lt"/>
                <a:ea typeface="メイリオ" panose="020B0604030504040204" pitchFamily="50" charset="-128"/>
                <a:cs typeface="メイリオ" panose="020B0604030504040204" pitchFamily="50" charset="-128"/>
              </a:rPr>
              <a:t>July 14</a:t>
            </a:r>
            <a:r>
              <a:rPr kumimoji="1" lang="en-US" altLang="ja-JP" sz="1600" baseline="30000" dirty="0">
                <a:latin typeface="+mj-lt"/>
                <a:ea typeface="メイリオ" panose="020B0604030504040204" pitchFamily="50" charset="-128"/>
                <a:cs typeface="メイリオ" panose="020B0604030504040204" pitchFamily="50" charset="-128"/>
              </a:rPr>
              <a:t>th</a:t>
            </a:r>
            <a:r>
              <a:rPr kumimoji="1" lang="en-US" altLang="ja-JP" sz="1600" dirty="0">
                <a:latin typeface="+mj-lt"/>
                <a:ea typeface="メイリオ" panose="020B0604030504040204" pitchFamily="50" charset="-128"/>
                <a:cs typeface="メイリオ" panose="020B0604030504040204" pitchFamily="50" charset="-128"/>
              </a:rPr>
              <a:t> meeting</a:t>
            </a:r>
            <a:endParaRPr lang="en-US" altLang="ja-JP" sz="1600" dirty="0">
              <a:latin typeface="+mj-lt"/>
              <a:ea typeface="ＭＳ Ｐゴシック" charset="-128"/>
            </a:endParaRPr>
          </a:p>
          <a:p>
            <a:r>
              <a:rPr lang="en-US" altLang="ja-JP" sz="1600" b="1" dirty="0">
                <a:ea typeface="ＭＳ Ｐゴシック" charset="-128"/>
              </a:rPr>
              <a:t>Date </a:t>
            </a:r>
            <a:r>
              <a:rPr lang="en-US" altLang="ja-JP" sz="1600" b="1" dirty="0" smtClean="0">
                <a:ea typeface="ＭＳ Ｐゴシック" charset="-128"/>
              </a:rPr>
              <a:t>Submitted: </a:t>
            </a:r>
            <a:r>
              <a:rPr lang="en-US" altLang="ja-JP" sz="1600" dirty="0" smtClean="0">
                <a:ea typeface="ＭＳ Ｐゴシック" charset="-128"/>
              </a:rPr>
              <a:t>16 July, 2014</a:t>
            </a:r>
            <a:endParaRPr lang="en-US" altLang="ja-JP" sz="1600" dirty="0">
              <a:ea typeface="ＭＳ Ｐゴシック" charset="-128"/>
            </a:endParaRP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Kiyoshi Toshimitsu, Seto Ichiro, Kenji Akiyama and Ken Hiraga</a:t>
            </a:r>
          </a:p>
          <a:p>
            <a:r>
              <a:rPr lang="en-US" altLang="ja-JP" sz="1600" dirty="0" smtClean="0">
                <a:ea typeface="ＭＳ Ｐゴシック" charset="-128"/>
              </a:rPr>
              <a:t>Company: Toshiba corporation, Toshiba corporation, Sony corporation and NTT corporation</a:t>
            </a:r>
            <a:endParaRPr lang="en-US" altLang="ja-JP" sz="1600" dirty="0">
              <a:ea typeface="ＭＳ Ｐゴシック" charset="-128"/>
            </a:endParaRPr>
          </a:p>
          <a:p>
            <a:r>
              <a:rPr lang="en-US" altLang="ja-JP" sz="1600" dirty="0" smtClean="0">
                <a:ea typeface="ＭＳ Ｐゴシック" charset="-128"/>
              </a:rPr>
              <a:t>Address: 1-1, Shibaura 1-Chome, Minato-</a:t>
            </a:r>
            <a:r>
              <a:rPr lang="en-US" altLang="ja-JP" sz="1600" dirty="0" err="1" smtClean="0">
                <a:ea typeface="ＭＳ Ｐゴシック" charset="-128"/>
              </a:rPr>
              <a:t>ku</a:t>
            </a:r>
            <a:r>
              <a:rPr lang="en-US" altLang="ja-JP" sz="1600" dirty="0" smtClean="0">
                <a:ea typeface="ＭＳ Ｐゴシック" charset="-128"/>
              </a:rPr>
              <a:t>, Tokyo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:+81-3-3457-3358,  </a:t>
            </a:r>
            <a:r>
              <a:rPr lang="en-US" altLang="ja-JP" sz="1600" dirty="0">
                <a:ea typeface="ＭＳ Ｐゴシック" charset="-128"/>
              </a:rPr>
              <a:t>FAX: </a:t>
            </a:r>
            <a:r>
              <a:rPr lang="en-US" altLang="ja-JP" sz="1600" dirty="0" smtClean="0">
                <a:ea typeface="ＭＳ Ｐゴシック" charset="-128"/>
              </a:rPr>
              <a:t>+81-3-5444-9323, E-Mail: kiyoshi.toshimitsu@toshiba.co.jp</a:t>
            </a:r>
            <a:endParaRPr lang="en-US" altLang="ja-JP" sz="1600" dirty="0">
              <a:ea typeface="ＭＳ Ｐゴシック" charset="-128"/>
            </a:endParaRP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600"/>
              </a:spcBef>
              <a:spcAft>
                <a:spcPts val="600"/>
              </a:spcAft>
            </a:pPr>
            <a:r>
              <a:rPr lang="en-US" altLang="ja-JP" sz="1600" b="1" dirty="0" smtClean="0">
                <a:ea typeface="ＭＳ Ｐゴシック" charset="-128"/>
              </a:rPr>
              <a:t>Abstract</a:t>
            </a:r>
            <a:r>
              <a:rPr lang="en-US" altLang="ja-JP" sz="1600" b="1" dirty="0">
                <a:ea typeface="ＭＳ Ｐゴシック" charset="-128"/>
              </a:rPr>
              <a:t>:</a:t>
            </a:r>
            <a:r>
              <a:rPr lang="en-US" altLang="ja-JP" sz="1600" dirty="0">
                <a:ea typeface="ＭＳ Ｐゴシック" charset="-128"/>
              </a:rPr>
              <a:t>	</a:t>
            </a:r>
            <a:r>
              <a:rPr lang="en-US" altLang="ja-JP" sz="1600" dirty="0" smtClean="0">
                <a:ea typeface="ＭＳ Ｐゴシック" charset="-128"/>
              </a:rPr>
              <a:t>This document describes the reply to the comment </a:t>
            </a:r>
            <a:r>
              <a:rPr kumimoji="1" lang="en-US" altLang="ja-JP" sz="1600" dirty="0">
                <a:ea typeface="メイリオ" panose="020B0604030504040204" pitchFamily="50" charset="-128"/>
                <a:cs typeface="メイリオ" panose="020B0604030504040204" pitchFamily="50" charset="-128"/>
              </a:rPr>
              <a:t>about the protocol reference model at July 14</a:t>
            </a:r>
            <a:r>
              <a:rPr kumimoji="1" lang="en-US" altLang="ja-JP" sz="1600" baseline="30000" dirty="0">
                <a:ea typeface="メイリオ" panose="020B0604030504040204" pitchFamily="50" charset="-128"/>
                <a:cs typeface="メイリオ" panose="020B0604030504040204" pitchFamily="50" charset="-128"/>
              </a:rPr>
              <a:t>th</a:t>
            </a:r>
            <a:r>
              <a:rPr kumimoji="1" lang="en-US" altLang="ja-JP" sz="1600" dirty="0">
                <a:ea typeface="メイリオ" panose="020B0604030504040204" pitchFamily="50" charset="-128"/>
                <a:cs typeface="メイリオ" panose="020B0604030504040204" pitchFamily="50" charset="-128"/>
              </a:rPr>
              <a:t> </a:t>
            </a:r>
            <a:r>
              <a:rPr kumimoji="1" lang="en-US" altLang="ja-JP" sz="1600" dirty="0" smtClean="0">
                <a:ea typeface="メイリオ" panose="020B0604030504040204" pitchFamily="50" charset="-128"/>
                <a:cs typeface="メイリオ" panose="020B0604030504040204" pitchFamily="50" charset="-128"/>
              </a:rPr>
              <a:t>meeting</a:t>
            </a:r>
            <a:endParaRPr lang="en-US" altLang="ja-JP" sz="1600" dirty="0">
              <a:ea typeface="ＭＳ Ｐゴシック" charset="-128"/>
            </a:endParaRPr>
          </a:p>
          <a:p>
            <a:pPr>
              <a:spcBef>
                <a:spcPts val="600"/>
              </a:spcBef>
              <a:spcAft>
                <a:spcPts val="600"/>
              </a:spcAft>
            </a:pPr>
            <a:r>
              <a:rPr lang="en-US" altLang="ja-JP" sz="1600" b="1" dirty="0" smtClean="0">
                <a:ea typeface="ＭＳ Ｐゴシック" charset="-128"/>
              </a:rPr>
              <a:t>Purpose:</a:t>
            </a:r>
            <a:r>
              <a:rPr lang="en-US" altLang="ja-JP" sz="1600" dirty="0">
                <a:ea typeface="ＭＳ Ｐゴシック" charset="-128"/>
              </a:rPr>
              <a:t> </a:t>
            </a:r>
            <a:r>
              <a:rPr lang="en-US" altLang="ja-JP" sz="1600" dirty="0" smtClean="0">
                <a:ea typeface="ＭＳ Ｐゴシック" charset="-128"/>
              </a:rPr>
              <a:t>To discuss the protocol reference  model</a:t>
            </a:r>
          </a:p>
          <a:p>
            <a:pPr>
              <a:spcBef>
                <a:spcPts val="600"/>
              </a:spcBef>
              <a:spcAft>
                <a:spcPts val="600"/>
              </a:spcAft>
            </a:pPr>
            <a:r>
              <a:rPr lang="en-US" altLang="ja-JP" sz="1600" b="1" dirty="0" smtClean="0">
                <a:solidFill>
                  <a:schemeClr val="tx2"/>
                </a:solidFill>
                <a:ea typeface="ＭＳ Ｐゴシック" charset="-128"/>
              </a:rPr>
              <a:t>Notice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692696"/>
            <a:ext cx="8229600" cy="850106"/>
          </a:xfrm>
        </p:spPr>
        <p:txBody>
          <a:bodyPr>
            <a:normAutofit/>
          </a:bodyPr>
          <a:lstStyle/>
          <a:p>
            <a:r>
              <a:rPr kumimoji="1" lang="en-US" altLang="ja-JP" b="1" u="sng" dirty="0" smtClean="0">
                <a:latin typeface="メイリオ" panose="020B0604030504040204" pitchFamily="50" charset="-128"/>
                <a:ea typeface="メイリオ" panose="020B0604030504040204" pitchFamily="50" charset="-128"/>
                <a:cs typeface="メイリオ" panose="020B0604030504040204" pitchFamily="50" charset="-128"/>
              </a:rPr>
              <a:t>Current reference model</a:t>
            </a:r>
            <a:endParaRPr kumimoji="1" lang="ja-JP" altLang="en-US" b="1"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Rectangle 33"/>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pSp>
        <p:nvGrpSpPr>
          <p:cNvPr id="5" name="Group 1"/>
          <p:cNvGrpSpPr>
            <a:grpSpLocks noChangeAspect="1"/>
          </p:cNvGrpSpPr>
          <p:nvPr/>
        </p:nvGrpSpPr>
        <p:grpSpPr bwMode="auto">
          <a:xfrm>
            <a:off x="2160357" y="1617533"/>
            <a:ext cx="4536504" cy="4700778"/>
            <a:chOff x="177" y="0"/>
            <a:chExt cx="5384" cy="5580"/>
          </a:xfrm>
        </p:grpSpPr>
        <p:sp>
          <p:nvSpPr>
            <p:cNvPr id="6" name="AutoShape 32"/>
            <p:cNvSpPr>
              <a:spLocks noChangeAspect="1" noChangeArrowheads="1" noTextEdit="1"/>
            </p:cNvSpPr>
            <p:nvPr/>
          </p:nvSpPr>
          <p:spPr bwMode="auto">
            <a:xfrm>
              <a:off x="177" y="0"/>
              <a:ext cx="5384" cy="558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2079" name="Picture 3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 y="0"/>
              <a:ext cx="5248" cy="3979"/>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0"/>
            <p:cNvSpPr>
              <a:spLocks noChangeArrowheads="1"/>
            </p:cNvSpPr>
            <p:nvPr/>
          </p:nvSpPr>
          <p:spPr bwMode="auto">
            <a:xfrm>
              <a:off x="5488" y="3724"/>
              <a:ext cx="73" cy="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 name="Rectangle 29"/>
            <p:cNvSpPr>
              <a:spLocks noChangeArrowheads="1"/>
            </p:cNvSpPr>
            <p:nvPr/>
          </p:nvSpPr>
          <p:spPr bwMode="auto">
            <a:xfrm>
              <a:off x="4321" y="4289"/>
              <a:ext cx="73"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 name="Rectangle 28"/>
            <p:cNvSpPr>
              <a:spLocks noChangeArrowheads="1"/>
            </p:cNvSpPr>
            <p:nvPr/>
          </p:nvSpPr>
          <p:spPr bwMode="auto">
            <a:xfrm>
              <a:off x="4386" y="4289"/>
              <a:ext cx="73"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 name="Rectangle 27"/>
            <p:cNvSpPr>
              <a:spLocks noChangeArrowheads="1"/>
            </p:cNvSpPr>
            <p:nvPr/>
          </p:nvSpPr>
          <p:spPr bwMode="auto">
            <a:xfrm>
              <a:off x="217" y="4595"/>
              <a:ext cx="4059" cy="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 name="Rectangle 26"/>
            <p:cNvSpPr>
              <a:spLocks noChangeArrowheads="1"/>
            </p:cNvSpPr>
            <p:nvPr/>
          </p:nvSpPr>
          <p:spPr bwMode="auto">
            <a:xfrm>
              <a:off x="217" y="4612"/>
              <a:ext cx="4052" cy="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 name="Rectangle 25"/>
            <p:cNvSpPr>
              <a:spLocks noChangeArrowheads="1"/>
            </p:cNvSpPr>
            <p:nvPr/>
          </p:nvSpPr>
          <p:spPr bwMode="auto">
            <a:xfrm>
              <a:off x="4281" y="4562"/>
              <a:ext cx="73"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 name="Rectangle 24"/>
            <p:cNvSpPr>
              <a:spLocks noChangeArrowheads="1"/>
            </p:cNvSpPr>
            <p:nvPr/>
          </p:nvSpPr>
          <p:spPr bwMode="auto">
            <a:xfrm>
              <a:off x="4349" y="4562"/>
              <a:ext cx="72"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2071" name="Picture 2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 y="0"/>
              <a:ext cx="5248" cy="3979"/>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22"/>
            <p:cNvSpPr>
              <a:spLocks noChangeArrowheads="1"/>
            </p:cNvSpPr>
            <p:nvPr/>
          </p:nvSpPr>
          <p:spPr bwMode="auto">
            <a:xfrm>
              <a:off x="5488" y="3724"/>
              <a:ext cx="73" cy="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 name="Rectangle 21"/>
            <p:cNvSpPr>
              <a:spLocks noChangeArrowheads="1"/>
            </p:cNvSpPr>
            <p:nvPr/>
          </p:nvSpPr>
          <p:spPr bwMode="auto">
            <a:xfrm>
              <a:off x="4321" y="4289"/>
              <a:ext cx="73"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 name="Rectangle 20"/>
            <p:cNvSpPr>
              <a:spLocks noChangeArrowheads="1"/>
            </p:cNvSpPr>
            <p:nvPr/>
          </p:nvSpPr>
          <p:spPr bwMode="auto">
            <a:xfrm>
              <a:off x="4386" y="4289"/>
              <a:ext cx="73"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 name="Rectangle 19"/>
            <p:cNvSpPr>
              <a:spLocks noChangeArrowheads="1"/>
            </p:cNvSpPr>
            <p:nvPr/>
          </p:nvSpPr>
          <p:spPr bwMode="auto">
            <a:xfrm>
              <a:off x="4281" y="4562"/>
              <a:ext cx="73"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 name="Rectangle 18"/>
            <p:cNvSpPr>
              <a:spLocks noChangeArrowheads="1"/>
            </p:cNvSpPr>
            <p:nvPr/>
          </p:nvSpPr>
          <p:spPr bwMode="auto">
            <a:xfrm>
              <a:off x="4349" y="4562"/>
              <a:ext cx="72"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2065"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 y="0"/>
              <a:ext cx="5248" cy="3979"/>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16"/>
            <p:cNvSpPr>
              <a:spLocks noChangeArrowheads="1"/>
            </p:cNvSpPr>
            <p:nvPr/>
          </p:nvSpPr>
          <p:spPr bwMode="auto">
            <a:xfrm>
              <a:off x="5488" y="3724"/>
              <a:ext cx="73" cy="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 name="Rectangle 15"/>
            <p:cNvSpPr>
              <a:spLocks noChangeArrowheads="1"/>
            </p:cNvSpPr>
            <p:nvPr/>
          </p:nvSpPr>
          <p:spPr bwMode="auto">
            <a:xfrm>
              <a:off x="4321" y="4289"/>
              <a:ext cx="73"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 name="Rectangle 14"/>
            <p:cNvSpPr>
              <a:spLocks noChangeArrowheads="1"/>
            </p:cNvSpPr>
            <p:nvPr/>
          </p:nvSpPr>
          <p:spPr bwMode="auto">
            <a:xfrm>
              <a:off x="4386" y="4289"/>
              <a:ext cx="73"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 name="Rectangle 13"/>
            <p:cNvSpPr>
              <a:spLocks noChangeArrowheads="1"/>
            </p:cNvSpPr>
            <p:nvPr/>
          </p:nvSpPr>
          <p:spPr bwMode="auto">
            <a:xfrm>
              <a:off x="4281" y="4562"/>
              <a:ext cx="73"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 name="Rectangle 12"/>
            <p:cNvSpPr>
              <a:spLocks noChangeArrowheads="1"/>
            </p:cNvSpPr>
            <p:nvPr/>
          </p:nvSpPr>
          <p:spPr bwMode="auto">
            <a:xfrm>
              <a:off x="4349" y="4562"/>
              <a:ext cx="72"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2059"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 y="0"/>
              <a:ext cx="5248" cy="3979"/>
            </a:xfrm>
            <a:prstGeom prst="rect">
              <a:avLst/>
            </a:prstGeom>
            <a:noFill/>
            <a:extLst>
              <a:ext uri="{909E8E84-426E-40DD-AFC4-6F175D3DCCD1}">
                <a14:hiddenFill xmlns:a14="http://schemas.microsoft.com/office/drawing/2010/main">
                  <a:solidFill>
                    <a:srgbClr val="FFFFFF"/>
                  </a:solidFill>
                </a14:hiddenFill>
              </a:ext>
            </a:extLst>
          </p:spPr>
        </p:pic>
        <p:sp>
          <p:nvSpPr>
            <p:cNvPr id="24" name="Rectangle 10"/>
            <p:cNvSpPr>
              <a:spLocks noChangeArrowheads="1"/>
            </p:cNvSpPr>
            <p:nvPr/>
          </p:nvSpPr>
          <p:spPr bwMode="auto">
            <a:xfrm>
              <a:off x="5488" y="3724"/>
              <a:ext cx="73" cy="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 name="Rectangle 9"/>
            <p:cNvSpPr>
              <a:spLocks noChangeArrowheads="1"/>
            </p:cNvSpPr>
            <p:nvPr/>
          </p:nvSpPr>
          <p:spPr bwMode="auto">
            <a:xfrm>
              <a:off x="4321" y="4289"/>
              <a:ext cx="73"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 name="Rectangle 8"/>
            <p:cNvSpPr>
              <a:spLocks noChangeArrowheads="1"/>
            </p:cNvSpPr>
            <p:nvPr/>
          </p:nvSpPr>
          <p:spPr bwMode="auto">
            <a:xfrm>
              <a:off x="4386" y="4289"/>
              <a:ext cx="73"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 name="Rectangle 7"/>
            <p:cNvSpPr>
              <a:spLocks noChangeArrowheads="1"/>
            </p:cNvSpPr>
            <p:nvPr/>
          </p:nvSpPr>
          <p:spPr bwMode="auto">
            <a:xfrm>
              <a:off x="4281" y="4562"/>
              <a:ext cx="73"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 name="Rectangle 6"/>
            <p:cNvSpPr>
              <a:spLocks noChangeArrowheads="1"/>
            </p:cNvSpPr>
            <p:nvPr/>
          </p:nvSpPr>
          <p:spPr bwMode="auto">
            <a:xfrm>
              <a:off x="4349" y="4562"/>
              <a:ext cx="72"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9" name="Rectangle 5"/>
            <p:cNvSpPr>
              <a:spLocks noChangeArrowheads="1"/>
            </p:cNvSpPr>
            <p:nvPr/>
          </p:nvSpPr>
          <p:spPr bwMode="auto">
            <a:xfrm>
              <a:off x="360" y="4320"/>
              <a:ext cx="4320" cy="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FF"/>
                  </a:solidFill>
                  <a:effectLst/>
                  <a:latin typeface="Arial" pitchFamily="34" charset="0"/>
                  <a:ea typeface="ＭＳ 明朝" pitchFamily="17" charset="-128"/>
                  <a:cs typeface="Arial" pitchFamily="34" charset="0"/>
                </a:rPr>
                <a:t>PHY_SAP: PHY Service Access Point</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0" name="Rectangle 4"/>
            <p:cNvSpPr>
              <a:spLocks noChangeArrowheads="1"/>
            </p:cNvSpPr>
            <p:nvPr/>
          </p:nvSpPr>
          <p:spPr bwMode="auto">
            <a:xfrm>
              <a:off x="360" y="4680"/>
              <a:ext cx="4680" cy="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FF"/>
                  </a:solidFill>
                  <a:effectLst/>
                  <a:latin typeface="Arial" pitchFamily="34" charset="0"/>
                  <a:ea typeface="ＭＳ 明朝" pitchFamily="17" charset="-128"/>
                  <a:cs typeface="Arial" pitchFamily="34" charset="0"/>
                </a:rPr>
                <a:t>PLCP: PHY Layer Convergence Protocol</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1" name="Rectangle 3"/>
            <p:cNvSpPr>
              <a:spLocks noChangeArrowheads="1"/>
            </p:cNvSpPr>
            <p:nvPr/>
          </p:nvSpPr>
          <p:spPr bwMode="auto">
            <a:xfrm>
              <a:off x="177" y="4322"/>
              <a:ext cx="4139"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48" name="Rectangle 2"/>
            <p:cNvSpPr>
              <a:spLocks noChangeArrowheads="1"/>
            </p:cNvSpPr>
            <p:nvPr/>
          </p:nvSpPr>
          <p:spPr bwMode="auto">
            <a:xfrm>
              <a:off x="357" y="3960"/>
              <a:ext cx="4943" cy="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FF"/>
                  </a:solidFill>
                  <a:effectLst/>
                  <a:latin typeface="Arial" pitchFamily="34" charset="0"/>
                  <a:ea typeface="ＭＳ 明朝" pitchFamily="17" charset="-128"/>
                  <a:cs typeface="Arial" pitchFamily="34" charset="0"/>
                </a:rPr>
                <a:t>MAC_SAP: MAC Service Access Point</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grpSp>
      <p:cxnSp>
        <p:nvCxnSpPr>
          <p:cNvPr id="2052" name="直線矢印コネクタ 2051"/>
          <p:cNvCxnSpPr/>
          <p:nvPr/>
        </p:nvCxnSpPr>
        <p:spPr>
          <a:xfrm flipV="1">
            <a:off x="1763688" y="4027551"/>
            <a:ext cx="1681763" cy="1829096"/>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053" name="正方形/長方形 2052"/>
          <p:cNvSpPr/>
          <p:nvPr/>
        </p:nvSpPr>
        <p:spPr>
          <a:xfrm>
            <a:off x="3635896" y="2692556"/>
            <a:ext cx="1872208" cy="2277019"/>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54" name="テキスト ボックス 2053"/>
          <p:cNvSpPr txBox="1"/>
          <p:nvPr/>
        </p:nvSpPr>
        <p:spPr>
          <a:xfrm>
            <a:off x="893894" y="6087479"/>
            <a:ext cx="6733831" cy="461665"/>
          </a:xfrm>
          <a:prstGeom prst="rect">
            <a:avLst/>
          </a:prstGeom>
          <a:noFill/>
        </p:spPr>
        <p:txBody>
          <a:bodyPr wrap="none" rtlCol="0">
            <a:spAutoFit/>
          </a:bodyPr>
          <a:lstStyle/>
          <a:p>
            <a:r>
              <a:rPr kumimoji="1"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rPr>
              <a:t>PHY Layer is divided into two </a:t>
            </a:r>
            <a:r>
              <a:rPr lang="en-US" altLang="ja-JP" sz="2400" b="1" dirty="0" err="1" smtClean="0">
                <a:latin typeface="メイリオ" panose="020B0604030504040204" pitchFamily="50" charset="-128"/>
                <a:ea typeface="メイリオ" panose="020B0604030504040204" pitchFamily="50" charset="-128"/>
                <a:cs typeface="メイリオ" panose="020B0604030504040204" pitchFamily="50" charset="-128"/>
              </a:rPr>
              <a:t>s</a:t>
            </a:r>
            <a:r>
              <a:rPr kumimoji="1" lang="en-US" altLang="ja-JP" sz="2400" b="1" dirty="0" err="1" smtClean="0">
                <a:latin typeface="メイリオ" panose="020B0604030504040204" pitchFamily="50" charset="-128"/>
                <a:ea typeface="メイリオ" panose="020B0604030504040204" pitchFamily="50" charset="-128"/>
                <a:cs typeface="メイリオ" panose="020B0604030504040204" pitchFamily="50" charset="-128"/>
              </a:rPr>
              <a:t>ublayers</a:t>
            </a:r>
            <a:r>
              <a:rPr kumimoji="1"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rPr>
              <a:t>.</a:t>
            </a:r>
          </a:p>
        </p:txBody>
      </p:sp>
    </p:spTree>
    <p:extLst>
      <p:ext uri="{BB962C8B-B14F-4D97-AF65-F5344CB8AC3E}">
        <p14:creationId xmlns:p14="http://schemas.microsoft.com/office/powerpoint/2010/main" val="9380285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64704" y="1556792"/>
            <a:ext cx="8579296" cy="4281339"/>
          </a:xfrm>
        </p:spPr>
        <p:txBody>
          <a:bodyPr>
            <a:normAutofit/>
          </a:bodyPr>
          <a:lstStyle/>
          <a:p>
            <a:r>
              <a:rPr kumimoji="1"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rPr>
              <a:t>IEEE802.15.3c-2009</a:t>
            </a:r>
          </a:p>
          <a:p>
            <a:pPr lvl="1"/>
            <a:r>
              <a:rPr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rPr>
              <a:t>Amendment to IEEE </a:t>
            </a:r>
            <a:r>
              <a:rPr lang="en-US" altLang="ja-JP" sz="2400" b="1" dirty="0" err="1" smtClean="0">
                <a:latin typeface="メイリオ" panose="020B0604030504040204" pitchFamily="50" charset="-128"/>
                <a:ea typeface="メイリオ" panose="020B0604030504040204" pitchFamily="50" charset="-128"/>
                <a:cs typeface="メイリオ" panose="020B0604030504040204" pitchFamily="50" charset="-128"/>
              </a:rPr>
              <a:t>Std</a:t>
            </a:r>
            <a:r>
              <a:rPr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rPr>
              <a:t> 802.15.3-2003</a:t>
            </a:r>
          </a:p>
          <a:p>
            <a:pPr lvl="1"/>
            <a:r>
              <a:rPr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rPr>
              <a:t>No replacement of Figure.3</a:t>
            </a:r>
          </a:p>
          <a:p>
            <a:r>
              <a:rPr kumimoji="1"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rPr>
              <a:t>IEEE802.15.3-2003</a:t>
            </a:r>
          </a:p>
          <a:p>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kumimoji="1"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1"/>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7" y="3452846"/>
            <a:ext cx="4536503" cy="32885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タイトル 1"/>
          <p:cNvSpPr>
            <a:spLocks noGrp="1"/>
          </p:cNvSpPr>
          <p:nvPr>
            <p:ph type="title"/>
          </p:nvPr>
        </p:nvSpPr>
        <p:spPr>
          <a:xfrm>
            <a:off x="395536" y="908720"/>
            <a:ext cx="8229600" cy="490066"/>
          </a:xfrm>
        </p:spPr>
        <p:txBody>
          <a:bodyPr>
            <a:noAutofit/>
          </a:bodyPr>
          <a:lstStyle/>
          <a:p>
            <a:r>
              <a:rPr kumimoji="1" lang="en-US" altLang="ja-JP" sz="3200" b="1" u="sng" dirty="0" smtClean="0">
                <a:latin typeface="メイリオ" panose="020B0604030504040204" pitchFamily="50" charset="-128"/>
                <a:ea typeface="メイリオ" panose="020B0604030504040204" pitchFamily="50" charset="-128"/>
                <a:cs typeface="メイリオ" panose="020B0604030504040204" pitchFamily="50" charset="-128"/>
              </a:rPr>
              <a:t>IEEE 802.15.3c reference </a:t>
            </a:r>
            <a:r>
              <a:rPr lang="en-US" altLang="ja-JP" sz="3200" b="1" u="sng" dirty="0">
                <a:latin typeface="メイリオ" panose="020B0604030504040204" pitchFamily="50" charset="-128"/>
                <a:ea typeface="メイリオ" panose="020B0604030504040204" pitchFamily="50" charset="-128"/>
                <a:cs typeface="メイリオ" panose="020B0604030504040204" pitchFamily="50" charset="-128"/>
              </a:rPr>
              <a:t>m</a:t>
            </a:r>
            <a:r>
              <a:rPr kumimoji="1" lang="en-US" altLang="ja-JP" sz="3200" b="1" u="sng" dirty="0" smtClean="0">
                <a:latin typeface="メイリオ" panose="020B0604030504040204" pitchFamily="50" charset="-128"/>
                <a:ea typeface="メイリオ" panose="020B0604030504040204" pitchFamily="50" charset="-128"/>
                <a:cs typeface="メイリオ" panose="020B0604030504040204" pitchFamily="50" charset="-128"/>
              </a:rPr>
              <a:t>odel</a:t>
            </a:r>
            <a:endParaRPr kumimoji="1" lang="ja-JP" altLang="en-US" sz="3200" b="1"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p:cNvSpPr/>
          <p:nvPr/>
        </p:nvSpPr>
        <p:spPr>
          <a:xfrm>
            <a:off x="1899688" y="4365104"/>
            <a:ext cx="3680424" cy="216024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196896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908720"/>
            <a:ext cx="8229600" cy="490066"/>
          </a:xfrm>
        </p:spPr>
        <p:txBody>
          <a:bodyPr>
            <a:noAutofit/>
          </a:bodyPr>
          <a:lstStyle/>
          <a:p>
            <a:r>
              <a:rPr lang="en-US" altLang="ja-JP" sz="3600" b="1" u="sng" dirty="0">
                <a:latin typeface="メイリオ" panose="020B0604030504040204" pitchFamily="50" charset="-128"/>
                <a:ea typeface="メイリオ" panose="020B0604030504040204" pitchFamily="50" charset="-128"/>
                <a:cs typeface="メイリオ" panose="020B0604030504040204" pitchFamily="50" charset="-128"/>
              </a:rPr>
              <a:t>IEEE </a:t>
            </a:r>
            <a:r>
              <a:rPr lang="en-US" altLang="ja-JP" sz="3600" b="1" u="sng" dirty="0" smtClean="0">
                <a:latin typeface="メイリオ" panose="020B0604030504040204" pitchFamily="50" charset="-128"/>
                <a:ea typeface="メイリオ" panose="020B0604030504040204" pitchFamily="50" charset="-128"/>
                <a:cs typeface="メイリオ" panose="020B0604030504040204" pitchFamily="50" charset="-128"/>
              </a:rPr>
              <a:t>802.15.3b </a:t>
            </a:r>
            <a:r>
              <a:rPr lang="en-US" altLang="ja-JP" sz="3600" b="1" u="sng" dirty="0">
                <a:latin typeface="メイリオ" panose="020B0604030504040204" pitchFamily="50" charset="-128"/>
                <a:ea typeface="メイリオ" panose="020B0604030504040204" pitchFamily="50" charset="-128"/>
                <a:cs typeface="メイリオ" panose="020B0604030504040204" pitchFamily="50" charset="-128"/>
              </a:rPr>
              <a:t>r</a:t>
            </a:r>
            <a:r>
              <a:rPr lang="en-US" altLang="ja-JP" sz="3600" b="1" u="sng" dirty="0" smtClean="0">
                <a:latin typeface="メイリオ" panose="020B0604030504040204" pitchFamily="50" charset="-128"/>
                <a:ea typeface="メイリオ" panose="020B0604030504040204" pitchFamily="50" charset="-128"/>
                <a:cs typeface="メイリオ" panose="020B0604030504040204" pitchFamily="50" charset="-128"/>
              </a:rPr>
              <a:t>eference </a:t>
            </a:r>
            <a:r>
              <a:rPr lang="en-US" altLang="ja-JP" sz="3600" b="1" u="sng" dirty="0">
                <a:latin typeface="メイリオ" panose="020B0604030504040204" pitchFamily="50" charset="-128"/>
                <a:ea typeface="メイリオ" panose="020B0604030504040204" pitchFamily="50" charset="-128"/>
                <a:cs typeface="メイリオ" panose="020B0604030504040204" pitchFamily="50" charset="-128"/>
              </a:rPr>
              <a:t>m</a:t>
            </a:r>
            <a:r>
              <a:rPr lang="en-US" altLang="ja-JP" sz="3600" b="1" u="sng" dirty="0" smtClean="0">
                <a:latin typeface="メイリオ" panose="020B0604030504040204" pitchFamily="50" charset="-128"/>
                <a:ea typeface="メイリオ" panose="020B0604030504040204" pitchFamily="50" charset="-128"/>
                <a:cs typeface="メイリオ" panose="020B0604030504040204" pitchFamily="50" charset="-128"/>
              </a:rPr>
              <a:t>odel</a:t>
            </a:r>
            <a:endParaRPr kumimoji="1" lang="ja-JP" altLang="en-US" sz="3600" b="1"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149258" y="1595933"/>
            <a:ext cx="8568952" cy="5145435"/>
          </a:xfrm>
        </p:spPr>
        <p:txBody>
          <a:bodyPr>
            <a:normAutofit/>
          </a:bodyPr>
          <a:lstStyle/>
          <a:p>
            <a:r>
              <a:rPr kumimoji="1"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rPr>
              <a:t>IEEE802.15.3b-2005</a:t>
            </a:r>
          </a:p>
          <a:p>
            <a:pPr lvl="1"/>
            <a:r>
              <a:rPr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rPr>
              <a:t>Amendment to IEEE </a:t>
            </a:r>
            <a:r>
              <a:rPr lang="en-US" altLang="ja-JP" sz="2400" b="1" dirty="0" err="1" smtClean="0">
                <a:latin typeface="メイリオ" panose="020B0604030504040204" pitchFamily="50" charset="-128"/>
                <a:ea typeface="メイリオ" panose="020B0604030504040204" pitchFamily="50" charset="-128"/>
                <a:cs typeface="メイリオ" panose="020B0604030504040204" pitchFamily="50" charset="-128"/>
              </a:rPr>
              <a:t>Std</a:t>
            </a:r>
            <a:r>
              <a:rPr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rPr>
              <a:t> 802.15.3-2003</a:t>
            </a:r>
          </a:p>
          <a:p>
            <a:pPr lvl="1"/>
            <a:r>
              <a:rPr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rPr>
              <a:t>Replace Figure.3 with the figure below</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a:p>
            <a:pPr lvl="1"/>
            <a:endParaRPr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1"/>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a:p>
            <a:pPr lvl="1"/>
            <a:endParaRPr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kumimoji="1"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1"/>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3140968"/>
            <a:ext cx="4737873" cy="34010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正方形/長方形 4"/>
          <p:cNvSpPr/>
          <p:nvPr/>
        </p:nvSpPr>
        <p:spPr>
          <a:xfrm>
            <a:off x="2483767" y="4149080"/>
            <a:ext cx="3672409" cy="2016224"/>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383775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692696"/>
            <a:ext cx="8712968" cy="922114"/>
          </a:xfrm>
        </p:spPr>
        <p:txBody>
          <a:bodyPr>
            <a:noAutofit/>
          </a:bodyPr>
          <a:lstStyle/>
          <a:p>
            <a:r>
              <a:rPr lang="en-US" altLang="ja-JP" sz="2800" b="1" u="sng" dirty="0" smtClean="0">
                <a:latin typeface="メイリオ" panose="020B0604030504040204" pitchFamily="50" charset="-128"/>
                <a:ea typeface="メイリオ" panose="020B0604030504040204" pitchFamily="50" charset="-128"/>
                <a:cs typeface="メイリオ" panose="020B0604030504040204" pitchFamily="50" charset="-128"/>
              </a:rPr>
              <a:t>Proposal at July 14</a:t>
            </a:r>
            <a:r>
              <a:rPr lang="en-US" altLang="ja-JP" sz="2800" b="1" u="sng" baseline="30000" dirty="0" smtClean="0">
                <a:latin typeface="メイリオ" panose="020B0604030504040204" pitchFamily="50" charset="-128"/>
                <a:ea typeface="メイリオ" panose="020B0604030504040204" pitchFamily="50" charset="-128"/>
                <a:cs typeface="メイリオ" panose="020B0604030504040204" pitchFamily="50" charset="-128"/>
              </a:rPr>
              <a:t>th</a:t>
            </a:r>
            <a:r>
              <a:rPr lang="en-US" altLang="ja-JP" sz="2800" b="1" u="sng" dirty="0" smtClean="0">
                <a:latin typeface="メイリオ" panose="020B0604030504040204" pitchFamily="50" charset="-128"/>
                <a:ea typeface="メイリオ" panose="020B0604030504040204" pitchFamily="50" charset="-128"/>
                <a:cs typeface="メイリオ" panose="020B0604030504040204" pitchFamily="50" charset="-128"/>
              </a:rPr>
              <a:t> meeting</a:t>
            </a:r>
            <a:r>
              <a:rPr lang="en-US" altLang="ja-JP" sz="1600" b="1"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b="1" u="sng" dirty="0" smtClean="0"/>
              <a:t>doc</a:t>
            </a:r>
            <a:r>
              <a:rPr lang="en-US" altLang="ja-JP" sz="1600" b="1" u="sng" dirty="0"/>
              <a:t>.:IEEE15-14-0414-02-003d</a:t>
            </a:r>
            <a:r>
              <a:rPr lang="en-US" altLang="ja-JP" sz="1600" b="1" u="sng"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600" b="1"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323528" y="1525659"/>
            <a:ext cx="8229600" cy="4857403"/>
          </a:xfrm>
        </p:spPr>
        <p:txBody>
          <a:bodyPr>
            <a:normAutofit/>
          </a:bodyPr>
          <a:lstStyle/>
          <a:p>
            <a:r>
              <a:rPr kumimoji="1"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rPr>
              <a:t>Start from simple reference model below using common parts of the previous reference models in 802.15.3c and 802.15.3b</a:t>
            </a:r>
          </a:p>
          <a:p>
            <a:pPr lvl="1"/>
            <a:r>
              <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Discussion about division of PHY layer should be done in the development phase of PHY and MAC specification.</a:t>
            </a:r>
            <a:endParaRPr kumimoji="1"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 name="図 3"/>
          <p:cNvPicPr/>
          <p:nvPr/>
        </p:nvPicPr>
        <p:blipFill>
          <a:blip r:embed="rId3">
            <a:extLst>
              <a:ext uri="{28A0092B-C50C-407E-A947-70E740481C1C}">
                <a14:useLocalDpi xmlns:a14="http://schemas.microsoft.com/office/drawing/2010/main" val="0"/>
              </a:ext>
            </a:extLst>
          </a:blip>
          <a:stretch>
            <a:fillRect/>
          </a:stretch>
        </p:blipFill>
        <p:spPr>
          <a:xfrm>
            <a:off x="1475656" y="3717032"/>
            <a:ext cx="4896545" cy="2903639"/>
          </a:xfrm>
          <a:prstGeom prst="rect">
            <a:avLst/>
          </a:prstGeom>
        </p:spPr>
      </p:pic>
      <p:sp>
        <p:nvSpPr>
          <p:cNvPr id="6" name="正方形/長方形 5"/>
          <p:cNvSpPr/>
          <p:nvPr/>
        </p:nvSpPr>
        <p:spPr>
          <a:xfrm>
            <a:off x="5724128" y="2204864"/>
            <a:ext cx="237566" cy="369332"/>
          </a:xfrm>
          <a:prstGeom prst="rect">
            <a:avLst/>
          </a:prstGeom>
        </p:spPr>
        <p:txBody>
          <a:bodyPr wrap="none">
            <a:spAutoFit/>
          </a:bodyPr>
          <a:lstStyle/>
          <a:p>
            <a:r>
              <a:rPr lang="en-US" altLang="ja-JP" b="1" dirty="0"/>
              <a:t> </a:t>
            </a:r>
            <a:endParaRPr lang="ja-JP" altLang="en-US" dirty="0"/>
          </a:p>
        </p:txBody>
      </p:sp>
    </p:spTree>
    <p:extLst>
      <p:ext uri="{BB962C8B-B14F-4D97-AF65-F5344CB8AC3E}">
        <p14:creationId xmlns:p14="http://schemas.microsoft.com/office/powerpoint/2010/main" val="10296475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78694"/>
            <a:ext cx="8229600" cy="850106"/>
          </a:xfrm>
        </p:spPr>
        <p:txBody>
          <a:bodyPr>
            <a:noAutofit/>
          </a:bodyPr>
          <a:lstStyle/>
          <a:p>
            <a:r>
              <a:rPr kumimoji="1" lang="en-US" altLang="ja-JP" sz="3200" b="1" u="sng" dirty="0" smtClean="0">
                <a:latin typeface="メイリオ" panose="020B0604030504040204" pitchFamily="50" charset="-128"/>
                <a:ea typeface="メイリオ" panose="020B0604030504040204" pitchFamily="50" charset="-128"/>
                <a:cs typeface="メイリオ" panose="020B0604030504040204" pitchFamily="50" charset="-128"/>
              </a:rPr>
              <a:t>In the case of start from </a:t>
            </a:r>
            <a:br>
              <a:rPr kumimoji="1" lang="en-US" altLang="ja-JP" sz="3200" b="1" u="sng" dirty="0" smtClean="0">
                <a:latin typeface="メイリオ" panose="020B0604030504040204" pitchFamily="50" charset="-128"/>
                <a:ea typeface="メイリオ" panose="020B0604030504040204" pitchFamily="50" charset="-128"/>
                <a:cs typeface="メイリオ" panose="020B0604030504040204" pitchFamily="50" charset="-128"/>
              </a:rPr>
            </a:br>
            <a:r>
              <a:rPr kumimoji="1" lang="en-US" altLang="ja-JP" sz="3200" b="1" u="sng" dirty="0" smtClean="0">
                <a:latin typeface="メイリオ" panose="020B0604030504040204" pitchFamily="50" charset="-128"/>
                <a:ea typeface="メイリオ" panose="020B0604030504040204" pitchFamily="50" charset="-128"/>
                <a:cs typeface="メイリオ" panose="020B0604030504040204" pitchFamily="50" charset="-128"/>
              </a:rPr>
              <a:t>current reference model</a:t>
            </a:r>
            <a:endParaRPr kumimoji="1" lang="ja-JP" altLang="en-US" sz="3200" b="1"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Rectangle 33"/>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pSp>
        <p:nvGrpSpPr>
          <p:cNvPr id="5" name="Group 1"/>
          <p:cNvGrpSpPr>
            <a:grpSpLocks noChangeAspect="1"/>
          </p:cNvGrpSpPr>
          <p:nvPr/>
        </p:nvGrpSpPr>
        <p:grpSpPr bwMode="auto">
          <a:xfrm>
            <a:off x="2222280" y="1856984"/>
            <a:ext cx="4097515" cy="4245893"/>
            <a:chOff x="177" y="0"/>
            <a:chExt cx="5384" cy="5580"/>
          </a:xfrm>
        </p:grpSpPr>
        <p:sp>
          <p:nvSpPr>
            <p:cNvPr id="6" name="AutoShape 32"/>
            <p:cNvSpPr>
              <a:spLocks noChangeAspect="1" noChangeArrowheads="1" noTextEdit="1"/>
            </p:cNvSpPr>
            <p:nvPr/>
          </p:nvSpPr>
          <p:spPr bwMode="auto">
            <a:xfrm>
              <a:off x="177" y="0"/>
              <a:ext cx="5384" cy="558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2079" name="Picture 3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 y="0"/>
              <a:ext cx="5248" cy="3979"/>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0"/>
            <p:cNvSpPr>
              <a:spLocks noChangeArrowheads="1"/>
            </p:cNvSpPr>
            <p:nvPr/>
          </p:nvSpPr>
          <p:spPr bwMode="auto">
            <a:xfrm>
              <a:off x="5488" y="3724"/>
              <a:ext cx="73" cy="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 name="Rectangle 29"/>
            <p:cNvSpPr>
              <a:spLocks noChangeArrowheads="1"/>
            </p:cNvSpPr>
            <p:nvPr/>
          </p:nvSpPr>
          <p:spPr bwMode="auto">
            <a:xfrm>
              <a:off x="4321" y="4289"/>
              <a:ext cx="73"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 name="Rectangle 28"/>
            <p:cNvSpPr>
              <a:spLocks noChangeArrowheads="1"/>
            </p:cNvSpPr>
            <p:nvPr/>
          </p:nvSpPr>
          <p:spPr bwMode="auto">
            <a:xfrm>
              <a:off x="4386" y="4289"/>
              <a:ext cx="73"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 name="Rectangle 27"/>
            <p:cNvSpPr>
              <a:spLocks noChangeArrowheads="1"/>
            </p:cNvSpPr>
            <p:nvPr/>
          </p:nvSpPr>
          <p:spPr bwMode="auto">
            <a:xfrm>
              <a:off x="217" y="4595"/>
              <a:ext cx="4059" cy="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 name="Rectangle 26"/>
            <p:cNvSpPr>
              <a:spLocks noChangeArrowheads="1"/>
            </p:cNvSpPr>
            <p:nvPr/>
          </p:nvSpPr>
          <p:spPr bwMode="auto">
            <a:xfrm>
              <a:off x="217" y="4612"/>
              <a:ext cx="4052" cy="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 name="Rectangle 25"/>
            <p:cNvSpPr>
              <a:spLocks noChangeArrowheads="1"/>
            </p:cNvSpPr>
            <p:nvPr/>
          </p:nvSpPr>
          <p:spPr bwMode="auto">
            <a:xfrm>
              <a:off x="4281" y="4562"/>
              <a:ext cx="73"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 name="Rectangle 24"/>
            <p:cNvSpPr>
              <a:spLocks noChangeArrowheads="1"/>
            </p:cNvSpPr>
            <p:nvPr/>
          </p:nvSpPr>
          <p:spPr bwMode="auto">
            <a:xfrm>
              <a:off x="4349" y="4562"/>
              <a:ext cx="72"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2071" name="Picture 2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 y="0"/>
              <a:ext cx="5248" cy="3979"/>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22"/>
            <p:cNvSpPr>
              <a:spLocks noChangeArrowheads="1"/>
            </p:cNvSpPr>
            <p:nvPr/>
          </p:nvSpPr>
          <p:spPr bwMode="auto">
            <a:xfrm>
              <a:off x="5488" y="3724"/>
              <a:ext cx="73" cy="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 name="Rectangle 21"/>
            <p:cNvSpPr>
              <a:spLocks noChangeArrowheads="1"/>
            </p:cNvSpPr>
            <p:nvPr/>
          </p:nvSpPr>
          <p:spPr bwMode="auto">
            <a:xfrm>
              <a:off x="4321" y="4289"/>
              <a:ext cx="73"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 name="Rectangle 20"/>
            <p:cNvSpPr>
              <a:spLocks noChangeArrowheads="1"/>
            </p:cNvSpPr>
            <p:nvPr/>
          </p:nvSpPr>
          <p:spPr bwMode="auto">
            <a:xfrm>
              <a:off x="4386" y="4289"/>
              <a:ext cx="73"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 name="Rectangle 19"/>
            <p:cNvSpPr>
              <a:spLocks noChangeArrowheads="1"/>
            </p:cNvSpPr>
            <p:nvPr/>
          </p:nvSpPr>
          <p:spPr bwMode="auto">
            <a:xfrm>
              <a:off x="4281" y="4562"/>
              <a:ext cx="73"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 name="Rectangle 18"/>
            <p:cNvSpPr>
              <a:spLocks noChangeArrowheads="1"/>
            </p:cNvSpPr>
            <p:nvPr/>
          </p:nvSpPr>
          <p:spPr bwMode="auto">
            <a:xfrm>
              <a:off x="4349" y="4562"/>
              <a:ext cx="72"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2065"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 y="0"/>
              <a:ext cx="5248" cy="3979"/>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16"/>
            <p:cNvSpPr>
              <a:spLocks noChangeArrowheads="1"/>
            </p:cNvSpPr>
            <p:nvPr/>
          </p:nvSpPr>
          <p:spPr bwMode="auto">
            <a:xfrm>
              <a:off x="5488" y="3724"/>
              <a:ext cx="73" cy="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 name="Rectangle 15"/>
            <p:cNvSpPr>
              <a:spLocks noChangeArrowheads="1"/>
            </p:cNvSpPr>
            <p:nvPr/>
          </p:nvSpPr>
          <p:spPr bwMode="auto">
            <a:xfrm>
              <a:off x="4321" y="4289"/>
              <a:ext cx="73"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 name="Rectangle 14"/>
            <p:cNvSpPr>
              <a:spLocks noChangeArrowheads="1"/>
            </p:cNvSpPr>
            <p:nvPr/>
          </p:nvSpPr>
          <p:spPr bwMode="auto">
            <a:xfrm>
              <a:off x="4386" y="4289"/>
              <a:ext cx="73"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 name="Rectangle 13"/>
            <p:cNvSpPr>
              <a:spLocks noChangeArrowheads="1"/>
            </p:cNvSpPr>
            <p:nvPr/>
          </p:nvSpPr>
          <p:spPr bwMode="auto">
            <a:xfrm>
              <a:off x="4281" y="4562"/>
              <a:ext cx="73"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 name="Rectangle 12"/>
            <p:cNvSpPr>
              <a:spLocks noChangeArrowheads="1"/>
            </p:cNvSpPr>
            <p:nvPr/>
          </p:nvSpPr>
          <p:spPr bwMode="auto">
            <a:xfrm>
              <a:off x="4349" y="4562"/>
              <a:ext cx="72"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2059"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 y="0"/>
              <a:ext cx="5248" cy="3979"/>
            </a:xfrm>
            <a:prstGeom prst="rect">
              <a:avLst/>
            </a:prstGeom>
            <a:noFill/>
            <a:extLst>
              <a:ext uri="{909E8E84-426E-40DD-AFC4-6F175D3DCCD1}">
                <a14:hiddenFill xmlns:a14="http://schemas.microsoft.com/office/drawing/2010/main">
                  <a:solidFill>
                    <a:srgbClr val="FFFFFF"/>
                  </a:solidFill>
                </a14:hiddenFill>
              </a:ext>
            </a:extLst>
          </p:spPr>
        </p:pic>
        <p:sp>
          <p:nvSpPr>
            <p:cNvPr id="24" name="Rectangle 10"/>
            <p:cNvSpPr>
              <a:spLocks noChangeArrowheads="1"/>
            </p:cNvSpPr>
            <p:nvPr/>
          </p:nvSpPr>
          <p:spPr bwMode="auto">
            <a:xfrm>
              <a:off x="5488" y="3724"/>
              <a:ext cx="73" cy="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 name="Rectangle 9"/>
            <p:cNvSpPr>
              <a:spLocks noChangeArrowheads="1"/>
            </p:cNvSpPr>
            <p:nvPr/>
          </p:nvSpPr>
          <p:spPr bwMode="auto">
            <a:xfrm>
              <a:off x="4321" y="4289"/>
              <a:ext cx="73"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 name="Rectangle 8"/>
            <p:cNvSpPr>
              <a:spLocks noChangeArrowheads="1"/>
            </p:cNvSpPr>
            <p:nvPr/>
          </p:nvSpPr>
          <p:spPr bwMode="auto">
            <a:xfrm>
              <a:off x="4386" y="4289"/>
              <a:ext cx="73"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 name="Rectangle 7"/>
            <p:cNvSpPr>
              <a:spLocks noChangeArrowheads="1"/>
            </p:cNvSpPr>
            <p:nvPr/>
          </p:nvSpPr>
          <p:spPr bwMode="auto">
            <a:xfrm>
              <a:off x="4281" y="4562"/>
              <a:ext cx="73"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 name="Rectangle 6"/>
            <p:cNvSpPr>
              <a:spLocks noChangeArrowheads="1"/>
            </p:cNvSpPr>
            <p:nvPr/>
          </p:nvSpPr>
          <p:spPr bwMode="auto">
            <a:xfrm>
              <a:off x="4349" y="4562"/>
              <a:ext cx="72"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9" name="Rectangle 5"/>
            <p:cNvSpPr>
              <a:spLocks noChangeArrowheads="1"/>
            </p:cNvSpPr>
            <p:nvPr/>
          </p:nvSpPr>
          <p:spPr bwMode="auto">
            <a:xfrm>
              <a:off x="360" y="4320"/>
              <a:ext cx="4320" cy="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FF"/>
                  </a:solidFill>
                  <a:effectLst/>
                  <a:latin typeface="Arial" pitchFamily="34" charset="0"/>
                  <a:ea typeface="ＭＳ 明朝" pitchFamily="17" charset="-128"/>
                  <a:cs typeface="Arial" pitchFamily="34" charset="0"/>
                </a:rPr>
                <a:t>PHY_SAP: PHY Service Access Point</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0" name="Rectangle 4"/>
            <p:cNvSpPr>
              <a:spLocks noChangeArrowheads="1"/>
            </p:cNvSpPr>
            <p:nvPr/>
          </p:nvSpPr>
          <p:spPr bwMode="auto">
            <a:xfrm>
              <a:off x="360" y="4680"/>
              <a:ext cx="4680" cy="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FF"/>
                  </a:solidFill>
                  <a:effectLst/>
                  <a:latin typeface="Arial" pitchFamily="34" charset="0"/>
                  <a:ea typeface="ＭＳ 明朝" pitchFamily="17" charset="-128"/>
                  <a:cs typeface="Arial" pitchFamily="34" charset="0"/>
                </a:rPr>
                <a:t>PLCP: PHY Layer Convergence Protocol</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1" name="Rectangle 3"/>
            <p:cNvSpPr>
              <a:spLocks noChangeArrowheads="1"/>
            </p:cNvSpPr>
            <p:nvPr/>
          </p:nvSpPr>
          <p:spPr bwMode="auto">
            <a:xfrm>
              <a:off x="177" y="4322"/>
              <a:ext cx="4139"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48" name="Rectangle 2"/>
            <p:cNvSpPr>
              <a:spLocks noChangeArrowheads="1"/>
            </p:cNvSpPr>
            <p:nvPr/>
          </p:nvSpPr>
          <p:spPr bwMode="auto">
            <a:xfrm>
              <a:off x="357" y="3960"/>
              <a:ext cx="4943" cy="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FF"/>
                  </a:solidFill>
                  <a:effectLst/>
                  <a:latin typeface="Arial" pitchFamily="34" charset="0"/>
                  <a:ea typeface="ＭＳ 明朝" pitchFamily="17" charset="-128"/>
                  <a:cs typeface="Arial" pitchFamily="34" charset="0"/>
                </a:rPr>
                <a:t>MAC_SAP: MAC Service Access Point</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grpSp>
      <p:cxnSp>
        <p:nvCxnSpPr>
          <p:cNvPr id="2052" name="直線矢印コネクタ 2051"/>
          <p:cNvCxnSpPr/>
          <p:nvPr/>
        </p:nvCxnSpPr>
        <p:spPr>
          <a:xfrm flipV="1">
            <a:off x="1763688" y="3883535"/>
            <a:ext cx="1681763" cy="1829096"/>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053" name="正方形/長方形 2052"/>
          <p:cNvSpPr/>
          <p:nvPr/>
        </p:nvSpPr>
        <p:spPr>
          <a:xfrm>
            <a:off x="3495980" y="1700808"/>
            <a:ext cx="1872208" cy="3212002"/>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54" name="テキスト ボックス 2053"/>
          <p:cNvSpPr txBox="1"/>
          <p:nvPr/>
        </p:nvSpPr>
        <p:spPr>
          <a:xfrm>
            <a:off x="835432" y="5748934"/>
            <a:ext cx="8106322" cy="707886"/>
          </a:xfrm>
          <a:prstGeom prst="rect">
            <a:avLst/>
          </a:prstGeom>
          <a:noFill/>
        </p:spPr>
        <p:txBody>
          <a:bodyPr wrap="none" rtlCol="0">
            <a:spAutoFit/>
          </a:bodyPr>
          <a:lstStyle/>
          <a:p>
            <a:r>
              <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Discussion should be </a:t>
            </a:r>
            <a:r>
              <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also done </a:t>
            </a:r>
            <a:r>
              <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in the </a:t>
            </a:r>
            <a:r>
              <a:rPr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development phase </a:t>
            </a:r>
            <a:endPar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of </a:t>
            </a:r>
            <a:r>
              <a:rPr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PHY and MAC </a:t>
            </a:r>
            <a:r>
              <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specification.</a:t>
            </a:r>
            <a:endParaRPr kumimoji="1"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7173989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b="1" u="sng" dirty="0" smtClean="0">
                <a:latin typeface="メイリオ" panose="020B0604030504040204" pitchFamily="50" charset="-128"/>
                <a:ea typeface="メイリオ" panose="020B0604030504040204" pitchFamily="50" charset="-128"/>
                <a:cs typeface="メイリオ" panose="020B0604030504040204" pitchFamily="50" charset="-128"/>
              </a:rPr>
              <a:t>Conclusion</a:t>
            </a:r>
            <a:endParaRPr kumimoji="1" lang="ja-JP" altLang="en-US" b="1"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67544" y="1628800"/>
            <a:ext cx="8363272" cy="4857403"/>
          </a:xfrm>
        </p:spPr>
        <p:txBody>
          <a:bodyPr>
            <a:normAutofit/>
          </a:bodyPr>
          <a:lstStyle/>
          <a:p>
            <a:r>
              <a:rPr kumimoji="1"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Protocol reference model should be discussed again in the development phase of PHY and MAC specification.</a:t>
            </a:r>
            <a:endPar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80976480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5460</TotalTime>
  <Words>298</Words>
  <Application>Microsoft Office PowerPoint</Application>
  <PresentationFormat>画面に合わせる (4:3)</PresentationFormat>
  <Paragraphs>65</Paragraphs>
  <Slides>7</Slides>
  <Notes>6</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IEEE-P802_15</vt:lpstr>
      <vt:lpstr>PowerPoint プレゼンテーション</vt:lpstr>
      <vt:lpstr>Current reference model</vt:lpstr>
      <vt:lpstr>IEEE 802.15.3c reference model</vt:lpstr>
      <vt:lpstr>IEEE 802.15.3b reference model</vt:lpstr>
      <vt:lpstr>Proposal at July 14th meeting(doc.:IEEE15-14-0414-02-003d)</vt:lpstr>
      <vt:lpstr>In the case of start from  current reference model</vt:lpstr>
      <vt:lpstr>Conclusion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Ken Hiraga</dc:creator>
  <dc:description>&lt;doc#&gt;</dc:description>
  <cp:lastModifiedBy>semiconadmin</cp:lastModifiedBy>
  <cp:revision>78</cp:revision>
  <cp:lastPrinted>2014-05-07T05:36:46Z</cp:lastPrinted>
  <dcterms:created xsi:type="dcterms:W3CDTF">2014-04-18T03:44:09Z</dcterms:created>
  <dcterms:modified xsi:type="dcterms:W3CDTF">2014-07-16T17:41:30Z</dcterms:modified>
</cp:coreProperties>
</file>