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83" r:id="rId2"/>
    <p:sldId id="256" r:id="rId3"/>
    <p:sldId id="285" r:id="rId4"/>
    <p:sldId id="286" r:id="rId5"/>
    <p:sldId id="265" r:id="rId6"/>
    <p:sldId id="261" r:id="rId7"/>
    <p:sldId id="287" r:id="rId8"/>
    <p:sldId id="280" r:id="rId9"/>
    <p:sldId id="260" r:id="rId10"/>
    <p:sldId id="262" r:id="rId11"/>
    <p:sldId id="263" r:id="rId12"/>
    <p:sldId id="28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283"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58B88D-4BA3-4837-BB0E-BC2357F3FC0B}" type="datetimeFigureOut">
              <a:rPr lang="en-US" smtClean="0"/>
              <a:pPr/>
              <a:t>7/16/2014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9CB18D-E60D-4226-92D1-6483E4E6B11E}" type="slidenum">
              <a:rPr lang="en-US" smtClean="0"/>
              <a:pPr/>
              <a:t>‹#›</a:t>
            </a:fld>
            <a:endParaRPr lang="en-US"/>
          </a:p>
        </p:txBody>
      </p:sp>
    </p:spTree>
    <p:extLst>
      <p:ext uri="{BB962C8B-B14F-4D97-AF65-F5344CB8AC3E}">
        <p14:creationId xmlns:p14="http://schemas.microsoft.com/office/powerpoint/2010/main" val="3445922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txBox="1">
            <a:spLocks noGrp="1" noChangeArrowheads="1"/>
          </p:cNvSpPr>
          <p:nvPr/>
        </p:nvSpPr>
        <p:spPr bwMode="auto">
          <a:xfrm>
            <a:off x="0" y="0"/>
            <a:ext cx="2972115" cy="456731"/>
          </a:xfrm>
          <a:prstGeom prst="rect">
            <a:avLst/>
          </a:prstGeom>
          <a:noFill/>
          <a:ln w="9525">
            <a:noFill/>
            <a:miter lim="800000"/>
            <a:headEnd/>
            <a:tailEnd/>
          </a:ln>
        </p:spPr>
        <p:txBody>
          <a:bodyPr lIns="91424" tIns="45713" rIns="91424" bIns="45713"/>
          <a:lstStyle/>
          <a:p>
            <a:pPr defTabSz="914862"/>
            <a:r>
              <a:rPr lang="en-US" sz="1200" dirty="0">
                <a:solidFill>
                  <a:srgbClr val="000000"/>
                </a:solidFill>
                <a:latin typeface="Calibri" pitchFamily="34" charset="0"/>
              </a:rPr>
              <a:t>doc.: IEEE 802.15-11/0204r0</a:t>
            </a:r>
          </a:p>
        </p:txBody>
      </p:sp>
      <p:sp>
        <p:nvSpPr>
          <p:cNvPr id="47107" name="Rectangle 3"/>
          <p:cNvSpPr txBox="1">
            <a:spLocks noGrp="1" noChangeArrowheads="1"/>
          </p:cNvSpPr>
          <p:nvPr/>
        </p:nvSpPr>
        <p:spPr bwMode="auto">
          <a:xfrm>
            <a:off x="3884316" y="0"/>
            <a:ext cx="2972115" cy="456731"/>
          </a:xfrm>
          <a:prstGeom prst="rect">
            <a:avLst/>
          </a:prstGeom>
          <a:noFill/>
          <a:ln w="9525">
            <a:noFill/>
            <a:miter lim="800000"/>
            <a:headEnd/>
            <a:tailEnd/>
          </a:ln>
        </p:spPr>
        <p:txBody>
          <a:bodyPr lIns="91424" tIns="45713" rIns="91424" bIns="45713"/>
          <a:lstStyle/>
          <a:p>
            <a:pPr algn="r" defTabSz="914862"/>
            <a:r>
              <a:rPr lang="en-US" sz="1200" dirty="0">
                <a:solidFill>
                  <a:srgbClr val="000000"/>
                </a:solidFill>
                <a:latin typeface="Calibri" pitchFamily="34" charset="0"/>
              </a:rPr>
              <a:t>March 2011</a:t>
            </a:r>
          </a:p>
        </p:txBody>
      </p:sp>
      <p:sp>
        <p:nvSpPr>
          <p:cNvPr id="47108" name="Rectangle 6"/>
          <p:cNvSpPr txBox="1">
            <a:spLocks noGrp="1" noChangeArrowheads="1"/>
          </p:cNvSpPr>
          <p:nvPr/>
        </p:nvSpPr>
        <p:spPr bwMode="auto">
          <a:xfrm>
            <a:off x="0" y="8685705"/>
            <a:ext cx="2972115" cy="456731"/>
          </a:xfrm>
          <a:prstGeom prst="rect">
            <a:avLst/>
          </a:prstGeom>
          <a:noFill/>
          <a:ln w="9525">
            <a:noFill/>
            <a:miter lim="800000"/>
            <a:headEnd/>
            <a:tailEnd/>
          </a:ln>
        </p:spPr>
        <p:txBody>
          <a:bodyPr lIns="91424" tIns="45713" rIns="91424" bIns="45713" anchor="b"/>
          <a:lstStyle/>
          <a:p>
            <a:pPr marL="1828159" lvl="4" defTabSz="914862"/>
            <a:r>
              <a:rPr lang="en-US" dirty="0">
                <a:solidFill>
                  <a:srgbClr val="000000"/>
                </a:solidFill>
                <a:latin typeface="Calibri" pitchFamily="34" charset="0"/>
              </a:rPr>
              <a:t>John Barr, </a:t>
            </a:r>
            <a:r>
              <a:rPr lang="en-US" dirty="0" err="1">
                <a:solidFill>
                  <a:srgbClr val="000000"/>
                </a:solidFill>
                <a:latin typeface="Calibri" pitchFamily="34" charset="0"/>
              </a:rPr>
              <a:t>JRBarr</a:t>
            </a:r>
            <a:r>
              <a:rPr lang="en-US" dirty="0">
                <a:solidFill>
                  <a:srgbClr val="000000"/>
                </a:solidFill>
                <a:latin typeface="Calibri" pitchFamily="34" charset="0"/>
              </a:rPr>
              <a:t>, Ltd.</a:t>
            </a:r>
          </a:p>
        </p:txBody>
      </p:sp>
      <p:sp>
        <p:nvSpPr>
          <p:cNvPr id="47109" name="Rectangle 2"/>
          <p:cNvSpPr>
            <a:spLocks noGrp="1" noRot="1" noChangeAspect="1" noChangeArrowheads="1" noTextEdit="1"/>
          </p:cNvSpPr>
          <p:nvPr>
            <p:ph type="sldImg"/>
          </p:nvPr>
        </p:nvSpPr>
        <p:spPr>
          <a:xfrm>
            <a:off x="1150938" y="692150"/>
            <a:ext cx="4556125" cy="3416300"/>
          </a:xfrm>
          <a:ln/>
        </p:spPr>
      </p:sp>
      <p:sp>
        <p:nvSpPr>
          <p:cNvPr id="47110" name="Rectangle 3"/>
          <p:cNvSpPr>
            <a:spLocks noGrp="1" noChangeArrowheads="1"/>
          </p:cNvSpPr>
          <p:nvPr>
            <p:ph type="body" idx="1"/>
          </p:nvPr>
        </p:nvSpPr>
        <p:spPr>
          <a:xfrm>
            <a:off x="686115" y="4343635"/>
            <a:ext cx="5485772" cy="4115269"/>
          </a:xfrm>
          <a:noFill/>
          <a:ln/>
        </p:spPr>
        <p:txBody>
          <a:bodyPr lIns="91424" tIns="45713" rIns="91424" bIns="45713"/>
          <a:lstStyle/>
          <a:p>
            <a:pPr defTabSz="902330">
              <a:spcBef>
                <a:spcPct val="0"/>
              </a:spcBef>
            </a:pPr>
            <a:endParaRPr lang="en-US" dirty="0" smtClean="0">
              <a:latin typeface="Times New Roman" pitchFamily="18" charset="0"/>
              <a:ea typeface="MS PGothic" pitchFamily="34" charset="-128"/>
            </a:endParaRPr>
          </a:p>
        </p:txBody>
      </p:sp>
    </p:spTree>
    <p:extLst>
      <p:ext uri="{BB962C8B-B14F-4D97-AF65-F5344CB8AC3E}">
        <p14:creationId xmlns:p14="http://schemas.microsoft.com/office/powerpoint/2010/main" val="4104280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1" name="Date Placeholder 3"/>
          <p:cNvSpPr>
            <a:spLocks noGrp="1"/>
          </p:cNvSpPr>
          <p:nvPr>
            <p:ph type="dt" sz="half" idx="2"/>
          </p:nvPr>
        </p:nvSpPr>
        <p:spPr>
          <a:xfrm>
            <a:off x="457200" y="6477000"/>
            <a:ext cx="2133600" cy="24447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Submission</a:t>
            </a:r>
            <a:endParaRPr lang="en-US" dirty="0"/>
          </a:p>
        </p:txBody>
      </p:sp>
      <p:sp>
        <p:nvSpPr>
          <p:cNvPr id="12" name="Footer Placeholder 4"/>
          <p:cNvSpPr>
            <a:spLocks noGrp="1"/>
          </p:cNvSpPr>
          <p:nvPr>
            <p:ph type="ftr" sz="quarter" idx="3"/>
          </p:nvPr>
        </p:nvSpPr>
        <p:spPr>
          <a:xfrm>
            <a:off x="3124200" y="6477000"/>
            <a:ext cx="2895600" cy="24447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Slide </a:t>
            </a:r>
            <a:fld id="{37E37BF5-25D5-4429-B27D-B3AE2CF9B394}" type="slidenum">
              <a:rPr lang="en-US" smtClean="0"/>
              <a:pPr/>
              <a:t>‹#›</a:t>
            </a:fld>
            <a:endParaRPr lang="en-US" dirty="0"/>
          </a:p>
        </p:txBody>
      </p:sp>
      <p:sp>
        <p:nvSpPr>
          <p:cNvPr id="13" name="Slide Number Placeholder 5"/>
          <p:cNvSpPr>
            <a:spLocks noGrp="1"/>
          </p:cNvSpPr>
          <p:nvPr>
            <p:ph type="sldNum" sz="quarter" idx="4"/>
          </p:nvPr>
        </p:nvSpPr>
        <p:spPr>
          <a:xfrm>
            <a:off x="6553200" y="6477000"/>
            <a:ext cx="2133600" cy="24447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B. Rolfe (BCA)</a:t>
            </a:r>
            <a:endParaRPr lang="en-US" dirty="0"/>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b="1">
              <a:solidFill>
                <a:srgbClr val="000000"/>
              </a:solidFill>
              <a:ea typeface="ＭＳ Ｐゴシック" charset="-128"/>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40E923-563E-4F51-BB79-05909B7D93B3}" type="datetimeFigureOut">
              <a:rPr lang="en-US" smtClean="0"/>
              <a:pPr/>
              <a:t>7/16/2014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40E923-563E-4F51-BB79-05909B7D93B3}" type="datetimeFigureOut">
              <a:rPr lang="en-US" smtClean="0"/>
              <a:pPr/>
              <a:t>7/16/2014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txBox="1">
            <a:spLocks/>
          </p:cNvSpPr>
          <p:nvPr userDrawn="1"/>
        </p:nvSpPr>
        <p:spPr>
          <a:xfrm>
            <a:off x="457200" y="6477000"/>
            <a:ext cx="2133600" cy="24447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Submission</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8" name="Footer Placeholder 4"/>
          <p:cNvSpPr txBox="1">
            <a:spLocks/>
          </p:cNvSpPr>
          <p:nvPr userDrawn="1"/>
        </p:nvSpPr>
        <p:spPr>
          <a:xfrm>
            <a:off x="3124200" y="6477000"/>
            <a:ext cx="2895600" cy="24447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Slide </a:t>
            </a:r>
            <a:fld id="{37E37BF5-25D5-4429-B27D-B3AE2CF9B394}"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9" name="Slide Number Placeholder 5"/>
          <p:cNvSpPr txBox="1">
            <a:spLocks/>
          </p:cNvSpPr>
          <p:nvPr userDrawn="1"/>
        </p:nvSpPr>
        <p:spPr>
          <a:xfrm>
            <a:off x="6400800" y="6477000"/>
            <a:ext cx="2133600" cy="24447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B. Rolfe (BCA)</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0"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b="1">
              <a:solidFill>
                <a:srgbClr val="000000"/>
              </a:solidFill>
              <a:ea typeface="ＭＳ Ｐゴシック"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40E923-563E-4F51-BB79-05909B7D93B3}" type="datetimeFigureOut">
              <a:rPr lang="en-US" smtClean="0"/>
              <a:pPr/>
              <a:t>7/16/2014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40E923-563E-4F51-BB79-05909B7D93B3}" type="datetimeFigureOut">
              <a:rPr lang="en-US" smtClean="0"/>
              <a:pPr/>
              <a:t>7/16/2014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40E923-563E-4F51-BB79-05909B7D93B3}" type="datetimeFigureOut">
              <a:rPr lang="en-US" smtClean="0"/>
              <a:pPr/>
              <a:t>7/16/2014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40E923-563E-4F51-BB79-05909B7D93B3}" type="datetimeFigureOut">
              <a:rPr lang="en-US" smtClean="0"/>
              <a:pPr/>
              <a:t>7/16/2014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40E923-563E-4F51-BB79-05909B7D93B3}" type="datetimeFigureOut">
              <a:rPr lang="en-US" smtClean="0"/>
              <a:pPr/>
              <a:t>7/16/2014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3008313" cy="8255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609600"/>
            <a:ext cx="5111750" cy="5516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40E923-563E-4F51-BB79-05909B7D93B3}" type="datetimeFigureOut">
              <a:rPr lang="en-US" smtClean="0"/>
              <a:pPr/>
              <a:t>7/16/2014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40E923-563E-4F51-BB79-05909B7D93B3}" type="datetimeFigureOut">
              <a:rPr lang="en-US" smtClean="0"/>
              <a:pPr/>
              <a:t>7/16/2014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85800"/>
            <a:ext cx="8229600" cy="7318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77000"/>
            <a:ext cx="2133600" cy="24447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Submission</a:t>
            </a:r>
            <a:endParaRPr lang="en-US" dirty="0"/>
          </a:p>
        </p:txBody>
      </p:sp>
      <p:sp>
        <p:nvSpPr>
          <p:cNvPr id="5" name="Footer Placeholder 4"/>
          <p:cNvSpPr>
            <a:spLocks noGrp="1"/>
          </p:cNvSpPr>
          <p:nvPr>
            <p:ph type="ftr" sz="quarter" idx="3"/>
          </p:nvPr>
        </p:nvSpPr>
        <p:spPr>
          <a:xfrm>
            <a:off x="3124200" y="6477000"/>
            <a:ext cx="2895600" cy="24447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Slide </a:t>
            </a:r>
            <a:fld id="{37E37BF5-25D5-4429-B27D-B3AE2CF9B394}" type="slidenum">
              <a:rPr lang="en-US" smtClean="0"/>
              <a:pPr/>
              <a:t>‹#›</a:t>
            </a:fld>
            <a:endParaRPr lang="en-US" dirty="0"/>
          </a:p>
        </p:txBody>
      </p:sp>
      <p:sp>
        <p:nvSpPr>
          <p:cNvPr id="6" name="Slide Number Placeholder 5"/>
          <p:cNvSpPr>
            <a:spLocks noGrp="1"/>
          </p:cNvSpPr>
          <p:nvPr>
            <p:ph type="sldNum" sz="quarter" idx="4"/>
          </p:nvPr>
        </p:nvSpPr>
        <p:spPr>
          <a:xfrm>
            <a:off x="6553200" y="6477000"/>
            <a:ext cx="2133600" cy="24447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B. Rolfe (BCA)</a:t>
            </a:r>
            <a:endParaRPr lang="en-US" dirty="0"/>
          </a:p>
        </p:txBody>
      </p:sp>
      <p:sp>
        <p:nvSpPr>
          <p:cNvPr id="7" name="Rectangle 7"/>
          <p:cNvSpPr>
            <a:spLocks noChangeArrowheads="1"/>
          </p:cNvSpPr>
          <p:nvPr userDrawn="1"/>
        </p:nvSpPr>
        <p:spPr bwMode="auto">
          <a:xfrm>
            <a:off x="3200400" y="381456"/>
            <a:ext cx="5257800" cy="215444"/>
          </a:xfrm>
          <a:prstGeom prst="rect">
            <a:avLst/>
          </a:prstGeom>
          <a:noFill/>
          <a:ln w="9525">
            <a:noFill/>
            <a:miter lim="800000"/>
            <a:headEnd/>
            <a:tailEnd/>
          </a:ln>
          <a:effectLst/>
        </p:spPr>
        <p:txBody>
          <a:bodyPr lIns="0" tIns="0" rIns="0" bIns="0" anchor="b">
            <a:spAutoFit/>
          </a:bodyPr>
          <a:lstStyle/>
          <a:p>
            <a:pPr marL="1150938" lvl="4" algn="r" eaLnBrk="0" fontAlgn="base" hangingPunct="0">
              <a:spcBef>
                <a:spcPct val="0"/>
              </a:spcBef>
              <a:spcAft>
                <a:spcPct val="0"/>
              </a:spcAft>
            </a:pPr>
            <a:r>
              <a:rPr lang="en-US" sz="1400" b="1" dirty="0">
                <a:solidFill>
                  <a:srgbClr val="000000"/>
                </a:solidFill>
                <a:ea typeface="ＭＳ Ｐゴシック" charset="-128"/>
              </a:rPr>
              <a:t>D</a:t>
            </a:r>
            <a:r>
              <a:rPr lang="en-US" sz="1400" b="1" dirty="0" smtClean="0">
                <a:solidFill>
                  <a:srgbClr val="000000"/>
                </a:solidFill>
                <a:ea typeface="ＭＳ Ｐゴシック" charset="-128"/>
              </a:rPr>
              <a:t>oc</a:t>
            </a:r>
            <a:r>
              <a:rPr lang="en-US" sz="1400" b="1" dirty="0">
                <a:solidFill>
                  <a:srgbClr val="000000"/>
                </a:solidFill>
                <a:ea typeface="ＭＳ Ｐゴシック" charset="-128"/>
              </a:rPr>
              <a:t>.: IEEE </a:t>
            </a:r>
            <a:r>
              <a:rPr lang="en-US" sz="1400" b="1" dirty="0" smtClean="0">
                <a:solidFill>
                  <a:srgbClr val="000000"/>
                </a:solidFill>
                <a:ea typeface="ＭＳ Ｐゴシック" charset="-128"/>
              </a:rPr>
              <a:t>802.</a:t>
            </a:r>
            <a:r>
              <a:rPr lang="en-US" sz="1400" b="1" dirty="0" smtClean="0"/>
              <a:t> </a:t>
            </a:r>
            <a:r>
              <a:rPr lang="en-US" sz="1400" b="1" dirty="0" smtClean="0"/>
              <a:t>15-14-0447-00-004r</a:t>
            </a:r>
            <a:endParaRPr lang="en-US" sz="1400" b="1" dirty="0">
              <a:solidFill>
                <a:srgbClr val="000000"/>
              </a:solidFill>
              <a:ea typeface="ＭＳ Ｐゴシック" charset="-128"/>
            </a:endParaRPr>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b="1">
              <a:solidFill>
                <a:srgbClr val="000000"/>
              </a:solidFill>
              <a:ea typeface="ＭＳ Ｐゴシック" charset="-128"/>
            </a:endParaRPr>
          </a:p>
        </p:txBody>
      </p:sp>
      <p:sp>
        <p:nvSpPr>
          <p:cNvPr id="9" name="Text Box 11"/>
          <p:cNvSpPr txBox="1">
            <a:spLocks noChangeArrowheads="1"/>
          </p:cNvSpPr>
          <p:nvPr userDrawn="1"/>
        </p:nvSpPr>
        <p:spPr bwMode="auto">
          <a:xfrm>
            <a:off x="609600" y="304800"/>
            <a:ext cx="1447800" cy="304800"/>
          </a:xfrm>
          <a:prstGeom prst="rect">
            <a:avLst/>
          </a:prstGeom>
          <a:noFill/>
          <a:ln w="12700">
            <a:noFill/>
            <a:miter lim="800000"/>
            <a:headEnd type="none" w="sm" len="sm"/>
            <a:tailEnd type="none" w="sm" len="sm"/>
          </a:ln>
          <a:effectLst/>
        </p:spPr>
        <p:txBody>
          <a:bodyPr>
            <a:spAutoFit/>
          </a:bodyPr>
          <a:lstStyle/>
          <a:p>
            <a:pPr eaLnBrk="0" fontAlgn="base" hangingPunct="0">
              <a:spcBef>
                <a:spcPct val="50000"/>
              </a:spcBef>
              <a:spcAft>
                <a:spcPct val="0"/>
              </a:spcAft>
            </a:pPr>
            <a:r>
              <a:rPr lang="en-US" sz="1400" b="1" dirty="0" smtClean="0">
                <a:solidFill>
                  <a:srgbClr val="000000"/>
                </a:solidFill>
                <a:ea typeface="ＭＳ Ｐゴシック" charset="-128"/>
              </a:rPr>
              <a:t>July 2014</a:t>
            </a:r>
            <a:endParaRPr lang="en-US" sz="1400" b="1" dirty="0">
              <a:solidFill>
                <a:srgbClr val="000000"/>
              </a:solidFill>
              <a:ea typeface="ＭＳ Ｐゴシック" charset="-128"/>
            </a:endParaRPr>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b="1">
              <a:solidFill>
                <a:srgbClr val="000000"/>
              </a:solidFill>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0"/>
          </p:nvPr>
        </p:nvSpPr>
        <p:spPr>
          <a:ln/>
        </p:spPr>
        <p:txBody>
          <a:bodyPr/>
          <a:lstStyle/>
          <a:p>
            <a:pPr>
              <a:defRPr/>
            </a:pPr>
            <a:r>
              <a:rPr lang="en-US" dirty="0"/>
              <a:t>May 2012</a:t>
            </a:r>
            <a:endParaRPr lang="en-GB" dirty="0"/>
          </a:p>
        </p:txBody>
      </p:sp>
      <p:sp>
        <p:nvSpPr>
          <p:cNvPr id="46082" name="Footer Placeholder 1"/>
          <p:cNvSpPr txBox="1">
            <a:spLocks noGrp="1"/>
          </p:cNvSpPr>
          <p:nvPr/>
        </p:nvSpPr>
        <p:spPr bwMode="auto">
          <a:xfrm>
            <a:off x="4495800" y="6248400"/>
            <a:ext cx="40386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(BCA</a:t>
            </a:r>
            <a:r>
              <a:rPr lang="en-US" sz="1200" dirty="0">
                <a:solidFill>
                  <a:schemeClr val="tx2"/>
                </a:solidFill>
                <a:ea typeface="MS PGothic" pitchFamily="34" charset="-128"/>
              </a:rPr>
              <a:t>)</a:t>
            </a:r>
          </a:p>
        </p:txBody>
      </p:sp>
      <p:sp>
        <p:nvSpPr>
          <p:cNvPr id="102402" name="Rectangle 2"/>
          <p:cNvSpPr>
            <a:spLocks noChangeArrowheads="1"/>
          </p:cNvSpPr>
          <p:nvPr/>
        </p:nvSpPr>
        <p:spPr bwMode="auto">
          <a:xfrm>
            <a:off x="0" y="762000"/>
            <a:ext cx="8991600" cy="5016758"/>
          </a:xfrm>
          <a:prstGeom prst="rect">
            <a:avLst/>
          </a:prstGeom>
          <a:noFill/>
          <a:ln w="12700">
            <a:noFill/>
            <a:miter lim="800000"/>
            <a:headEnd type="none" w="sm" len="sm"/>
            <a:tailEnd type="none" w="sm" len="sm"/>
          </a:ln>
          <a:effectLst/>
        </p:spPr>
        <p:txBody>
          <a:bodyPr>
            <a:spAutoFit/>
          </a:bodyPr>
          <a:lstStyle/>
          <a:p>
            <a:pPr algn="ctr" defTabSz="914400" eaLnBrk="0" hangingPunct="0">
              <a:defRPr/>
            </a:pPr>
            <a:r>
              <a:rPr lang="en-US" sz="1800" b="1" u="sng" dirty="0">
                <a:solidFill>
                  <a:srgbClr val="000000"/>
                </a:solidFill>
                <a:effectLst>
                  <a:outerShdw blurRad="38100" dist="38100" dir="2700000" algn="tl">
                    <a:srgbClr val="C0C0C0"/>
                  </a:outerShdw>
                </a:effectLst>
                <a:latin typeface="+mn-lt"/>
                <a:ea typeface="ＭＳ Ｐゴシック" charset="-128"/>
              </a:rPr>
              <a:t>Project: IEEE 802.15 Working Group for Wireless Personal Area Networks (WPANs)</a:t>
            </a:r>
            <a:endParaRPr lang="en-US" sz="1600" b="1" dirty="0">
              <a:solidFill>
                <a:srgbClr val="000000"/>
              </a:solidFill>
              <a:latin typeface="+mn-lt"/>
              <a:ea typeface="ＭＳ Ｐゴシック" charset="-128"/>
            </a:endParaRPr>
          </a:p>
          <a:p>
            <a:pPr defTabSz="914400" eaLnBrk="0" hangingPunct="0">
              <a:defRPr/>
            </a:pPr>
            <a:endParaRPr lang="en-US" sz="1600" dirty="0">
              <a:solidFill>
                <a:srgbClr val="000000"/>
              </a:solidFill>
              <a:latin typeface="+mn-lt"/>
              <a:ea typeface="ＭＳ Ｐゴシック" charset="-128"/>
            </a:endParaRPr>
          </a:p>
          <a:p>
            <a:pPr eaLnBrk="0" hangingPunct="0">
              <a:defRPr/>
            </a:pPr>
            <a:r>
              <a:rPr lang="en-US" sz="1600" b="1" dirty="0">
                <a:solidFill>
                  <a:srgbClr val="000000"/>
                </a:solidFill>
                <a:latin typeface="+mn-lt"/>
                <a:ea typeface="ＭＳ Ｐゴシック" charset="-128"/>
              </a:rPr>
              <a:t>Submission Title:</a:t>
            </a:r>
            <a:r>
              <a:rPr lang="en-US" sz="1600" dirty="0">
                <a:solidFill>
                  <a:srgbClr val="000000"/>
                </a:solidFill>
                <a:latin typeface="+mn-lt"/>
                <a:ea typeface="ＭＳ Ｐゴシック" charset="-128"/>
              </a:rPr>
              <a:t> </a:t>
            </a:r>
            <a:r>
              <a:rPr lang="en-US" sz="1600" dirty="0" smtClean="0">
                <a:solidFill>
                  <a:srgbClr val="000000"/>
                </a:solidFill>
                <a:latin typeface="+mn-lt"/>
                <a:ea typeface="ＭＳ Ｐゴシック" charset="-128"/>
              </a:rPr>
              <a:t>Summary of </a:t>
            </a:r>
            <a:r>
              <a:rPr lang="en-US" sz="1600" dirty="0" smtClean="0"/>
              <a:t>Support </a:t>
            </a:r>
            <a:r>
              <a:rPr lang="en-US" sz="1600" dirty="0" smtClean="0"/>
              <a:t>for Ranging in </a:t>
            </a:r>
            <a:r>
              <a:rPr lang="en-US" sz="1600" dirty="0" smtClean="0"/>
              <a:t>802.15.4</a:t>
            </a:r>
            <a:endParaRPr lang="en-US" sz="1600" dirty="0" smtClean="0">
              <a:solidFill>
                <a:srgbClr val="000000"/>
              </a:solidFill>
              <a:latin typeface="+mn-lt"/>
              <a:ea typeface="ＭＳ Ｐゴシック" charset="-128"/>
            </a:endParaRPr>
          </a:p>
          <a:p>
            <a:pPr defTabSz="914400" eaLnBrk="0" hangingPunct="0">
              <a:defRPr/>
            </a:pPr>
            <a:r>
              <a:rPr lang="en-US" sz="1600" b="1" dirty="0" smtClean="0">
                <a:solidFill>
                  <a:srgbClr val="000000"/>
                </a:solidFill>
                <a:latin typeface="+mn-lt"/>
                <a:ea typeface="ＭＳ Ｐゴシック" charset="-128"/>
              </a:rPr>
              <a:t>Date Submitted: </a:t>
            </a:r>
            <a:r>
              <a:rPr lang="en-US" sz="1600" dirty="0" smtClean="0">
                <a:solidFill>
                  <a:srgbClr val="000000"/>
                </a:solidFill>
                <a:latin typeface="+mn-lt"/>
                <a:ea typeface="ＭＳ Ｐゴシック" charset="-128"/>
              </a:rPr>
              <a:t>16 July 2014	</a:t>
            </a:r>
          </a:p>
          <a:p>
            <a:pPr defTabSz="914400" eaLnBrk="0" hangingPunct="0">
              <a:defRPr/>
            </a:pPr>
            <a:endParaRPr lang="en-US" sz="1600" dirty="0">
              <a:solidFill>
                <a:srgbClr val="000000"/>
              </a:solidFill>
              <a:latin typeface="+mn-lt"/>
              <a:ea typeface="ＭＳ Ｐゴシック" charset="-128"/>
            </a:endParaRPr>
          </a:p>
          <a:p>
            <a:pPr defTabSz="914400" eaLnBrk="0" hangingPunct="0">
              <a:defRPr/>
            </a:pPr>
            <a:r>
              <a:rPr lang="en-US" sz="1600" b="1" dirty="0">
                <a:solidFill>
                  <a:srgbClr val="000000"/>
                </a:solidFill>
                <a:latin typeface="+mn-lt"/>
                <a:ea typeface="ＭＳ Ｐゴシック" charset="-128"/>
              </a:rPr>
              <a:t>Source:</a:t>
            </a:r>
            <a:r>
              <a:rPr lang="en-US" sz="1600" dirty="0">
                <a:solidFill>
                  <a:srgbClr val="000000"/>
                </a:solidFill>
                <a:latin typeface="+mn-lt"/>
                <a:ea typeface="ＭＳ Ｐゴシック" charset="-128"/>
              </a:rPr>
              <a:t> [Benjamin Rolfe] Company [BCA</a:t>
            </a:r>
            <a:r>
              <a:rPr lang="en-US" sz="1600" dirty="0" smtClean="0">
                <a:solidFill>
                  <a:srgbClr val="000000"/>
                </a:solidFill>
                <a:latin typeface="+mn-lt"/>
                <a:ea typeface="ＭＳ Ｐゴシック" charset="-128"/>
              </a:rPr>
              <a:t>]</a:t>
            </a:r>
            <a:endParaRPr lang="en-US" sz="1600" dirty="0">
              <a:solidFill>
                <a:srgbClr val="000000"/>
              </a:solidFill>
              <a:latin typeface="+mn-lt"/>
              <a:ea typeface="ＭＳ Ｐゴシック" charset="-128"/>
            </a:endParaRPr>
          </a:p>
          <a:p>
            <a:pPr defTabSz="914400" eaLnBrk="0" hangingPunct="0">
              <a:defRPr/>
            </a:pPr>
            <a:r>
              <a:rPr lang="en-US" sz="1600" dirty="0">
                <a:solidFill>
                  <a:srgbClr val="000000"/>
                </a:solidFill>
                <a:latin typeface="+mn-lt"/>
                <a:ea typeface="ＭＳ Ｐゴシック" charset="-128"/>
              </a:rPr>
              <a:t>Address </a:t>
            </a:r>
            <a:r>
              <a:rPr lang="en-US" sz="1600" dirty="0" smtClean="0">
                <a:solidFill>
                  <a:srgbClr val="000000"/>
                </a:solidFill>
                <a:latin typeface="+mn-lt"/>
                <a:ea typeface="ＭＳ Ｐゴシック" charset="-128"/>
              </a:rPr>
              <a:t>[PO Box 798 Los Gatos CA 95031]</a:t>
            </a:r>
            <a:endParaRPr lang="en-US" sz="1600" dirty="0">
              <a:solidFill>
                <a:srgbClr val="000000"/>
              </a:solidFill>
              <a:latin typeface="+mn-lt"/>
              <a:ea typeface="ＭＳ Ｐゴシック" charset="-128"/>
            </a:endParaRPr>
          </a:p>
          <a:p>
            <a:pPr defTabSz="914400" eaLnBrk="0" hangingPunct="0">
              <a:defRPr/>
            </a:pPr>
            <a:r>
              <a:rPr lang="en-US" sz="1600" dirty="0">
                <a:solidFill>
                  <a:srgbClr val="000000"/>
                </a:solidFill>
                <a:latin typeface="+mn-lt"/>
                <a:ea typeface="ＭＳ Ｐゴシック" charset="-128"/>
              </a:rPr>
              <a:t>Voice:[+1 408 </a:t>
            </a:r>
            <a:r>
              <a:rPr lang="en-US" sz="1600" dirty="0" smtClean="0">
                <a:solidFill>
                  <a:srgbClr val="000000"/>
                </a:solidFill>
                <a:latin typeface="+mn-lt"/>
                <a:ea typeface="ＭＳ Ｐゴシック" charset="-128"/>
              </a:rPr>
              <a:t>395 7207], </a:t>
            </a:r>
            <a:r>
              <a:rPr lang="en-US" sz="1600" dirty="0">
                <a:solidFill>
                  <a:srgbClr val="000000"/>
                </a:solidFill>
                <a:latin typeface="+mn-lt"/>
                <a:ea typeface="ＭＳ Ｐゴシック" charset="-128"/>
              </a:rPr>
              <a:t>FAX: </a:t>
            </a:r>
            <a:r>
              <a:rPr lang="en-US" sz="1600" dirty="0" smtClean="0">
                <a:solidFill>
                  <a:srgbClr val="000000"/>
                </a:solidFill>
                <a:latin typeface="+mn-lt"/>
                <a:ea typeface="ＭＳ Ｐゴシック" charset="-128"/>
              </a:rPr>
              <a:t>[Deprecated ], </a:t>
            </a:r>
            <a:r>
              <a:rPr lang="en-US" sz="1600" dirty="0">
                <a:solidFill>
                  <a:srgbClr val="000000"/>
                </a:solidFill>
                <a:latin typeface="+mn-lt"/>
                <a:ea typeface="ＭＳ Ｐゴシック" charset="-128"/>
              </a:rPr>
              <a:t>E-Mail:[ben @ blindcreek.com]	</a:t>
            </a:r>
          </a:p>
          <a:p>
            <a:pPr eaLnBrk="0" hangingPunct="0">
              <a:spcBef>
                <a:spcPts val="600"/>
              </a:spcBef>
              <a:spcAft>
                <a:spcPts val="600"/>
              </a:spcAft>
              <a:defRPr/>
            </a:pPr>
            <a:r>
              <a:rPr lang="en-US" sz="1600" b="1" dirty="0">
                <a:solidFill>
                  <a:srgbClr val="000000"/>
                </a:solidFill>
                <a:latin typeface="+mn-lt"/>
                <a:ea typeface="ＭＳ Ｐゴシック" charset="-128"/>
              </a:rPr>
              <a:t>Re:</a:t>
            </a:r>
            <a:r>
              <a:rPr lang="en-US" sz="1600" dirty="0">
                <a:solidFill>
                  <a:srgbClr val="000000"/>
                </a:solidFill>
                <a:latin typeface="+mn-lt"/>
                <a:ea typeface="ＭＳ Ｐゴシック" charset="-128"/>
              </a:rPr>
              <a:t> </a:t>
            </a:r>
            <a:r>
              <a:rPr lang="en-US" sz="1600" dirty="0" smtClean="0">
                <a:solidFill>
                  <a:srgbClr val="000000"/>
                </a:solidFill>
                <a:ea typeface="ＭＳ Ｐゴシック" charset="-128"/>
              </a:rPr>
              <a:t>[Development of proposals for TG4r</a:t>
            </a:r>
            <a:r>
              <a:rPr lang="en-US" sz="1600" dirty="0" smtClean="0">
                <a:solidFill>
                  <a:srgbClr val="000000"/>
                </a:solidFill>
                <a:ea typeface="ＭＳ Ｐゴシック" charset="-128"/>
              </a:rPr>
              <a:t>]</a:t>
            </a:r>
            <a:endParaRPr lang="en-US" sz="1600" dirty="0">
              <a:solidFill>
                <a:srgbClr val="000000"/>
              </a:solidFill>
              <a:latin typeface="+mn-lt"/>
              <a:ea typeface="ＭＳ Ｐゴシック" charset="-128"/>
            </a:endParaRPr>
          </a:p>
          <a:p>
            <a:pPr defTabSz="914400" eaLnBrk="0" hangingPunct="0">
              <a:spcBef>
                <a:spcPts val="600"/>
              </a:spcBef>
              <a:spcAft>
                <a:spcPts val="600"/>
              </a:spcAft>
              <a:defRPr/>
            </a:pPr>
            <a:r>
              <a:rPr lang="en-US" sz="1600" b="1" dirty="0">
                <a:solidFill>
                  <a:srgbClr val="000000"/>
                </a:solidFill>
                <a:latin typeface="+mn-lt"/>
                <a:ea typeface="ＭＳ Ｐゴシック" charset="-128"/>
              </a:rPr>
              <a:t>Abstract:</a:t>
            </a:r>
            <a:r>
              <a:rPr lang="en-US" sz="1600" dirty="0">
                <a:solidFill>
                  <a:srgbClr val="000000"/>
                </a:solidFill>
                <a:latin typeface="+mn-lt"/>
                <a:ea typeface="ＭＳ Ｐゴシック" charset="-128"/>
              </a:rPr>
              <a:t>	</a:t>
            </a:r>
            <a:r>
              <a:rPr lang="en-US" sz="1600" dirty="0" smtClean="0">
                <a:solidFill>
                  <a:srgbClr val="000000"/>
                </a:solidFill>
                <a:latin typeface="+mn-lt"/>
                <a:ea typeface="ＭＳ Ｐゴシック" charset="-128"/>
              </a:rPr>
              <a:t>[Summary of RF-ranging as it exists </a:t>
            </a:r>
            <a:r>
              <a:rPr lang="en-US" sz="1600" dirty="0" smtClean="0">
                <a:solidFill>
                  <a:srgbClr val="000000"/>
                </a:solidFill>
                <a:latin typeface="+mn-lt"/>
                <a:ea typeface="ＭＳ Ｐゴシック" charset="-128"/>
              </a:rPr>
              <a:t>in 802.15.4 as of 2014 [802.15.4-2011 + Sum(802.15.4efgjkmp)],  where we are and where we can go]</a:t>
            </a:r>
            <a:endParaRPr lang="en-US" sz="1600" dirty="0">
              <a:solidFill>
                <a:srgbClr val="000000"/>
              </a:solidFill>
              <a:latin typeface="+mn-lt"/>
              <a:ea typeface="ＭＳ Ｐゴシック" charset="-128"/>
            </a:endParaRPr>
          </a:p>
          <a:p>
            <a:pPr defTabSz="914400" eaLnBrk="0" hangingPunct="0">
              <a:spcBef>
                <a:spcPts val="600"/>
              </a:spcBef>
              <a:spcAft>
                <a:spcPts val="600"/>
              </a:spcAft>
              <a:defRPr/>
            </a:pPr>
            <a:r>
              <a:rPr lang="en-US" sz="1600" b="1" dirty="0">
                <a:solidFill>
                  <a:srgbClr val="000000"/>
                </a:solidFill>
                <a:latin typeface="+mn-lt"/>
                <a:ea typeface="ＭＳ Ｐゴシック" charset="-128"/>
              </a:rPr>
              <a:t>Purpose:</a:t>
            </a:r>
            <a:r>
              <a:rPr lang="en-US" sz="1600" dirty="0">
                <a:solidFill>
                  <a:srgbClr val="000000"/>
                </a:solidFill>
                <a:latin typeface="+mn-lt"/>
                <a:ea typeface="ＭＳ Ｐゴシック" charset="-128"/>
              </a:rPr>
              <a:t>	</a:t>
            </a:r>
            <a:r>
              <a:rPr lang="en-US" sz="1600" dirty="0" smtClean="0">
                <a:solidFill>
                  <a:srgbClr val="000000"/>
                </a:solidFill>
                <a:ea typeface="ＭＳ Ｐゴシック" charset="-128"/>
              </a:rPr>
              <a:t>Support </a:t>
            </a:r>
            <a:r>
              <a:rPr lang="en-US" sz="1600" dirty="0" smtClean="0">
                <a:solidFill>
                  <a:srgbClr val="000000"/>
                </a:solidFill>
                <a:ea typeface="ＭＳ Ｐゴシック" charset="-128"/>
              </a:rPr>
              <a:t>TGr4 in proposal development</a:t>
            </a:r>
            <a:endParaRPr lang="en-US" sz="1600" dirty="0">
              <a:solidFill>
                <a:srgbClr val="000000"/>
              </a:solidFill>
              <a:latin typeface="+mn-lt"/>
              <a:ea typeface="ＭＳ Ｐゴシック" charset="-128"/>
            </a:endParaRPr>
          </a:p>
          <a:p>
            <a:pPr defTabSz="914400" eaLnBrk="0" hangingPunct="0">
              <a:defRPr/>
            </a:pPr>
            <a:r>
              <a:rPr lang="en-US" sz="1600" b="1" dirty="0">
                <a:solidFill>
                  <a:srgbClr val="000000"/>
                </a:solidFill>
                <a:latin typeface="+mn-lt"/>
                <a:ea typeface="ＭＳ Ｐゴシック" charset="-128"/>
              </a:rPr>
              <a:t>Notice:</a:t>
            </a:r>
            <a:r>
              <a:rPr lang="en-US" sz="1600" dirty="0">
                <a:solidFill>
                  <a:srgbClr val="000000"/>
                </a:solidFill>
                <a:latin typeface="+mn-lt"/>
                <a:ea typeface="ＭＳ Ｐゴシック" charset="-128"/>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eaLnBrk="0" hangingPunct="0">
              <a:defRPr/>
            </a:pPr>
            <a:r>
              <a:rPr lang="en-US" sz="1600" b="1" dirty="0">
                <a:solidFill>
                  <a:srgbClr val="000000"/>
                </a:solidFill>
                <a:latin typeface="+mn-lt"/>
                <a:ea typeface="ＭＳ Ｐゴシック" charset="-128"/>
              </a:rPr>
              <a:t>Release:</a:t>
            </a:r>
            <a:r>
              <a:rPr lang="en-US" sz="1600" dirty="0">
                <a:solidFill>
                  <a:srgbClr val="000000"/>
                </a:solidFill>
                <a:latin typeface="+mn-lt"/>
                <a:ea typeface="ＭＳ Ｐゴシック" charset="-128"/>
              </a:rPr>
              <a:t>	The contributor acknowledges and accepts that this contribution becomes the property of IEEE and may be made publicly available by 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MAC services </a:t>
            </a:r>
            <a:r>
              <a:rPr lang="en-US" dirty="0" smtClean="0"/>
              <a:t>MLME</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Introduced in 15.4a-2007:</a:t>
            </a:r>
          </a:p>
          <a:p>
            <a:r>
              <a:rPr lang="en-US" dirty="0" smtClean="0"/>
              <a:t>MLME-RX-ENABLE</a:t>
            </a:r>
            <a:endParaRPr lang="en-US" dirty="0" smtClean="0"/>
          </a:p>
          <a:p>
            <a:pPr lvl="1"/>
            <a:r>
              <a:rPr lang="en-US" dirty="0" smtClean="0"/>
              <a:t>Added Parameter to enable Ranging measurement</a:t>
            </a:r>
          </a:p>
          <a:p>
            <a:r>
              <a:rPr lang="en-US" dirty="0" smtClean="0"/>
              <a:t>MLME-</a:t>
            </a:r>
            <a:r>
              <a:rPr lang="en-US" dirty="0" err="1" smtClean="0"/>
              <a:t>DPS.request</a:t>
            </a:r>
            <a:endParaRPr lang="en-US" dirty="0" smtClean="0"/>
          </a:p>
          <a:p>
            <a:pPr lvl="1"/>
            <a:r>
              <a:rPr lang="en-US" dirty="0" smtClean="0"/>
              <a:t>Controls preambles used for UWNB PHY ranging</a:t>
            </a:r>
          </a:p>
          <a:p>
            <a:r>
              <a:rPr lang="en-US" dirty="0" smtClean="0"/>
              <a:t>MLME-</a:t>
            </a:r>
            <a:r>
              <a:rPr lang="en-US" dirty="0" err="1" smtClean="0"/>
              <a:t>SOUNDING.request</a:t>
            </a:r>
            <a:endParaRPr lang="en-US" dirty="0" smtClean="0"/>
          </a:p>
          <a:p>
            <a:pPr lvl="1"/>
            <a:r>
              <a:rPr lang="en-US" dirty="0" smtClean="0"/>
              <a:t>Request PHY to return channel multi-path profile measurement </a:t>
            </a:r>
          </a:p>
          <a:p>
            <a:pPr lvl="1"/>
            <a:r>
              <a:rPr lang="en-US" dirty="0" smtClean="0"/>
              <a:t>Algorithm not defined (implementation specific)</a:t>
            </a:r>
          </a:p>
          <a:p>
            <a:r>
              <a:rPr lang="en-US" dirty="0" smtClean="0"/>
              <a:t>MLME-</a:t>
            </a:r>
            <a:r>
              <a:rPr lang="en-US" dirty="0" err="1" smtClean="0"/>
              <a:t>CALIBRATE.request</a:t>
            </a:r>
            <a:endParaRPr lang="en-US" dirty="0" smtClean="0"/>
          </a:p>
          <a:p>
            <a:pPr lvl="1"/>
            <a:r>
              <a:rPr lang="en-US" dirty="0" smtClean="0"/>
              <a:t>Supports reporting internal delay offsets</a:t>
            </a:r>
          </a:p>
          <a:p>
            <a:pPr lvl="1"/>
            <a:r>
              <a:rPr lang="en-US" dirty="0" smtClean="0"/>
              <a:t>Calibration method not defined (implementation specific)</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TG4r Opportunities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Enhance interoperability by</a:t>
            </a:r>
            <a:endParaRPr lang="en-US" dirty="0" smtClean="0"/>
          </a:p>
          <a:p>
            <a:pPr lvl="1"/>
            <a:r>
              <a:rPr lang="en-US" dirty="0" smtClean="0"/>
              <a:t>Adding more advanced/complete/flexible data exchange definitions to support broader methods</a:t>
            </a:r>
          </a:p>
          <a:p>
            <a:pPr lvl="2"/>
            <a:r>
              <a:rPr lang="en-US" dirty="0" smtClean="0"/>
              <a:t>Various resolutions of </a:t>
            </a:r>
            <a:r>
              <a:rPr lang="en-US" dirty="0" err="1" smtClean="0"/>
              <a:t>ToF</a:t>
            </a:r>
            <a:r>
              <a:rPr lang="en-US" dirty="0" smtClean="0"/>
              <a:t> </a:t>
            </a:r>
          </a:p>
          <a:p>
            <a:pPr lvl="2"/>
            <a:r>
              <a:rPr lang="en-US" dirty="0" smtClean="0"/>
              <a:t>Beyond </a:t>
            </a:r>
            <a:r>
              <a:rPr lang="en-US" dirty="0" err="1" smtClean="0"/>
              <a:t>ToF</a:t>
            </a:r>
            <a:endParaRPr lang="en-US" dirty="0" smtClean="0"/>
          </a:p>
          <a:p>
            <a:pPr lvl="1"/>
            <a:r>
              <a:rPr lang="en-US" dirty="0"/>
              <a:t>Exchange reports between peers and ability for peers to relay neighbor reports</a:t>
            </a:r>
          </a:p>
          <a:p>
            <a:pPr lvl="1"/>
            <a:r>
              <a:rPr lang="en-US" dirty="0"/>
              <a:t>Exchange of processed measurements</a:t>
            </a:r>
          </a:p>
          <a:p>
            <a:pPr lvl="1"/>
            <a:r>
              <a:rPr lang="en-US" dirty="0" smtClean="0"/>
              <a:t>Standard  defined requirements for t</a:t>
            </a:r>
            <a:r>
              <a:rPr lang="en-US" dirty="0" smtClean="0"/>
              <a:t>ransformational processing </a:t>
            </a:r>
            <a:endParaRPr lang="en-US" dirty="0" smtClean="0"/>
          </a:p>
          <a:p>
            <a:r>
              <a:rPr lang="en-US" dirty="0" smtClean="0"/>
              <a:t>R</a:t>
            </a:r>
            <a:r>
              <a:rPr lang="en-US" dirty="0" smtClean="0"/>
              <a:t>anging </a:t>
            </a:r>
            <a:r>
              <a:rPr lang="en-US" dirty="0" smtClean="0"/>
              <a:t>methods beyond basic time of </a:t>
            </a:r>
            <a:r>
              <a:rPr lang="en-US" dirty="0" smtClean="0"/>
              <a:t>flight</a:t>
            </a:r>
          </a:p>
          <a:p>
            <a:pPr lvl="1"/>
            <a:r>
              <a:rPr lang="en-US" dirty="0" smtClean="0"/>
              <a:t>PHY enhancements to support other than </a:t>
            </a:r>
            <a:r>
              <a:rPr lang="en-US" dirty="0" err="1" smtClean="0"/>
              <a:t>ToF</a:t>
            </a:r>
            <a:endParaRPr lang="en-US" dirty="0" smtClean="0"/>
          </a:p>
          <a:p>
            <a:pPr lvl="1"/>
            <a:r>
              <a:rPr lang="en-US" dirty="0" smtClean="0"/>
              <a:t>MAC enhancements to support other than </a:t>
            </a:r>
            <a:r>
              <a:rPr lang="en-US" dirty="0" err="1" smtClean="0"/>
              <a:t>ToF</a:t>
            </a:r>
            <a:endParaRPr lang="en-US" dirty="0" smtClean="0"/>
          </a:p>
          <a:p>
            <a:pPr lvl="1"/>
            <a:r>
              <a:rPr lang="en-US" dirty="0" smtClean="0"/>
              <a:t>MAC enhancements to improve upon existing </a:t>
            </a:r>
            <a:r>
              <a:rPr lang="en-US" dirty="0" err="1" smtClean="0"/>
              <a:t>ToF</a:t>
            </a:r>
            <a:endParaRPr lang="en-US" dirty="0" smtClean="0"/>
          </a:p>
          <a:p>
            <a:r>
              <a:rPr lang="en-US" dirty="0" smtClean="0"/>
              <a:t>Application oriented guidance on applying standard </a:t>
            </a:r>
          </a:p>
          <a:p>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noChangeArrowheads="1"/>
          </p:cNvPicPr>
          <p:nvPr/>
        </p:nvPicPr>
        <p:blipFill>
          <a:blip r:embed="rId2" cstate="print"/>
          <a:srcRect/>
          <a:stretch>
            <a:fillRect/>
          </a:stretch>
        </p:blipFill>
        <p:spPr bwMode="auto">
          <a:xfrm>
            <a:off x="228600" y="788215"/>
            <a:ext cx="1881723" cy="1441408"/>
          </a:xfrm>
          <a:prstGeom prst="rect">
            <a:avLst/>
          </a:prstGeom>
          <a:noFill/>
          <a:ln w="9525">
            <a:noFill/>
            <a:miter lim="800000"/>
            <a:headEnd/>
            <a:tailEnd/>
          </a:ln>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53200" y="1904999"/>
            <a:ext cx="2405529" cy="4267200"/>
          </a:xfrm>
          <a:prstGeom prst="rect">
            <a:avLst/>
          </a:prstGeom>
          <a:effectLst>
            <a:glow rad="101600">
              <a:schemeClr val="accent1">
                <a:alpha val="67000"/>
              </a:schemeClr>
            </a:glow>
          </a:effectLst>
        </p:spPr>
      </p:pic>
      <p:sp>
        <p:nvSpPr>
          <p:cNvPr id="2" name="Title 1"/>
          <p:cNvSpPr>
            <a:spLocks noGrp="1"/>
          </p:cNvSpPr>
          <p:nvPr>
            <p:ph type="title"/>
          </p:nvPr>
        </p:nvSpPr>
        <p:spPr/>
        <p:txBody>
          <a:bodyPr>
            <a:normAutofit fontScale="90000"/>
          </a:bodyPr>
          <a:lstStyle/>
          <a:p>
            <a:r>
              <a:rPr lang="en-US" dirty="0" smtClean="0"/>
              <a:t>Conclusion</a:t>
            </a:r>
            <a:endParaRPr lang="en-US" dirty="0"/>
          </a:p>
        </p:txBody>
      </p:sp>
      <p:sp>
        <p:nvSpPr>
          <p:cNvPr id="3" name="Content Placeholder 2"/>
          <p:cNvSpPr>
            <a:spLocks noGrp="1"/>
          </p:cNvSpPr>
          <p:nvPr>
            <p:ph idx="1"/>
          </p:nvPr>
        </p:nvSpPr>
        <p:spPr>
          <a:xfrm>
            <a:off x="1295400" y="1752600"/>
            <a:ext cx="5867400" cy="3352800"/>
          </a:xfrm>
          <a:solidFill>
            <a:schemeClr val="bg1"/>
          </a:solidFill>
        </p:spPr>
        <p:txBody>
          <a:bodyPr>
            <a:normAutofit/>
          </a:bodyPr>
          <a:lstStyle/>
          <a:p>
            <a:r>
              <a:rPr lang="en-US" dirty="0" smtClean="0"/>
              <a:t>Several PHYs with basic support for </a:t>
            </a:r>
            <a:r>
              <a:rPr lang="en-US" dirty="0" err="1" smtClean="0"/>
              <a:t>ToF</a:t>
            </a:r>
            <a:r>
              <a:rPr lang="en-US" dirty="0" smtClean="0"/>
              <a:t> already defined</a:t>
            </a:r>
          </a:p>
          <a:p>
            <a:r>
              <a:rPr lang="en-US" smtClean="0"/>
              <a:t>More </a:t>
            </a:r>
            <a:r>
              <a:rPr lang="en-US" dirty="0"/>
              <a:t>possibilities than </a:t>
            </a:r>
            <a:r>
              <a:rPr lang="en-US" dirty="0" err="1"/>
              <a:t>ToF</a:t>
            </a:r>
            <a:endParaRPr lang="en-US" dirty="0"/>
          </a:p>
          <a:p>
            <a:r>
              <a:rPr lang="en-US" dirty="0" smtClean="0"/>
              <a:t>Not much above PHY specified</a:t>
            </a:r>
          </a:p>
          <a:p>
            <a:r>
              <a:rPr lang="en-US" dirty="0" smtClean="0"/>
              <a:t>Opportunities to enhance the usefulness of the standard </a:t>
            </a:r>
          </a:p>
          <a:p>
            <a:endParaRPr lang="en-US" dirty="0" smtClean="0"/>
          </a:p>
          <a:p>
            <a:pPr lvl="1">
              <a:buNone/>
            </a:pPr>
            <a:endParaRPr lang="en-US" dirty="0" smtClean="0"/>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9" name="Picture 5"/>
          <p:cNvPicPr>
            <a:picLocks noChangeAspect="1" noChangeArrowheads="1"/>
          </p:cNvPicPr>
          <p:nvPr/>
        </p:nvPicPr>
        <p:blipFill>
          <a:blip r:embed="rId2" cstate="print"/>
          <a:srcRect/>
          <a:stretch>
            <a:fillRect/>
          </a:stretch>
        </p:blipFill>
        <p:spPr bwMode="auto">
          <a:xfrm>
            <a:off x="2309277" y="2133600"/>
            <a:ext cx="4575952" cy="3505200"/>
          </a:xfrm>
          <a:prstGeom prst="rect">
            <a:avLst/>
          </a:prstGeom>
          <a:noFill/>
          <a:ln w="9525">
            <a:noFill/>
            <a:miter lim="800000"/>
            <a:headEnd/>
            <a:tailEnd/>
          </a:ln>
        </p:spPr>
      </p:pic>
      <p:sp>
        <p:nvSpPr>
          <p:cNvPr id="2" name="Title 1"/>
          <p:cNvSpPr>
            <a:spLocks noGrp="1"/>
          </p:cNvSpPr>
          <p:nvPr>
            <p:ph type="ctrTitle"/>
          </p:nvPr>
        </p:nvSpPr>
        <p:spPr>
          <a:xfrm>
            <a:off x="685800" y="533401"/>
            <a:ext cx="7772400" cy="1447800"/>
          </a:xfrm>
        </p:spPr>
        <p:txBody>
          <a:bodyPr>
            <a:normAutofit/>
          </a:bodyPr>
          <a:lstStyle/>
          <a:p>
            <a:r>
              <a:rPr lang="en-US" dirty="0" smtClean="0"/>
              <a:t>Ranging in 802.15.4 </a:t>
            </a:r>
            <a:br>
              <a:rPr lang="en-US" dirty="0" smtClean="0"/>
            </a:br>
            <a:r>
              <a:rPr lang="en-US" sz="3100" dirty="0" smtClean="0"/>
              <a:t>2014</a:t>
            </a:r>
            <a:endParaRPr lang="en-US" sz="3100" dirty="0"/>
          </a:p>
        </p:txBody>
      </p:sp>
      <p:sp>
        <p:nvSpPr>
          <p:cNvPr id="3" name="Subtitle 2"/>
          <p:cNvSpPr>
            <a:spLocks noGrp="1"/>
          </p:cNvSpPr>
          <p:nvPr>
            <p:ph type="subTitle" idx="1"/>
          </p:nvPr>
        </p:nvSpPr>
        <p:spPr>
          <a:xfrm>
            <a:off x="1371600" y="5638800"/>
            <a:ext cx="6400800" cy="609600"/>
          </a:xfrm>
        </p:spPr>
        <p:txBody>
          <a:bodyPr/>
          <a:lstStyle/>
          <a:p>
            <a:r>
              <a:rPr lang="en-US" dirty="0" smtClean="0"/>
              <a:t>Summary of Current Standard</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Ranging and Localization</a:t>
            </a:r>
            <a:endParaRPr lang="en-US" dirty="0"/>
          </a:p>
        </p:txBody>
      </p:sp>
      <p:sp>
        <p:nvSpPr>
          <p:cNvPr id="3" name="Content Placeholder 2"/>
          <p:cNvSpPr>
            <a:spLocks noGrp="1"/>
          </p:cNvSpPr>
          <p:nvPr>
            <p:ph idx="1"/>
          </p:nvPr>
        </p:nvSpPr>
        <p:spPr/>
        <p:txBody>
          <a:bodyPr>
            <a:normAutofit/>
          </a:bodyPr>
          <a:lstStyle/>
          <a:p>
            <a:r>
              <a:rPr lang="en-US" dirty="0" smtClean="0"/>
              <a:t>RF Ranging: Methods for determining the distance between devices via RF transmission and reception</a:t>
            </a:r>
          </a:p>
          <a:p>
            <a:r>
              <a:rPr lang="en-US" dirty="0" smtClean="0"/>
              <a:t>Autonomous RF Ranging:  RF ranging where which do not depend on infrastructure</a:t>
            </a:r>
          </a:p>
          <a:p>
            <a:r>
              <a:rPr lang="en-US" dirty="0" smtClean="0"/>
              <a:t>Localization: Determination of position of something relative to something else. </a:t>
            </a:r>
          </a:p>
        </p:txBody>
      </p:sp>
    </p:spTree>
    <p:extLst>
      <p:ext uri="{BB962C8B-B14F-4D97-AF65-F5344CB8AC3E}">
        <p14:creationId xmlns:p14="http://schemas.microsoft.com/office/powerpoint/2010/main" val="2126478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Range based </a:t>
            </a:r>
            <a:r>
              <a:rPr lang="en-US" dirty="0" smtClean="0"/>
              <a:t>localization</a:t>
            </a:r>
            <a:endParaRPr lang="en-US" dirty="0"/>
          </a:p>
        </p:txBody>
      </p:sp>
      <p:sp>
        <p:nvSpPr>
          <p:cNvPr id="3" name="Content Placeholder 2"/>
          <p:cNvSpPr>
            <a:spLocks noGrp="1"/>
          </p:cNvSpPr>
          <p:nvPr>
            <p:ph idx="1"/>
          </p:nvPr>
        </p:nvSpPr>
        <p:spPr>
          <a:xfrm>
            <a:off x="457200" y="1600200"/>
            <a:ext cx="5105400" cy="4525963"/>
          </a:xfrm>
        </p:spPr>
        <p:txBody>
          <a:bodyPr>
            <a:normAutofit/>
          </a:bodyPr>
          <a:lstStyle/>
          <a:p>
            <a:r>
              <a:rPr lang="en-US" dirty="0" smtClean="0"/>
              <a:t>Trilateration: Intersection of Spheres</a:t>
            </a:r>
          </a:p>
          <a:p>
            <a:r>
              <a:rPr lang="en-US" dirty="0" smtClean="0"/>
              <a:t>Need a way to measure range between 2 devices  </a:t>
            </a:r>
          </a:p>
          <a:p>
            <a:r>
              <a:rPr lang="en-US" dirty="0" smtClean="0"/>
              <a:t>Need multiple ranges (from multiple devices)</a:t>
            </a:r>
          </a:p>
          <a:p>
            <a:pPr lvl="1"/>
            <a:r>
              <a:rPr lang="en-US" dirty="0" smtClean="0"/>
              <a:t>2D need  3 circles</a:t>
            </a:r>
          </a:p>
          <a:p>
            <a:pPr lvl="1"/>
            <a:r>
              <a:rPr lang="en-US" dirty="0" smtClean="0"/>
              <a:t>3D need 4 spheres</a:t>
            </a:r>
          </a:p>
          <a:p>
            <a:pPr marL="0" indent="0">
              <a:buNone/>
            </a:pPr>
            <a:endParaRPr lang="en-US" dirty="0"/>
          </a:p>
        </p:txBody>
      </p:sp>
      <p:pic>
        <p:nvPicPr>
          <p:cNvPr id="4" name="Picture 5"/>
          <p:cNvPicPr>
            <a:picLocks noChangeAspect="1" noChangeArrowheads="1"/>
          </p:cNvPicPr>
          <p:nvPr/>
        </p:nvPicPr>
        <p:blipFill>
          <a:blip r:embed="rId2" cstate="print"/>
          <a:srcRect/>
          <a:stretch>
            <a:fillRect/>
          </a:stretch>
        </p:blipFill>
        <p:spPr bwMode="auto">
          <a:xfrm>
            <a:off x="5464153" y="1417639"/>
            <a:ext cx="3222647" cy="2468562"/>
          </a:xfrm>
          <a:prstGeom prst="rect">
            <a:avLst/>
          </a:prstGeom>
          <a:noFill/>
          <a:ln w="9525">
            <a:noFill/>
            <a:miter lim="800000"/>
            <a:headEnd/>
            <a:tailEnd/>
          </a:ln>
        </p:spPr>
      </p:pic>
    </p:spTree>
    <p:extLst>
      <p:ext uri="{BB962C8B-B14F-4D97-AF65-F5344CB8AC3E}">
        <p14:creationId xmlns:p14="http://schemas.microsoft.com/office/powerpoint/2010/main" val="4207980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cstate="print"/>
          <a:srcRect/>
          <a:stretch>
            <a:fillRect/>
          </a:stretch>
        </p:blipFill>
        <p:spPr bwMode="auto">
          <a:xfrm>
            <a:off x="457200" y="2133600"/>
            <a:ext cx="6057900" cy="2019300"/>
          </a:xfrm>
          <a:prstGeom prst="rect">
            <a:avLst/>
          </a:prstGeom>
          <a:noFill/>
          <a:ln w="9525">
            <a:noFill/>
            <a:miter lim="800000"/>
            <a:headEnd/>
            <a:tailEnd/>
          </a:ln>
        </p:spPr>
      </p:pic>
      <p:sp>
        <p:nvSpPr>
          <p:cNvPr id="2" name="Title 1"/>
          <p:cNvSpPr>
            <a:spLocks noGrp="1"/>
          </p:cNvSpPr>
          <p:nvPr>
            <p:ph type="title"/>
          </p:nvPr>
        </p:nvSpPr>
        <p:spPr>
          <a:xfrm>
            <a:off x="457200" y="533400"/>
            <a:ext cx="8229600" cy="762000"/>
          </a:xfrm>
        </p:spPr>
        <p:txBody>
          <a:bodyPr/>
          <a:lstStyle/>
          <a:p>
            <a:r>
              <a:rPr lang="en-US" dirty="0" smtClean="0"/>
              <a:t>802.15.4 Reference Model</a:t>
            </a:r>
            <a:endParaRPr lang="en-US" dirty="0"/>
          </a:p>
        </p:txBody>
      </p:sp>
      <p:sp>
        <p:nvSpPr>
          <p:cNvPr id="8" name="Content Placeholder 2"/>
          <p:cNvSpPr>
            <a:spLocks noGrp="1"/>
          </p:cNvSpPr>
          <p:nvPr>
            <p:ph idx="1"/>
          </p:nvPr>
        </p:nvSpPr>
        <p:spPr>
          <a:xfrm>
            <a:off x="4648200" y="1371600"/>
            <a:ext cx="3962400" cy="1371600"/>
          </a:xfrm>
        </p:spPr>
        <p:txBody>
          <a:bodyPr>
            <a:normAutofit fontScale="62500" lnSpcReduction="20000"/>
          </a:bodyPr>
          <a:lstStyle/>
          <a:p>
            <a:r>
              <a:rPr lang="en-US" dirty="0" smtClean="0"/>
              <a:t>MAC Service Access Point (SAP)</a:t>
            </a:r>
          </a:p>
          <a:p>
            <a:pPr lvl="1"/>
            <a:r>
              <a:rPr lang="en-US" dirty="0" smtClean="0"/>
              <a:t>MCPS : MAC Common Part Sublayer Data service</a:t>
            </a:r>
          </a:p>
          <a:p>
            <a:pPr lvl="1"/>
            <a:r>
              <a:rPr lang="en-US" dirty="0" smtClean="0"/>
              <a:t>MLME : MAC Layer Management Entity service </a:t>
            </a:r>
          </a:p>
          <a:p>
            <a:pPr lvl="1"/>
            <a:endParaRPr lang="en-US" dirty="0" smtClean="0"/>
          </a:p>
          <a:p>
            <a:pPr lvl="1"/>
            <a:endParaRPr lang="en-US" dirty="0" smtClean="0"/>
          </a:p>
        </p:txBody>
      </p:sp>
      <p:pic>
        <p:nvPicPr>
          <p:cNvPr id="1031" name="Picture 7"/>
          <p:cNvPicPr>
            <a:picLocks noChangeAspect="1" noChangeArrowheads="1"/>
          </p:cNvPicPr>
          <p:nvPr/>
        </p:nvPicPr>
        <p:blipFill>
          <a:blip r:embed="rId3" cstate="print"/>
          <a:srcRect/>
          <a:stretch>
            <a:fillRect/>
          </a:stretch>
        </p:blipFill>
        <p:spPr bwMode="auto">
          <a:xfrm>
            <a:off x="532086" y="4572000"/>
            <a:ext cx="5944914" cy="1905000"/>
          </a:xfrm>
          <a:prstGeom prst="rect">
            <a:avLst/>
          </a:prstGeom>
          <a:noFill/>
          <a:ln w="9525">
            <a:noFill/>
            <a:miter lim="800000"/>
            <a:headEnd/>
            <a:tailEnd/>
          </a:ln>
        </p:spPr>
      </p:pic>
      <p:sp>
        <p:nvSpPr>
          <p:cNvPr id="12" name="Content Placeholder 2"/>
          <p:cNvSpPr txBox="1">
            <a:spLocks/>
          </p:cNvSpPr>
          <p:nvPr/>
        </p:nvSpPr>
        <p:spPr>
          <a:xfrm>
            <a:off x="4724400" y="4114800"/>
            <a:ext cx="4038600" cy="1295400"/>
          </a:xfrm>
          <a:prstGeom prst="rect">
            <a:avLst/>
          </a:prstGeom>
          <a:noFill/>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PHY Service Access Point (SAP)</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PD: PHY Data service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smtClean="0"/>
              <a:t>P</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LME : PHY Layer Management Entity service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Ranging in </a:t>
            </a:r>
            <a:r>
              <a:rPr lang="en-US" dirty="0" smtClean="0"/>
              <a:t>15.4-2011 </a:t>
            </a:r>
            <a:r>
              <a:rPr lang="en-US" dirty="0" smtClean="0"/>
              <a:t>Overview</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PHY </a:t>
            </a:r>
            <a:r>
              <a:rPr lang="en-US" dirty="0" smtClean="0"/>
              <a:t>support in 802.15.4-2011 </a:t>
            </a:r>
            <a:endParaRPr lang="en-US" dirty="0" smtClean="0"/>
          </a:p>
          <a:p>
            <a:pPr lvl="1"/>
            <a:r>
              <a:rPr lang="en-US" dirty="0" smtClean="0"/>
              <a:t>UWB </a:t>
            </a:r>
            <a:r>
              <a:rPr lang="en-US" dirty="0" smtClean="0"/>
              <a:t>PHY provides </a:t>
            </a:r>
            <a:r>
              <a:rPr lang="en-US" dirty="0" smtClean="0"/>
              <a:t>precision </a:t>
            </a:r>
            <a:r>
              <a:rPr lang="en-US" dirty="0" smtClean="0"/>
              <a:t>ranging (added  in 802.15.4a-2007)</a:t>
            </a:r>
            <a:endParaRPr lang="en-US" dirty="0" smtClean="0"/>
          </a:p>
          <a:p>
            <a:pPr lvl="2"/>
            <a:r>
              <a:rPr lang="en-US" dirty="0" smtClean="0"/>
              <a:t>Signal structure, bandwidth optimized for </a:t>
            </a:r>
            <a:r>
              <a:rPr lang="en-US" dirty="0" err="1" smtClean="0"/>
              <a:t>ToA</a:t>
            </a:r>
            <a:r>
              <a:rPr lang="en-US" dirty="0" smtClean="0"/>
              <a:t> measurement</a:t>
            </a:r>
          </a:p>
          <a:p>
            <a:pPr lvl="2"/>
            <a:r>
              <a:rPr lang="en-US" dirty="0" smtClean="0"/>
              <a:t>Defines </a:t>
            </a:r>
            <a:r>
              <a:rPr lang="en-US" dirty="0" smtClean="0"/>
              <a:t>local timers </a:t>
            </a:r>
            <a:r>
              <a:rPr lang="en-US" dirty="0" smtClean="0"/>
              <a:t>for TX and RX time capture sub </a:t>
            </a:r>
            <a:r>
              <a:rPr lang="en-US" dirty="0" err="1" smtClean="0"/>
              <a:t>nansecond</a:t>
            </a:r>
            <a:r>
              <a:rPr lang="en-US" dirty="0" smtClean="0"/>
              <a:t> resolution. </a:t>
            </a:r>
            <a:endParaRPr lang="en-US" dirty="0" smtClean="0"/>
          </a:p>
          <a:p>
            <a:pPr lvl="1"/>
            <a:r>
              <a:rPr lang="en-US" dirty="0" smtClean="0"/>
              <a:t>Supports </a:t>
            </a:r>
            <a:r>
              <a:rPr lang="en-US" dirty="0" smtClean="0"/>
              <a:t>ranging on any data frame (initiated with MCPS-DATA request)</a:t>
            </a:r>
          </a:p>
          <a:p>
            <a:pPr lvl="1"/>
            <a:r>
              <a:rPr lang="en-US" dirty="0"/>
              <a:t>Can be used for </a:t>
            </a:r>
            <a:r>
              <a:rPr lang="en-US" dirty="0" smtClean="0"/>
              <a:t>round-trip time of flight, </a:t>
            </a:r>
            <a:r>
              <a:rPr lang="en-US" dirty="0"/>
              <a:t>or single direction </a:t>
            </a:r>
            <a:r>
              <a:rPr lang="en-US" dirty="0" smtClean="0"/>
              <a:t>synchronous</a:t>
            </a:r>
          </a:p>
          <a:p>
            <a:r>
              <a:rPr lang="en-US" dirty="0" smtClean="0"/>
              <a:t>MAC support</a:t>
            </a:r>
          </a:p>
          <a:p>
            <a:pPr lvl="1"/>
            <a:r>
              <a:rPr lang="en-US" dirty="0" smtClean="0"/>
              <a:t>Defines attributes for PHY configuration and control (</a:t>
            </a:r>
            <a:r>
              <a:rPr lang="en-US" dirty="0" smtClean="0"/>
              <a:t>MLME-Set)</a:t>
            </a:r>
            <a:endParaRPr lang="en-US" dirty="0" smtClean="0"/>
          </a:p>
          <a:p>
            <a:pPr lvl="1"/>
            <a:r>
              <a:rPr lang="en-US" dirty="0" smtClean="0"/>
              <a:t>Provides for controlling ranging (enable/disable) on data exchange (</a:t>
            </a:r>
            <a:r>
              <a:rPr lang="en-US" dirty="0" smtClean="0"/>
              <a:t>MCPS-Data)</a:t>
            </a:r>
            <a:endParaRPr lang="en-US" dirty="0" smtClean="0"/>
          </a:p>
          <a:p>
            <a:pPr lvl="1"/>
            <a:r>
              <a:rPr lang="en-US" dirty="0" smtClean="0"/>
              <a:t>Management services for channel sounding and preamble selection (</a:t>
            </a:r>
            <a:r>
              <a:rPr lang="en-US" dirty="0" smtClean="0"/>
              <a:t>MLME) specific to the UWB PHY</a:t>
            </a:r>
            <a:endParaRPr lang="en-US" dirty="0" smtClean="0"/>
          </a:p>
          <a:p>
            <a:pPr lvl="1"/>
            <a:r>
              <a:rPr lang="en-US" dirty="0" smtClean="0"/>
              <a:t>Provides </a:t>
            </a:r>
            <a:r>
              <a:rPr lang="en-US" dirty="0" smtClean="0"/>
              <a:t>local timestamps to higher layer</a:t>
            </a:r>
          </a:p>
          <a:p>
            <a:pPr lvl="1"/>
            <a:r>
              <a:rPr lang="en-US" dirty="0"/>
              <a:t>No MAC additions to support exchange of </a:t>
            </a:r>
            <a:r>
              <a:rPr lang="en-US" dirty="0" err="1"/>
              <a:t>ToA</a:t>
            </a:r>
            <a:r>
              <a:rPr lang="en-US" dirty="0"/>
              <a:t> measurements</a:t>
            </a:r>
          </a:p>
          <a:p>
            <a:pPr lvl="2"/>
            <a:r>
              <a:rPr lang="en-US" dirty="0" smtClean="0"/>
              <a:t>Exchange </a:t>
            </a:r>
            <a:r>
              <a:rPr lang="en-US" dirty="0" smtClean="0"/>
              <a:t>between peers </a:t>
            </a:r>
            <a:r>
              <a:rPr lang="en-US" dirty="0" smtClean="0"/>
              <a:t>“assumed” to be handled by higher </a:t>
            </a:r>
            <a:r>
              <a:rPr lang="en-US" dirty="0" smtClean="0"/>
              <a:t>layer function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Ranging in 802.15.4m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3 PHYs which support (non-precision) </a:t>
            </a:r>
            <a:r>
              <a:rPr lang="en-US" dirty="0" err="1" smtClean="0"/>
              <a:t>ToF</a:t>
            </a:r>
            <a:endParaRPr lang="en-US" dirty="0" smtClean="0"/>
          </a:p>
          <a:p>
            <a:pPr lvl="1"/>
            <a:r>
              <a:rPr lang="en-US" dirty="0" smtClean="0"/>
              <a:t>Ranging field (1-bit)  in PHR</a:t>
            </a:r>
          </a:p>
          <a:p>
            <a:r>
              <a:rPr lang="en-US" dirty="0" smtClean="0"/>
              <a:t>Adapted 15.4-2011 text to allow previously UWB-PHY dependent actions to be applied to use of TVWS </a:t>
            </a:r>
            <a:r>
              <a:rPr lang="en-US" dirty="0" err="1" smtClean="0"/>
              <a:t>PHYs.</a:t>
            </a:r>
            <a:r>
              <a:rPr lang="en-US" dirty="0" smtClean="0"/>
              <a:t> </a:t>
            </a:r>
          </a:p>
          <a:p>
            <a:r>
              <a:rPr lang="en-US" dirty="0" smtClean="0"/>
              <a:t>Added an IEs for exchange of captured times (Timestamp IE, Timestamp </a:t>
            </a:r>
            <a:r>
              <a:rPr lang="en-US" dirty="0"/>
              <a:t>Difference </a:t>
            </a:r>
            <a:r>
              <a:rPr lang="en-US" dirty="0" smtClean="0"/>
              <a:t>IE)</a:t>
            </a:r>
          </a:p>
          <a:p>
            <a:r>
              <a:rPr lang="en-US" dirty="0" smtClean="0"/>
              <a:t>Added a field to the TVWS PHY-specific capabilities IE to indicate support for ranging</a:t>
            </a:r>
          </a:p>
          <a:p>
            <a:r>
              <a:rPr lang="en-US" dirty="0" smtClean="0"/>
              <a:t>Adds informative annex on ranging/localization applied to operation in TVWS</a:t>
            </a:r>
          </a:p>
          <a:p>
            <a:endParaRPr lang="en-US" dirty="0" smtClean="0"/>
          </a:p>
          <a:p>
            <a:endParaRPr lang="en-US" dirty="0"/>
          </a:p>
        </p:txBody>
      </p:sp>
    </p:spTree>
    <p:extLst>
      <p:ext uri="{BB962C8B-B14F-4D97-AF65-F5344CB8AC3E}">
        <p14:creationId xmlns:p14="http://schemas.microsoft.com/office/powerpoint/2010/main" val="2364181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Description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MAC provides</a:t>
            </a:r>
          </a:p>
          <a:p>
            <a:pPr lvl="1"/>
            <a:r>
              <a:rPr lang="en-US" dirty="0" smtClean="0"/>
              <a:t>Primitives for performing ranging steps</a:t>
            </a:r>
          </a:p>
          <a:p>
            <a:pPr lvl="1"/>
            <a:r>
              <a:rPr lang="en-US" dirty="0" smtClean="0"/>
              <a:t>Interface to PHY(s) ranging counters (</a:t>
            </a:r>
            <a:r>
              <a:rPr lang="en-US" dirty="0" err="1" smtClean="0"/>
              <a:t>ToF</a:t>
            </a:r>
            <a:r>
              <a:rPr lang="en-US" dirty="0" smtClean="0"/>
              <a:t> timers)</a:t>
            </a:r>
          </a:p>
          <a:p>
            <a:pPr lvl="1"/>
            <a:r>
              <a:rPr lang="en-US" dirty="0" smtClean="0"/>
              <a:t>Supplies information to higher layer</a:t>
            </a:r>
          </a:p>
          <a:p>
            <a:pPr lvl="1"/>
            <a:r>
              <a:rPr lang="en-US" dirty="0" smtClean="0"/>
              <a:t>Means to exchange data</a:t>
            </a:r>
          </a:p>
          <a:p>
            <a:pPr lvl="1"/>
            <a:r>
              <a:rPr lang="en-US" dirty="0" smtClean="0"/>
              <a:t>*new in 4e* are mechanisms that support capabilities exchange, other advertisements in beacons</a:t>
            </a:r>
          </a:p>
          <a:p>
            <a:pPr lvl="1"/>
            <a:r>
              <a:rPr lang="en-US" dirty="0" smtClean="0"/>
              <a:t>Hooks for initiating/managing internal calibration</a:t>
            </a:r>
          </a:p>
          <a:p>
            <a:r>
              <a:rPr lang="en-US" dirty="0" smtClean="0"/>
              <a:t>PHY provides</a:t>
            </a:r>
          </a:p>
          <a:p>
            <a:pPr lvl="1"/>
            <a:r>
              <a:rPr lang="en-US" dirty="0" smtClean="0"/>
              <a:t>Ranging counters: Time-stamp to high precision TX and RX times</a:t>
            </a:r>
          </a:p>
          <a:p>
            <a:pPr lvl="1"/>
            <a:r>
              <a:rPr lang="en-US" dirty="0" smtClean="0"/>
              <a:t>Support for channel </a:t>
            </a:r>
            <a:r>
              <a:rPr lang="en-US" dirty="0" smtClean="0"/>
              <a:t>sounding</a:t>
            </a: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38200"/>
          </a:xfrm>
        </p:spPr>
        <p:txBody>
          <a:bodyPr>
            <a:normAutofit/>
          </a:bodyPr>
          <a:lstStyle/>
          <a:p>
            <a:r>
              <a:rPr lang="en-US" dirty="0" smtClean="0"/>
              <a:t>MAC Services MCPS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Introduced in 15.4a-2007</a:t>
            </a:r>
            <a:r>
              <a:rPr lang="en-US" dirty="0" smtClean="0"/>
              <a:t>:</a:t>
            </a:r>
            <a:endParaRPr lang="en-US" dirty="0" smtClean="0"/>
          </a:p>
          <a:p>
            <a:r>
              <a:rPr lang="en-US" dirty="0" smtClean="0"/>
              <a:t>MCPS-</a:t>
            </a:r>
            <a:r>
              <a:rPr lang="en-US" dirty="0" err="1" smtClean="0"/>
              <a:t>Data.Request</a:t>
            </a:r>
            <a:r>
              <a:rPr lang="en-US" dirty="0" smtClean="0"/>
              <a:t> </a:t>
            </a:r>
            <a:r>
              <a:rPr lang="en-US" dirty="0" smtClean="0"/>
              <a:t>parameters to control ranging </a:t>
            </a:r>
          </a:p>
          <a:p>
            <a:r>
              <a:rPr lang="en-US" dirty="0" smtClean="0"/>
              <a:t>MCPS-</a:t>
            </a:r>
            <a:r>
              <a:rPr lang="en-US" dirty="0" err="1" smtClean="0"/>
              <a:t>Data.Confirm</a:t>
            </a:r>
            <a:r>
              <a:rPr lang="en-US" dirty="0" smtClean="0"/>
              <a:t> parameters to pass ranging measurement information to the higher layer</a:t>
            </a:r>
          </a:p>
          <a:p>
            <a:r>
              <a:rPr lang="en-US" dirty="0" smtClean="0"/>
              <a:t>MCPS-</a:t>
            </a:r>
            <a:r>
              <a:rPr lang="en-US" dirty="0" err="1" smtClean="0"/>
              <a:t>Data.Indication</a:t>
            </a:r>
            <a:r>
              <a:rPr lang="en-US" dirty="0" smtClean="0"/>
              <a:t> includes parameters to pass ranging measurement information with received data frame</a:t>
            </a:r>
          </a:p>
          <a:p>
            <a:endParaRPr lang="en-US" dirty="0" smtClean="0"/>
          </a:p>
          <a:p>
            <a:endParaRPr lang="en-US" dirty="0" smtClean="0"/>
          </a:p>
          <a:p>
            <a:pPr lvl="1">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10236</TotalTime>
  <Words>642</Words>
  <Application>Microsoft Office PowerPoint</Application>
  <PresentationFormat>On-screen Show (4:3)</PresentationFormat>
  <Paragraphs>106</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MS PGothic</vt:lpstr>
      <vt:lpstr>MS PGothic</vt:lpstr>
      <vt:lpstr>Arial</vt:lpstr>
      <vt:lpstr>Calibri</vt:lpstr>
      <vt:lpstr>Times New Roman</vt:lpstr>
      <vt:lpstr>Office Theme</vt:lpstr>
      <vt:lpstr>PowerPoint Presentation</vt:lpstr>
      <vt:lpstr>Ranging in 802.15.4  2014</vt:lpstr>
      <vt:lpstr>Ranging and Localization</vt:lpstr>
      <vt:lpstr>Range based localization</vt:lpstr>
      <vt:lpstr>802.15.4 Reference Model</vt:lpstr>
      <vt:lpstr>Ranging in 15.4-2011 Overview</vt:lpstr>
      <vt:lpstr>Ranging in 802.15.4m</vt:lpstr>
      <vt:lpstr>Description</vt:lpstr>
      <vt:lpstr>MAC Services MCPS</vt:lpstr>
      <vt:lpstr>MAC services MLME</vt:lpstr>
      <vt:lpstr>TG4r Opportunities</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support for Ranging in 802.15.4 TVWS (4TV)</dc:title>
  <dc:creator>Ben</dc:creator>
  <cp:lastModifiedBy>Benjamin Rolfe</cp:lastModifiedBy>
  <cp:revision>56</cp:revision>
  <dcterms:created xsi:type="dcterms:W3CDTF">2012-04-24T20:37:24Z</dcterms:created>
  <dcterms:modified xsi:type="dcterms:W3CDTF">2014-07-16T18:22:27Z</dcterms:modified>
</cp:coreProperties>
</file>