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334" r:id="rId2"/>
    <p:sldId id="335" r:id="rId3"/>
    <p:sldId id="340" r:id="rId4"/>
    <p:sldId id="343" r:id="rId5"/>
    <p:sldId id="341" r:id="rId6"/>
    <p:sldId id="342" r:id="rId7"/>
    <p:sldId id="344" r:id="rId8"/>
    <p:sldId id="346" r:id="rId9"/>
    <p:sldId id="347" r:id="rId10"/>
    <p:sldId id="348" r:id="rId11"/>
    <p:sldId id="336" r:id="rId12"/>
    <p:sldId id="337" r:id="rId13"/>
    <p:sldId id="338" r:id="rId14"/>
    <p:sldId id="339" r:id="rId15"/>
    <p:sldId id="350" r:id="rId16"/>
    <p:sldId id="345" r:id="rId17"/>
    <p:sldId id="349" r:id="rId18"/>
    <p:sldId id="351" r:id="rId19"/>
    <p:sldId id="352" r:id="rId20"/>
    <p:sldId id="354" r:id="rId21"/>
    <p:sldId id="353" r:id="rId22"/>
    <p:sldId id="355" r:id="rId23"/>
  </p:sldIdLst>
  <p:sldSz cx="9144000" cy="6858000" type="screen4x3"/>
  <p:notesSz cx="7099300" cy="102346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FF0000"/>
    <a:srgbClr val="B4DE86"/>
    <a:srgbClr val="FFCC99"/>
    <a:srgbClr val="FF6600"/>
    <a:srgbClr val="007033"/>
    <a:srgbClr val="660066"/>
    <a:srgbClr val="F9BFF9"/>
    <a:srgbClr val="5F0D5F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보통 스타일 4 - 강조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93296810-A885-4BE3-A3E7-6D5BEEA58F35}" styleName="보통 스타일 2 - 강조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E171933-4619-4E11-9A3F-F7608DF75F80}" styleName="보통 스타일 1 - 강조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777" autoAdjust="0"/>
    <p:restoredTop sz="91637" autoAdjust="0"/>
  </p:normalViewPr>
  <p:slideViewPr>
    <p:cSldViewPr>
      <p:cViewPr>
        <p:scale>
          <a:sx n="70" d="100"/>
          <a:sy n="70" d="100"/>
        </p:scale>
        <p:origin x="-594" y="-72"/>
      </p:cViewPr>
      <p:guideLst>
        <p:guide orient="horz" pos="2205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10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image" Target="../media/image5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image" Target="../media/image5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image" Target="../media/image5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629290" y="196079"/>
            <a:ext cx="2758130" cy="234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97858">
              <a:defRPr sz="1500" b="1">
                <a:ea typeface="굴림" pitchFamily="50" charset="-127"/>
              </a:defRPr>
            </a:lvl1pPr>
          </a:lstStyle>
          <a:p>
            <a:pPr>
              <a:defRPr/>
            </a:pPr>
            <a:r>
              <a:rPr lang="en-US" altLang="ko-KR"/>
              <a:t>doc.: IEEE 802.15-&lt;doc#&gt;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711881" y="196079"/>
            <a:ext cx="2364809" cy="234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97858">
              <a:defRPr sz="1500" b="1">
                <a:ea typeface="굴림" pitchFamily="50" charset="-127"/>
              </a:defRPr>
            </a:lvl1pPr>
          </a:lstStyle>
          <a:p>
            <a:pPr>
              <a:defRPr/>
            </a:pPr>
            <a:r>
              <a:rPr lang="en-US" altLang="ko-KR"/>
              <a:t>&lt;month year&gt;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259906" y="9905481"/>
            <a:ext cx="2208779" cy="1680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97858">
              <a:defRPr sz="1100">
                <a:ea typeface="굴림" pitchFamily="50" charset="-127"/>
              </a:defRPr>
            </a:lvl1pPr>
          </a:lstStyle>
          <a:p>
            <a:pPr>
              <a:defRPr/>
            </a:pPr>
            <a:r>
              <a:rPr lang="en-US" altLang="ko-KR"/>
              <a:t>&lt;author&gt;, &lt;company&gt;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2761382" y="9905481"/>
            <a:ext cx="1418884" cy="1680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97858">
              <a:defRPr sz="1100">
                <a:ea typeface="굴림" pitchFamily="50" charset="-127"/>
              </a:defRPr>
            </a:lvl1pPr>
          </a:lstStyle>
          <a:p>
            <a:pPr>
              <a:defRPr/>
            </a:pPr>
            <a:r>
              <a:rPr lang="en-US" altLang="ko-KR"/>
              <a:t>Page </a:t>
            </a:r>
            <a:fld id="{B4F8AD43-E402-41B7-B115-8DD5F30161B6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710256" y="427172"/>
            <a:ext cx="567879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7749" tIns="48875" rIns="97749" bIns="48875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710256" y="9905482"/>
            <a:ext cx="72813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defTabSz="997858">
              <a:defRPr/>
            </a:pPr>
            <a:r>
              <a:rPr lang="en-US" altLang="ko-KR" dirty="0">
                <a:ea typeface="굴림" pitchFamily="50" charset="-127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710256" y="9893226"/>
            <a:ext cx="583644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7749" tIns="48875" rIns="97749" bIns="48875" anchor="ctr"/>
          <a:lstStyle/>
          <a:p>
            <a:pPr>
              <a:defRPr/>
            </a:pP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122866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549650" y="108544"/>
            <a:ext cx="2881653" cy="234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97858">
              <a:defRPr sz="1500" b="1">
                <a:ea typeface="굴림" pitchFamily="50" charset="-127"/>
              </a:defRPr>
            </a:lvl1pPr>
          </a:lstStyle>
          <a:p>
            <a:pPr>
              <a:defRPr/>
            </a:pPr>
            <a:r>
              <a:rPr lang="en-US" altLang="ko-KR"/>
              <a:t>doc.: IEEE 802.15-&lt;doc#&gt;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69623" y="108544"/>
            <a:ext cx="2802013" cy="234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97858">
              <a:defRPr sz="1500" b="1">
                <a:ea typeface="굴림" pitchFamily="50" charset="-127"/>
              </a:defRPr>
            </a:lvl1pPr>
          </a:lstStyle>
          <a:p>
            <a:pPr>
              <a:defRPr/>
            </a:pPr>
            <a:r>
              <a:rPr lang="en-US" altLang="ko-KR"/>
              <a:t>&lt;month year&gt;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0125" y="773113"/>
            <a:ext cx="5099050" cy="38258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5923" y="4861704"/>
            <a:ext cx="5207454" cy="46061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0125" tIns="49215" rIns="100125" bIns="492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noProof="0" smtClean="0"/>
              <a:t>Click to edit Master text styles</a:t>
            </a:r>
          </a:p>
          <a:p>
            <a:pPr lvl="1"/>
            <a:r>
              <a:rPr lang="en-US" altLang="ko-KR" noProof="0" smtClean="0"/>
              <a:t>Second level</a:t>
            </a:r>
          </a:p>
          <a:p>
            <a:pPr lvl="2"/>
            <a:r>
              <a:rPr lang="en-US" altLang="ko-KR" noProof="0" smtClean="0"/>
              <a:t>Third level</a:t>
            </a:r>
          </a:p>
          <a:p>
            <a:pPr lvl="3"/>
            <a:r>
              <a:rPr lang="en-US" altLang="ko-KR" noProof="0" smtClean="0"/>
              <a:t>Fourth level</a:t>
            </a:r>
          </a:p>
          <a:p>
            <a:pPr lvl="4"/>
            <a:r>
              <a:rPr lang="en-US" altLang="ko-KR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861707" y="9908983"/>
            <a:ext cx="256959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88747" lvl="4" algn="r" defTabSz="997858">
              <a:defRPr>
                <a:ea typeface="굴림" pitchFamily="50" charset="-127"/>
              </a:defRPr>
            </a:lvl5pPr>
          </a:lstStyle>
          <a:p>
            <a:pPr lvl="4">
              <a:defRPr/>
            </a:pPr>
            <a:r>
              <a:rPr lang="en-US" altLang="ko-KR"/>
              <a:t>&lt;author&gt;, &lt;company&gt;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003550" y="9908983"/>
            <a:ext cx="82077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97858">
              <a:defRPr>
                <a:ea typeface="굴림" pitchFamily="50" charset="-127"/>
              </a:defRPr>
            </a:lvl1pPr>
          </a:lstStyle>
          <a:p>
            <a:pPr>
              <a:defRPr/>
            </a:pPr>
            <a:r>
              <a:rPr lang="en-US" altLang="ko-KR"/>
              <a:t>Page </a:t>
            </a:r>
            <a:fld id="{D9D5E8B8-2455-4602-8B1C-152953E2E95B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41136" y="9908983"/>
            <a:ext cx="72813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defRPr/>
            </a:pPr>
            <a:r>
              <a:rPr lang="en-US" altLang="ko-KR">
                <a:ea typeface="굴림" pitchFamily="50" charset="-127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41136" y="9907232"/>
            <a:ext cx="5617029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7749" tIns="48875" rIns="97749" bIns="48875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63122" y="327382"/>
            <a:ext cx="577305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7749" tIns="48875" rIns="97749" bIns="48875" anchor="ctr"/>
          <a:lstStyle/>
          <a:p>
            <a:pPr>
              <a:defRPr/>
            </a:pP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57588066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000125" y="773113"/>
            <a:ext cx="5099050" cy="3825875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>
          <a:xfrm>
            <a:off x="3003550" y="9908982"/>
            <a:ext cx="820776" cy="184666"/>
          </a:xfrm>
        </p:spPr>
        <p:txBody>
          <a:bodyPr/>
          <a:lstStyle/>
          <a:p>
            <a:pPr>
              <a:defRPr/>
            </a:pPr>
            <a:fld id="{FB124BCA-9760-4C50-B650-F8DE20CEA785}" type="slidenum">
              <a:rPr lang="ko-KR" altLang="en-US" smtClean="0">
                <a:solidFill>
                  <a:prstClr val="black"/>
                </a:solidFill>
              </a:rPr>
              <a:pPr>
                <a:defRPr/>
              </a:pPr>
              <a:t>1</a:t>
            </a:fld>
            <a:endParaRPr lang="ko-KR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&lt;July 2014&gt;</a:t>
            </a:r>
            <a:endParaRPr lang="en-US" altLang="ko-K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&lt;Seung-Hoon Park&gt;, &lt;Samsung&gt;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B8505083-D182-4BF7-B1A7-D3F76AEDD19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&lt;July 2014&gt;</a:t>
            </a:r>
            <a:endParaRPr lang="en-US" altLang="ko-K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&lt;Seung-Hoon Park&gt;, &lt;Samsung&gt;</a:t>
            </a:r>
            <a:endParaRPr lang="en-US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0BC50D84-1EAC-4A17-AF61-D7DD116B5736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&lt;July 2014&gt;</a:t>
            </a:r>
            <a:endParaRPr lang="en-US" altLang="ko-K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&lt;Seung-Hoon Park&gt;, &lt;Samsung&gt;</a:t>
            </a:r>
            <a:endParaRPr lang="en-US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5E3CA38D-8142-45EE-B811-9B3558A2F40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entury" panose="02040604050505020304" pitchFamily="18" charset="0"/>
              </a:defRPr>
            </a:lvl1pPr>
          </a:lstStyle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ko-KR" smtClean="0"/>
              <a:t>&lt;July 2014&gt;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5214938" y="6475413"/>
            <a:ext cx="3395662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&lt;Seung-Hoon Park&gt;, &lt;Samsung&gt;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C164B3C6-2D55-496E-8471-DD3723B83220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&lt;July 2014&gt;</a:t>
            </a:r>
            <a:endParaRPr lang="en-US" altLang="ko-K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&lt;Seung-Hoon Park&gt;, &lt;Samsung&gt;</a:t>
            </a:r>
            <a:endParaRPr lang="en-US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2620D5C4-2595-4CF8-89AE-D17BD365DF6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&lt;July 2014&gt;</a:t>
            </a:r>
            <a:endParaRPr lang="en-US" altLang="ko-KR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&lt;Seung-Hoon Park&gt;, &lt;Samsung&gt;</a:t>
            </a:r>
            <a:endParaRPr lang="en-US" altLang="ko-K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4BA83FC4-CD48-4352-B4FA-3C1682037BB9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&lt;July 2014&gt;</a:t>
            </a:r>
            <a:endParaRPr lang="en-US" altLang="ko-KR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&lt;Seung-Hoon Park&gt;, &lt;Samsung&gt;</a:t>
            </a:r>
            <a:endParaRPr lang="en-US" altLang="ko-K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4DF77B46-506C-47ED-AD0C-182D0234B9C5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&lt;July 2014&gt;</a:t>
            </a:r>
            <a:endParaRPr lang="en-US" altLang="ko-KR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&lt;Seung-Hoon Park&gt;, &lt;Samsung&gt;</a:t>
            </a:r>
            <a:endParaRPr lang="en-US" altLang="ko-K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F1506DB4-C36A-4456-BE78-7F29087315D5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ko-KR" smtClean="0"/>
              <a:t>&lt;July 2014&gt;</a:t>
            </a:r>
            <a:endParaRPr lang="en-US" altLang="ko-KR" dirty="0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>
          <a:xfrm>
            <a:off x="5143500" y="6475413"/>
            <a:ext cx="3467100" cy="1841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ko-KR" smtClean="0"/>
              <a:t>&lt;Seung-Hoon Park&gt;, &lt;Samsung&gt;</a:t>
            </a:r>
            <a:endParaRPr lang="en-US" altLang="ko-KR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4E722527-479E-4D1A-B5FB-1AD46EC2B97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&lt;July 2014&gt;</a:t>
            </a:r>
            <a:endParaRPr lang="en-US" altLang="ko-KR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&lt;Seung-Hoon Park&gt;, &lt;Samsung&gt;</a:t>
            </a:r>
            <a:endParaRPr lang="en-US" altLang="ko-K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BDF97633-195F-4C6F-AB4D-C85C17EB09CB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&lt;July 2014&gt;</a:t>
            </a:r>
            <a:endParaRPr lang="en-US" altLang="ko-KR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&lt;Seung-Hoon Park&gt;, &lt;Samsung&gt;</a:t>
            </a:r>
            <a:endParaRPr lang="en-US" altLang="ko-K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F2B6AA55-FD2B-4512-93D5-674D39FDB0D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885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14488"/>
            <a:ext cx="7772400" cy="438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 smtClean="0"/>
              <a:t>Click to edit Master text styles</a:t>
            </a:r>
          </a:p>
          <a:p>
            <a:pPr lvl="1"/>
            <a:r>
              <a:rPr lang="en-US" altLang="ko-KR" dirty="0" smtClean="0"/>
              <a:t>Second level</a:t>
            </a:r>
          </a:p>
          <a:p>
            <a:pPr lvl="2"/>
            <a:r>
              <a:rPr lang="en-US" altLang="ko-KR" dirty="0" smtClean="0"/>
              <a:t>Third level</a:t>
            </a:r>
          </a:p>
          <a:p>
            <a:pPr lvl="3"/>
            <a:r>
              <a:rPr lang="en-US" altLang="ko-KR" dirty="0" smtClean="0"/>
              <a:t>Fourth level</a:t>
            </a:r>
          </a:p>
          <a:p>
            <a:pPr lvl="4"/>
            <a:r>
              <a:rPr lang="en-US" altLang="ko-KR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377825"/>
            <a:ext cx="16002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400" b="1" smtClean="0">
                <a:ea typeface="굴림" pitchFamily="50" charset="-127"/>
              </a:defRPr>
            </a:lvl1pPr>
          </a:lstStyle>
          <a:p>
            <a:pPr>
              <a:defRPr/>
            </a:pPr>
            <a:r>
              <a:rPr lang="en-US" altLang="ko-KR" smtClean="0"/>
              <a:t>&lt;July 2014&gt;</a:t>
            </a:r>
            <a:endParaRPr lang="en-US" altLang="ko-KR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286375" y="6475413"/>
            <a:ext cx="33242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ea typeface="굴림" pitchFamily="50" charset="-127"/>
              </a:defRPr>
            </a:lvl1pPr>
          </a:lstStyle>
          <a:p>
            <a:pPr>
              <a:defRPr/>
            </a:pPr>
            <a:r>
              <a:rPr lang="en-US" altLang="ko-KR" smtClean="0"/>
              <a:t>&lt;Seung-Hoon Park&gt;, &lt;Samsung&gt;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>
                <a:ea typeface="굴림" pitchFamily="50" charset="-127"/>
              </a:defRPr>
            </a:lvl1pPr>
          </a:lstStyle>
          <a:p>
            <a:pPr>
              <a:defRPr/>
            </a:pPr>
            <a:r>
              <a:rPr lang="en-US" altLang="ko-KR"/>
              <a:t>Slide </a:t>
            </a:r>
            <a:fld id="{36554915-7DE9-4A2E-89A7-6EC8123C55CC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3929063" y="394156"/>
            <a:ext cx="4757737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b">
            <a:spAutoFit/>
          </a:bodyPr>
          <a:lstStyle/>
          <a:p>
            <a:pPr marL="1828800" marR="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sz="1400" b="1" dirty="0">
                <a:ea typeface="굴림" pitchFamily="50" charset="-127"/>
              </a:rPr>
              <a:t>doc.: IEEE 802. </a:t>
            </a:r>
            <a:r>
              <a:rPr lang="en-US" altLang="ko-KR" sz="1400" b="1" dirty="0" smtClean="0"/>
              <a:t>15-14-0443-01-0008</a:t>
            </a:r>
            <a:endParaRPr lang="en-US" altLang="ko-KR" sz="1400" b="1" dirty="0">
              <a:ea typeface="굴림" pitchFamily="50" charset="-127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defRPr/>
            </a:pPr>
            <a:r>
              <a:rPr lang="en-US" altLang="ko-KR">
                <a:ea typeface="굴림" pitchFamily="50" charset="-127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41" r:id="rId2"/>
    <p:sldLayoutId id="2147483733" r:id="rId3"/>
    <p:sldLayoutId id="2147483734" r:id="rId4"/>
    <p:sldLayoutId id="2147483735" r:id="rId5"/>
    <p:sldLayoutId id="2147483736" r:id="rId6"/>
    <p:sldLayoutId id="2147483742" r:id="rId7"/>
    <p:sldLayoutId id="2147483737" r:id="rId8"/>
    <p:sldLayoutId id="2147483738" r:id="rId9"/>
    <p:sldLayoutId id="2147483739" r:id="rId10"/>
    <p:sldLayoutId id="2147483740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Bookman Old Style" pitchFamily="18" charset="0"/>
          <a:ea typeface="+mj-ea"/>
          <a:cs typeface="Lao UI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2060"/>
        </a:buClr>
        <a:buSzPct val="120000"/>
        <a:buFont typeface="Wingdings" pitchFamily="2" charset="2"/>
        <a:buChar char="§"/>
        <a:defRPr sz="2400">
          <a:solidFill>
            <a:schemeClr val="tx1"/>
          </a:solidFill>
          <a:latin typeface="Century" panose="02040604050505020304" pitchFamily="18" charset="0"/>
          <a:ea typeface="+mn-ea"/>
          <a:cs typeface="Narkisim" pitchFamily="34" charset="-79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800">
          <a:solidFill>
            <a:schemeClr val="tx1"/>
          </a:solidFill>
          <a:latin typeface="+mn-ea"/>
          <a:ea typeface="+mn-ea"/>
          <a:cs typeface="Times New Roman" pitchFamily="18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Char char="•"/>
        <a:defRPr sz="1600">
          <a:solidFill>
            <a:schemeClr val="tx1"/>
          </a:solidFill>
          <a:latin typeface="+mn-ea"/>
          <a:ea typeface="+mn-ea"/>
          <a:cs typeface="Times New Roman" pitchFamily="18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ea"/>
          <a:ea typeface="+mn-ea"/>
          <a:cs typeface="Times New Roman" pitchFamily="18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ea"/>
          <a:ea typeface="+mn-ea"/>
          <a:cs typeface="Times New Roman" pitchFamily="18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3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4.e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6.e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5.e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7.e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8.e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5.e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8.e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3.emf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emf"/><Relationship Id="rId3" Type="http://schemas.openxmlformats.org/officeDocument/2006/relationships/oleObject" Target="../embeddings/oleObject12.bin"/><Relationship Id="rId7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8.emf"/><Relationship Id="rId5" Type="http://schemas.openxmlformats.org/officeDocument/2006/relationships/oleObject" Target="../embeddings/oleObject13.bin"/><Relationship Id="rId4" Type="http://schemas.openxmlformats.org/officeDocument/2006/relationships/image" Target="../media/image5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10.emf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제목 1"/>
          <p:cNvSpPr>
            <a:spLocks noGrp="1"/>
          </p:cNvSpPr>
          <p:nvPr>
            <p:ph type="ctrTitle"/>
          </p:nvPr>
        </p:nvSpPr>
        <p:spPr bwMode="auto">
          <a:xfrm>
            <a:off x="685800" y="1643063"/>
            <a:ext cx="7772400" cy="1957387"/>
          </a:xfrm>
          <a:ln w="38100"/>
        </p:spPr>
        <p:txBody>
          <a:bodyPr wrap="square" numCol="1" anchorCtr="0" compatLnSpc="1">
            <a:prstTxWarp prst="textNoShape">
              <a:avLst/>
            </a:prstTxWarp>
            <a:normAutofit/>
          </a:bodyPr>
          <a:lstStyle/>
          <a:p>
            <a:pPr eaLnBrk="1" hangingPunct="1"/>
            <a:r>
              <a:rPr lang="en-US" altLang="ko-KR" sz="4000" dirty="0" smtClean="0">
                <a:latin typeface="Lao UI" pitchFamily="34" charset="0"/>
              </a:rPr>
              <a:t>Proposed MAC Frame Structure</a:t>
            </a:r>
            <a:endParaRPr lang="ko-KR" altLang="en-US" sz="2800" b="1" dirty="0" smtClean="0">
              <a:latin typeface="Lao UI" pitchFamily="34" charset="0"/>
              <a:cs typeface="Lao UI" pitchFamily="34" charset="0"/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4143375"/>
            <a:ext cx="6400800" cy="1928813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buClr>
                <a:schemeClr val="bg2">
                  <a:lumMod val="10000"/>
                </a:schemeClr>
              </a:buClr>
              <a:defRPr/>
            </a:pPr>
            <a:r>
              <a:rPr lang="en-US" altLang="ko-KR" dirty="0" smtClean="0">
                <a:cs typeface="Times New Roman" pitchFamily="18" charset="0"/>
              </a:rPr>
              <a:t>July, 2014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&lt;July 2014&gt;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B8505083-D182-4BF7-B1A7-D3F76AEDD19D}" type="slidenum">
              <a:rPr lang="en-US" altLang="ko-KR" smtClean="0"/>
              <a:pPr>
                <a:defRPr/>
              </a:pPr>
              <a:t>1</a:t>
            </a:fld>
            <a:endParaRPr lang="en-US" altLang="ko-KR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&lt;Seung-Hoon Park&gt;, &lt;Samsung&gt;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Common channel 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>for </a:t>
            </a:r>
            <a:r>
              <a:rPr lang="en-US" altLang="ko-KR" dirty="0"/>
              <a:t>common </a:t>
            </a:r>
            <a:r>
              <a:rPr lang="en-US" altLang="ko-KR" dirty="0" smtClean="0"/>
              <a:t>mode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What </a:t>
            </a:r>
            <a:r>
              <a:rPr lang="en-US" altLang="ko-KR" dirty="0"/>
              <a:t>we need to define is signaling and protocol to support transition from a channel to another.</a:t>
            </a:r>
          </a:p>
          <a:p>
            <a:r>
              <a:rPr lang="en-US" altLang="ko-KR" dirty="0" smtClean="0"/>
              <a:t>TBD: Whether it is necessary to define </a:t>
            </a:r>
            <a:r>
              <a:rPr lang="en-US" altLang="ko-KR" dirty="0"/>
              <a:t>specific common </a:t>
            </a:r>
            <a:r>
              <a:rPr lang="en-US" altLang="ko-KR" dirty="0" smtClean="0"/>
              <a:t>channel or not.</a:t>
            </a:r>
            <a:endParaRPr lang="en-US" altLang="ko-KR" dirty="0"/>
          </a:p>
          <a:p>
            <a:endParaRPr lang="ko-KR" altLang="en-US" dirty="0"/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&lt;July 2014&gt;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&lt;Seung-Hoon Park&gt;, &lt;Samsung&gt;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C164B3C6-2D55-496E-8471-DD3723B83220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9785047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NICT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I-PD (Initiator PD) gives frame boundary</a:t>
            </a:r>
            <a:r>
              <a:rPr lang="en-US" altLang="ko-KR" dirty="0"/>
              <a:t> </a:t>
            </a:r>
            <a:r>
              <a:rPr lang="en-US" altLang="ko-KR" dirty="0" smtClean="0"/>
              <a:t>and structure</a:t>
            </a:r>
          </a:p>
          <a:p>
            <a:r>
              <a:rPr lang="en-US" altLang="ko-KR" dirty="0" smtClean="0"/>
              <a:t>J-PD (Joiner PD) responses to I-PD</a:t>
            </a:r>
          </a:p>
          <a:p>
            <a:r>
              <a:rPr lang="en-US" altLang="ko-KR" dirty="0" smtClean="0"/>
              <a:t>Q: </a:t>
            </a:r>
          </a:p>
          <a:p>
            <a:pPr lvl="1"/>
            <a:r>
              <a:rPr lang="en-US" altLang="ko-KR" dirty="0" smtClean="0"/>
              <a:t>how to provide low duty cycling to receive temporary beacon?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&lt;July 2014&gt;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&lt;Seung-Hoon Park&gt;, &lt;Samsung&gt;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C164B3C6-2D55-496E-8471-DD3723B83220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  <p:graphicFrame>
        <p:nvGraphicFramePr>
          <p:cNvPr id="8" name="개체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34702250"/>
              </p:ext>
            </p:extLst>
          </p:nvPr>
        </p:nvGraphicFramePr>
        <p:xfrm>
          <a:off x="107504" y="3696369"/>
          <a:ext cx="8728632" cy="2828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6740" name="Visio" r:id="rId3" imgW="5617453" imgH="1820982" progId="Visio.Drawing.11">
                  <p:embed/>
                </p:oleObj>
              </mc:Choice>
              <mc:Fallback>
                <p:oleObj name="Visio" r:id="rId3" imgW="5617453" imgH="1820982" progId="Visio.Drawing.1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7504" y="3696369"/>
                        <a:ext cx="8728632" cy="28289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88074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NICT + Samsung-ETRI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Issues</a:t>
            </a:r>
          </a:p>
          <a:p>
            <a:pPr lvl="1"/>
            <a:r>
              <a:rPr lang="en-US" altLang="ko-KR" dirty="0" smtClean="0"/>
              <a:t>I-PD provides information to initiate group formation</a:t>
            </a:r>
          </a:p>
          <a:p>
            <a:pPr lvl="2"/>
            <a:r>
              <a:rPr lang="en-US" altLang="ko-KR" dirty="0" smtClean="0"/>
              <a:t>I-PD does not provide timing reference any more</a:t>
            </a:r>
          </a:p>
          <a:p>
            <a:pPr lvl="1"/>
            <a:r>
              <a:rPr lang="en-US" altLang="ko-KR" dirty="0" smtClean="0"/>
              <a:t>Who sends synchronization signal? Only I-PD?</a:t>
            </a:r>
          </a:p>
          <a:p>
            <a:pPr lvl="2"/>
            <a:r>
              <a:rPr lang="en-US" altLang="ko-KR" dirty="0" smtClean="0"/>
              <a:t>PDs can take over the role of I-PD turn-by-turn</a:t>
            </a:r>
          </a:p>
          <a:p>
            <a:pPr lvl="1"/>
            <a:r>
              <a:rPr lang="en-US" altLang="ko-KR" dirty="0" smtClean="0"/>
              <a:t>Loading of discovery slot and peering slot (revisit later)</a:t>
            </a:r>
          </a:p>
          <a:p>
            <a:pPr lvl="2"/>
            <a:r>
              <a:rPr lang="en-US" altLang="ko-KR" dirty="0" smtClean="0"/>
              <a:t>S-E?: D-slot &gt; P-slot, NICT: D-slot &lt; P-slot</a:t>
            </a:r>
          </a:p>
          <a:p>
            <a:pPr lvl="1"/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&lt;July 2014&gt;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&lt;Seung-Hoon Park&gt;, &lt;Samsung&gt;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C164B3C6-2D55-496E-8471-DD3723B83220}" type="slidenum">
              <a:rPr lang="en-US" altLang="ko-KR" smtClean="0"/>
              <a:pPr>
                <a:defRPr/>
              </a:pPr>
              <a:t>12</a:t>
            </a:fld>
            <a:endParaRPr lang="en-US" altLang="ko-KR"/>
          </a:p>
        </p:txBody>
      </p:sp>
      <p:graphicFrame>
        <p:nvGraphicFramePr>
          <p:cNvPr id="7" name="개체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5263759"/>
              </p:ext>
            </p:extLst>
          </p:nvPr>
        </p:nvGraphicFramePr>
        <p:xfrm>
          <a:off x="179511" y="4074443"/>
          <a:ext cx="8534117" cy="28829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7763" name="Visio" r:id="rId3" imgW="5550170" imgH="1874897" progId="Visio.Drawing.11">
                  <p:embed/>
                </p:oleObj>
              </mc:Choice>
              <mc:Fallback>
                <p:oleObj name="Visio" r:id="rId3" imgW="5550170" imgH="1874897" progId="Visio.Drawing.1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79511" y="4074443"/>
                        <a:ext cx="8534117" cy="288294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9472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err="1" smtClean="0"/>
              <a:t>InterDigital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Common Beacon to provide </a:t>
            </a:r>
            <a:r>
              <a:rPr lang="en-US" altLang="ko-KR" dirty="0" err="1" smtClean="0"/>
              <a:t>superframe</a:t>
            </a:r>
            <a:r>
              <a:rPr lang="en-US" altLang="ko-KR" dirty="0" smtClean="0"/>
              <a:t> boundary</a:t>
            </a:r>
          </a:p>
          <a:p>
            <a:pPr lvl="1"/>
            <a:r>
              <a:rPr lang="en-US" altLang="ko-KR" dirty="0" smtClean="0"/>
              <a:t>Discovery, peering, emergency, negotiation as well.</a:t>
            </a:r>
          </a:p>
          <a:p>
            <a:r>
              <a:rPr lang="en-US" altLang="ko-KR" dirty="0" smtClean="0"/>
              <a:t>Frame X beacon to provide frame X boundary</a:t>
            </a:r>
          </a:p>
          <a:p>
            <a:pPr lvl="1"/>
            <a:r>
              <a:rPr lang="en-US" altLang="ko-KR" dirty="0" smtClean="0"/>
              <a:t>Per app group</a:t>
            </a:r>
          </a:p>
          <a:p>
            <a:r>
              <a:rPr lang="en-US" altLang="ko-KR" dirty="0" smtClean="0"/>
              <a:t>Q: </a:t>
            </a:r>
          </a:p>
          <a:p>
            <a:pPr lvl="1"/>
            <a:r>
              <a:rPr lang="en-US" altLang="ko-KR" dirty="0" smtClean="0"/>
              <a:t>Who sends common beacon? Is it centralized coordinator?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&lt;July 2014&gt;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&lt;Seung-Hoon Park&gt;, &lt;Samsung&gt;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C164B3C6-2D55-496E-8471-DD3723B83220}" type="slidenum">
              <a:rPr lang="en-US" altLang="ko-KR" smtClean="0"/>
              <a:pPr>
                <a:defRPr/>
              </a:pPr>
              <a:t>13</a:t>
            </a:fld>
            <a:endParaRPr lang="en-US" altLang="ko-KR"/>
          </a:p>
        </p:txBody>
      </p:sp>
      <p:graphicFrame>
        <p:nvGraphicFramePr>
          <p:cNvPr id="9" name="개체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20644952"/>
              </p:ext>
            </p:extLst>
          </p:nvPr>
        </p:nvGraphicFramePr>
        <p:xfrm>
          <a:off x="71922" y="4005064"/>
          <a:ext cx="8811539" cy="235158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8784" name="Visio" r:id="rId3" imgW="5574489" imgH="1487787" progId="Visio.Drawing.11">
                  <p:embed/>
                </p:oleObj>
              </mc:Choice>
              <mc:Fallback>
                <p:oleObj name="Visio" r:id="rId3" imgW="5574489" imgH="1487787" progId="Visio.Drawing.1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1922" y="4005064"/>
                        <a:ext cx="8811539" cy="235158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84457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err="1" smtClean="0"/>
              <a:t>InterDigital</a:t>
            </a:r>
            <a:r>
              <a:rPr lang="en-US" altLang="ko-KR" dirty="0" smtClean="0"/>
              <a:t> + Samsung-ETRI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No common beacon</a:t>
            </a:r>
          </a:p>
          <a:p>
            <a:r>
              <a:rPr lang="en-US" altLang="ko-KR" sz="2000" dirty="0" smtClean="0"/>
              <a:t>Frame X beacon may be integrated in CAP</a:t>
            </a:r>
          </a:p>
          <a:p>
            <a:r>
              <a:rPr lang="en-US" altLang="ko-KR" sz="2000" dirty="0" smtClean="0"/>
              <a:t>Each App group can negotiate usage of synchronization intervals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&lt;July 2014&gt;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&lt;Seung-Hoon Park&gt;, &lt;Samsung&gt;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C164B3C6-2D55-496E-8471-DD3723B83220}" type="slidenum">
              <a:rPr lang="en-US" altLang="ko-KR" smtClean="0"/>
              <a:pPr>
                <a:defRPr/>
              </a:pPr>
              <a:t>14</a:t>
            </a:fld>
            <a:endParaRPr lang="en-US" altLang="ko-KR"/>
          </a:p>
        </p:txBody>
      </p:sp>
      <p:graphicFrame>
        <p:nvGraphicFramePr>
          <p:cNvPr id="8" name="개체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71970183"/>
              </p:ext>
            </p:extLst>
          </p:nvPr>
        </p:nvGraphicFramePr>
        <p:xfrm>
          <a:off x="3995936" y="3546900"/>
          <a:ext cx="4973836" cy="13942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9931" name="Visio" r:id="rId3" imgW="5550170" imgH="1556529" progId="Visio.Drawing.11">
                  <p:embed/>
                </p:oleObj>
              </mc:Choice>
              <mc:Fallback>
                <p:oleObj name="Visio" r:id="rId3" imgW="5550170" imgH="1556529" progId="Visio.Drawing.1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995936" y="3546900"/>
                        <a:ext cx="4973836" cy="139426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0" name="직선 연결선 9"/>
          <p:cNvCxnSpPr/>
          <p:nvPr/>
        </p:nvCxnSpPr>
        <p:spPr bwMode="auto">
          <a:xfrm flipH="1">
            <a:off x="3563888" y="4581128"/>
            <a:ext cx="720080" cy="86409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cxnSp>
        <p:nvCxnSpPr>
          <p:cNvPr id="11" name="직선 연결선 10"/>
          <p:cNvCxnSpPr/>
          <p:nvPr/>
        </p:nvCxnSpPr>
        <p:spPr bwMode="auto">
          <a:xfrm flipH="1">
            <a:off x="5148064" y="4581128"/>
            <a:ext cx="3816424" cy="86409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graphicFrame>
        <p:nvGraphicFramePr>
          <p:cNvPr id="14" name="개체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80396664"/>
              </p:ext>
            </p:extLst>
          </p:nvPr>
        </p:nvGraphicFramePr>
        <p:xfrm>
          <a:off x="225135" y="5301208"/>
          <a:ext cx="8883369" cy="112159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9932" name="Visio" r:id="rId5" imgW="4891660" imgH="617338" progId="Visio.Drawing.11">
                  <p:embed/>
                </p:oleObj>
              </mc:Choice>
              <mc:Fallback>
                <p:oleObj name="Visio" r:id="rId5" imgW="4891660" imgH="617338" progId="Visio.Drawing.1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25135" y="5301208"/>
                        <a:ext cx="8883369" cy="112159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77842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err="1"/>
              <a:t>InterDigital</a:t>
            </a:r>
            <a:r>
              <a:rPr lang="en-US" altLang="ko-KR" dirty="0"/>
              <a:t> + Samsung-ETRI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Common beacon may be included in a certain sync. interval</a:t>
            </a:r>
          </a:p>
          <a:p>
            <a:pPr lvl="1"/>
            <a:r>
              <a:rPr lang="en-US" altLang="ko-KR" dirty="0"/>
              <a:t>App 0 (common)</a:t>
            </a:r>
          </a:p>
          <a:p>
            <a:pPr lvl="1"/>
            <a:r>
              <a:rPr lang="en-US" altLang="ko-KR" dirty="0"/>
              <a:t>TBD: how to know the timing of </a:t>
            </a:r>
            <a:r>
              <a:rPr lang="en-US" altLang="ko-KR" dirty="0" smtClean="0"/>
              <a:t>App </a:t>
            </a:r>
            <a:r>
              <a:rPr lang="en-US" altLang="ko-KR" dirty="0"/>
              <a:t>0 beacon</a:t>
            </a:r>
          </a:p>
          <a:p>
            <a:pPr lvl="1"/>
            <a:r>
              <a:rPr lang="en-US" altLang="ko-KR" dirty="0"/>
              <a:t>Issue: common beacon to </a:t>
            </a:r>
            <a:r>
              <a:rPr lang="en-US" altLang="ko-KR" dirty="0" smtClean="0"/>
              <a:t>coordinate frame </a:t>
            </a:r>
            <a:r>
              <a:rPr lang="en-US" altLang="ko-KR" dirty="0"/>
              <a:t>X beacon reasonable?</a:t>
            </a:r>
            <a:br>
              <a:rPr lang="en-US" altLang="ko-KR" dirty="0"/>
            </a:br>
            <a:r>
              <a:rPr lang="en-US" altLang="ko-KR" dirty="0"/>
              <a:t>Possible problem: when multiple </a:t>
            </a:r>
            <a:r>
              <a:rPr lang="en-US" altLang="ko-KR" dirty="0" smtClean="0"/>
              <a:t>common </a:t>
            </a:r>
            <a:r>
              <a:rPr lang="en-US" altLang="ko-KR" dirty="0"/>
              <a:t>beacon exist</a:t>
            </a:r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&lt;July 2014&gt;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&lt;Seung-Hoon Park&gt;, &lt;Samsung&gt;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C164B3C6-2D55-496E-8471-DD3723B83220}" type="slidenum">
              <a:rPr lang="en-US" altLang="ko-KR" smtClean="0"/>
              <a:pPr>
                <a:defRPr/>
              </a:pPr>
              <a:t>15</a:t>
            </a:fld>
            <a:endParaRPr lang="en-US" altLang="ko-KR"/>
          </a:p>
        </p:txBody>
      </p:sp>
      <p:graphicFrame>
        <p:nvGraphicFramePr>
          <p:cNvPr id="10" name="개체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47516000"/>
              </p:ext>
            </p:extLst>
          </p:nvPr>
        </p:nvGraphicFramePr>
        <p:xfrm>
          <a:off x="225135" y="5475759"/>
          <a:ext cx="8883369" cy="112159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2772" name="Visio" r:id="rId3" imgW="4970013" imgH="664846" progId="Visio.Drawing.11">
                  <p:embed/>
                </p:oleObj>
              </mc:Choice>
              <mc:Fallback>
                <p:oleObj name="Visio" r:id="rId3" imgW="4970013" imgH="664846" progId="Visio.Drawing.1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25135" y="5475759"/>
                        <a:ext cx="8883369" cy="112159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1081610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err="1"/>
              <a:t>InterDigital</a:t>
            </a:r>
            <a:r>
              <a:rPr lang="en-US" altLang="ko-KR" dirty="0"/>
              <a:t> + Samsung-ETRI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800" dirty="0" smtClean="0"/>
              <a:t>Usage of Frame beacon</a:t>
            </a:r>
          </a:p>
          <a:p>
            <a:pPr lvl="1"/>
            <a:r>
              <a:rPr lang="en-US" altLang="ko-KR" sz="1400" dirty="0" smtClean="0"/>
              <a:t>Low duty cycling per app group basis (to allow deep (longer) sleep)</a:t>
            </a:r>
          </a:p>
          <a:p>
            <a:pPr lvl="1"/>
            <a:r>
              <a:rPr lang="en-US" altLang="ko-KR" sz="1400" dirty="0" smtClean="0"/>
              <a:t>Fine synchronization</a:t>
            </a:r>
          </a:p>
          <a:p>
            <a:pPr lvl="1"/>
            <a:r>
              <a:rPr lang="en-US" altLang="ko-KR" sz="1400" dirty="0" smtClean="0"/>
              <a:t>Switching across multiple app groups</a:t>
            </a:r>
          </a:p>
          <a:p>
            <a:r>
              <a:rPr lang="en-US" altLang="ko-KR" sz="1800" dirty="0" smtClean="0"/>
              <a:t>Issues</a:t>
            </a:r>
          </a:p>
          <a:p>
            <a:pPr lvl="1"/>
            <a:r>
              <a:rPr lang="en-US" altLang="ko-KR" sz="1400" dirty="0" smtClean="0"/>
              <a:t>Should every app group negotiate for this TDMA formation?</a:t>
            </a:r>
          </a:p>
          <a:p>
            <a:pPr lvl="1"/>
            <a:r>
              <a:rPr lang="en-US" altLang="ko-KR" sz="1400" dirty="0" smtClean="0"/>
              <a:t>TBD</a:t>
            </a:r>
          </a:p>
          <a:p>
            <a:pPr lvl="2"/>
            <a:r>
              <a:rPr lang="en-US" altLang="ko-KR" sz="1200" dirty="0" smtClean="0"/>
              <a:t>Whether </a:t>
            </a:r>
            <a:r>
              <a:rPr lang="en-US" altLang="ko-KR" sz="1200" dirty="0"/>
              <a:t>d</a:t>
            </a:r>
            <a:r>
              <a:rPr lang="en-US" altLang="ko-KR" sz="1200" dirty="0" smtClean="0"/>
              <a:t>ifferent app group </a:t>
            </a:r>
            <a:br>
              <a:rPr lang="en-US" altLang="ko-KR" sz="1200" dirty="0" smtClean="0"/>
            </a:br>
            <a:r>
              <a:rPr lang="en-US" altLang="ko-KR" sz="1200" dirty="0" smtClean="0"/>
              <a:t>can share the resource in the </a:t>
            </a:r>
            <a:br>
              <a:rPr lang="en-US" altLang="ko-KR" sz="1200" dirty="0" smtClean="0"/>
            </a:br>
            <a:r>
              <a:rPr lang="en-US" altLang="ko-KR" sz="1200" dirty="0" smtClean="0"/>
              <a:t>sync interval.</a:t>
            </a:r>
          </a:p>
          <a:p>
            <a:pPr lvl="1"/>
            <a:r>
              <a:rPr lang="en-US" altLang="ko-KR" sz="1600" dirty="0" smtClean="0"/>
              <a:t>Flexible frame structure</a:t>
            </a:r>
            <a:br>
              <a:rPr lang="en-US" altLang="ko-KR" sz="1600" dirty="0" smtClean="0"/>
            </a:br>
            <a:r>
              <a:rPr lang="en-US" altLang="ko-KR" sz="1600" dirty="0" smtClean="0"/>
              <a:t>possible?</a:t>
            </a:r>
          </a:p>
          <a:p>
            <a:pPr lvl="2"/>
            <a:r>
              <a:rPr lang="en-US" altLang="ko-KR" sz="1400" dirty="0" smtClean="0"/>
              <a:t>Sync interval is fixed (from TGD). </a:t>
            </a:r>
          </a:p>
          <a:p>
            <a:pPr lvl="2"/>
            <a:r>
              <a:rPr lang="en-US" altLang="ko-KR" sz="1400" dirty="0" smtClean="0"/>
              <a:t>How to know the timing of common frame?</a:t>
            </a:r>
          </a:p>
          <a:p>
            <a:pPr lvl="1"/>
            <a:endParaRPr lang="ko-KR" altLang="en-US" sz="1400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&lt;July 2014&gt;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&lt;Seung-Hoon Park&gt;, &lt;Samsung&gt;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C164B3C6-2D55-496E-8471-DD3723B83220}" type="slidenum">
              <a:rPr lang="en-US" altLang="ko-KR" smtClean="0"/>
              <a:pPr>
                <a:defRPr/>
              </a:pPr>
              <a:t>16</a:t>
            </a:fld>
            <a:endParaRPr lang="en-US" altLang="ko-KR"/>
          </a:p>
        </p:txBody>
      </p:sp>
      <p:graphicFrame>
        <p:nvGraphicFramePr>
          <p:cNvPr id="7" name="개체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94826737"/>
              </p:ext>
            </p:extLst>
          </p:nvPr>
        </p:nvGraphicFramePr>
        <p:xfrm>
          <a:off x="3995936" y="3721451"/>
          <a:ext cx="4973836" cy="13942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0826" name="Visio" r:id="rId3" imgW="5550170" imgH="1556529" progId="Visio.Drawing.11">
                  <p:embed/>
                </p:oleObj>
              </mc:Choice>
              <mc:Fallback>
                <p:oleObj name="Visio" r:id="rId3" imgW="5550170" imgH="1556529" progId="Visio.Drawing.1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995936" y="3721451"/>
                        <a:ext cx="4973836" cy="139426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8" name="직선 연결선 7"/>
          <p:cNvCxnSpPr/>
          <p:nvPr/>
        </p:nvCxnSpPr>
        <p:spPr bwMode="auto">
          <a:xfrm flipH="1">
            <a:off x="3563888" y="4755679"/>
            <a:ext cx="720080" cy="86409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cxnSp>
        <p:nvCxnSpPr>
          <p:cNvPr id="9" name="직선 연결선 8"/>
          <p:cNvCxnSpPr/>
          <p:nvPr/>
        </p:nvCxnSpPr>
        <p:spPr bwMode="auto">
          <a:xfrm flipH="1">
            <a:off x="5148064" y="4755679"/>
            <a:ext cx="3816424" cy="86409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graphicFrame>
        <p:nvGraphicFramePr>
          <p:cNvPr id="10" name="개체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47029499"/>
              </p:ext>
            </p:extLst>
          </p:nvPr>
        </p:nvGraphicFramePr>
        <p:xfrm>
          <a:off x="225135" y="5475759"/>
          <a:ext cx="8883369" cy="112159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0827" name="Visio" r:id="rId5" imgW="4970013" imgH="664846" progId="Visio.Drawing.11">
                  <p:embed/>
                </p:oleObj>
              </mc:Choice>
              <mc:Fallback>
                <p:oleObj name="Visio" r:id="rId5" imgW="4970013" imgH="664846" progId="Visio.Drawing.1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25135" y="5475759"/>
                        <a:ext cx="8883369" cy="112159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67647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err="1"/>
              <a:t>InterDigital</a:t>
            </a:r>
            <a:r>
              <a:rPr lang="en-US" altLang="ko-KR" dirty="0"/>
              <a:t> + Samsung-ETRI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Synchronization interval</a:t>
            </a:r>
          </a:p>
          <a:p>
            <a:pPr lvl="1"/>
            <a:r>
              <a:rPr lang="en-US" altLang="ko-KR" dirty="0" smtClean="0"/>
              <a:t>If is sufficiently short, </a:t>
            </a:r>
            <a:r>
              <a:rPr lang="en-US" altLang="ko-KR" dirty="0" err="1" smtClean="0"/>
              <a:t>InterDigital</a:t>
            </a:r>
            <a:r>
              <a:rPr lang="en-US" altLang="ko-KR" dirty="0" smtClean="0"/>
              <a:t> can compromise.</a:t>
            </a:r>
          </a:p>
          <a:p>
            <a:pPr lvl="2"/>
            <a:r>
              <a:rPr lang="en-US" altLang="ko-KR" dirty="0" smtClean="0"/>
              <a:t>Small granularity helps app groups in the resources management perspective.</a:t>
            </a:r>
          </a:p>
          <a:p>
            <a:pPr lvl="1"/>
            <a:r>
              <a:rPr lang="en-US" altLang="ko-KR" dirty="0" smtClean="0"/>
              <a:t>TBD: How short?</a:t>
            </a:r>
          </a:p>
          <a:p>
            <a:pPr lvl="2"/>
            <a:r>
              <a:rPr lang="en-US" altLang="ko-KR" dirty="0" smtClean="0"/>
              <a:t>Ref: LTE (10 </a:t>
            </a:r>
            <a:r>
              <a:rPr lang="en-US" altLang="ko-KR" dirty="0" err="1" smtClean="0"/>
              <a:t>msec</a:t>
            </a:r>
            <a:r>
              <a:rPr lang="en-US" altLang="ko-KR" dirty="0" smtClean="0"/>
              <a:t>)</a:t>
            </a:r>
          </a:p>
          <a:p>
            <a:pPr lvl="2"/>
            <a:r>
              <a:rPr lang="en-US" altLang="ko-KR" dirty="0" smtClean="0"/>
              <a:t>It can be decided by simulation</a:t>
            </a:r>
          </a:p>
          <a:p>
            <a:pPr lvl="1"/>
            <a:r>
              <a:rPr lang="en-US" altLang="ko-KR" dirty="0" smtClean="0"/>
              <a:t>Anti-effect from short sync. Interval?</a:t>
            </a:r>
          </a:p>
          <a:p>
            <a:pPr lvl="2"/>
            <a:r>
              <a:rPr lang="en-US" altLang="ko-KR" dirty="0" smtClean="0"/>
              <a:t>More transmissions for sync. Signal</a:t>
            </a:r>
          </a:p>
          <a:p>
            <a:pPr lvl="1"/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&lt;July 2014&gt;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&lt;Seung-Hoon Park&gt;, &lt;Samsung&gt;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C164B3C6-2D55-496E-8471-DD3723B83220}" type="slidenum">
              <a:rPr lang="en-US" altLang="ko-KR" smtClean="0"/>
              <a:pPr>
                <a:defRPr/>
              </a:pPr>
              <a:t>17</a:t>
            </a:fld>
            <a:endParaRPr lang="en-US" altLang="ko-KR"/>
          </a:p>
        </p:txBody>
      </p:sp>
      <p:graphicFrame>
        <p:nvGraphicFramePr>
          <p:cNvPr id="10" name="개체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76665837"/>
              </p:ext>
            </p:extLst>
          </p:nvPr>
        </p:nvGraphicFramePr>
        <p:xfrm>
          <a:off x="225135" y="5475759"/>
          <a:ext cx="8883369" cy="112159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1763" name="Visio" r:id="rId3" imgW="4970013" imgH="664846" progId="Visio.Drawing.11">
                  <p:embed/>
                </p:oleObj>
              </mc:Choice>
              <mc:Fallback>
                <p:oleObj name="Visio" r:id="rId3" imgW="4970013" imgH="664846" progId="Visio.Drawing.1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25135" y="5475759"/>
                        <a:ext cx="8883369" cy="112159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5206517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Possible Motion for Consolidation of Consensus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“Frame structure is fixed as including synchronization interval, time offset and duration of each slot(period).”</a:t>
            </a:r>
          </a:p>
          <a:p>
            <a:r>
              <a:rPr lang="en-US" altLang="ko-KR" dirty="0" smtClean="0"/>
              <a:t>“</a:t>
            </a:r>
            <a:r>
              <a:rPr lang="en-US" altLang="ko-KR" dirty="0" err="1" smtClean="0"/>
              <a:t>Superframe</a:t>
            </a:r>
            <a:r>
              <a:rPr lang="en-US" altLang="ko-KR" dirty="0" smtClean="0"/>
              <a:t> feature is optional, but it can be revisited if it is proved to show reasonable overhead and to solve geo-locational problems.”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&lt;July 2014&gt;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5214938" y="6628710"/>
            <a:ext cx="3395662" cy="184666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&lt;Seung-Hoon Park&gt;, &lt;Samsung&gt;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4344988" y="6628710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C164B3C6-2D55-496E-8471-DD3723B83220}" type="slidenum">
              <a:rPr lang="en-US" altLang="ko-KR" smtClean="0"/>
              <a:pPr>
                <a:defRPr/>
              </a:pPr>
              <a:t>18</a:t>
            </a:fld>
            <a:endParaRPr lang="en-US" altLang="ko-KR"/>
          </a:p>
        </p:txBody>
      </p:sp>
      <p:graphicFrame>
        <p:nvGraphicFramePr>
          <p:cNvPr id="12" name="개체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03559744"/>
              </p:ext>
            </p:extLst>
          </p:nvPr>
        </p:nvGraphicFramePr>
        <p:xfrm>
          <a:off x="430088" y="4002484"/>
          <a:ext cx="8534400" cy="288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3795" name="Visio" r:id="rId3" imgW="5550170" imgH="1874897" progId="Visio.Drawing.11">
                  <p:embed/>
                </p:oleObj>
              </mc:Choice>
              <mc:Fallback>
                <p:oleObj name="Visio" r:id="rId3" imgW="5550170" imgH="1874897" progId="Visio.Drawing.11">
                  <p:embed/>
                  <p:pic>
                    <p:nvPicPr>
                      <p:cNvPr id="0" name="개체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0088" y="4002484"/>
                        <a:ext cx="8534400" cy="2882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0601745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Possible Motion for Consolidation of Consensus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TBD</a:t>
            </a:r>
          </a:p>
          <a:p>
            <a:pPr lvl="1"/>
            <a:r>
              <a:rPr lang="en-US" altLang="ko-KR" dirty="0" smtClean="0"/>
              <a:t>Configuration of </a:t>
            </a:r>
            <a:r>
              <a:rPr lang="en-US" altLang="ko-KR" dirty="0" err="1" smtClean="0"/>
              <a:t>Superframe</a:t>
            </a:r>
            <a:r>
              <a:rPr lang="en-US" altLang="ko-KR" dirty="0" smtClean="0"/>
              <a:t> 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&lt;July 2014&gt;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&lt;Seung-Hoon Park&gt;, &lt;Samsung&gt;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C164B3C6-2D55-496E-8471-DD3723B83220}" type="slidenum">
              <a:rPr lang="en-US" altLang="ko-KR" smtClean="0"/>
              <a:pPr>
                <a:defRPr/>
              </a:pPr>
              <a:t>19</a:t>
            </a:fld>
            <a:endParaRPr lang="en-US" altLang="ko-KR"/>
          </a:p>
        </p:txBody>
      </p:sp>
      <p:graphicFrame>
        <p:nvGraphicFramePr>
          <p:cNvPr id="7" name="개체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24995027"/>
              </p:ext>
            </p:extLst>
          </p:nvPr>
        </p:nvGraphicFramePr>
        <p:xfrm>
          <a:off x="3995936" y="2564904"/>
          <a:ext cx="4973836" cy="13942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38" name="Visio" r:id="rId3" imgW="5550170" imgH="1556529" progId="Visio.Drawing.11">
                  <p:embed/>
                </p:oleObj>
              </mc:Choice>
              <mc:Fallback>
                <p:oleObj name="Visio" r:id="rId3" imgW="5550170" imgH="1556529" progId="Visio.Drawing.1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995936" y="2564904"/>
                        <a:ext cx="4973836" cy="139426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8" name="직선 연결선 7"/>
          <p:cNvCxnSpPr/>
          <p:nvPr/>
        </p:nvCxnSpPr>
        <p:spPr bwMode="auto">
          <a:xfrm flipH="1">
            <a:off x="3563888" y="3599132"/>
            <a:ext cx="720080" cy="86409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cxnSp>
        <p:nvCxnSpPr>
          <p:cNvPr id="9" name="직선 연결선 8"/>
          <p:cNvCxnSpPr/>
          <p:nvPr/>
        </p:nvCxnSpPr>
        <p:spPr bwMode="auto">
          <a:xfrm flipH="1">
            <a:off x="5148064" y="3599132"/>
            <a:ext cx="3816424" cy="86409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graphicFrame>
        <p:nvGraphicFramePr>
          <p:cNvPr id="10" name="개체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89762770"/>
              </p:ext>
            </p:extLst>
          </p:nvPr>
        </p:nvGraphicFramePr>
        <p:xfrm>
          <a:off x="225135" y="4319212"/>
          <a:ext cx="8883369" cy="112159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39" name="Visio" r:id="rId5" imgW="4970013" imgH="664846" progId="Visio.Drawing.11">
                  <p:embed/>
                </p:oleObj>
              </mc:Choice>
              <mc:Fallback>
                <p:oleObj name="Visio" r:id="rId5" imgW="4970013" imgH="664846" progId="Visio.Drawing.1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25135" y="4319212"/>
                        <a:ext cx="8883369" cy="112159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개체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45985618"/>
              </p:ext>
            </p:extLst>
          </p:nvPr>
        </p:nvGraphicFramePr>
        <p:xfrm>
          <a:off x="225425" y="5474990"/>
          <a:ext cx="8883650" cy="1122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40" name="Visio" r:id="rId7" imgW="4970013" imgH="664846" progId="Visio.Drawing.11">
                  <p:embed/>
                </p:oleObj>
              </mc:Choice>
              <mc:Fallback>
                <p:oleObj name="Visio" r:id="rId7" imgW="4970013" imgH="664846" progId="Visio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5425" y="5474990"/>
                        <a:ext cx="8883650" cy="11223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010471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Samsung-ETRI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A frame comprises of synchronization slot, discovery slot, peering slot, and communication slot</a:t>
            </a:r>
          </a:p>
          <a:p>
            <a:r>
              <a:rPr lang="en-US" altLang="ko-KR" dirty="0" smtClean="0"/>
              <a:t>A frame period is same as synchronization interval</a:t>
            </a:r>
          </a:p>
          <a:p>
            <a:r>
              <a:rPr lang="en-US" altLang="ko-KR" dirty="0" smtClean="0"/>
              <a:t>Distributed synchronization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&lt;July 2014&gt;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&lt;Seung-Hoon Park&gt;, &lt;Samsung&gt;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C164B3C6-2D55-496E-8471-DD3723B83220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  <p:graphicFrame>
        <p:nvGraphicFramePr>
          <p:cNvPr id="7" name="개체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3501461"/>
              </p:ext>
            </p:extLst>
          </p:nvPr>
        </p:nvGraphicFramePr>
        <p:xfrm>
          <a:off x="216024" y="3865680"/>
          <a:ext cx="8460432" cy="23716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716" name="Visio" r:id="rId3" imgW="5550170" imgH="1556529" progId="Visio.Drawing.11">
                  <p:embed/>
                </p:oleObj>
              </mc:Choice>
              <mc:Fallback>
                <p:oleObj name="Visio" r:id="rId3" imgW="5550170" imgH="1556529" progId="Visio.Drawing.1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6024" y="3865680"/>
                        <a:ext cx="8460432" cy="237163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16775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55576" y="1196752"/>
            <a:ext cx="7772400" cy="885812"/>
          </a:xfrm>
        </p:spPr>
        <p:txBody>
          <a:bodyPr/>
          <a:lstStyle/>
          <a:p>
            <a:r>
              <a:rPr lang="en-US" altLang="ko-KR" dirty="0" smtClean="0"/>
              <a:t>Ad Hoc Session PM1</a:t>
            </a:r>
            <a:br>
              <a:rPr lang="en-US" altLang="ko-KR" dirty="0" smtClean="0"/>
            </a:br>
            <a:r>
              <a:rPr lang="en-US" altLang="ko-KR" dirty="0" smtClean="0"/>
              <a:t>Wed. (7/16)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&lt;July 2014&gt;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5214938" y="6628710"/>
            <a:ext cx="3395662" cy="184666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&lt;Seung-Hoon Park&gt;, &lt;Samsung&gt;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4344988" y="6628710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C164B3C6-2D55-496E-8471-DD3723B83220}" type="slidenum">
              <a:rPr lang="en-US" altLang="ko-KR" smtClean="0"/>
              <a:pPr>
                <a:defRPr/>
              </a:pPr>
              <a:t>20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64018267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Possible Motion for Consolidation of Consensus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628800"/>
            <a:ext cx="7772400" cy="4381512"/>
          </a:xfrm>
        </p:spPr>
        <p:txBody>
          <a:bodyPr/>
          <a:lstStyle/>
          <a:p>
            <a:r>
              <a:rPr lang="en-US" altLang="ko-KR" dirty="0" smtClean="0"/>
              <a:t>Frame: the structure is defined as the following periods in order </a:t>
            </a:r>
            <a:endParaRPr lang="en-US" altLang="ko-KR" dirty="0"/>
          </a:p>
          <a:p>
            <a:pPr marL="457200" lvl="1" indent="0">
              <a:buNone/>
            </a:pPr>
            <a:r>
              <a:rPr lang="en-US" altLang="ko-KR" dirty="0" smtClean="0"/>
              <a:t>Sync. period, Discovery period, Peering period, Contention Access period, and Contention Free period.</a:t>
            </a:r>
          </a:p>
          <a:p>
            <a:pPr lvl="1"/>
            <a:r>
              <a:rPr lang="en-US" altLang="ko-KR" dirty="0" smtClean="0"/>
              <a:t>The Duration of a frame is fixed with a value of TBD.</a:t>
            </a:r>
          </a:p>
          <a:p>
            <a:pPr lvl="1"/>
            <a:r>
              <a:rPr lang="en-US" altLang="ko-KR" dirty="0" smtClean="0"/>
              <a:t>The duration of each period is fixed and the values are TBD.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&lt;July 2014&gt;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5214938" y="6628710"/>
            <a:ext cx="3395662" cy="184666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&lt;Seung-Hoon Park&gt;, &lt;Samsung&gt;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4344988" y="6628710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C164B3C6-2D55-496E-8471-DD3723B83220}" type="slidenum">
              <a:rPr lang="en-US" altLang="ko-KR" smtClean="0"/>
              <a:pPr>
                <a:defRPr/>
              </a:pPr>
              <a:t>21</a:t>
            </a:fld>
            <a:endParaRPr lang="en-US" altLang="ko-KR"/>
          </a:p>
        </p:txBody>
      </p:sp>
      <p:graphicFrame>
        <p:nvGraphicFramePr>
          <p:cNvPr id="12" name="개체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96888738"/>
              </p:ext>
            </p:extLst>
          </p:nvPr>
        </p:nvGraphicFramePr>
        <p:xfrm>
          <a:off x="251520" y="3717032"/>
          <a:ext cx="8534400" cy="288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831" name="Visio" r:id="rId3" imgW="5859455" imgH="1857683" progId="Visio.Drawing.11">
                  <p:embed/>
                </p:oleObj>
              </mc:Choice>
              <mc:Fallback>
                <p:oleObj name="Visio" r:id="rId3" imgW="5859455" imgH="1857683" progId="Visio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520" y="3717032"/>
                        <a:ext cx="8534400" cy="2882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1427290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Possible Motion for Consolidation of Consensus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714488"/>
            <a:ext cx="7772400" cy="4738848"/>
          </a:xfrm>
        </p:spPr>
        <p:txBody>
          <a:bodyPr/>
          <a:lstStyle/>
          <a:p>
            <a:r>
              <a:rPr lang="en-US" altLang="ko-KR" dirty="0" err="1" smtClean="0"/>
              <a:t>Superframe</a:t>
            </a:r>
            <a:r>
              <a:rPr lang="en-US" altLang="ko-KR" dirty="0"/>
              <a:t>: </a:t>
            </a:r>
            <a:r>
              <a:rPr lang="en-US" altLang="ko-KR" dirty="0" smtClean="0"/>
              <a:t>will </a:t>
            </a:r>
            <a:r>
              <a:rPr lang="en-US" altLang="ko-KR" dirty="0"/>
              <a:t>be considered as an </a:t>
            </a:r>
            <a:r>
              <a:rPr lang="en-US" altLang="ko-KR" dirty="0">
                <a:solidFill>
                  <a:srgbClr val="FF0000"/>
                </a:solidFill>
              </a:rPr>
              <a:t>optional</a:t>
            </a:r>
            <a:r>
              <a:rPr lang="en-US" altLang="ko-KR" dirty="0"/>
              <a:t> feature on the condition that the following are proved</a:t>
            </a:r>
          </a:p>
          <a:p>
            <a:pPr lvl="1"/>
            <a:r>
              <a:rPr lang="en-US" altLang="ko-KR" dirty="0"/>
              <a:t>Creating and maintaining </a:t>
            </a:r>
            <a:r>
              <a:rPr lang="en-US" altLang="ko-KR" dirty="0" err="1"/>
              <a:t>superframe</a:t>
            </a:r>
            <a:r>
              <a:rPr lang="en-US" altLang="ko-KR" dirty="0"/>
              <a:t> can be performed with reasonable overhead.</a:t>
            </a:r>
          </a:p>
          <a:p>
            <a:pPr lvl="1"/>
            <a:r>
              <a:rPr lang="en-US" altLang="ko-KR" dirty="0"/>
              <a:t>Creating and maintaining </a:t>
            </a:r>
            <a:r>
              <a:rPr lang="en-US" altLang="ko-KR" dirty="0" err="1"/>
              <a:t>superframe</a:t>
            </a:r>
            <a:r>
              <a:rPr lang="en-US" altLang="ko-KR" dirty="0"/>
              <a:t> over a large area is possible, especially in an environment where the shortest path between two random PDs can be a multi-hop path. </a:t>
            </a:r>
          </a:p>
          <a:p>
            <a:pPr lvl="1"/>
            <a:r>
              <a:rPr lang="en-US" altLang="ko-KR" dirty="0"/>
              <a:t>Not having the knowledge about the </a:t>
            </a:r>
            <a:r>
              <a:rPr lang="en-US" altLang="ko-KR" dirty="0" err="1"/>
              <a:t>superframe</a:t>
            </a:r>
            <a:r>
              <a:rPr lang="en-US" altLang="ko-KR" dirty="0"/>
              <a:t> structure does not affect a PD’s capability of discovery and peering.</a:t>
            </a:r>
          </a:p>
          <a:p>
            <a:pPr lvl="1"/>
            <a:r>
              <a:rPr lang="en-US" altLang="ko-KR" dirty="0"/>
              <a:t>Having </a:t>
            </a:r>
            <a:r>
              <a:rPr lang="en-US" altLang="ko-KR" dirty="0" err="1"/>
              <a:t>superframe</a:t>
            </a:r>
            <a:r>
              <a:rPr lang="en-US" altLang="ko-KR" dirty="0"/>
              <a:t> structure provides substantial benefit that out weight the overhead required to create and maintain </a:t>
            </a:r>
            <a:r>
              <a:rPr lang="en-US" altLang="ko-KR" dirty="0" err="1"/>
              <a:t>superframe</a:t>
            </a:r>
            <a:r>
              <a:rPr lang="en-US" altLang="ko-KR" dirty="0" smtClean="0"/>
              <a:t>.</a:t>
            </a:r>
          </a:p>
          <a:p>
            <a:pPr lvl="1"/>
            <a:r>
              <a:rPr lang="en-US" altLang="ko-KR" dirty="0" smtClean="0"/>
              <a:t>The first frame within a </a:t>
            </a:r>
            <a:r>
              <a:rPr lang="en-US" altLang="ko-KR" dirty="0" err="1" smtClean="0"/>
              <a:t>superframe</a:t>
            </a:r>
            <a:r>
              <a:rPr lang="en-US" altLang="ko-KR" dirty="0" smtClean="0"/>
              <a:t> is dedicated as “common frame” (i.e. App 0) for common mode ( to be discussed later) wherein all the PDs wake up and listen.</a:t>
            </a:r>
            <a:endParaRPr lang="ko-KR" altLang="en-US" dirty="0"/>
          </a:p>
          <a:p>
            <a:endParaRPr lang="en-US" altLang="ko-KR" dirty="0"/>
          </a:p>
          <a:p>
            <a:endParaRPr lang="en-US" altLang="ko-KR" dirty="0" smtClean="0"/>
          </a:p>
          <a:p>
            <a:r>
              <a:rPr lang="en-US" altLang="ko-KR" dirty="0" smtClean="0"/>
              <a:t>and to solve geo-locational problems.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&lt;July 2014&gt;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5214938" y="6628710"/>
            <a:ext cx="3395662" cy="184666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&lt;Seung-Hoon Park&gt;, &lt;Samsung&gt;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4344988" y="6628710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C164B3C6-2D55-496E-8471-DD3723B83220}" type="slidenum">
              <a:rPr lang="en-US" altLang="ko-KR" smtClean="0"/>
              <a:pPr>
                <a:defRPr/>
              </a:pPr>
              <a:t>22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4086015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Discussion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err="1"/>
              <a:t>Groupcasting</a:t>
            </a:r>
            <a:r>
              <a:rPr lang="en-US" altLang="ko-KR" dirty="0"/>
              <a:t> in peering slot (control? or data</a:t>
            </a:r>
            <a:r>
              <a:rPr lang="en-US" altLang="ko-KR" dirty="0" smtClean="0"/>
              <a:t>?)</a:t>
            </a:r>
          </a:p>
          <a:p>
            <a:pPr lvl="1"/>
            <a:r>
              <a:rPr lang="en-US" altLang="ko-KR" dirty="0" smtClean="0"/>
              <a:t>Sharing peering slot by control and data</a:t>
            </a:r>
          </a:p>
          <a:p>
            <a:pPr lvl="2"/>
            <a:r>
              <a:rPr lang="en-US" altLang="ko-KR" dirty="0" smtClean="0"/>
              <a:t>Difficult in channel access point of view</a:t>
            </a:r>
          </a:p>
          <a:p>
            <a:pPr lvl="1"/>
            <a:r>
              <a:rPr lang="en-US" altLang="ko-KR" dirty="0" smtClean="0"/>
              <a:t>Peering can include controls for unicast, multicast, </a:t>
            </a:r>
            <a:r>
              <a:rPr lang="en-US" altLang="ko-KR" dirty="0" err="1" smtClean="0"/>
              <a:t>groupcast</a:t>
            </a:r>
            <a:r>
              <a:rPr lang="en-US" altLang="ko-KR" dirty="0" smtClean="0"/>
              <a:t>, and broadcast.</a:t>
            </a:r>
          </a:p>
          <a:p>
            <a:pPr lvl="1"/>
            <a:r>
              <a:rPr lang="en-US" altLang="ko-KR" dirty="0" smtClean="0"/>
              <a:t>TBD: which control messages in peering slot</a:t>
            </a:r>
          </a:p>
          <a:p>
            <a:pPr lvl="1"/>
            <a:r>
              <a:rPr lang="en-US" altLang="ko-KR" dirty="0" smtClean="0"/>
              <a:t>Point: any PD listens peering slot</a:t>
            </a:r>
          </a:p>
          <a:p>
            <a:pPr lvl="1"/>
            <a:r>
              <a:rPr lang="en-US" altLang="ko-KR" dirty="0" smtClean="0"/>
              <a:t>Discovery: resource efficient to send short messages</a:t>
            </a:r>
          </a:p>
          <a:p>
            <a:pPr lvl="2"/>
            <a:r>
              <a:rPr lang="en-US" altLang="ko-KR" dirty="0" smtClean="0"/>
              <a:t>MAC address is not delivered in discovery slot</a:t>
            </a:r>
          </a:p>
          <a:p>
            <a:pPr lvl="2"/>
            <a:r>
              <a:rPr lang="en-US" altLang="ko-KR" dirty="0" smtClean="0"/>
              <a:t>Discovery message can be compact since not need to send flags.</a:t>
            </a:r>
          </a:p>
          <a:p>
            <a:pPr lvl="1"/>
            <a:r>
              <a:rPr lang="en-US" altLang="ko-KR" dirty="0" smtClean="0"/>
              <a:t>Peering: optimized to exchange signals within discovered PDs</a:t>
            </a:r>
          </a:p>
          <a:p>
            <a:pPr lvl="2"/>
            <a:r>
              <a:rPr lang="en-US" altLang="ko-KR" dirty="0" smtClean="0"/>
              <a:t>MAC address and more information can be transmitted in peering slot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&lt;July 2014&gt;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&lt;Seung-Hoon Park&gt;, &lt;Samsung&gt;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C164B3C6-2D55-496E-8471-DD3723B83220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599041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Discussion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Peering slot reuse for data</a:t>
            </a:r>
          </a:p>
          <a:p>
            <a:pPr lvl="1"/>
            <a:r>
              <a:rPr lang="en-US" altLang="ko-KR" dirty="0" smtClean="0"/>
              <a:t>Indication of usage (from ETRI, BJ)</a:t>
            </a:r>
          </a:p>
          <a:p>
            <a:pPr lvl="2"/>
            <a:r>
              <a:rPr lang="en-US" altLang="ko-KR" dirty="0" smtClean="0"/>
              <a:t>If nobody use peering slot, it changes to a part of CAP</a:t>
            </a:r>
          </a:p>
          <a:p>
            <a:pPr lvl="2"/>
            <a:r>
              <a:rPr lang="en-US" altLang="ko-KR" dirty="0" smtClean="0"/>
              <a:t>How to handle hidden node problem?</a:t>
            </a:r>
          </a:p>
          <a:p>
            <a:pPr lvl="3"/>
            <a:r>
              <a:rPr lang="en-US" altLang="ko-KR" dirty="0" smtClean="0"/>
              <a:t>Multiple level of sensitivity?</a:t>
            </a:r>
          </a:p>
          <a:p>
            <a:pPr lvl="1"/>
            <a:r>
              <a:rPr lang="en-US" altLang="ko-KR" dirty="0" smtClean="0"/>
              <a:t>Which kind of data?</a:t>
            </a:r>
          </a:p>
          <a:p>
            <a:pPr lvl="2"/>
            <a:r>
              <a:rPr lang="en-US" altLang="ko-KR" dirty="0" smtClean="0"/>
              <a:t>How long is the size of data?</a:t>
            </a:r>
          </a:p>
          <a:p>
            <a:pPr lvl="3"/>
            <a:r>
              <a:rPr lang="en-US" altLang="ko-KR" dirty="0" smtClean="0"/>
              <a:t>If peering resource is not sufficient, the size of data should be limited.</a:t>
            </a:r>
          </a:p>
          <a:p>
            <a:pPr lvl="3"/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&lt;July 2014&gt;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&lt;Seung-Hoon Park&gt;, &lt;Samsung&gt;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C164B3C6-2D55-496E-8471-DD3723B83220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503084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Discussion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Emergency case</a:t>
            </a:r>
          </a:p>
          <a:p>
            <a:pPr lvl="1"/>
            <a:r>
              <a:rPr lang="en-US" altLang="ko-KR" dirty="0" smtClean="0"/>
              <a:t>Authentication</a:t>
            </a:r>
          </a:p>
          <a:p>
            <a:pPr lvl="1"/>
            <a:r>
              <a:rPr lang="en-US" altLang="ko-KR" dirty="0" smtClean="0"/>
              <a:t>Priority</a:t>
            </a:r>
          </a:p>
          <a:p>
            <a:pPr lvl="1"/>
            <a:r>
              <a:rPr lang="en-US" altLang="ko-KR" dirty="0" smtClean="0"/>
              <a:t>Fast &amp; short message delivery</a:t>
            </a:r>
          </a:p>
          <a:p>
            <a:pPr lvl="1"/>
            <a:r>
              <a:rPr lang="en-US" altLang="ko-KR" dirty="0" smtClean="0"/>
              <a:t>Is it handled separately from general discovery and/or peering?</a:t>
            </a:r>
          </a:p>
          <a:p>
            <a:pPr lvl="2"/>
            <a:r>
              <a:rPr lang="en-US" altLang="ko-KR" dirty="0"/>
              <a:t>Consider emergency message as one of items</a:t>
            </a:r>
            <a:endParaRPr lang="en-US" altLang="ko-KR" dirty="0" smtClean="0"/>
          </a:p>
          <a:p>
            <a:pPr lvl="2"/>
            <a:r>
              <a:rPr lang="en-US" altLang="ko-KR" dirty="0" smtClean="0"/>
              <a:t>TBD whether it is transmitted in the same discovery/peering or not</a:t>
            </a:r>
          </a:p>
          <a:p>
            <a:pPr lvl="2"/>
            <a:endParaRPr lang="en-US" altLang="ko-KR" dirty="0" smtClean="0"/>
          </a:p>
          <a:p>
            <a:pPr lvl="1"/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&lt;July 2014&gt;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&lt;Seung-Hoon Park&gt;, &lt;Samsung&gt;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C164B3C6-2D55-496E-8471-DD3723B83220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589486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Discussion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Synchronization</a:t>
            </a:r>
          </a:p>
          <a:p>
            <a:pPr lvl="1"/>
            <a:r>
              <a:rPr lang="en-US" altLang="ko-KR" dirty="0" smtClean="0"/>
              <a:t>If PD detects the existing synchronization signal, it refers the timing of the sync-signal,</a:t>
            </a:r>
          </a:p>
          <a:p>
            <a:pPr lvl="1"/>
            <a:r>
              <a:rPr lang="en-US" altLang="ko-KR" dirty="0" smtClean="0"/>
              <a:t>Otherwise, it starts to send synchronization signal with the own timing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&lt;July 2014&gt;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&lt;Seung-Hoon Park&gt;, &lt;Samsung&gt;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C164B3C6-2D55-496E-8471-DD3723B83220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123981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Terminology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Slot</a:t>
            </a:r>
          </a:p>
          <a:p>
            <a:pPr lvl="1"/>
            <a:r>
              <a:rPr lang="en-US" altLang="ko-KR" dirty="0" smtClean="0"/>
              <a:t>It is confused from a conventional term of slot</a:t>
            </a:r>
          </a:p>
          <a:p>
            <a:pPr lvl="1"/>
            <a:r>
              <a:rPr lang="en-US" altLang="ko-KR" dirty="0" smtClean="0"/>
              <a:t>Alternatives?</a:t>
            </a:r>
          </a:p>
          <a:p>
            <a:pPr lvl="2"/>
            <a:r>
              <a:rPr lang="en-US" altLang="ko-KR" dirty="0" smtClean="0"/>
              <a:t>Period, (time) duration, (time) region, interval, etc…</a:t>
            </a:r>
          </a:p>
          <a:p>
            <a:pPr lvl="1"/>
            <a:r>
              <a:rPr lang="en-US" altLang="ko-KR" dirty="0" smtClean="0"/>
              <a:t>Official IEEE term is recommended.</a:t>
            </a:r>
          </a:p>
          <a:p>
            <a:pPr lvl="2"/>
            <a:r>
              <a:rPr lang="en-US" altLang="ko-KR" dirty="0" smtClean="0"/>
              <a:t>For testing IEEE committees</a:t>
            </a:r>
          </a:p>
          <a:p>
            <a:pPr lvl="1"/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&lt;July 2014&gt;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&lt;Seung-Hoon Park&gt;, &lt;Samsung&gt;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C164B3C6-2D55-496E-8471-DD3723B83220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50115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Discussion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Configuration of </a:t>
            </a:r>
            <a:r>
              <a:rPr lang="en-US" altLang="ko-KR" dirty="0" err="1" smtClean="0"/>
              <a:t>Superframe</a:t>
            </a:r>
            <a:endParaRPr lang="en-US" altLang="ko-KR" dirty="0" smtClean="0"/>
          </a:p>
          <a:p>
            <a:pPr lvl="1"/>
            <a:r>
              <a:rPr lang="en-US" altLang="ko-KR" dirty="0" err="1" smtClean="0"/>
              <a:t>Superframe</a:t>
            </a:r>
            <a:r>
              <a:rPr lang="en-US" altLang="ko-KR" dirty="0" smtClean="0"/>
              <a:t> comprises of multiple sync. intervals</a:t>
            </a:r>
          </a:p>
          <a:p>
            <a:pPr lvl="1"/>
            <a:r>
              <a:rPr lang="en-US" altLang="ko-KR" dirty="0" smtClean="0"/>
              <a:t>Opt1. implicit: choose one among multiple pre-defined configuration sets</a:t>
            </a:r>
          </a:p>
          <a:p>
            <a:pPr lvl="1"/>
            <a:r>
              <a:rPr lang="en-US" altLang="ko-KR" dirty="0" smtClean="0"/>
              <a:t>Opt2. explicit: exchange information for configuration within groups</a:t>
            </a:r>
          </a:p>
          <a:p>
            <a:pPr lvl="2"/>
            <a:r>
              <a:rPr lang="en-US" altLang="ko-KR" dirty="0" smtClean="0"/>
              <a:t>TBD: how to exchange information with proper overhead</a:t>
            </a:r>
          </a:p>
          <a:p>
            <a:pPr lvl="2"/>
            <a:r>
              <a:rPr lang="en-US" altLang="ko-KR" dirty="0" smtClean="0"/>
              <a:t>TBD: how to solve hidden and exposed node problem or </a:t>
            </a:r>
          </a:p>
          <a:p>
            <a:pPr lvl="1"/>
            <a:r>
              <a:rPr lang="en-US" altLang="ko-KR" dirty="0" smtClean="0"/>
              <a:t>Parameters for configuration</a:t>
            </a:r>
          </a:p>
          <a:p>
            <a:pPr lvl="2"/>
            <a:r>
              <a:rPr lang="en-US" altLang="ko-KR" dirty="0" err="1" smtClean="0"/>
              <a:t>Superframe</a:t>
            </a:r>
            <a:r>
              <a:rPr lang="en-US" altLang="ko-KR" dirty="0" smtClean="0"/>
              <a:t> period</a:t>
            </a:r>
          </a:p>
          <a:p>
            <a:pPr lvl="2"/>
            <a:r>
              <a:rPr lang="en-US" altLang="ko-KR" dirty="0" smtClean="0"/>
              <a:t>The period for duty cycling</a:t>
            </a:r>
          </a:p>
          <a:p>
            <a:pPr lvl="2"/>
            <a:r>
              <a:rPr lang="en-US" altLang="ko-KR" dirty="0" smtClean="0"/>
              <a:t>Load balancing</a:t>
            </a:r>
          </a:p>
          <a:p>
            <a:pPr lvl="2"/>
            <a:r>
              <a:rPr lang="en-US" altLang="ko-KR" dirty="0" smtClean="0"/>
              <a:t>Others</a:t>
            </a:r>
          </a:p>
          <a:p>
            <a:pPr lvl="1"/>
            <a:r>
              <a:rPr lang="en-US" altLang="ko-KR" dirty="0" smtClean="0"/>
              <a:t>Recommended harmonization</a:t>
            </a:r>
          </a:p>
          <a:p>
            <a:pPr lvl="2"/>
            <a:r>
              <a:rPr lang="en-US" altLang="ko-KR" dirty="0" smtClean="0"/>
              <a:t>Explicit (opt 2) as one option among multiple configuration sets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&lt;July 2014&gt;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&lt;Seung-Hoon Park&gt;, &lt;Samsung&gt;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C164B3C6-2D55-496E-8471-DD3723B83220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2672582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Design Philosophy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PAC </a:t>
            </a:r>
            <a:r>
              <a:rPr lang="en-US" altLang="ko-KR" dirty="0"/>
              <a:t>will try to make a simple design to serve </a:t>
            </a:r>
            <a:r>
              <a:rPr lang="en-US" altLang="ko-KR" dirty="0" smtClean="0"/>
              <a:t>services </a:t>
            </a:r>
            <a:r>
              <a:rPr lang="en-US" altLang="ko-KR" dirty="0"/>
              <a:t>based on mandatory </a:t>
            </a:r>
            <a:r>
              <a:rPr lang="en-US" altLang="ko-KR" dirty="0" smtClean="0"/>
              <a:t>signaling and </a:t>
            </a:r>
            <a:r>
              <a:rPr lang="en-US" altLang="ko-KR" dirty="0"/>
              <a:t>protocols.</a:t>
            </a:r>
          </a:p>
          <a:p>
            <a:r>
              <a:rPr lang="en-US" altLang="ko-KR" dirty="0" smtClean="0"/>
              <a:t>Complicated signaling </a:t>
            </a:r>
            <a:r>
              <a:rPr lang="en-US" altLang="ko-KR" dirty="0"/>
              <a:t>and </a:t>
            </a:r>
            <a:r>
              <a:rPr lang="en-US" altLang="ko-KR" dirty="0" smtClean="0"/>
              <a:t>protocol messages will </a:t>
            </a:r>
            <a:r>
              <a:rPr lang="en-US" altLang="ko-KR" dirty="0"/>
              <a:t>be optional.</a:t>
            </a:r>
          </a:p>
          <a:p>
            <a:endParaRPr lang="en-US" altLang="ko-KR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&lt;July 2014&gt;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&lt;Seung-Hoon Park&gt;, &lt;Samsung&gt;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C164B3C6-2D55-496E-8471-DD3723B83220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134083387"/>
      </p:ext>
    </p:extLst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77423</TotalTime>
  <Words>1305</Words>
  <Application>Microsoft Office PowerPoint</Application>
  <PresentationFormat>On-screen Show (4:3)</PresentationFormat>
  <Paragraphs>205</Paragraphs>
  <Slides>22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4" baseType="lpstr">
      <vt:lpstr>Blank Presentation</vt:lpstr>
      <vt:lpstr>Visio</vt:lpstr>
      <vt:lpstr>Proposed MAC Frame Structure</vt:lpstr>
      <vt:lpstr>Samsung-ETRI</vt:lpstr>
      <vt:lpstr>Discussion</vt:lpstr>
      <vt:lpstr>Discussion</vt:lpstr>
      <vt:lpstr>Discussion</vt:lpstr>
      <vt:lpstr>Discussion</vt:lpstr>
      <vt:lpstr>Terminology</vt:lpstr>
      <vt:lpstr>Discussion</vt:lpstr>
      <vt:lpstr>Design Philosophy</vt:lpstr>
      <vt:lpstr>Common channel  for common mode</vt:lpstr>
      <vt:lpstr>NICT</vt:lpstr>
      <vt:lpstr>NICT + Samsung-ETRI</vt:lpstr>
      <vt:lpstr>InterDigital</vt:lpstr>
      <vt:lpstr>InterDigital + Samsung-ETRI</vt:lpstr>
      <vt:lpstr>InterDigital + Samsung-ETRI</vt:lpstr>
      <vt:lpstr>InterDigital + Samsung-ETRI</vt:lpstr>
      <vt:lpstr>InterDigital + Samsung-ETRI</vt:lpstr>
      <vt:lpstr>Possible Motion for Consolidation of Consensus</vt:lpstr>
      <vt:lpstr>Possible Motion for Consolidation of Consensus</vt:lpstr>
      <vt:lpstr>Ad Hoc Session PM1 Wed. (7/16)</vt:lpstr>
      <vt:lpstr>Possible Motion for Consolidation of Consensus</vt:lpstr>
      <vt:lpstr>Possible Motion for Consolidation of Consensus</vt:lpstr>
    </vt:vector>
  </TitlesOfParts>
  <Company>Self: Consultant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subject>PAC</dc:subject>
  <dc:creator>Samsung Electronics</dc:creator>
  <cp:lastModifiedBy>Li, Qing</cp:lastModifiedBy>
  <cp:revision>2656</cp:revision>
  <cp:lastPrinted>1998-02-10T13:28:06Z</cp:lastPrinted>
  <dcterms:created xsi:type="dcterms:W3CDTF">1999-11-08T18:59:45Z</dcterms:created>
  <dcterms:modified xsi:type="dcterms:W3CDTF">2014-07-17T15:39:11Z</dcterms:modified>
</cp:coreProperties>
</file>