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4" r:id="rId2"/>
    <p:sldId id="335" r:id="rId3"/>
    <p:sldId id="340" r:id="rId4"/>
    <p:sldId id="343" r:id="rId5"/>
    <p:sldId id="341" r:id="rId6"/>
    <p:sldId id="342" r:id="rId7"/>
    <p:sldId id="344" r:id="rId8"/>
    <p:sldId id="336" r:id="rId9"/>
    <p:sldId id="337" r:id="rId10"/>
    <p:sldId id="338" r:id="rId11"/>
    <p:sldId id="339" r:id="rId12"/>
    <p:sldId id="345" r:id="rId1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B4DE86"/>
    <a:srgbClr val="FFCC99"/>
    <a:srgbClr val="FF6600"/>
    <a:srgbClr val="007033"/>
    <a:srgbClr val="660066"/>
    <a:srgbClr val="F9BFF9"/>
    <a:srgbClr val="5F0D5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1637" autoAdjust="0"/>
  </p:normalViewPr>
  <p:slideViewPr>
    <p:cSldViewPr>
      <p:cViewPr>
        <p:scale>
          <a:sx n="70" d="100"/>
          <a:sy n="70" d="100"/>
        </p:scale>
        <p:origin x="-2292" y="-558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29290" y="196079"/>
            <a:ext cx="2758130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4F8AD43-E402-41B7-B115-8DD5F30161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altLang="ko-KR" dirty="0">
                <a:ea typeface="굴림" pitchFamily="50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28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ea typeface="굴림" pitchFamily="50" charset="-127"/>
              </a:defRPr>
            </a:lvl5pPr>
          </a:lstStyle>
          <a:p>
            <a:pPr lvl="4"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9D5E8B8-2455-4602-8B1C-152953E2E9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5880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003550" y="9908982"/>
            <a:ext cx="820776" cy="184666"/>
          </a:xfrm>
        </p:spPr>
        <p:txBody>
          <a:bodyPr/>
          <a:lstStyle/>
          <a:p>
            <a:pPr>
              <a:defRPr/>
            </a:pPr>
            <a:fld id="{FB124BCA-9760-4C50-B650-F8DE20CEA785}" type="slidenum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8505083-D182-4BF7-B1A7-D3F76AEDD1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BC50D84-1EAC-4A17-AF61-D7DD116B573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5E3CA38D-8142-45EE-B811-9B3558A2F4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" panose="02040604050505020304" pitchFamily="18" charset="0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475413"/>
            <a:ext cx="339566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164B3C6-2D55-496E-8471-DD3723B832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620D5C4-2595-4CF8-89AE-D17BD365DF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A83FC4-CD48-4352-B4FA-3C1682037B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DF77B46-506C-47ED-AD0C-182D0234B9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1506DB4-C36A-4456-BE78-7F29087315D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5143500" y="6475413"/>
            <a:ext cx="3467100" cy="1841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E722527-479E-4D1A-B5FB-1AD46EC2B9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DF97633-195F-4C6F-AB4D-C85C17EB09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2B6AA55-FD2B-4512-93D5-674D39FDB0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488"/>
            <a:ext cx="7772400" cy="43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86375" y="6475413"/>
            <a:ext cx="3324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6554915-7DE9-4A2E-89A7-6EC8123C55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29063" y="394156"/>
            <a:ext cx="47577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b="1" dirty="0">
                <a:ea typeface="굴림" pitchFamily="50" charset="-127"/>
              </a:rPr>
              <a:t>doc.: IEEE 802. </a:t>
            </a:r>
            <a:r>
              <a:rPr lang="en-US" altLang="ko-KR" sz="1400" b="1" dirty="0" smtClean="0"/>
              <a:t>15-14-0443-00-0008</a:t>
            </a:r>
            <a:endParaRPr lang="en-US" altLang="ko-KR" sz="1400" b="1" dirty="0">
              <a:ea typeface="굴림" pitchFamily="50" charset="-127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41" r:id="rId2"/>
    <p:sldLayoutId id="2147483733" r:id="rId3"/>
    <p:sldLayoutId id="2147483734" r:id="rId4"/>
    <p:sldLayoutId id="2147483735" r:id="rId5"/>
    <p:sldLayoutId id="2147483736" r:id="rId6"/>
    <p:sldLayoutId id="2147483742" r:id="rId7"/>
    <p:sldLayoutId id="2147483737" r:id="rId8"/>
    <p:sldLayoutId id="2147483738" r:id="rId9"/>
    <p:sldLayoutId id="2147483739" r:id="rId10"/>
    <p:sldLayoutId id="214748374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ookman Old Style" pitchFamily="18" charset="0"/>
          <a:ea typeface="+mj-ea"/>
          <a:cs typeface="Lao U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SzPct val="120000"/>
        <a:buFont typeface="Wingdings" pitchFamily="2" charset="2"/>
        <a:buChar char="§"/>
        <a:defRPr sz="2400">
          <a:solidFill>
            <a:schemeClr val="tx1"/>
          </a:solidFill>
          <a:latin typeface="Century" panose="02040604050505020304" pitchFamily="18" charset="0"/>
          <a:ea typeface="+mn-ea"/>
          <a:cs typeface="Narkisim" pitchFamily="34" charset="-79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ea"/>
          <a:ea typeface="+mn-ea"/>
          <a:cs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Char char="•"/>
        <a:defRPr sz="1600">
          <a:solidFill>
            <a:schemeClr val="tx1"/>
          </a:solidFill>
          <a:latin typeface="+mn-ea"/>
          <a:ea typeface="+mn-ea"/>
          <a:cs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ctrTitle"/>
          </p:nvPr>
        </p:nvSpPr>
        <p:spPr bwMode="auto">
          <a:xfrm>
            <a:off x="685800" y="1643063"/>
            <a:ext cx="7772400" cy="1957387"/>
          </a:xfrm>
          <a:ln w="38100"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ko-KR" sz="4000" dirty="0" smtClean="0">
                <a:latin typeface="Lao UI" pitchFamily="34" charset="0"/>
              </a:rPr>
              <a:t>Proposed MAC Frame Structure</a:t>
            </a:r>
            <a:endParaRPr lang="ko-KR" altLang="en-US" sz="2800" b="1" dirty="0" smtClean="0">
              <a:latin typeface="Lao UI" pitchFamily="34" charset="0"/>
              <a:cs typeface="Lao UI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3375"/>
            <a:ext cx="6400800" cy="1928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defRPr/>
            </a:pPr>
            <a:r>
              <a:rPr lang="en-US" altLang="ko-KR" dirty="0" smtClean="0">
                <a:cs typeface="Times New Roman" pitchFamily="18" charset="0"/>
              </a:rPr>
              <a:t>July</a:t>
            </a:r>
            <a:r>
              <a:rPr lang="en-US" altLang="ko-KR" dirty="0" smtClean="0">
                <a:cs typeface="Times New Roman" pitchFamily="18" charset="0"/>
              </a:rPr>
              <a:t>, </a:t>
            </a:r>
            <a:r>
              <a:rPr lang="en-US" altLang="ko-KR" dirty="0" smtClean="0">
                <a:cs typeface="Times New Roman" pitchFamily="18" charset="0"/>
              </a:rPr>
              <a:t>2014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B8505083-D182-4BF7-B1A7-D3F76AEDD19D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InterDigital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Common Beacon to provide </a:t>
            </a:r>
            <a:r>
              <a:rPr lang="en-US" altLang="ko-KR" dirty="0" err="1" smtClean="0"/>
              <a:t>superframe</a:t>
            </a:r>
            <a:r>
              <a:rPr lang="en-US" altLang="ko-KR" dirty="0" smtClean="0"/>
              <a:t> boundary</a:t>
            </a:r>
          </a:p>
          <a:p>
            <a:pPr lvl="1"/>
            <a:r>
              <a:rPr lang="en-US" altLang="ko-KR" dirty="0" smtClean="0"/>
              <a:t>Discovery, peering, emergency, negotiation as well.</a:t>
            </a:r>
          </a:p>
          <a:p>
            <a:r>
              <a:rPr lang="en-US" altLang="ko-KR" dirty="0" smtClean="0"/>
              <a:t>Frame X beacon to provide frame X boundary</a:t>
            </a:r>
          </a:p>
          <a:p>
            <a:pPr lvl="1"/>
            <a:r>
              <a:rPr lang="en-US" altLang="ko-KR" dirty="0" smtClean="0"/>
              <a:t>Per app group</a:t>
            </a:r>
          </a:p>
          <a:p>
            <a:r>
              <a:rPr lang="en-US" altLang="ko-KR" dirty="0" smtClean="0"/>
              <a:t>Q: </a:t>
            </a:r>
          </a:p>
          <a:p>
            <a:pPr lvl="1"/>
            <a:r>
              <a:rPr lang="en-US" altLang="ko-KR" dirty="0" smtClean="0"/>
              <a:t>Who sends common beacon? Is it centralized coordinator?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644952"/>
              </p:ext>
            </p:extLst>
          </p:nvPr>
        </p:nvGraphicFramePr>
        <p:xfrm>
          <a:off x="71922" y="4005064"/>
          <a:ext cx="8811539" cy="2351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41" name="Visio" r:id="rId3" imgW="5574489" imgH="1487787" progId="Visio.Drawing.11">
                  <p:embed/>
                </p:oleObj>
              </mc:Choice>
              <mc:Fallback>
                <p:oleObj name="Visio" r:id="rId3" imgW="5574489" imgH="148778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922" y="4005064"/>
                        <a:ext cx="8811539" cy="23515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445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InterDigital</a:t>
            </a:r>
            <a:r>
              <a:rPr lang="en-US" altLang="ko-KR" dirty="0" smtClean="0"/>
              <a:t> + Samsung-ETRI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No common beacon</a:t>
            </a:r>
          </a:p>
          <a:p>
            <a:r>
              <a:rPr lang="en-US" altLang="ko-KR" sz="2000" dirty="0" smtClean="0"/>
              <a:t>Frame X beacon may be integrated in CAP</a:t>
            </a:r>
          </a:p>
          <a:p>
            <a:r>
              <a:rPr lang="en-US" altLang="ko-KR" sz="2000" dirty="0" smtClean="0"/>
              <a:t>Each App group can negotiate usage of synchronization intervals</a:t>
            </a:r>
          </a:p>
          <a:p>
            <a:r>
              <a:rPr lang="en-US" altLang="ko-KR" sz="2000" dirty="0" smtClean="0"/>
              <a:t>Common beacon may be included in a certain sync. interval</a:t>
            </a:r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970183"/>
              </p:ext>
            </p:extLst>
          </p:nvPr>
        </p:nvGraphicFramePr>
        <p:xfrm>
          <a:off x="3995936" y="3546900"/>
          <a:ext cx="4973836" cy="1394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844" name="Visio" r:id="rId3" imgW="5550170" imgH="1556529" progId="Visio.Drawing.11">
                  <p:embed/>
                </p:oleObj>
              </mc:Choice>
              <mc:Fallback>
                <p:oleObj name="Visio" r:id="rId3" imgW="5550170" imgH="155652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95936" y="3546900"/>
                        <a:ext cx="4973836" cy="1394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직선 연결선 9"/>
          <p:cNvCxnSpPr/>
          <p:nvPr/>
        </p:nvCxnSpPr>
        <p:spPr bwMode="auto">
          <a:xfrm flipH="1">
            <a:off x="3563888" y="4581128"/>
            <a:ext cx="720080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 flipH="1">
            <a:off x="5148064" y="4581128"/>
            <a:ext cx="3816424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4" name="개체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0396664"/>
              </p:ext>
            </p:extLst>
          </p:nvPr>
        </p:nvGraphicFramePr>
        <p:xfrm>
          <a:off x="225135" y="5301208"/>
          <a:ext cx="8883369" cy="1121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845" name="Visio" r:id="rId5" imgW="4891660" imgH="617338" progId="Visio.Drawing.11">
                  <p:embed/>
                </p:oleObj>
              </mc:Choice>
              <mc:Fallback>
                <p:oleObj name="Visio" r:id="rId5" imgW="4891660" imgH="617338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5135" y="5301208"/>
                        <a:ext cx="8883369" cy="1121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784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InterDigital</a:t>
            </a:r>
            <a:r>
              <a:rPr lang="en-US" altLang="ko-KR" dirty="0"/>
              <a:t> + Samsung-ETRI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Usage of Frame beacon</a:t>
            </a:r>
          </a:p>
          <a:p>
            <a:pPr lvl="1"/>
            <a:r>
              <a:rPr lang="en-US" altLang="ko-KR" sz="1400" dirty="0" smtClean="0"/>
              <a:t>Low duty cycling per app group basis (to allow deep (longer) sleep)</a:t>
            </a:r>
          </a:p>
          <a:p>
            <a:pPr lvl="1"/>
            <a:r>
              <a:rPr lang="en-US" altLang="ko-KR" sz="1400" dirty="0" smtClean="0"/>
              <a:t>Fine synchronization</a:t>
            </a:r>
          </a:p>
          <a:p>
            <a:pPr lvl="1"/>
            <a:r>
              <a:rPr lang="en-US" altLang="ko-KR" sz="1400" dirty="0" smtClean="0"/>
              <a:t>Switching across multiple app groups</a:t>
            </a:r>
          </a:p>
          <a:p>
            <a:r>
              <a:rPr lang="en-US" altLang="ko-KR" sz="1800" dirty="0" smtClean="0"/>
              <a:t>Issues</a:t>
            </a:r>
          </a:p>
          <a:p>
            <a:pPr lvl="1"/>
            <a:r>
              <a:rPr lang="en-US" altLang="ko-KR" sz="1400" dirty="0" smtClean="0"/>
              <a:t>Should every app group negotiate for this TDMA formation?</a:t>
            </a:r>
          </a:p>
          <a:p>
            <a:pPr lvl="1"/>
            <a:r>
              <a:rPr lang="en-US" altLang="ko-KR" sz="1400" dirty="0" smtClean="0"/>
              <a:t>TBD</a:t>
            </a:r>
          </a:p>
          <a:p>
            <a:pPr lvl="2"/>
            <a:r>
              <a:rPr lang="en-US" altLang="ko-KR" sz="1200" dirty="0" smtClean="0"/>
              <a:t>Whether </a:t>
            </a:r>
            <a:r>
              <a:rPr lang="en-US" altLang="ko-KR" sz="1200" dirty="0"/>
              <a:t>d</a:t>
            </a:r>
            <a:r>
              <a:rPr lang="en-US" altLang="ko-KR" sz="1200" dirty="0" smtClean="0"/>
              <a:t>ifferent app group </a:t>
            </a:r>
            <a:br>
              <a:rPr lang="en-US" altLang="ko-KR" sz="1200" dirty="0" smtClean="0"/>
            </a:br>
            <a:r>
              <a:rPr lang="en-US" altLang="ko-KR" sz="1200" dirty="0" smtClean="0"/>
              <a:t>can share the resource in the </a:t>
            </a:r>
            <a:br>
              <a:rPr lang="en-US" altLang="ko-KR" sz="1200" dirty="0" smtClean="0"/>
            </a:br>
            <a:r>
              <a:rPr lang="en-US" altLang="ko-KR" sz="1200" dirty="0" smtClean="0"/>
              <a:t>sync interval.</a:t>
            </a:r>
          </a:p>
          <a:p>
            <a:pPr lvl="1"/>
            <a:r>
              <a:rPr lang="en-US" altLang="ko-KR" sz="1600" dirty="0" smtClean="0"/>
              <a:t>Flexible frame structure</a:t>
            </a:r>
            <a:br>
              <a:rPr lang="en-US" altLang="ko-KR" sz="1600" dirty="0" smtClean="0"/>
            </a:br>
            <a:r>
              <a:rPr lang="en-US" altLang="ko-KR" sz="1600" dirty="0" smtClean="0"/>
              <a:t>possible?</a:t>
            </a:r>
          </a:p>
          <a:p>
            <a:pPr lvl="2"/>
            <a:r>
              <a:rPr lang="en-US" altLang="ko-KR" sz="1400" dirty="0" smtClean="0"/>
              <a:t>Sync interval is fixed (from TGD). </a:t>
            </a:r>
          </a:p>
          <a:p>
            <a:pPr lvl="2"/>
            <a:r>
              <a:rPr lang="en-US" altLang="ko-KR" sz="1400" dirty="0" smtClean="0"/>
              <a:t>How to know the timing of common frame?</a:t>
            </a:r>
          </a:p>
          <a:p>
            <a:pPr lvl="1"/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826737"/>
              </p:ext>
            </p:extLst>
          </p:nvPr>
        </p:nvGraphicFramePr>
        <p:xfrm>
          <a:off x="3995936" y="3721451"/>
          <a:ext cx="4973836" cy="1394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0" name="Visio" r:id="rId3" imgW="5550170" imgH="1556529" progId="Visio.Drawing.11">
                  <p:embed/>
                </p:oleObj>
              </mc:Choice>
              <mc:Fallback>
                <p:oleObj name="Visio" r:id="rId3" imgW="5550170" imgH="155652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95936" y="3721451"/>
                        <a:ext cx="4973836" cy="1394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직선 연결선 7"/>
          <p:cNvCxnSpPr/>
          <p:nvPr/>
        </p:nvCxnSpPr>
        <p:spPr bwMode="auto">
          <a:xfrm flipH="1">
            <a:off x="3563888" y="4755679"/>
            <a:ext cx="720080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 flipH="1">
            <a:off x="5148064" y="4755679"/>
            <a:ext cx="3816424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029499"/>
              </p:ext>
            </p:extLst>
          </p:nvPr>
        </p:nvGraphicFramePr>
        <p:xfrm>
          <a:off x="225135" y="5475759"/>
          <a:ext cx="8883369" cy="1121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1" name="Visio" r:id="rId5" imgW="4970013" imgH="664846" progId="Visio.Drawing.11">
                  <p:embed/>
                </p:oleObj>
              </mc:Choice>
              <mc:Fallback>
                <p:oleObj name="Visio" r:id="rId5" imgW="4970013" imgH="66484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5135" y="5475759"/>
                        <a:ext cx="8883369" cy="1121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7647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Samsung-ETRI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frame comprises of synchronization slot, discovery slot, peering slot, and communication slot</a:t>
            </a:r>
          </a:p>
          <a:p>
            <a:r>
              <a:rPr lang="en-US" altLang="ko-KR" dirty="0" smtClean="0"/>
              <a:t>A frame period is same as synchronization interval</a:t>
            </a:r>
          </a:p>
          <a:p>
            <a:r>
              <a:rPr lang="en-US" altLang="ko-KR" dirty="0" smtClean="0"/>
              <a:t>Distributed synchronization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01461"/>
              </p:ext>
            </p:extLst>
          </p:nvPr>
        </p:nvGraphicFramePr>
        <p:xfrm>
          <a:off x="216024" y="3865680"/>
          <a:ext cx="8460432" cy="2371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73" name="Visio" r:id="rId3" imgW="5550170" imgH="1556529" progId="Visio.Drawing.11">
                  <p:embed/>
                </p:oleObj>
              </mc:Choice>
              <mc:Fallback>
                <p:oleObj name="Visio" r:id="rId3" imgW="5550170" imgH="155652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6024" y="3865680"/>
                        <a:ext cx="8460432" cy="23716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677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Groupcasting</a:t>
            </a:r>
            <a:r>
              <a:rPr lang="en-US" altLang="ko-KR" dirty="0"/>
              <a:t> in peering slot (control? or data</a:t>
            </a:r>
            <a:r>
              <a:rPr lang="en-US" altLang="ko-KR" dirty="0" smtClean="0"/>
              <a:t>?)</a:t>
            </a:r>
          </a:p>
          <a:p>
            <a:pPr lvl="1"/>
            <a:r>
              <a:rPr lang="en-US" altLang="ko-KR" dirty="0" smtClean="0"/>
              <a:t>Sharing peering slot by control and data</a:t>
            </a:r>
          </a:p>
          <a:p>
            <a:pPr lvl="2"/>
            <a:r>
              <a:rPr lang="en-US" altLang="ko-KR" dirty="0" smtClean="0"/>
              <a:t>Difficult in channel access point of view</a:t>
            </a:r>
          </a:p>
          <a:p>
            <a:pPr lvl="1"/>
            <a:r>
              <a:rPr lang="en-US" altLang="ko-KR" dirty="0" smtClean="0"/>
              <a:t>Peering can include controls for unicast, multicast, </a:t>
            </a:r>
            <a:r>
              <a:rPr lang="en-US" altLang="ko-KR" dirty="0" err="1" smtClean="0"/>
              <a:t>groupcast</a:t>
            </a:r>
            <a:r>
              <a:rPr lang="en-US" altLang="ko-KR" dirty="0" smtClean="0"/>
              <a:t>, and broadcast.</a:t>
            </a:r>
          </a:p>
          <a:p>
            <a:pPr lvl="1"/>
            <a:r>
              <a:rPr lang="en-US" altLang="ko-KR" dirty="0" smtClean="0"/>
              <a:t>TBD: which control messages in peering slot</a:t>
            </a:r>
          </a:p>
          <a:p>
            <a:pPr lvl="1"/>
            <a:r>
              <a:rPr lang="en-US" altLang="ko-KR" dirty="0" smtClean="0"/>
              <a:t>Point: any PD listens peering slot</a:t>
            </a:r>
          </a:p>
          <a:p>
            <a:pPr lvl="1"/>
            <a:r>
              <a:rPr lang="en-US" altLang="ko-KR" dirty="0" smtClean="0"/>
              <a:t>Discovery: resource efficient to send short messages</a:t>
            </a:r>
          </a:p>
          <a:p>
            <a:pPr lvl="2"/>
            <a:r>
              <a:rPr lang="en-US" altLang="ko-KR" dirty="0" smtClean="0"/>
              <a:t>MAC address is not delivered in discovery slot</a:t>
            </a:r>
          </a:p>
          <a:p>
            <a:pPr lvl="2"/>
            <a:r>
              <a:rPr lang="en-US" altLang="ko-KR" dirty="0" smtClean="0"/>
              <a:t>Discovery message can be compact since not need to send flags.</a:t>
            </a:r>
          </a:p>
          <a:p>
            <a:pPr lvl="1"/>
            <a:r>
              <a:rPr lang="en-US" altLang="ko-KR" dirty="0" smtClean="0"/>
              <a:t>Peering: optimized to exchange signals within discovered PDs</a:t>
            </a:r>
          </a:p>
          <a:p>
            <a:pPr lvl="2"/>
            <a:r>
              <a:rPr lang="en-US" altLang="ko-KR" dirty="0" smtClean="0"/>
              <a:t>MAC address and more information can be transmitted in peering slot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9041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Peering slot reuse for data</a:t>
            </a:r>
          </a:p>
          <a:p>
            <a:pPr lvl="1"/>
            <a:r>
              <a:rPr lang="en-US" altLang="ko-KR" dirty="0" smtClean="0"/>
              <a:t>Indication of usage (from ETRI, BJ)</a:t>
            </a:r>
          </a:p>
          <a:p>
            <a:pPr lvl="2"/>
            <a:r>
              <a:rPr lang="en-US" altLang="ko-KR" dirty="0" smtClean="0"/>
              <a:t>If nobody use peering slot, it changes to a part of CAP</a:t>
            </a:r>
          </a:p>
          <a:p>
            <a:pPr lvl="2"/>
            <a:r>
              <a:rPr lang="en-US" altLang="ko-KR" dirty="0" smtClean="0"/>
              <a:t>How to handle hidden node problem?</a:t>
            </a:r>
          </a:p>
          <a:p>
            <a:pPr lvl="3"/>
            <a:r>
              <a:rPr lang="en-US" altLang="ko-KR" dirty="0" smtClean="0"/>
              <a:t>Multiple level of sensitivity?</a:t>
            </a:r>
          </a:p>
          <a:p>
            <a:pPr lvl="1"/>
            <a:r>
              <a:rPr lang="en-US" altLang="ko-KR" dirty="0" smtClean="0"/>
              <a:t>Which kind of data?</a:t>
            </a:r>
          </a:p>
          <a:p>
            <a:pPr lvl="2"/>
            <a:r>
              <a:rPr lang="en-US" altLang="ko-KR" dirty="0" smtClean="0"/>
              <a:t>How long is the size of data?</a:t>
            </a:r>
          </a:p>
          <a:p>
            <a:pPr lvl="3"/>
            <a:r>
              <a:rPr lang="en-US" altLang="ko-KR" dirty="0" smtClean="0"/>
              <a:t>If peering resource is not sufficient, the size of data should be limited.</a:t>
            </a:r>
          </a:p>
          <a:p>
            <a:pPr lvl="3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3084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Emergency case</a:t>
            </a:r>
          </a:p>
          <a:p>
            <a:pPr lvl="1"/>
            <a:r>
              <a:rPr lang="en-US" altLang="ko-KR" dirty="0" smtClean="0"/>
              <a:t>Authentication</a:t>
            </a:r>
          </a:p>
          <a:p>
            <a:pPr lvl="1"/>
            <a:r>
              <a:rPr lang="en-US" altLang="ko-KR" dirty="0" smtClean="0"/>
              <a:t>Priority</a:t>
            </a:r>
          </a:p>
          <a:p>
            <a:pPr lvl="1"/>
            <a:r>
              <a:rPr lang="en-US" altLang="ko-KR" dirty="0" smtClean="0"/>
              <a:t>Fast &amp; short message delivery</a:t>
            </a:r>
          </a:p>
          <a:p>
            <a:pPr lvl="1"/>
            <a:r>
              <a:rPr lang="en-US" altLang="ko-KR" dirty="0" smtClean="0"/>
              <a:t>Is it handled separately from general discovery and/or peering?</a:t>
            </a:r>
          </a:p>
          <a:p>
            <a:pPr lvl="2"/>
            <a:r>
              <a:rPr lang="en-US" altLang="ko-KR" dirty="0"/>
              <a:t>Consider emergency message as one of items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TBD whether it is transmitted in the same discovery/peering or not</a:t>
            </a:r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9486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Synchronization</a:t>
            </a:r>
          </a:p>
          <a:p>
            <a:pPr lvl="1"/>
            <a:r>
              <a:rPr lang="en-US" altLang="ko-KR" dirty="0" smtClean="0"/>
              <a:t>If PD detects the existing synchronization signal, it refers the timing of the sync-signal,</a:t>
            </a:r>
          </a:p>
          <a:p>
            <a:pPr lvl="1"/>
            <a:r>
              <a:rPr lang="en-US" altLang="ko-KR" dirty="0" smtClean="0"/>
              <a:t>Otherwise, it starts to send synchronization signal with the own timing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3981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Terminology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Slot</a:t>
            </a:r>
          </a:p>
          <a:p>
            <a:pPr lvl="1"/>
            <a:r>
              <a:rPr lang="en-US" altLang="ko-KR" dirty="0" smtClean="0"/>
              <a:t>It is confused from a conventional term of slot</a:t>
            </a:r>
          </a:p>
          <a:p>
            <a:pPr lvl="1"/>
            <a:r>
              <a:rPr lang="en-US" altLang="ko-KR" dirty="0" smtClean="0"/>
              <a:t>Alternatives?</a:t>
            </a:r>
          </a:p>
          <a:p>
            <a:pPr lvl="2"/>
            <a:r>
              <a:rPr lang="en-US" altLang="ko-KR" dirty="0" smtClean="0"/>
              <a:t>Period, (time) duration, (time) region, interval, etc…</a:t>
            </a:r>
          </a:p>
          <a:p>
            <a:pPr lvl="1"/>
            <a:r>
              <a:rPr lang="en-US" altLang="ko-KR" dirty="0" smtClean="0"/>
              <a:t>Official IEEE term is recommended.</a:t>
            </a:r>
          </a:p>
          <a:p>
            <a:pPr lvl="2"/>
            <a:r>
              <a:rPr lang="en-US" altLang="ko-KR" dirty="0" smtClean="0"/>
              <a:t>For testing IEEE committees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115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NICT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I-PD (Initiator PD) gives frame boundary</a:t>
            </a:r>
            <a:r>
              <a:rPr lang="en-US" altLang="ko-KR" dirty="0"/>
              <a:t> </a:t>
            </a:r>
            <a:r>
              <a:rPr lang="en-US" altLang="ko-KR" dirty="0" smtClean="0"/>
              <a:t>and structure</a:t>
            </a:r>
          </a:p>
          <a:p>
            <a:r>
              <a:rPr lang="en-US" altLang="ko-KR" dirty="0" smtClean="0"/>
              <a:t>J-PD (Joiner PD) responses to I-PD</a:t>
            </a:r>
          </a:p>
          <a:p>
            <a:r>
              <a:rPr lang="en-US" altLang="ko-KR" dirty="0" smtClean="0"/>
              <a:t>Q: </a:t>
            </a:r>
          </a:p>
          <a:p>
            <a:pPr lvl="1"/>
            <a:r>
              <a:rPr lang="en-US" altLang="ko-KR" dirty="0" smtClean="0"/>
              <a:t>how to provide low duty cycling to receive temporary beacon?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702250"/>
              </p:ext>
            </p:extLst>
          </p:nvPr>
        </p:nvGraphicFramePr>
        <p:xfrm>
          <a:off x="107504" y="3696369"/>
          <a:ext cx="8728632" cy="282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97" name="Visio" r:id="rId3" imgW="5617453" imgH="1820982" progId="Visio.Drawing.11">
                  <p:embed/>
                </p:oleObj>
              </mc:Choice>
              <mc:Fallback>
                <p:oleObj name="Visio" r:id="rId3" imgW="5617453" imgH="182098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504" y="3696369"/>
                        <a:ext cx="8728632" cy="282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807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NICT + Samsung-ETRI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Issues</a:t>
            </a:r>
          </a:p>
          <a:p>
            <a:pPr lvl="1"/>
            <a:r>
              <a:rPr lang="en-US" altLang="ko-KR" dirty="0" smtClean="0"/>
              <a:t>I-PD provides information to initiate group formation</a:t>
            </a:r>
          </a:p>
          <a:p>
            <a:pPr lvl="2"/>
            <a:r>
              <a:rPr lang="en-US" altLang="ko-KR" dirty="0" smtClean="0"/>
              <a:t>I-PD does not provide timing reference any more</a:t>
            </a:r>
          </a:p>
          <a:p>
            <a:pPr lvl="1"/>
            <a:r>
              <a:rPr lang="en-US" altLang="ko-KR" dirty="0" smtClean="0"/>
              <a:t>Who sends synchronization signal? Only I-PD?</a:t>
            </a:r>
          </a:p>
          <a:p>
            <a:pPr lvl="2"/>
            <a:r>
              <a:rPr lang="en-US" altLang="ko-KR" dirty="0" smtClean="0"/>
              <a:t>PDs can take over the role of I-PD turn-by-turn</a:t>
            </a:r>
          </a:p>
          <a:p>
            <a:pPr lvl="1"/>
            <a:r>
              <a:rPr lang="en-US" altLang="ko-KR" dirty="0" smtClean="0"/>
              <a:t>Loading of discovery slot and peering slot (revisit later)</a:t>
            </a:r>
          </a:p>
          <a:p>
            <a:pPr lvl="2"/>
            <a:r>
              <a:rPr lang="en-US" altLang="ko-KR" dirty="0" smtClean="0"/>
              <a:t>S-E?: D-slot &gt; P-slot, NICT: D-slot &lt; P-slot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63759"/>
              </p:ext>
            </p:extLst>
          </p:nvPr>
        </p:nvGraphicFramePr>
        <p:xfrm>
          <a:off x="179511" y="4074443"/>
          <a:ext cx="8534117" cy="2882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19" name="Visio" r:id="rId3" imgW="5550170" imgH="1874897" progId="Visio.Drawing.11">
                  <p:embed/>
                </p:oleObj>
              </mc:Choice>
              <mc:Fallback>
                <p:oleObj name="Visio" r:id="rId3" imgW="5550170" imgH="187489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1" y="4074443"/>
                        <a:ext cx="8534117" cy="28829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47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77080</TotalTime>
  <Words>678</Words>
  <Application>Microsoft Office PowerPoint</Application>
  <PresentationFormat>화면 슬라이드 쇼(4:3)</PresentationFormat>
  <Paragraphs>120</Paragraphs>
  <Slides>12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4" baseType="lpstr">
      <vt:lpstr>Blank Presentation</vt:lpstr>
      <vt:lpstr>Microsoft Visio Drawing</vt:lpstr>
      <vt:lpstr>Proposed MAC Frame Structure</vt:lpstr>
      <vt:lpstr>Samsung-ETRI</vt:lpstr>
      <vt:lpstr>Discussion</vt:lpstr>
      <vt:lpstr>Discussion</vt:lpstr>
      <vt:lpstr>Discussion</vt:lpstr>
      <vt:lpstr>Discussion</vt:lpstr>
      <vt:lpstr>Terminology</vt:lpstr>
      <vt:lpstr>NICT</vt:lpstr>
      <vt:lpstr>NICT + Samsung-ETRI</vt:lpstr>
      <vt:lpstr>InterDigital</vt:lpstr>
      <vt:lpstr>InterDigital + Samsung-ETRI</vt:lpstr>
      <vt:lpstr>InterDigital + Samsung-ETRI</vt:lpstr>
    </vt:vector>
  </TitlesOfParts>
  <Company>Self: Consultant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>PAC</dc:subject>
  <dc:creator>Samsung Electronics</dc:creator>
  <cp:lastModifiedBy>rentpc</cp:lastModifiedBy>
  <cp:revision>2614</cp:revision>
  <cp:lastPrinted>1998-02-10T13:28:06Z</cp:lastPrinted>
  <dcterms:created xsi:type="dcterms:W3CDTF">1999-11-08T18:59:45Z</dcterms:created>
  <dcterms:modified xsi:type="dcterms:W3CDTF">2014-07-15T20:48:46Z</dcterms:modified>
</cp:coreProperties>
</file>