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
  </p:notesMasterIdLst>
  <p:handoutMasterIdLst>
    <p:handoutMasterId r:id="rId8"/>
  </p:handoutMasterIdLst>
  <p:sldIdLst>
    <p:sldId id="259" r:id="rId2"/>
    <p:sldId id="260" r:id="rId3"/>
    <p:sldId id="263" r:id="rId4"/>
    <p:sldId id="261" r:id="rId5"/>
    <p:sldId id="262" r:id="rId6"/>
  </p:sldIdLst>
  <p:sldSz cx="9144000" cy="6858000" type="screen4x3"/>
  <p:notesSz cx="7099300" cy="102346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FF00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46F890A9-2807-4EBB-B81D-B2AA78EC7F39}" styleName="Dunkle Formatvorlage 2 - Akzent 5/Akz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1EBBBCC-DAD2-459C-BE2E-F6DE35CF9A28}" styleName="Dunkle Formatvorlage 2 - Akzent 3/Akz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EB344D84-9AFB-497E-A393-DC336BA19D2E}" styleName="Mittlere Formatvorlage 3 - Akz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snapToGrid="0">
      <p:cViewPr>
        <p:scale>
          <a:sx n="60" d="100"/>
          <a:sy n="60" d="100"/>
        </p:scale>
        <p:origin x="-744" y="-20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629290" y="196079"/>
            <a:ext cx="2758130"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a:t>doc.: IEEE 802.15-&lt;doc#&gt;</a:t>
            </a:r>
          </a:p>
        </p:txBody>
      </p:sp>
      <p:sp>
        <p:nvSpPr>
          <p:cNvPr id="3075" name="Rectangle 3"/>
          <p:cNvSpPr>
            <a:spLocks noGrp="1" noChangeArrowheads="1"/>
          </p:cNvSpPr>
          <p:nvPr>
            <p:ph type="dt" sz="quarter" idx="1"/>
          </p:nvPr>
        </p:nvSpPr>
        <p:spPr bwMode="auto">
          <a:xfrm>
            <a:off x="711881" y="196079"/>
            <a:ext cx="2364809"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a:t>&lt;month year&gt;</a:t>
            </a:r>
          </a:p>
        </p:txBody>
      </p:sp>
      <p:sp>
        <p:nvSpPr>
          <p:cNvPr id="3076" name="Rectangle 4"/>
          <p:cNvSpPr>
            <a:spLocks noGrp="1" noChangeArrowheads="1"/>
          </p:cNvSpPr>
          <p:nvPr>
            <p:ph type="ftr" sz="quarter" idx="2"/>
          </p:nvPr>
        </p:nvSpPr>
        <p:spPr bwMode="auto">
          <a:xfrm>
            <a:off x="4259906" y="9905481"/>
            <a:ext cx="2208779"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sz="1100"/>
            </a:lvl1pPr>
          </a:lstStyle>
          <a:p>
            <a:r>
              <a:rPr lang="en-US"/>
              <a:t>&lt;author&gt;, &lt;company&gt;</a:t>
            </a:r>
          </a:p>
        </p:txBody>
      </p:sp>
      <p:sp>
        <p:nvSpPr>
          <p:cNvPr id="3077" name="Rectangle 5"/>
          <p:cNvSpPr>
            <a:spLocks noGrp="1" noChangeArrowheads="1"/>
          </p:cNvSpPr>
          <p:nvPr>
            <p:ph type="sldNum" sz="quarter" idx="3"/>
          </p:nvPr>
        </p:nvSpPr>
        <p:spPr bwMode="auto">
          <a:xfrm>
            <a:off x="2761382" y="9905481"/>
            <a:ext cx="1418884"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97858">
              <a:defRPr sz="1100"/>
            </a:lvl1pPr>
          </a:lstStyle>
          <a:p>
            <a:r>
              <a:rPr lang="en-US"/>
              <a:t>Page </a:t>
            </a:r>
            <a:fld id="{3BAC553E-1632-46BB-AD87-87036F0A01ED}" type="slidenum">
              <a:rPr lang="en-US"/>
              <a:pPr/>
              <a:t>‹Nr.›</a:t>
            </a:fld>
            <a:endParaRPr lang="en-US"/>
          </a:p>
        </p:txBody>
      </p:sp>
      <p:sp>
        <p:nvSpPr>
          <p:cNvPr id="3078" name="Line 6"/>
          <p:cNvSpPr>
            <a:spLocks noChangeShapeType="1"/>
          </p:cNvSpPr>
          <p:nvPr/>
        </p:nvSpPr>
        <p:spPr bwMode="auto">
          <a:xfrm>
            <a:off x="710256" y="427172"/>
            <a:ext cx="5678790"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3079" name="Rectangle 7"/>
          <p:cNvSpPr>
            <a:spLocks noChangeArrowheads="1"/>
          </p:cNvSpPr>
          <p:nvPr/>
        </p:nvSpPr>
        <p:spPr bwMode="auto">
          <a:xfrm>
            <a:off x="710256" y="9905482"/>
            <a:ext cx="728133" cy="184666"/>
          </a:xfrm>
          <a:prstGeom prst="rect">
            <a:avLst/>
          </a:prstGeom>
          <a:noFill/>
          <a:ln w="9525">
            <a:noFill/>
            <a:miter lim="800000"/>
            <a:headEnd/>
            <a:tailEnd/>
          </a:ln>
          <a:effectLst/>
        </p:spPr>
        <p:txBody>
          <a:bodyPr lIns="0" tIns="0" rIns="0" bIns="0">
            <a:spAutoFit/>
          </a:bodyPr>
          <a:lstStyle/>
          <a:p>
            <a:pPr defTabSz="997858"/>
            <a:r>
              <a:rPr lang="en-US" dirty="0"/>
              <a:t>Submission</a:t>
            </a:r>
          </a:p>
        </p:txBody>
      </p:sp>
      <p:sp>
        <p:nvSpPr>
          <p:cNvPr id="3080" name="Line 8"/>
          <p:cNvSpPr>
            <a:spLocks noChangeShapeType="1"/>
          </p:cNvSpPr>
          <p:nvPr/>
        </p:nvSpPr>
        <p:spPr bwMode="auto">
          <a:xfrm>
            <a:off x="710256" y="9893226"/>
            <a:ext cx="5836443"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p14="http://schemas.microsoft.com/office/powerpoint/2010/main" xmlns="" val="7623242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49650" y="108544"/>
            <a:ext cx="288165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a:t>doc.: IEEE 802.15-&lt;doc#&gt;</a:t>
            </a:r>
          </a:p>
        </p:txBody>
      </p:sp>
      <p:sp>
        <p:nvSpPr>
          <p:cNvPr id="2051" name="Rectangle 3"/>
          <p:cNvSpPr>
            <a:spLocks noGrp="1" noChangeArrowheads="1"/>
          </p:cNvSpPr>
          <p:nvPr>
            <p:ph type="dt" idx="1"/>
          </p:nvPr>
        </p:nvSpPr>
        <p:spPr bwMode="auto">
          <a:xfrm>
            <a:off x="669623" y="108544"/>
            <a:ext cx="280201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1000125" y="773113"/>
            <a:ext cx="5099050" cy="3825875"/>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45923" y="4861704"/>
            <a:ext cx="5207454" cy="4606101"/>
          </a:xfrm>
          <a:prstGeom prst="rect">
            <a:avLst/>
          </a:prstGeom>
          <a:noFill/>
          <a:ln w="9525">
            <a:noFill/>
            <a:miter lim="800000"/>
            <a:headEnd/>
            <a:tailEnd/>
          </a:ln>
          <a:effectLst/>
        </p:spPr>
        <p:txBody>
          <a:bodyPr vert="horz" wrap="square" lIns="100125" tIns="49215" rIns="100125" bIns="49215"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3861707" y="9908983"/>
            <a:ext cx="256959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88747" lvl="4" algn="r" defTabSz="997858">
              <a:defRPr/>
            </a:lvl5pPr>
          </a:lstStyle>
          <a:p>
            <a:pPr lvl="4"/>
            <a:r>
              <a:rPr lang="en-US"/>
              <a:t>&lt;author&gt;, &lt;company&gt;</a:t>
            </a:r>
          </a:p>
        </p:txBody>
      </p:sp>
      <p:sp>
        <p:nvSpPr>
          <p:cNvPr id="2055" name="Rectangle 7"/>
          <p:cNvSpPr>
            <a:spLocks noGrp="1" noChangeArrowheads="1"/>
          </p:cNvSpPr>
          <p:nvPr>
            <p:ph type="sldNum" sz="quarter" idx="5"/>
          </p:nvPr>
        </p:nvSpPr>
        <p:spPr bwMode="auto">
          <a:xfrm>
            <a:off x="3003550" y="9908983"/>
            <a:ext cx="82077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a:lvl1pPr>
          </a:lstStyle>
          <a:p>
            <a:r>
              <a:rPr lang="en-US"/>
              <a:t>Page </a:t>
            </a:r>
            <a:fld id="{1E6C07B4-BB24-438D-87A0-B79A0C0B63CB}" type="slidenum">
              <a:rPr lang="en-US"/>
              <a:pPr/>
              <a:t>‹Nr.›</a:t>
            </a:fld>
            <a:endParaRPr lang="en-US"/>
          </a:p>
        </p:txBody>
      </p:sp>
      <p:sp>
        <p:nvSpPr>
          <p:cNvPr id="2056" name="Rectangle 8"/>
          <p:cNvSpPr>
            <a:spLocks noChangeArrowheads="1"/>
          </p:cNvSpPr>
          <p:nvPr/>
        </p:nvSpPr>
        <p:spPr bwMode="auto">
          <a:xfrm>
            <a:off x="741136" y="9908983"/>
            <a:ext cx="728133" cy="184666"/>
          </a:xfrm>
          <a:prstGeom prst="rect">
            <a:avLst/>
          </a:prstGeom>
          <a:noFill/>
          <a:ln w="9525">
            <a:noFill/>
            <a:miter lim="800000"/>
            <a:headEnd/>
            <a:tailEnd/>
          </a:ln>
          <a:effectLst/>
        </p:spPr>
        <p:txBody>
          <a:bodyPr lIns="0" tIns="0" rIns="0" bIns="0">
            <a:spAutoFit/>
          </a:bodyPr>
          <a:lstStyle/>
          <a:p>
            <a:r>
              <a:rPr lang="en-US"/>
              <a:t>Submission</a:t>
            </a:r>
          </a:p>
        </p:txBody>
      </p:sp>
      <p:sp>
        <p:nvSpPr>
          <p:cNvPr id="2057" name="Line 9"/>
          <p:cNvSpPr>
            <a:spLocks noChangeShapeType="1"/>
          </p:cNvSpPr>
          <p:nvPr/>
        </p:nvSpPr>
        <p:spPr bwMode="auto">
          <a:xfrm>
            <a:off x="741136" y="9907232"/>
            <a:ext cx="5617029"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2058" name="Line 10"/>
          <p:cNvSpPr>
            <a:spLocks noChangeShapeType="1"/>
          </p:cNvSpPr>
          <p:nvPr/>
        </p:nvSpPr>
        <p:spPr bwMode="auto">
          <a:xfrm>
            <a:off x="663122" y="327382"/>
            <a:ext cx="5773057"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p14="http://schemas.microsoft.com/office/powerpoint/2010/main" xmlns="" val="4269378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525C387A-8238-4D3E-A084-5428CD54B8D5}" type="slidenum">
              <a:rPr lang="en-US"/>
              <a:pPr/>
              <a:t>‹Nr.›</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C3EDA6DA-8C19-40E2-816F-1AE6A4528EF9}" type="slidenum">
              <a:rPr lang="en-US"/>
              <a:pPr/>
              <a:t>‹Nr.›</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9CA51FD3-D219-4F15-BBEC-19406F037D66}" type="slidenum">
              <a:rPr lang="en-US"/>
              <a:pPr/>
              <a:t>‹Nr.›</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a:xfrm>
            <a:off x="685800" y="378281"/>
            <a:ext cx="1600200" cy="215444"/>
          </a:xfrm>
        </p:spPr>
        <p:txBody>
          <a:bodyPr/>
          <a:lstStyle>
            <a:lvl1pPr>
              <a:defRPr/>
            </a:lvl1pPr>
          </a:lstStyle>
          <a:p>
            <a:r>
              <a:rPr lang="en-US" dirty="0" smtClean="0"/>
              <a:t>July 2013</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D8E7F6C2-DF2F-4116-8D71-DCDEFB590920}" type="slidenum">
              <a:rPr lang="en-US"/>
              <a:pPr/>
              <a:t>‹Nr.›</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Textmasterformate durch Klicken bearbeiten</a:t>
            </a:r>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6AD22946-1A4B-488C-8C44-CAE0A6B61614}" type="slidenum">
              <a:rPr lang="en-US"/>
              <a:pPr/>
              <a:t>‹Nr.›</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49F8486E-9C3F-4121-AED1-677A3F6C0F73}" type="slidenum">
              <a:rPr lang="en-US"/>
              <a:pPr/>
              <a:t>‹Nr.›</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lvl1pPr>
              <a:defRPr/>
            </a:lvl1pPr>
          </a:lstStyle>
          <a:p>
            <a:r>
              <a:rPr lang="en-US"/>
              <a:t>&lt;month year&gt;</a:t>
            </a:r>
          </a:p>
        </p:txBody>
      </p:sp>
      <p:sp>
        <p:nvSpPr>
          <p:cNvPr id="8" name="Fußzeilenplatzhalter 7"/>
          <p:cNvSpPr>
            <a:spLocks noGrp="1"/>
          </p:cNvSpPr>
          <p:nvPr>
            <p:ph type="ftr" sz="quarter" idx="11"/>
          </p:nvPr>
        </p:nvSpPr>
        <p:spPr/>
        <p:txBody>
          <a:bodyPr/>
          <a:lstStyle>
            <a:lvl1pPr>
              <a:defRPr/>
            </a:lvl1pPr>
          </a:lstStyle>
          <a:p>
            <a:r>
              <a:rPr lang="en-US"/>
              <a:t>&lt;author&gt;, &lt;company&gt;</a:t>
            </a:r>
          </a:p>
        </p:txBody>
      </p:sp>
      <p:sp>
        <p:nvSpPr>
          <p:cNvPr id="9" name="Foliennummernplatzhalter 8"/>
          <p:cNvSpPr>
            <a:spLocks noGrp="1"/>
          </p:cNvSpPr>
          <p:nvPr>
            <p:ph type="sldNum" sz="quarter" idx="12"/>
          </p:nvPr>
        </p:nvSpPr>
        <p:spPr/>
        <p:txBody>
          <a:bodyPr/>
          <a:lstStyle>
            <a:lvl1pPr>
              <a:defRPr/>
            </a:lvl1pPr>
          </a:lstStyle>
          <a:p>
            <a:r>
              <a:rPr lang="en-US"/>
              <a:t>Slide </a:t>
            </a:r>
            <a:fld id="{414EE501-66D6-4ED8-A98B-DBE3F1441DC4}" type="slidenum">
              <a:rPr lang="en-US"/>
              <a:pPr/>
              <a:t>‹Nr.›</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lvl1pPr>
              <a:defRPr/>
            </a:lvl1pPr>
          </a:lstStyle>
          <a:p>
            <a:r>
              <a:rPr lang="en-US"/>
              <a:t>&lt;month year&gt;</a:t>
            </a:r>
          </a:p>
        </p:txBody>
      </p:sp>
      <p:sp>
        <p:nvSpPr>
          <p:cNvPr id="4" name="Fußzeilenplatzhalter 3"/>
          <p:cNvSpPr>
            <a:spLocks noGrp="1"/>
          </p:cNvSpPr>
          <p:nvPr>
            <p:ph type="ftr" sz="quarter" idx="11"/>
          </p:nvPr>
        </p:nvSpPr>
        <p:spPr/>
        <p:txBody>
          <a:bodyPr/>
          <a:lstStyle>
            <a:lvl1pPr>
              <a:defRPr/>
            </a:lvl1pPr>
          </a:lstStyle>
          <a:p>
            <a:r>
              <a:rPr lang="en-US"/>
              <a:t>&lt;author&gt;, &lt;company&gt;</a:t>
            </a:r>
          </a:p>
        </p:txBody>
      </p:sp>
      <p:sp>
        <p:nvSpPr>
          <p:cNvPr id="5" name="Foliennummernplatzhalter 4"/>
          <p:cNvSpPr>
            <a:spLocks noGrp="1"/>
          </p:cNvSpPr>
          <p:nvPr>
            <p:ph type="sldNum" sz="quarter" idx="12"/>
          </p:nvPr>
        </p:nvSpPr>
        <p:spPr/>
        <p:txBody>
          <a:bodyPr/>
          <a:lstStyle>
            <a:lvl1pPr>
              <a:defRPr/>
            </a:lvl1pPr>
          </a:lstStyle>
          <a:p>
            <a:r>
              <a:rPr lang="en-US"/>
              <a:t>Slide </a:t>
            </a:r>
            <a:fld id="{6FDFCD56-6E23-4ED9-8FB9-6861A9CC02CC}" type="slidenum">
              <a:rPr lang="en-US"/>
              <a:pPr/>
              <a:t>‹Nr.›</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lvl1pPr>
              <a:defRPr/>
            </a:lvl1pPr>
          </a:lstStyle>
          <a:p>
            <a:r>
              <a:rPr lang="en-US" dirty="0" smtClean="0"/>
              <a:t>March 2013</a:t>
            </a:r>
            <a:endParaRPr lang="en-US" dirty="0"/>
          </a:p>
        </p:txBody>
      </p:sp>
      <p:sp>
        <p:nvSpPr>
          <p:cNvPr id="3" name="Fußzeilenplatzhalter 2"/>
          <p:cNvSpPr>
            <a:spLocks noGrp="1"/>
          </p:cNvSpPr>
          <p:nvPr>
            <p:ph type="ftr" sz="quarter" idx="11"/>
          </p:nvPr>
        </p:nvSpPr>
        <p:spPr/>
        <p:txBody>
          <a:bodyPr/>
          <a:lstStyle>
            <a:lvl1pPr>
              <a:defRPr/>
            </a:lvl1pPr>
          </a:lstStyle>
          <a:p>
            <a:r>
              <a:rPr lang="en-US" dirty="0" smtClean="0"/>
              <a:t>Thomas Kürner, TU Braunschweig</a:t>
            </a:r>
            <a:endParaRPr lang="en-US" dirty="0"/>
          </a:p>
        </p:txBody>
      </p:sp>
      <p:sp>
        <p:nvSpPr>
          <p:cNvPr id="4" name="Foliennummernplatzhalter 3"/>
          <p:cNvSpPr>
            <a:spLocks noGrp="1"/>
          </p:cNvSpPr>
          <p:nvPr>
            <p:ph type="sldNum" sz="quarter" idx="12"/>
          </p:nvPr>
        </p:nvSpPr>
        <p:spPr/>
        <p:txBody>
          <a:bodyPr/>
          <a:lstStyle>
            <a:lvl1pPr>
              <a:defRPr/>
            </a:lvl1pPr>
          </a:lstStyle>
          <a:p>
            <a:r>
              <a:rPr lang="en-US"/>
              <a:t>Slide </a:t>
            </a:r>
            <a:fld id="{D0FF068C-9A81-4A5F-8F84-6EE3A290DD00}" type="slidenum">
              <a:rPr lang="en-US"/>
              <a:pPr/>
              <a:t>‹Nr.›</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76F72D51-5D33-46E4-A0A2-5F21FB7F9123}" type="slidenum">
              <a:rPr lang="en-US"/>
              <a:pPr/>
              <a:t>‹Nr.›</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smtClean="0"/>
              <a:t>Bild durch Klicken auf Symbol hinzufügen</a:t>
            </a:r>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9CF003C6-0785-4060-85F0-A5AFF34B04DD}" type="slidenum">
              <a:rPr lang="en-US"/>
              <a:pPr/>
              <a:t>‹Nr.›</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de-DE" smtClean="0"/>
              <a:t>Titelmasterformat durch Klicken bearbeiten</a:t>
            </a:r>
            <a:endParaRPr 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de-DE" dirty="0" smtClean="0"/>
              <a:t>Textmasterformate durch Klicken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en-US" dirty="0"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en-US" dirty="0" smtClean="0"/>
              <a:t>May 2014</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Thomas Kürner (TU Braunschweig) et. al.</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0CA028F1-D738-48FE-BE50-E58F6D2C58CF}" type="slidenum">
              <a:rPr lang="en-US"/>
              <a:pPr/>
              <a:t>‹Nr.›</a:t>
            </a:fld>
            <a:endParaRPr lang="en-US"/>
          </a:p>
        </p:txBody>
      </p:sp>
      <p:sp>
        <p:nvSpPr>
          <p:cNvPr id="1031" name="Rectangle 7"/>
          <p:cNvSpPr>
            <a:spLocks noChangeArrowheads="1"/>
          </p:cNvSpPr>
          <p:nvPr/>
        </p:nvSpPr>
        <p:spPr bwMode="auto">
          <a:xfrm>
            <a:off x="1296537" y="394156"/>
            <a:ext cx="7161664" cy="215444"/>
          </a:xfrm>
          <a:prstGeom prst="rect">
            <a:avLst/>
          </a:prstGeom>
          <a:noFill/>
          <a:ln w="9525">
            <a:noFill/>
            <a:miter lim="800000"/>
            <a:headEnd/>
            <a:tailEnd/>
          </a:ln>
          <a:effectLst/>
        </p:spPr>
        <p:txBody>
          <a:bodyPr wrap="square" lIns="0" tIns="0" rIns="0" bIns="0" anchor="b">
            <a:spAutoFit/>
          </a:bodyPr>
          <a:lstStyle/>
          <a:p>
            <a:pPr marL="982663" lvl="4" indent="0" algn="r"/>
            <a:r>
              <a:rPr lang="en-US" sz="1400" b="1" dirty="0"/>
              <a:t>doc.: IEEE </a:t>
            </a:r>
            <a:r>
              <a:rPr lang="en-US" sz="1400" b="1" dirty="0" smtClean="0"/>
              <a:t>802.15-14-0440-001-0thz_July_2014_Closing_Plenary_Slides</a:t>
            </a:r>
            <a:endParaRPr 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de-DE"/>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de-D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1"/>
          <p:cNvSpPr>
            <a:spLocks noGrp="1"/>
          </p:cNvSpPr>
          <p:nvPr>
            <p:ph type="dt" sz="half" idx="10"/>
          </p:nvPr>
        </p:nvSpPr>
        <p:spPr>
          <a:xfrm>
            <a:off x="667544" y="378281"/>
            <a:ext cx="1600200" cy="215444"/>
          </a:xfrm>
        </p:spPr>
        <p:txBody>
          <a:bodyPr/>
          <a:lstStyle/>
          <a:p>
            <a:r>
              <a:rPr lang="en-US" dirty="0" smtClean="0"/>
              <a:t>July 2014</a:t>
            </a:r>
          </a:p>
        </p:txBody>
      </p:sp>
      <p:sp>
        <p:nvSpPr>
          <p:cNvPr id="5" name="Fußzeilenplatzhalter 2"/>
          <p:cNvSpPr>
            <a:spLocks noGrp="1"/>
          </p:cNvSpPr>
          <p:nvPr>
            <p:ph type="ftr" sz="quarter" idx="11"/>
          </p:nvPr>
        </p:nvSpPr>
        <p:spPr>
          <a:xfrm>
            <a:off x="5486400" y="6525344"/>
            <a:ext cx="3124200" cy="184666"/>
          </a:xfrm>
        </p:spPr>
        <p:txBody>
          <a:bodyPr/>
          <a:lstStyle/>
          <a:p>
            <a:r>
              <a:rPr lang="en-US" dirty="0" smtClean="0"/>
              <a:t>Thomas Kürner (TU Braunschweig).</a:t>
            </a:r>
            <a:endParaRPr lang="en-US" dirty="0"/>
          </a:p>
        </p:txBody>
      </p:sp>
      <p:sp>
        <p:nvSpPr>
          <p:cNvPr id="6" name="Foliennummernplatzhalter 3"/>
          <p:cNvSpPr>
            <a:spLocks noGrp="1"/>
          </p:cNvSpPr>
          <p:nvPr>
            <p:ph type="sldNum" sz="quarter" idx="12"/>
          </p:nvPr>
        </p:nvSpPr>
        <p:spPr/>
        <p:txBody>
          <a:bodyPr/>
          <a:lstStyle/>
          <a:p>
            <a:r>
              <a:rPr lang="en-US" dirty="0"/>
              <a:t>Slide </a:t>
            </a:r>
            <a:fld id="{81095783-45F1-4BC3-AE2A-29FF2428E513}" type="slidenum">
              <a:rPr lang="en-US"/>
              <a:pPr/>
              <a:t>1</a:t>
            </a:fld>
            <a:endParaRPr lang="en-US" dirty="0"/>
          </a:p>
        </p:txBody>
      </p:sp>
      <p:sp>
        <p:nvSpPr>
          <p:cNvPr id="27651" name="Rectangle 3"/>
          <p:cNvSpPr>
            <a:spLocks noChangeArrowheads="1"/>
          </p:cNvSpPr>
          <p:nvPr/>
        </p:nvSpPr>
        <p:spPr bwMode="auto">
          <a:xfrm>
            <a:off x="152400" y="609600"/>
            <a:ext cx="8629291" cy="4893647"/>
          </a:xfrm>
          <a:prstGeom prst="rect">
            <a:avLst/>
          </a:prstGeom>
          <a:noFill/>
          <a:ln w="12700">
            <a:noFill/>
            <a:miter lim="800000"/>
            <a:headEnd type="none" w="sm" len="sm"/>
            <a:tailEnd type="none" w="sm" len="sm"/>
          </a:ln>
          <a:effectLst/>
        </p:spPr>
        <p:txBody>
          <a:bodyPr wrap="square">
            <a:spAutoFit/>
          </a:bodyPr>
          <a:lstStyle/>
          <a:p>
            <a:pPr algn="ctr"/>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endParaRPr lang="en-US" sz="1600" dirty="0">
              <a:solidFill>
                <a:schemeClr val="tx2"/>
              </a:solidFill>
            </a:endParaRPr>
          </a:p>
          <a:p>
            <a:r>
              <a:rPr lang="en-US" sz="1600" b="1" dirty="0">
                <a:solidFill>
                  <a:schemeClr val="tx2"/>
                </a:solidFill>
              </a:rPr>
              <a:t>Submission Title:</a:t>
            </a:r>
            <a:r>
              <a:rPr lang="en-US" sz="1600" dirty="0">
                <a:solidFill>
                  <a:schemeClr val="tx2"/>
                </a:solidFill>
              </a:rPr>
              <a:t> </a:t>
            </a:r>
            <a:r>
              <a:rPr lang="en-US" sz="1600" dirty="0" smtClean="0">
                <a:solidFill>
                  <a:schemeClr val="tx2"/>
                </a:solidFill>
              </a:rPr>
              <a:t>IG THz San Diego</a:t>
            </a:r>
            <a:r>
              <a:rPr lang="en-US" sz="1600" dirty="0" smtClean="0"/>
              <a:t> July 2014 Closing Plenary Slides</a:t>
            </a:r>
            <a:endParaRPr lang="de-DE" sz="1600" dirty="0" smtClean="0"/>
          </a:p>
          <a:p>
            <a:r>
              <a:rPr lang="en-US" sz="1600" dirty="0">
                <a:solidFill>
                  <a:schemeClr val="tx2"/>
                </a:solidFill>
              </a:rPr>
              <a:t>	</a:t>
            </a:r>
          </a:p>
          <a:p>
            <a:r>
              <a:rPr lang="en-US" sz="1600" b="1" dirty="0">
                <a:solidFill>
                  <a:schemeClr val="tx2"/>
                </a:solidFill>
              </a:rPr>
              <a:t>Date Submitted: </a:t>
            </a:r>
            <a:r>
              <a:rPr lang="en-US" sz="1600" dirty="0" smtClean="0">
                <a:solidFill>
                  <a:schemeClr val="tx2"/>
                </a:solidFill>
              </a:rPr>
              <a:t>15  July 2014</a:t>
            </a:r>
            <a:endParaRPr lang="en-US" sz="1600" dirty="0">
              <a:solidFill>
                <a:schemeClr val="tx2"/>
              </a:solidFill>
            </a:endParaRPr>
          </a:p>
          <a:p>
            <a:r>
              <a:rPr lang="en-US" sz="1600" b="1" dirty="0">
                <a:solidFill>
                  <a:schemeClr val="tx2"/>
                </a:solidFill>
              </a:rPr>
              <a:t>Source:</a:t>
            </a:r>
            <a:r>
              <a:rPr lang="en-US" sz="1600" dirty="0">
                <a:solidFill>
                  <a:schemeClr val="tx2"/>
                </a:solidFill>
              </a:rPr>
              <a:t> </a:t>
            </a:r>
            <a:r>
              <a:rPr lang="en-US" sz="1600" dirty="0" smtClean="0">
                <a:solidFill>
                  <a:schemeClr val="tx2"/>
                </a:solidFill>
              </a:rPr>
              <a:t>Thomas Kürner Company TU Braunschweig</a:t>
            </a:r>
            <a:endParaRPr lang="en-US" sz="1600" dirty="0">
              <a:solidFill>
                <a:schemeClr val="tx2"/>
              </a:solidFill>
            </a:endParaRPr>
          </a:p>
          <a:p>
            <a:r>
              <a:rPr lang="en-US" sz="1600" dirty="0">
                <a:solidFill>
                  <a:schemeClr val="tx2"/>
                </a:solidFill>
              </a:rPr>
              <a:t>Address </a:t>
            </a:r>
            <a:r>
              <a:rPr lang="en-US" sz="1600" dirty="0" err="1" smtClean="0">
                <a:solidFill>
                  <a:schemeClr val="tx2"/>
                </a:solidFill>
              </a:rPr>
              <a:t>Schleinitzstr</a:t>
            </a:r>
            <a:r>
              <a:rPr lang="en-US" sz="1600" dirty="0" smtClean="0">
                <a:solidFill>
                  <a:schemeClr val="tx2"/>
                </a:solidFill>
              </a:rPr>
              <a:t>. 22, D-38092 Braunschweig, Germany</a:t>
            </a:r>
            <a:endParaRPr lang="en-US" sz="1600" dirty="0">
              <a:solidFill>
                <a:schemeClr val="tx2"/>
              </a:solidFill>
            </a:endParaRPr>
          </a:p>
          <a:p>
            <a:r>
              <a:rPr lang="en-US" sz="1600" dirty="0">
                <a:solidFill>
                  <a:schemeClr val="tx2"/>
                </a:solidFill>
              </a:rPr>
              <a:t>Voice</a:t>
            </a:r>
            <a:r>
              <a:rPr lang="en-US" sz="1600" dirty="0" smtClean="0">
                <a:solidFill>
                  <a:schemeClr val="tx2"/>
                </a:solidFill>
              </a:rPr>
              <a:t>:+495313912416, </a:t>
            </a:r>
            <a:r>
              <a:rPr lang="en-US" sz="1600" dirty="0">
                <a:solidFill>
                  <a:schemeClr val="tx2"/>
                </a:solidFill>
              </a:rPr>
              <a:t>FAX: </a:t>
            </a:r>
            <a:r>
              <a:rPr lang="en-US" sz="1600" dirty="0" smtClean="0">
                <a:solidFill>
                  <a:schemeClr val="tx2"/>
                </a:solidFill>
              </a:rPr>
              <a:t>+495313915192, E-Mail: t.kuerner@tu-bs.de</a:t>
            </a:r>
            <a:r>
              <a:rPr lang="en-US" sz="1600" dirty="0">
                <a:solidFill>
                  <a:schemeClr val="tx2"/>
                </a:solidFill>
              </a:rPr>
              <a:t>	</a:t>
            </a:r>
          </a:p>
          <a:p>
            <a:pPr>
              <a:spcBef>
                <a:spcPts val="600"/>
              </a:spcBef>
              <a:spcAft>
                <a:spcPts val="600"/>
              </a:spcAft>
            </a:pPr>
            <a:r>
              <a:rPr lang="en-US" sz="1600" b="1" dirty="0">
                <a:solidFill>
                  <a:schemeClr val="tx2"/>
                </a:solidFill>
              </a:rPr>
              <a:t>Re:</a:t>
            </a:r>
            <a:r>
              <a:rPr lang="en-US" sz="1600" dirty="0">
                <a:solidFill>
                  <a:schemeClr val="tx2"/>
                </a:solidFill>
              </a:rPr>
              <a:t> </a:t>
            </a:r>
            <a:r>
              <a:rPr lang="en-US" sz="1600" dirty="0" smtClean="0">
                <a:solidFill>
                  <a:schemeClr val="tx2"/>
                </a:solidFill>
              </a:rPr>
              <a:t>n/a</a:t>
            </a:r>
            <a:endParaRPr lang="en-US" dirty="0" smtClean="0">
              <a:solidFill>
                <a:schemeClr val="tx2"/>
              </a:solidFill>
            </a:endParaRPr>
          </a:p>
          <a:p>
            <a:r>
              <a:rPr lang="en-US" sz="1600" b="1" dirty="0" smtClean="0">
                <a:solidFill>
                  <a:schemeClr val="tx2"/>
                </a:solidFill>
              </a:rPr>
              <a:t>Abstract:</a:t>
            </a:r>
            <a:r>
              <a:rPr lang="en-US" sz="1600" dirty="0" smtClean="0">
                <a:solidFill>
                  <a:schemeClr val="tx2"/>
                </a:solidFill>
              </a:rPr>
              <a:t>	 IG THz San Diego July</a:t>
            </a:r>
            <a:r>
              <a:rPr lang="en-US" sz="1600" dirty="0" smtClean="0"/>
              <a:t> 2014 Closing Plenary Slides</a:t>
            </a:r>
            <a:endParaRPr lang="en-US" sz="1600" dirty="0" smtClean="0">
              <a:solidFill>
                <a:schemeClr val="tx2"/>
              </a:solidFill>
            </a:endParaRPr>
          </a:p>
          <a:p>
            <a:pPr>
              <a:spcBef>
                <a:spcPts val="600"/>
              </a:spcBef>
              <a:spcAft>
                <a:spcPts val="600"/>
              </a:spcAft>
            </a:pPr>
            <a:r>
              <a:rPr lang="en-US" sz="1600" b="1" dirty="0" smtClean="0">
                <a:solidFill>
                  <a:schemeClr val="tx2"/>
                </a:solidFill>
              </a:rPr>
              <a:t>Purpose: </a:t>
            </a:r>
            <a:r>
              <a:rPr lang="en-US" sz="1600" dirty="0" smtClean="0">
                <a:solidFill>
                  <a:schemeClr val="tx2"/>
                </a:solidFill>
              </a:rPr>
              <a:t>Report to WG 15 at closing plenary</a:t>
            </a:r>
            <a:endParaRPr lang="en-US" sz="1600" dirty="0">
              <a:solidFill>
                <a:schemeClr val="tx2"/>
              </a:solidFill>
            </a:endParaRPr>
          </a:p>
          <a:p>
            <a:r>
              <a:rPr lang="en-US" sz="1600" b="1" dirty="0">
                <a:solidFill>
                  <a:schemeClr val="tx2"/>
                </a:solidFill>
              </a:rPr>
              <a:t>Notice:</a:t>
            </a:r>
            <a:r>
              <a:rPr lang="en-US" sz="1600" dirty="0">
                <a:solidFill>
                  <a:schemeClr val="tx2"/>
                </a:solidFill>
              </a:rPr>
              <a:t>	This document has been </a:t>
            </a:r>
            <a:r>
              <a:rPr lang="en-US" sz="1600" dirty="0" smtClean="0">
                <a:solidFill>
                  <a:schemeClr val="tx2"/>
                </a:solidFill>
              </a:rPr>
              <a:t> prepared </a:t>
            </a:r>
            <a:r>
              <a:rPr lang="en-US" sz="1600" dirty="0">
                <a:solidFill>
                  <a:schemeClr val="tx2"/>
                </a:solidFill>
              </a:rPr>
              <a:t>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ctrTitle"/>
          </p:nvPr>
        </p:nvSpPr>
        <p:spPr/>
        <p:txBody>
          <a:bodyPr/>
          <a:lstStyle/>
          <a:p>
            <a:r>
              <a:rPr lang="de-DE" dirty="0" smtClean="0"/>
              <a:t>IG </a:t>
            </a:r>
            <a:r>
              <a:rPr lang="de-DE" dirty="0" err="1" smtClean="0"/>
              <a:t>THz</a:t>
            </a:r>
            <a:r>
              <a:rPr lang="de-DE" dirty="0" smtClean="0"/>
              <a:t> San Diego </a:t>
            </a:r>
            <a:r>
              <a:rPr lang="de-DE" dirty="0" err="1" smtClean="0"/>
              <a:t>July</a:t>
            </a:r>
            <a:r>
              <a:rPr lang="de-DE" dirty="0" smtClean="0"/>
              <a:t> 2014 </a:t>
            </a:r>
            <a:br>
              <a:rPr lang="de-DE" dirty="0" smtClean="0"/>
            </a:br>
            <a:r>
              <a:rPr lang="de-DE" dirty="0" err="1" smtClean="0"/>
              <a:t>Closing</a:t>
            </a:r>
            <a:r>
              <a:rPr lang="de-DE" dirty="0" smtClean="0"/>
              <a:t> Report</a:t>
            </a:r>
            <a:endParaRPr lang="de-DE" dirty="0"/>
          </a:p>
        </p:txBody>
      </p:sp>
      <p:sp>
        <p:nvSpPr>
          <p:cNvPr id="8" name="Untertitel 7"/>
          <p:cNvSpPr>
            <a:spLocks noGrp="1"/>
          </p:cNvSpPr>
          <p:nvPr>
            <p:ph type="subTitle" idx="1"/>
          </p:nvPr>
        </p:nvSpPr>
        <p:spPr/>
        <p:txBody>
          <a:bodyPr/>
          <a:lstStyle/>
          <a:p>
            <a:endParaRPr lang="de-DE" dirty="0"/>
          </a:p>
        </p:txBody>
      </p:sp>
      <p:sp>
        <p:nvSpPr>
          <p:cNvPr id="2" name="Datumsplatzhalter 1"/>
          <p:cNvSpPr>
            <a:spLocks noGrp="1"/>
          </p:cNvSpPr>
          <p:nvPr>
            <p:ph type="dt" sz="half" idx="10"/>
          </p:nvPr>
        </p:nvSpPr>
        <p:spPr/>
        <p:txBody>
          <a:bodyPr/>
          <a:lstStyle/>
          <a:p>
            <a:r>
              <a:rPr lang="en-US" dirty="0" smtClean="0"/>
              <a:t>July </a:t>
            </a:r>
            <a:r>
              <a:rPr lang="en-US" dirty="0" smtClean="0"/>
              <a:t>2014</a:t>
            </a:r>
            <a:endParaRPr lang="en-US" dirty="0"/>
          </a:p>
        </p:txBody>
      </p:sp>
      <p:sp>
        <p:nvSpPr>
          <p:cNvPr id="3" name="Fußzeilenplatzhalter 2"/>
          <p:cNvSpPr>
            <a:spLocks noGrp="1"/>
          </p:cNvSpPr>
          <p:nvPr>
            <p:ph type="ftr" sz="quarter" idx="11"/>
          </p:nvPr>
        </p:nvSpPr>
        <p:spPr/>
        <p:txBody>
          <a:bodyPr/>
          <a:lstStyle/>
          <a:p>
            <a:r>
              <a:rPr lang="en-US"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2</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dirty="0" smtClean="0"/>
              <a:t>IG </a:t>
            </a:r>
            <a:r>
              <a:rPr lang="de-DE" dirty="0" smtClean="0"/>
              <a:t>Group </a:t>
            </a:r>
            <a:r>
              <a:rPr lang="de-DE" dirty="0" err="1" smtClean="0"/>
              <a:t>Leadership</a:t>
            </a:r>
            <a:endParaRPr lang="de-DE" dirty="0"/>
          </a:p>
        </p:txBody>
      </p:sp>
      <p:sp>
        <p:nvSpPr>
          <p:cNvPr id="6" name="Inhaltsplatzhalter 5"/>
          <p:cNvSpPr>
            <a:spLocks noGrp="1"/>
          </p:cNvSpPr>
          <p:nvPr>
            <p:ph idx="1"/>
          </p:nvPr>
        </p:nvSpPr>
        <p:spPr/>
        <p:txBody>
          <a:bodyPr/>
          <a:lstStyle/>
          <a:p>
            <a:r>
              <a:rPr lang="de-DE" dirty="0" smtClean="0"/>
              <a:t>Chair: Thomas Kürner (TU Braunschweig)</a:t>
            </a:r>
          </a:p>
          <a:p>
            <a:r>
              <a:rPr lang="de-DE" dirty="0" err="1" smtClean="0"/>
              <a:t>Vice</a:t>
            </a:r>
            <a:r>
              <a:rPr lang="de-DE" dirty="0" smtClean="0"/>
              <a:t>-Chair Iwao Hosako (NICT)</a:t>
            </a:r>
          </a:p>
          <a:p>
            <a:r>
              <a:rPr lang="de-DE" dirty="0" smtClean="0"/>
              <a:t>Secretary: N. N.</a:t>
            </a:r>
          </a:p>
        </p:txBody>
      </p:sp>
      <p:sp>
        <p:nvSpPr>
          <p:cNvPr id="2" name="Datumsplatzhalter 1"/>
          <p:cNvSpPr>
            <a:spLocks noGrp="1"/>
          </p:cNvSpPr>
          <p:nvPr>
            <p:ph type="dt" sz="half" idx="10"/>
          </p:nvPr>
        </p:nvSpPr>
        <p:spPr/>
        <p:txBody>
          <a:bodyPr/>
          <a:lstStyle/>
          <a:p>
            <a:r>
              <a:rPr lang="en-US" dirty="0" smtClean="0"/>
              <a:t>July  </a:t>
            </a:r>
            <a:r>
              <a:rPr lang="en-US" dirty="0" smtClean="0"/>
              <a:t>2014</a:t>
            </a:r>
            <a:endParaRPr lang="en-US" dirty="0"/>
          </a:p>
        </p:txBody>
      </p:sp>
      <p:sp>
        <p:nvSpPr>
          <p:cNvPr id="3" name="Fußzeilenplatzhalter 2"/>
          <p:cNvSpPr>
            <a:spLocks noGrp="1"/>
          </p:cNvSpPr>
          <p:nvPr>
            <p:ph type="ftr" sz="quarter" idx="11"/>
          </p:nvPr>
        </p:nvSpPr>
        <p:spPr/>
        <p:txBody>
          <a:bodyPr/>
          <a:lstStyle/>
          <a:p>
            <a:r>
              <a:rPr lang="en-US"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dirty="0" smtClean="0"/>
              <a:t>Sessions/</a:t>
            </a:r>
            <a:r>
              <a:rPr lang="de-DE" dirty="0" err="1" smtClean="0"/>
              <a:t>Contributions</a:t>
            </a:r>
            <a:endParaRPr lang="de-DE" dirty="0"/>
          </a:p>
        </p:txBody>
      </p:sp>
      <p:sp>
        <p:nvSpPr>
          <p:cNvPr id="6" name="Inhaltsplatzhalter 5"/>
          <p:cNvSpPr>
            <a:spLocks noGrp="1"/>
          </p:cNvSpPr>
          <p:nvPr>
            <p:ph idx="1"/>
          </p:nvPr>
        </p:nvSpPr>
        <p:spPr>
          <a:xfrm>
            <a:off x="685800" y="1728942"/>
            <a:ext cx="7772400" cy="4114800"/>
          </a:xfrm>
        </p:spPr>
        <p:txBody>
          <a:bodyPr/>
          <a:lstStyle/>
          <a:p>
            <a:r>
              <a:rPr lang="de-DE" sz="2400" dirty="0" smtClean="0"/>
              <a:t>1 </a:t>
            </a:r>
            <a:r>
              <a:rPr lang="de-DE" sz="2400" dirty="0" err="1" smtClean="0"/>
              <a:t>session</a:t>
            </a:r>
            <a:endParaRPr lang="de-DE" sz="2400" dirty="0" smtClean="0"/>
          </a:p>
          <a:p>
            <a:r>
              <a:rPr lang="de-DE" sz="2400" dirty="0" smtClean="0"/>
              <a:t>14 </a:t>
            </a:r>
            <a:r>
              <a:rPr lang="de-DE" sz="2400" dirty="0" err="1" smtClean="0"/>
              <a:t>participants</a:t>
            </a:r>
            <a:endParaRPr lang="de-DE" sz="2400" dirty="0" smtClean="0"/>
          </a:p>
          <a:p>
            <a:r>
              <a:rPr lang="de-DE" sz="2400" dirty="0" smtClean="0"/>
              <a:t>1 </a:t>
            </a:r>
            <a:r>
              <a:rPr lang="de-DE" sz="2400" dirty="0" err="1" smtClean="0"/>
              <a:t>contributions</a:t>
            </a:r>
            <a:r>
              <a:rPr lang="de-DE" sz="2400" dirty="0" smtClean="0"/>
              <a:t>:</a:t>
            </a:r>
          </a:p>
          <a:p>
            <a:pPr lvl="1"/>
            <a:r>
              <a:rPr lang="en-US" sz="1800" b="1" u="sng" dirty="0" smtClean="0"/>
              <a:t>Contribution #1 :</a:t>
            </a:r>
            <a:r>
              <a:rPr lang="en-US" sz="1800" b="1" dirty="0" smtClean="0"/>
              <a:t> </a:t>
            </a:r>
            <a:r>
              <a:rPr lang="en-US" sz="1800" dirty="0" smtClean="0"/>
              <a:t>Thomas Kürner, TU </a:t>
            </a:r>
            <a:r>
              <a:rPr lang="en-US" sz="1800" dirty="0" err="1" smtClean="0"/>
              <a:t>Braunschweig</a:t>
            </a:r>
            <a:r>
              <a:rPr lang="en-US" sz="1800" dirty="0" smtClean="0"/>
              <a:t> (Germany), “Effects of Phase Shift Errors on the Antenna Directivity of Phased Arrays in Indoor Terahertz Communications”; (Document </a:t>
            </a:r>
            <a:r>
              <a:rPr lang="en-US" sz="1800" b="1" dirty="0" smtClean="0"/>
              <a:t>15-14-0406-00-0thz</a:t>
            </a:r>
            <a:r>
              <a:rPr lang="en-US" sz="1800" dirty="0" smtClean="0"/>
              <a:t>)</a:t>
            </a:r>
            <a:endParaRPr lang="de-DE" sz="1800" dirty="0" smtClean="0"/>
          </a:p>
          <a:p>
            <a:endParaRPr lang="de-DE" sz="2400" dirty="0"/>
          </a:p>
        </p:txBody>
      </p:sp>
      <p:sp>
        <p:nvSpPr>
          <p:cNvPr id="2" name="Datumsplatzhalter 1"/>
          <p:cNvSpPr>
            <a:spLocks noGrp="1"/>
          </p:cNvSpPr>
          <p:nvPr>
            <p:ph type="dt" sz="half" idx="10"/>
          </p:nvPr>
        </p:nvSpPr>
        <p:spPr/>
        <p:txBody>
          <a:bodyPr/>
          <a:lstStyle/>
          <a:p>
            <a:r>
              <a:rPr lang="en-US" dirty="0" smtClean="0"/>
              <a:t>July </a:t>
            </a:r>
            <a:r>
              <a:rPr lang="en-US" dirty="0" smtClean="0"/>
              <a:t> </a:t>
            </a:r>
            <a:r>
              <a:rPr lang="en-US" dirty="0" smtClean="0"/>
              <a:t>2014</a:t>
            </a:r>
            <a:endParaRPr lang="en-US" dirty="0"/>
          </a:p>
        </p:txBody>
      </p:sp>
      <p:sp>
        <p:nvSpPr>
          <p:cNvPr id="3" name="Fußzeilenplatzhalter 2"/>
          <p:cNvSpPr>
            <a:spLocks noGrp="1"/>
          </p:cNvSpPr>
          <p:nvPr>
            <p:ph type="ftr" sz="quarter" idx="11"/>
          </p:nvPr>
        </p:nvSpPr>
        <p:spPr/>
        <p:txBody>
          <a:bodyPr/>
          <a:lstStyle/>
          <a:p>
            <a:r>
              <a:rPr lang="en-US"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dirty="0" smtClean="0"/>
              <a:t>Tasks </a:t>
            </a:r>
            <a:r>
              <a:rPr lang="de-DE" dirty="0" err="1" smtClean="0"/>
              <a:t>completed</a:t>
            </a:r>
            <a:r>
              <a:rPr lang="de-DE" dirty="0" smtClean="0"/>
              <a:t> </a:t>
            </a:r>
            <a:r>
              <a:rPr lang="de-DE" dirty="0" err="1" smtClean="0"/>
              <a:t>during</a:t>
            </a:r>
            <a:r>
              <a:rPr lang="de-DE" dirty="0" smtClean="0"/>
              <a:t> </a:t>
            </a:r>
            <a:r>
              <a:rPr lang="de-DE" dirty="0" err="1" smtClean="0"/>
              <a:t>the</a:t>
            </a:r>
            <a:r>
              <a:rPr lang="de-DE" dirty="0" smtClean="0"/>
              <a:t> </a:t>
            </a:r>
            <a:r>
              <a:rPr lang="de-DE" dirty="0" err="1" smtClean="0"/>
              <a:t>meeting</a:t>
            </a:r>
            <a:endParaRPr lang="de-DE" dirty="0"/>
          </a:p>
        </p:txBody>
      </p:sp>
      <p:sp>
        <p:nvSpPr>
          <p:cNvPr id="6" name="Inhaltsplatzhalter 5"/>
          <p:cNvSpPr>
            <a:spLocks noGrp="1"/>
          </p:cNvSpPr>
          <p:nvPr>
            <p:ph idx="1"/>
          </p:nvPr>
        </p:nvSpPr>
        <p:spPr/>
        <p:txBody>
          <a:bodyPr/>
          <a:lstStyle/>
          <a:p>
            <a:pPr lvl="0"/>
            <a:r>
              <a:rPr lang="en-US" sz="1800" dirty="0" smtClean="0"/>
              <a:t>Presentation and discussion of the Liaison statement from ITU-R (doc. 18-14-0042-00-0000) requesting comments on the ITU-R preliminary draft new report on "Technology trends of active services in the band above 275 GHz" (doc. 18-14-0043-00-0000). An answer will be prepared together with the TG3d and finalized in a joint meeting at the San Antonio Plenary in November.</a:t>
            </a:r>
            <a:endParaRPr lang="de-DE" sz="1800" dirty="0" smtClean="0"/>
          </a:p>
        </p:txBody>
      </p:sp>
      <p:sp>
        <p:nvSpPr>
          <p:cNvPr id="2" name="Datumsplatzhalter 1"/>
          <p:cNvSpPr>
            <a:spLocks noGrp="1"/>
          </p:cNvSpPr>
          <p:nvPr>
            <p:ph type="dt" sz="half" idx="10"/>
          </p:nvPr>
        </p:nvSpPr>
        <p:spPr/>
        <p:txBody>
          <a:bodyPr/>
          <a:lstStyle/>
          <a:p>
            <a:r>
              <a:rPr lang="en-US" dirty="0" smtClean="0"/>
              <a:t>July</a:t>
            </a:r>
            <a:r>
              <a:rPr lang="en-US" dirty="0" smtClean="0"/>
              <a:t> </a:t>
            </a:r>
            <a:r>
              <a:rPr lang="en-US" dirty="0" smtClean="0"/>
              <a:t>2014</a:t>
            </a:r>
            <a:endParaRPr lang="en-US" dirty="0"/>
          </a:p>
        </p:txBody>
      </p:sp>
      <p:sp>
        <p:nvSpPr>
          <p:cNvPr id="3" name="Fußzeilenplatzhalter 2"/>
          <p:cNvSpPr>
            <a:spLocks noGrp="1"/>
          </p:cNvSpPr>
          <p:nvPr>
            <p:ph type="ftr" sz="quarter" idx="11"/>
          </p:nvPr>
        </p:nvSpPr>
        <p:spPr/>
        <p:txBody>
          <a:bodyPr/>
          <a:lstStyle/>
          <a:p>
            <a:r>
              <a:rPr lang="en-US"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5</a:t>
            </a:fld>
            <a:endParaRPr lang="en-US"/>
          </a:p>
        </p:txBody>
      </p:sp>
    </p:spTree>
  </p:cSld>
  <p:clrMapOvr>
    <a:masterClrMapping/>
  </p:clrMapOvr>
</p:sld>
</file>

<file path=ppt/theme/theme1.xml><?xml version="1.0" encoding="utf-8"?>
<a:theme xmlns:a="http://schemas.openxmlformats.org/drawingml/2006/main" name="IEEE-P802_15">
  <a:themeElements>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Design">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0</TotalTime>
  <Words>213</Words>
  <Application>Microsoft Office PowerPoint</Application>
  <PresentationFormat>Bildschirmpräsentation (4:3)</PresentationFormat>
  <Paragraphs>40</Paragraphs>
  <Slides>5</Slides>
  <Notes>0</Notes>
  <HiddenSlides>0</HiddenSlides>
  <MMClips>0</MMClips>
  <ScaleCrop>false</ScaleCrop>
  <HeadingPairs>
    <vt:vector size="4" baseType="variant">
      <vt:variant>
        <vt:lpstr>Design</vt:lpstr>
      </vt:variant>
      <vt:variant>
        <vt:i4>1</vt:i4>
      </vt:variant>
      <vt:variant>
        <vt:lpstr>Folientitel</vt:lpstr>
      </vt:variant>
      <vt:variant>
        <vt:i4>5</vt:i4>
      </vt:variant>
    </vt:vector>
  </HeadingPairs>
  <TitlesOfParts>
    <vt:vector size="6" baseType="lpstr">
      <vt:lpstr>IEEE-P802_15</vt:lpstr>
      <vt:lpstr>Folie 1</vt:lpstr>
      <vt:lpstr>IG THz San Diego July 2014  Closing Report</vt:lpstr>
      <vt:lpstr>IG Group Leadership</vt:lpstr>
      <vt:lpstr>Sessions/Contributions</vt:lpstr>
      <vt:lpstr>Tasks completed during the meeting</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subject>IEEE 802.15 &lt;subject&gt;</dc:subject>
  <dc:creator>Thomas Kürner</dc:creator>
  <dc:description>&lt;doc#&gt;</dc:description>
  <cp:lastModifiedBy>Thomas Kürner</cp:lastModifiedBy>
  <cp:revision>82</cp:revision>
  <cp:lastPrinted>1998-02-10T13:28:06Z</cp:lastPrinted>
  <dcterms:created xsi:type="dcterms:W3CDTF">2012-11-14T22:04:21Z</dcterms:created>
  <dcterms:modified xsi:type="dcterms:W3CDTF">2014-07-16T17:49:26Z</dcterms:modified>
</cp:coreProperties>
</file>