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97" r:id="rId3"/>
    <p:sldId id="298" r:id="rId4"/>
    <p:sldId id="301" r:id="rId5"/>
    <p:sldId id="299" r:id="rId6"/>
    <p:sldId id="280" r:id="rId7"/>
    <p:sldId id="302" r:id="rId8"/>
    <p:sldId id="303" r:id="rId9"/>
    <p:sldId id="304" r:id="rId10"/>
    <p:sldId id="305" r:id="rId11"/>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FF33"/>
    <a:srgbClr val="CC00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256" autoAdjust="0"/>
  </p:normalViewPr>
  <p:slideViewPr>
    <p:cSldViewPr>
      <p:cViewPr>
        <p:scale>
          <a:sx n="80" d="100"/>
          <a:sy n="80" d="100"/>
        </p:scale>
        <p:origin x="-2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7/15/2014</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 xmlns:p14="http://schemas.microsoft.com/office/powerpoint/2010/main"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September 2009doc.: IEEE 802.15-12-0278-00-wng0</a:t>
            </a:r>
            <a:endParaRPr lang="en-US"/>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7/15/2014</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 xmlns:p14="http://schemas.microsoft.com/office/powerpoint/2010/main"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smtClean="0"/>
              <a:t>September 2009doc.: IEEE 802.15-12-0278-00-wng0</a:t>
            </a:r>
            <a:endParaRPr lang="en-US" dirty="0"/>
          </a:p>
        </p:txBody>
      </p:sp>
      <p:sp>
        <p:nvSpPr>
          <p:cNvPr id="9" name="Rectangle 3"/>
          <p:cNvSpPr>
            <a:spLocks noGrp="1" noChangeArrowheads="1"/>
          </p:cNvSpPr>
          <p:nvPr>
            <p:ph type="dt" idx="1"/>
          </p:nvPr>
        </p:nvSpPr>
        <p:spPr>
          <a:ln/>
        </p:spPr>
        <p:txBody>
          <a:bodyPr/>
          <a:lstStyle/>
          <a:p>
            <a:fld id="{DDEB5ECF-DBF0-4B00-A34B-6D739605B8EB}" type="datetime1">
              <a:rPr lang="en-US"/>
              <a:pPr/>
              <a:t>7/15/2014</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nn-NO" smtClean="0"/>
              <a:t>Yeong Min Jang, Kookmin University</a:t>
            </a:r>
            <a:endParaRPr lang="en-US"/>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altLang="ko-KR" smtClean="0"/>
              <a:t>May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ltLang="ko-KR" smtClean="0"/>
              <a:t>May 2012</a:t>
            </a:r>
            <a:endParaRPr lang="en-US"/>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75869" cy="307777"/>
          </a:xfrm>
          <a:prstGeom prst="rect">
            <a:avLst/>
          </a:prstGeom>
          <a:solidFill>
            <a:schemeClr val="bg1"/>
          </a:solidFill>
        </p:spPr>
        <p:txBody>
          <a:bodyPr wrap="none">
            <a:spAutoFit/>
          </a:bodyPr>
          <a:lstStyle/>
          <a:p>
            <a:r>
              <a:rPr lang="en-US" sz="1400" b="1" dirty="0" smtClean="0">
                <a:solidFill>
                  <a:schemeClr val="tx1"/>
                </a:solidFill>
              </a:rPr>
              <a:t>doc. : </a:t>
            </a:r>
            <a:r>
              <a:rPr lang="en-US" altLang="ko-KR" sz="1400" b="1" dirty="0" smtClean="0">
                <a:solidFill>
                  <a:schemeClr val="tx1"/>
                </a:solidFill>
              </a:rPr>
              <a:t>: IEEE 802.</a:t>
            </a:r>
            <a:r>
              <a:rPr lang="en-US" altLang="ko-KR" sz="1400" b="1" dirty="0" smtClean="0">
                <a:solidFill>
                  <a:schemeClr val="tx1"/>
                </a:solidFill>
                <a:effectLst/>
              </a:rPr>
              <a:t> 15-12-0164-00-wng0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ltLang="ko-KR" smtClean="0"/>
              <a:t>May 2012</a:t>
            </a:r>
            <a:endParaRPr lang="en-US"/>
          </a:p>
        </p:txBody>
      </p:sp>
      <p:sp>
        <p:nvSpPr>
          <p:cNvPr id="11" name="Rectangle 10"/>
          <p:cNvSpPr>
            <a:spLocks noGrp="1" noChangeArrowheads="1"/>
          </p:cNvSpPr>
          <p:nvPr>
            <p:ph type="ftr" sz="quarter" idx="11"/>
          </p:nvPr>
        </p:nvSpPr>
        <p:spPr/>
        <p:txBody>
          <a:bodyPr/>
          <a:lstStyle>
            <a:lvl1pPr>
              <a:defRPr/>
            </a:lvl1pPr>
          </a:lstStyle>
          <a:p>
            <a:r>
              <a:rPr lang="nn-NO" smtClean="0"/>
              <a:t>Yeong Min Jang, Kookmin University</a:t>
            </a:r>
            <a:endParaRPr lang="en-US"/>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altLang="ko-KR" smtClean="0"/>
              <a:t>May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ko-KR" smtClean="0"/>
              <a:t>May 2012</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ko-KR" smtClean="0"/>
              <a:t>May 2012</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071675"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15-12-0164-00-wng0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5016758"/>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[Applications of OCC system]</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a:t>
            </a:r>
            <a:r>
              <a:rPr lang="en-US" sz="1600" dirty="0" smtClean="0"/>
              <a:t>July</a:t>
            </a:r>
            <a:r>
              <a:rPr lang="en-US" sz="1600" dirty="0" smtClean="0"/>
              <a:t>, </a:t>
            </a:r>
            <a:r>
              <a:rPr lang="en-US" sz="1600" dirty="0" smtClean="0"/>
              <a:t>2014]</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[Yu </a:t>
            </a:r>
            <a:r>
              <a:rPr lang="en-US" sz="1600" dirty="0" err="1" smtClean="0"/>
              <a:t>Zeng</a:t>
            </a:r>
            <a:r>
              <a:rPr lang="en-US" sz="1600" dirty="0" smtClean="0"/>
              <a:t>, Nan Chi,  </a:t>
            </a:r>
            <a:r>
              <a:rPr lang="en-US" sz="1600" dirty="0" err="1" smtClean="0"/>
              <a:t>Xiaoyuan</a:t>
            </a:r>
            <a:r>
              <a:rPr lang="en-US" sz="1600" dirty="0" smtClean="0"/>
              <a:t> Lu, </a:t>
            </a:r>
            <a:r>
              <a:rPr lang="en-US" sz="1600" dirty="0" err="1" smtClean="0"/>
              <a:t>Aiying</a:t>
            </a:r>
            <a:r>
              <a:rPr lang="en-US" sz="1600" dirty="0" smtClean="0"/>
              <a:t> Yang </a:t>
            </a:r>
            <a:r>
              <a:rPr lang="en-US" altLang="ko-KR" sz="1600" dirty="0" smtClean="0"/>
              <a:t>]           </a:t>
            </a:r>
            <a:endParaRPr lang="en-US" altLang="ko-KR" sz="1600" dirty="0"/>
          </a:p>
          <a:p>
            <a:pPr marL="739775" indent="-739775" eaLnBrk="0" hangingPunct="0"/>
            <a:r>
              <a:rPr lang="en-US" altLang="ko-KR" sz="1600" dirty="0"/>
              <a:t>              </a:t>
            </a:r>
            <a:r>
              <a:rPr lang="en-US" altLang="ko-KR" sz="1600" dirty="0" smtClean="0"/>
              <a:t>[China </a:t>
            </a:r>
            <a:r>
              <a:rPr lang="en-US" altLang="ko-KR" sz="1600" dirty="0" smtClean="0"/>
              <a:t>Telecom, </a:t>
            </a:r>
            <a:r>
              <a:rPr lang="en-US" altLang="ko-KR" sz="1600" dirty="0" err="1" smtClean="0"/>
              <a:t>Fudan</a:t>
            </a:r>
            <a:r>
              <a:rPr lang="en-US" altLang="ko-KR" sz="1600" dirty="0" smtClean="0"/>
              <a:t> University,  Shanghai Broadband Center, Beijing Institute of Technology]                                  </a:t>
            </a:r>
            <a:endParaRPr lang="en-US" altLang="ko-KR" sz="1600" dirty="0"/>
          </a:p>
          <a:p>
            <a:pPr marL="739775" indent="-739775" eaLnBrk="0" hangingPunct="0"/>
            <a:r>
              <a:rPr lang="en-US" altLang="ko-KR" sz="1600" dirty="0"/>
              <a:t>Address </a:t>
            </a:r>
            <a:r>
              <a:rPr lang="en-US" altLang="ko-KR" sz="1600" dirty="0" smtClean="0"/>
              <a:t>[Beijing 100035, China]</a:t>
            </a:r>
            <a:endParaRPr lang="en-US" altLang="ko-KR" sz="1600" dirty="0"/>
          </a:p>
          <a:p>
            <a:pPr marL="739775" indent="-739775" eaLnBrk="0" hangingPunct="0"/>
            <a:r>
              <a:rPr lang="en-US" altLang="ko-KR" sz="1600" dirty="0"/>
              <a:t>Voice</a:t>
            </a:r>
            <a:r>
              <a:rPr lang="en-US" altLang="ko-KR" sz="1600" dirty="0" smtClean="0"/>
              <a:t>:[86-10-58552979], </a:t>
            </a:r>
            <a:r>
              <a:rPr lang="en-US" altLang="ko-KR" sz="1600" dirty="0"/>
              <a:t>FAX: </a:t>
            </a:r>
            <a:r>
              <a:rPr lang="en-US" altLang="ko-KR" sz="1600" dirty="0" smtClean="0"/>
              <a:t>[86-10-58552979], </a:t>
            </a:r>
            <a:r>
              <a:rPr lang="en-US" altLang="ko-KR" sz="1600" dirty="0"/>
              <a:t>E-Mail</a:t>
            </a:r>
            <a:r>
              <a:rPr lang="en-US" altLang="ko-KR" sz="1600" dirty="0" smtClean="0"/>
              <a:t>:[zengyu@ctbri.com.cn]</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altLang="zh-CN" sz="1600" dirty="0" smtClean="0">
                <a:solidFill>
                  <a:schemeClr val="tx2"/>
                </a:solidFill>
              </a:rPr>
              <a:t>Applications</a:t>
            </a:r>
            <a:r>
              <a:rPr lang="en-US" altLang="zh-CN" sz="1600" dirty="0" smtClean="0"/>
              <a:t> </a:t>
            </a:r>
            <a:r>
              <a:rPr lang="en-US" altLang="zh-CN" sz="1600" dirty="0" smtClean="0"/>
              <a:t>for </a:t>
            </a:r>
            <a:r>
              <a:rPr lang="en-US" sz="1600" dirty="0" smtClean="0"/>
              <a:t>Optical </a:t>
            </a:r>
            <a:r>
              <a:rPr lang="en-US" sz="1600" dirty="0"/>
              <a:t>Camera </a:t>
            </a:r>
            <a:r>
              <a:rPr lang="en-US" sz="1600" dirty="0" smtClean="0"/>
              <a:t>Communication </a:t>
            </a:r>
            <a:r>
              <a:rPr lang="en-US" altLang="zh-CN" sz="1600" dirty="0" smtClean="0"/>
              <a:t>system</a:t>
            </a:r>
            <a:r>
              <a:rPr lang="en-US" sz="1600" dirty="0" smtClean="0">
                <a:solidFill>
                  <a:schemeClr val="tx2"/>
                </a:solidFill>
              </a:rPr>
              <a:t>]</a:t>
            </a:r>
            <a:endParaRPr lang="en-US" sz="1600" dirty="0" smtClean="0">
              <a:solidFill>
                <a:schemeClr val="tx2"/>
              </a:solidFill>
            </a:endParaRP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smtClean="0">
                <a:solidFill>
                  <a:schemeClr val="tx2"/>
                </a:solidFill>
              </a:rPr>
              <a:t>[</a:t>
            </a:r>
            <a:r>
              <a:rPr lang="en-US" altLang="ko-KR" sz="1600" dirty="0"/>
              <a:t>Contribution to IEEE </a:t>
            </a:r>
            <a:r>
              <a:rPr lang="en-US" altLang="ko-KR" sz="1600" dirty="0" smtClean="0"/>
              <a:t>802.15.SG7a OCC</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5" name="바닥글 개체 틀 4"/>
          <p:cNvSpPr>
            <a:spLocks noGrp="1"/>
          </p:cNvSpPr>
          <p:nvPr>
            <p:ph type="ftr" sz="quarter" idx="11"/>
          </p:nvPr>
        </p:nvSpPr>
        <p:spPr/>
        <p:txBody>
          <a:bodyPr/>
          <a:lstStyle/>
          <a:p>
            <a:r>
              <a:rPr lang="en-US" dirty="0" smtClean="0"/>
              <a:t>Yu </a:t>
            </a:r>
            <a:r>
              <a:rPr lang="en-US" dirty="0" err="1" smtClean="0"/>
              <a:t>Zeng</a:t>
            </a:r>
            <a:r>
              <a:rPr lang="en-US" dirty="0" smtClean="0"/>
              <a:t>, China Telecom</a:t>
            </a:r>
            <a:endParaRPr lang="en-US" dirty="0"/>
          </a:p>
        </p:txBody>
      </p:sp>
      <p:sp>
        <p:nvSpPr>
          <p:cNvPr id="11" name="직사각형 10"/>
          <p:cNvSpPr/>
          <p:nvPr/>
        </p:nvSpPr>
        <p:spPr bwMode="auto">
          <a:xfrm>
            <a:off x="5486400" y="319570"/>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43912" y="309565"/>
            <a:ext cx="2362200" cy="18573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Date Placeholder 1"/>
          <p:cNvSpPr>
            <a:spLocks noGrp="1"/>
          </p:cNvSpPr>
          <p:nvPr>
            <p:ph type="dt" sz="half" idx="10"/>
          </p:nvPr>
        </p:nvSpPr>
        <p:spPr>
          <a:xfrm>
            <a:off x="685800" y="381456"/>
            <a:ext cx="1600200" cy="215444"/>
          </a:xfrm>
        </p:spPr>
        <p:txBody>
          <a:bodyPr/>
          <a:lstStyle/>
          <a:p>
            <a:r>
              <a:rPr lang="en-US" altLang="ko-KR" dirty="0" smtClean="0"/>
              <a:t>July </a:t>
            </a:r>
            <a:r>
              <a:rPr lang="en-US" altLang="ko-KR" dirty="0" smtClean="0"/>
              <a:t>2014</a:t>
            </a:r>
            <a:endParaRPr lang="en-US" dirty="0"/>
          </a:p>
        </p:txBody>
      </p:sp>
      <p:sp>
        <p:nvSpPr>
          <p:cNvPr id="8" name="TextBox 7"/>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sz="1400" b="1" dirty="0"/>
              <a:t>IEEE </a:t>
            </a:r>
            <a:r>
              <a:rPr lang="en-US" sz="1400" b="1" dirty="0" smtClean="0"/>
              <a:t>802-</a:t>
            </a:r>
            <a:r>
              <a:rPr lang="en-US" altLang="zh-CN" sz="1400" b="1" dirty="0" smtClean="0"/>
              <a:t>15-14-0438-00-007a</a:t>
            </a:r>
            <a:endParaRPr lang="ko-KR" altLang="en-US" sz="1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endParaRPr lang="en-US" sz="3200" b="1" dirty="0" smtClean="0"/>
          </a:p>
        </p:txBody>
      </p:sp>
      <p:sp>
        <p:nvSpPr>
          <p:cNvPr id="6" name="Rectangle 6"/>
          <p:cNvSpPr>
            <a:spLocks noGrp="1" noChangeArrowheads="1"/>
          </p:cNvSpPr>
          <p:nvPr>
            <p:ph type="sldNum" sz="quarter" idx="12"/>
          </p:nvPr>
        </p:nvSpPr>
        <p:spPr>
          <a:xfrm>
            <a:off x="4191000" y="6553200"/>
            <a:ext cx="530225" cy="182562"/>
          </a:xfrm>
          <a:ln/>
        </p:spPr>
        <p:txBody>
          <a:bodyPr/>
          <a:lstStyle/>
          <a:p>
            <a:pPr>
              <a:defRPr/>
            </a:pPr>
            <a:r>
              <a:rPr lang="en-US" dirty="0"/>
              <a:t>Slide </a:t>
            </a:r>
            <a:fld id="{168A0E28-C750-41B9-A69D-2C32EC8D3106}" type="slidenum">
              <a:rPr lang="en-US"/>
              <a:pPr>
                <a:defRPr/>
              </a:pPr>
              <a:t>10</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23" name="内容占位符 2"/>
          <p:cNvSpPr>
            <a:spLocks noGrp="1"/>
          </p:cNvSpPr>
          <p:nvPr>
            <p:ph idx="1"/>
          </p:nvPr>
        </p:nvSpPr>
        <p:spPr>
          <a:xfrm>
            <a:off x="5580144" y="1285884"/>
            <a:ext cx="3563888" cy="3971916"/>
          </a:xfrm>
        </p:spPr>
        <p:txBody>
          <a:bodyPr/>
          <a:lstStyle/>
          <a:p>
            <a:pPr marL="0" indent="0">
              <a:lnSpc>
                <a:spcPct val="150000"/>
              </a:lnSpc>
              <a:buNone/>
            </a:pPr>
            <a:r>
              <a:rPr lang="en-US" altLang="zh-CN" sz="1600" dirty="0" smtClean="0"/>
              <a:t>China Telecom Smart Building Project (Hu</a:t>
            </a:r>
            <a:r>
              <a:rPr lang="en-US" altLang="zh-CN" sz="1600" dirty="0" smtClean="0"/>
              <a:t>nan City branch</a:t>
            </a:r>
            <a:r>
              <a:rPr lang="en-US" altLang="zh-CN" sz="1600" dirty="0" smtClean="0"/>
              <a:t>)</a:t>
            </a:r>
            <a:r>
              <a:rPr lang="zh-CN" altLang="en-US" sz="1600" dirty="0" smtClean="0"/>
              <a:t>：</a:t>
            </a:r>
            <a:endParaRPr lang="en-US" altLang="zh-CN" sz="1600" dirty="0" smtClean="0"/>
          </a:p>
          <a:p>
            <a:pPr>
              <a:lnSpc>
                <a:spcPct val="150000"/>
              </a:lnSpc>
              <a:buFont typeface="Arial" panose="020B0604020202020204" pitchFamily="34" charset="0"/>
              <a:buChar char="•"/>
            </a:pPr>
            <a:r>
              <a:rPr lang="en-US" altLang="zh-CN" sz="1600" dirty="0" smtClean="0"/>
              <a:t>High Seed Internet</a:t>
            </a:r>
            <a:endParaRPr lang="en-US" altLang="zh-CN" sz="1600" dirty="0" smtClean="0"/>
          </a:p>
          <a:p>
            <a:pPr>
              <a:lnSpc>
                <a:spcPct val="150000"/>
              </a:lnSpc>
              <a:buNone/>
            </a:pPr>
            <a:r>
              <a:rPr lang="en-US" altLang="zh-CN" sz="1200" dirty="0" smtClean="0"/>
              <a:t>     </a:t>
            </a:r>
            <a:r>
              <a:rPr lang="en-US" altLang="zh-CN" sz="1200" dirty="0" smtClean="0"/>
              <a:t>3</a:t>
            </a:r>
            <a:r>
              <a:rPr lang="zh-CN" altLang="en-US" sz="1200" dirty="0" smtClean="0"/>
              <a:t> </a:t>
            </a:r>
            <a:r>
              <a:rPr lang="en-US" altLang="zh-CN" sz="1200" dirty="0" smtClean="0"/>
              <a:t>AP</a:t>
            </a:r>
            <a:r>
              <a:rPr lang="zh-CN" altLang="en-US" sz="1200" dirty="0" smtClean="0"/>
              <a:t>，</a:t>
            </a:r>
            <a:r>
              <a:rPr lang="en-US" altLang="zh-CN" sz="1200" dirty="0" smtClean="0"/>
              <a:t>500M</a:t>
            </a:r>
            <a:r>
              <a:rPr lang="en-US" altLang="zh-CN" sz="1200" baseline="30000" dirty="0" smtClean="0"/>
              <a:t>2</a:t>
            </a:r>
            <a:r>
              <a:rPr lang="en-US" altLang="zh-CN" sz="1200" dirty="0" smtClean="0"/>
              <a:t> Office area</a:t>
            </a:r>
            <a:r>
              <a:rPr lang="zh-CN" altLang="en-US" sz="1200" dirty="0" smtClean="0"/>
              <a:t>，</a:t>
            </a:r>
            <a:r>
              <a:rPr lang="en-US" altLang="zh-CN" sz="1200" dirty="0" smtClean="0"/>
              <a:t>50 Terminal</a:t>
            </a:r>
            <a:endParaRPr lang="en-US" altLang="zh-CN" sz="1600" dirty="0" smtClean="0"/>
          </a:p>
          <a:p>
            <a:pPr>
              <a:lnSpc>
                <a:spcPct val="150000"/>
              </a:lnSpc>
              <a:buFont typeface="Arial" panose="020B0604020202020204" pitchFamily="34" charset="0"/>
              <a:buChar char="•"/>
            </a:pPr>
            <a:r>
              <a:rPr lang="en-US" altLang="zh-CN" sz="1600" dirty="0" smtClean="0"/>
              <a:t>Shopping Center Message push</a:t>
            </a:r>
            <a:endParaRPr lang="en-US" altLang="zh-CN" sz="1600" dirty="0" smtClean="0"/>
          </a:p>
          <a:p>
            <a:pPr>
              <a:lnSpc>
                <a:spcPct val="150000"/>
              </a:lnSpc>
              <a:buNone/>
            </a:pPr>
            <a:r>
              <a:rPr lang="en-US" altLang="zh-CN" sz="1200" dirty="0" smtClean="0"/>
              <a:t>	</a:t>
            </a:r>
            <a:r>
              <a:rPr lang="en-US" altLang="zh-CN" sz="1200" dirty="0" smtClean="0"/>
              <a:t>2 Screen</a:t>
            </a:r>
            <a:r>
              <a:rPr lang="zh-CN" altLang="en-US" sz="1200" dirty="0" smtClean="0"/>
              <a:t>，</a:t>
            </a:r>
            <a:r>
              <a:rPr lang="en-US" altLang="zh-CN" sz="1200" dirty="0" smtClean="0"/>
              <a:t>APP</a:t>
            </a:r>
            <a:r>
              <a:rPr lang="zh-CN" altLang="en-US" sz="1200" dirty="0" smtClean="0"/>
              <a:t> </a:t>
            </a:r>
            <a:r>
              <a:rPr lang="en-US" altLang="zh-CN" sz="1200" dirty="0" smtClean="0"/>
              <a:t>download</a:t>
            </a:r>
            <a:endParaRPr lang="en-US" altLang="zh-CN" sz="1200" dirty="0" smtClean="0"/>
          </a:p>
          <a:p>
            <a:pPr>
              <a:lnSpc>
                <a:spcPct val="150000"/>
              </a:lnSpc>
              <a:buFont typeface="Arial" panose="020B0604020202020204" pitchFamily="34" charset="0"/>
              <a:buChar char="•"/>
            </a:pPr>
            <a:r>
              <a:rPr lang="en-US" altLang="zh-CN" sz="1600" dirty="0" smtClean="0"/>
              <a:t>Indoor Positioning in Supermarket</a:t>
            </a:r>
            <a:endParaRPr lang="en-US" altLang="zh-CN" sz="1600" dirty="0" smtClean="0"/>
          </a:p>
          <a:p>
            <a:pPr>
              <a:lnSpc>
                <a:spcPct val="150000"/>
              </a:lnSpc>
              <a:buNone/>
            </a:pPr>
            <a:r>
              <a:rPr lang="en-US" altLang="zh-CN" sz="1800" dirty="0" smtClean="0">
                <a:solidFill>
                  <a:srgbClr val="000000"/>
                </a:solidFill>
              </a:rPr>
              <a:t>	</a:t>
            </a:r>
            <a:r>
              <a:rPr lang="en-US" altLang="zh-CN" sz="1800" dirty="0" smtClean="0">
                <a:solidFill>
                  <a:srgbClr val="000000"/>
                </a:solidFill>
              </a:rPr>
              <a:t>1000</a:t>
            </a:r>
            <a:r>
              <a:rPr lang="en-US" altLang="zh-CN" sz="1800" dirty="0" smtClean="0"/>
              <a:t>M</a:t>
            </a:r>
            <a:r>
              <a:rPr lang="en-US" altLang="zh-CN" sz="1800" baseline="30000" dirty="0" smtClean="0"/>
              <a:t>2</a:t>
            </a:r>
            <a:r>
              <a:rPr lang="en-US" altLang="zh-CN" sz="1800" dirty="0" smtClean="0">
                <a:solidFill>
                  <a:srgbClr val="000000"/>
                </a:solidFill>
              </a:rPr>
              <a:t>supermarket</a:t>
            </a:r>
            <a:r>
              <a:rPr lang="zh-CN" altLang="en-US" sz="1800" dirty="0" smtClean="0">
                <a:solidFill>
                  <a:srgbClr val="000000"/>
                </a:solidFill>
              </a:rPr>
              <a:t>，</a:t>
            </a:r>
            <a:r>
              <a:rPr lang="en-US" altLang="zh-CN" sz="1800" dirty="0" smtClean="0">
                <a:solidFill>
                  <a:srgbClr val="000000"/>
                </a:solidFill>
              </a:rPr>
              <a:t>500 lamp</a:t>
            </a:r>
            <a:r>
              <a:rPr lang="zh-CN" altLang="en-US" sz="1800" dirty="0" smtClean="0">
                <a:solidFill>
                  <a:srgbClr val="000000"/>
                </a:solidFill>
              </a:rPr>
              <a:t>，</a:t>
            </a:r>
            <a:r>
              <a:rPr lang="en-US" altLang="zh-CN" sz="1800" dirty="0" smtClean="0">
                <a:solidFill>
                  <a:srgbClr val="000000"/>
                </a:solidFill>
              </a:rPr>
              <a:t>trolley </a:t>
            </a:r>
            <a:endParaRPr lang="zh-CN" altLang="en-US" sz="2400" dirty="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53" y="1405909"/>
            <a:ext cx="5570959" cy="5047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801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38100" y="685800"/>
            <a:ext cx="89535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3200" b="1" dirty="0" smtClean="0"/>
              <a:t>OCC Overview</a:t>
            </a:r>
            <a:endParaRPr lang="en-US" sz="3200" b="1" dirty="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5" name="Date Placeholder 1"/>
          <p:cNvSpPr>
            <a:spLocks noGrp="1"/>
          </p:cNvSpPr>
          <p:nvPr>
            <p:ph type="dt" sz="half" idx="10"/>
          </p:nvPr>
        </p:nvSpPr>
        <p:spPr>
          <a:xfrm>
            <a:off x="685800" y="381456"/>
            <a:ext cx="1600200" cy="215444"/>
          </a:xfrm>
        </p:spPr>
        <p:txBody>
          <a:bodyPr/>
          <a:lstStyle/>
          <a:p>
            <a:r>
              <a:rPr lang="en-US" altLang="ko-KR" dirty="0" smtClean="0"/>
              <a:t>July </a:t>
            </a:r>
            <a:r>
              <a:rPr lang="en-US" altLang="ko-KR" dirty="0" smtClean="0"/>
              <a:t>2014</a:t>
            </a:r>
            <a:endParaRPr lang="en-US" dirty="0"/>
          </a:p>
        </p:txBody>
      </p:sp>
      <p:sp>
        <p:nvSpPr>
          <p:cNvPr id="14" name="TextBox 13"/>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28" name="矩形 27"/>
          <p:cNvSpPr/>
          <p:nvPr/>
        </p:nvSpPr>
        <p:spPr>
          <a:xfrm>
            <a:off x="6019800" y="3505200"/>
            <a:ext cx="2573288" cy="276999"/>
          </a:xfrm>
          <a:prstGeom prst="rect">
            <a:avLst/>
          </a:prstGeom>
        </p:spPr>
        <p:txBody>
          <a:bodyPr wrap="square">
            <a:spAutoFit/>
          </a:bodyPr>
          <a:lstStyle/>
          <a:p>
            <a:pPr>
              <a:spcBef>
                <a:spcPct val="30000"/>
              </a:spcBef>
            </a:pPr>
            <a:r>
              <a:rPr lang="en-US" altLang="zh-CN" b="1" dirty="0" smtClean="0">
                <a:solidFill>
                  <a:srgbClr val="FF0000"/>
                </a:solidFill>
                <a:latin typeface="Times New Roman" pitchFamily="18" charset="0"/>
                <a:ea typeface="黑体" pitchFamily="2" charset="-122"/>
              </a:rPr>
              <a:t>LED </a:t>
            </a:r>
            <a:r>
              <a:rPr lang="en-US" altLang="zh-CN" b="1" dirty="0">
                <a:solidFill>
                  <a:srgbClr val="FF0000"/>
                </a:solidFill>
                <a:latin typeface="Times New Roman" pitchFamily="18" charset="0"/>
                <a:ea typeface="黑体" pitchFamily="2" charset="-122"/>
              </a:rPr>
              <a:t>lighting in the global market</a:t>
            </a:r>
            <a:endParaRPr lang="zh-CN" altLang="en-US" b="1" dirty="0">
              <a:solidFill>
                <a:srgbClr val="FF0000"/>
              </a:solidFill>
              <a:latin typeface="Times New Roman" pitchFamily="18" charset="0"/>
              <a:ea typeface="黑体" pitchFamily="2" charset="-122"/>
            </a:endParaRPr>
          </a:p>
        </p:txBody>
      </p:sp>
      <p:sp>
        <p:nvSpPr>
          <p:cNvPr id="29" name="灯片编号占位符 3"/>
          <p:cNvSpPr txBox="1">
            <a:spLocks/>
          </p:cNvSpPr>
          <p:nvPr/>
        </p:nvSpPr>
        <p:spPr bwMode="auto">
          <a:xfrm>
            <a:off x="4140200" y="6524625"/>
            <a:ext cx="533400" cy="33337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16FE5A-8B6B-4B3A-A661-7A162D43EDD2}" type="slidenum">
              <a:rPr kumimoji="0" lang="zh-CN" altLang="en-US" sz="14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GB" altLang="zh-CN"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0" name="矩形 29"/>
          <p:cNvSpPr/>
          <p:nvPr/>
        </p:nvSpPr>
        <p:spPr>
          <a:xfrm>
            <a:off x="533400" y="3733800"/>
            <a:ext cx="8305800" cy="1015663"/>
          </a:xfrm>
          <a:prstGeom prst="rect">
            <a:avLst/>
          </a:prstGeom>
        </p:spPr>
        <p:txBody>
          <a:bodyPr wrap="square">
            <a:spAutoFit/>
          </a:bodyPr>
          <a:lstStyle/>
          <a:p>
            <a:pPr>
              <a:lnSpc>
                <a:spcPct val="150000"/>
              </a:lnSpc>
              <a:spcBef>
                <a:spcPct val="25000"/>
              </a:spcBef>
              <a:buClr>
                <a:srgbClr val="C00000"/>
              </a:buClr>
            </a:pPr>
            <a:r>
              <a:rPr lang="en-US" altLang="zh-CN" dirty="0" smtClean="0">
                <a:solidFill>
                  <a:srgbClr val="0E1571"/>
                </a:solidFill>
                <a:latin typeface="Arial Black" pitchFamily="34" charset="0"/>
                <a:ea typeface="微软雅黑" pitchFamily="34" charset="-122"/>
              </a:rPr>
              <a:t>Target of OCC applications:</a:t>
            </a:r>
          </a:p>
          <a:p>
            <a:pPr>
              <a:lnSpc>
                <a:spcPct val="150000"/>
              </a:lnSpc>
              <a:spcBef>
                <a:spcPct val="25000"/>
              </a:spcBef>
              <a:buClr>
                <a:srgbClr val="C00000"/>
              </a:buClr>
              <a:buFont typeface="Wingdings" pitchFamily="2" charset="2"/>
              <a:buChar char="p"/>
            </a:pPr>
            <a:r>
              <a:rPr lang="zh-CN" altLang="en-US" dirty="0" smtClean="0">
                <a:solidFill>
                  <a:srgbClr val="0E1571"/>
                </a:solidFill>
                <a:latin typeface="Arial Black" pitchFamily="34" charset="0"/>
                <a:ea typeface="微软雅黑" pitchFamily="34" charset="-122"/>
              </a:rPr>
              <a:t> </a:t>
            </a:r>
            <a:r>
              <a:rPr lang="en-US" altLang="zh-CN" dirty="0" smtClean="0">
                <a:solidFill>
                  <a:srgbClr val="0E1571"/>
                </a:solidFill>
                <a:latin typeface="Arial Black" pitchFamily="34" charset="0"/>
                <a:ea typeface="微软雅黑" pitchFamily="34" charset="-122"/>
              </a:rPr>
              <a:t>Extend next generation broadband communication </a:t>
            </a:r>
            <a:r>
              <a:rPr lang="en-US" altLang="zh-CN" dirty="0" smtClean="0">
                <a:solidFill>
                  <a:srgbClr val="0E1571"/>
                </a:solidFill>
                <a:latin typeface="Arial Black" pitchFamily="34" charset="0"/>
                <a:ea typeface="微软雅黑" pitchFamily="34" charset="-122"/>
              </a:rPr>
              <a:t>frequency</a:t>
            </a:r>
            <a:r>
              <a:rPr lang="zh-CN" altLang="en-US" dirty="0" smtClean="0">
                <a:solidFill>
                  <a:srgbClr val="0E1571"/>
                </a:solidFill>
                <a:latin typeface="Arial Black" pitchFamily="34" charset="0"/>
                <a:ea typeface="微软雅黑" pitchFamily="34" charset="-122"/>
              </a:rPr>
              <a:t> </a:t>
            </a:r>
            <a:r>
              <a:rPr lang="en-US" altLang="zh-CN" dirty="0" smtClean="0">
                <a:solidFill>
                  <a:srgbClr val="0E1571"/>
                </a:solidFill>
                <a:latin typeface="Arial Black" pitchFamily="34" charset="0"/>
                <a:ea typeface="微软雅黑" pitchFamily="34" charset="-122"/>
              </a:rPr>
              <a:t>for better resource utilization</a:t>
            </a:r>
          </a:p>
          <a:p>
            <a:pPr>
              <a:lnSpc>
                <a:spcPct val="150000"/>
              </a:lnSpc>
              <a:spcBef>
                <a:spcPct val="25000"/>
              </a:spcBef>
              <a:buClr>
                <a:srgbClr val="C00000"/>
              </a:buClr>
              <a:buFont typeface="Wingdings" pitchFamily="2" charset="2"/>
              <a:buChar char="p"/>
            </a:pPr>
            <a:r>
              <a:rPr lang="en-US" altLang="zh-CN" dirty="0" smtClean="0">
                <a:solidFill>
                  <a:srgbClr val="0E1571"/>
                </a:solidFill>
                <a:latin typeface="Arial Black" pitchFamily="34" charset="0"/>
                <a:ea typeface="微软雅黑" pitchFamily="34" charset="-122"/>
              </a:rPr>
              <a:t> </a:t>
            </a:r>
            <a:r>
              <a:rPr lang="en-US" altLang="zh-CN" dirty="0" smtClean="0">
                <a:solidFill>
                  <a:srgbClr val="0E1571"/>
                </a:solidFill>
                <a:latin typeface="Arial Black" pitchFamily="34" charset="0"/>
                <a:ea typeface="微软雅黑" pitchFamily="34" charset="-122"/>
              </a:rPr>
              <a:t>Work </a:t>
            </a:r>
            <a:r>
              <a:rPr lang="en-US" altLang="zh-CN" dirty="0" smtClean="0">
                <a:solidFill>
                  <a:srgbClr val="0E1571"/>
                </a:solidFill>
                <a:latin typeface="Arial Black" pitchFamily="34" charset="0"/>
                <a:ea typeface="微软雅黑" pitchFamily="34" charset="-122"/>
              </a:rPr>
              <a:t>closely with lighting and display industry</a:t>
            </a:r>
            <a:r>
              <a:rPr lang="en-US" altLang="zh-CN" dirty="0" smtClean="0">
                <a:solidFill>
                  <a:srgbClr val="0E1571"/>
                </a:solidFill>
                <a:latin typeface="Arial Black" pitchFamily="34" charset="0"/>
                <a:ea typeface="微软雅黑" pitchFamily="34" charset="-122"/>
              </a:rPr>
              <a:t>, bring unique advantages for communication</a:t>
            </a:r>
            <a:endParaRPr lang="en-US" altLang="zh-CN" dirty="0" smtClean="0">
              <a:solidFill>
                <a:srgbClr val="0E1571"/>
              </a:solidFill>
              <a:latin typeface="Arial Black" pitchFamily="34" charset="0"/>
              <a:ea typeface="微软雅黑" pitchFamily="34" charset="-122"/>
            </a:endParaRPr>
          </a:p>
        </p:txBody>
      </p:sp>
      <p:pic>
        <p:nvPicPr>
          <p:cNvPr id="31"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447800"/>
            <a:ext cx="5891336" cy="1908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15000" y="1447800"/>
            <a:ext cx="3140594" cy="1834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圆角矩形 32"/>
          <p:cNvSpPr/>
          <p:nvPr/>
        </p:nvSpPr>
        <p:spPr bwMode="auto">
          <a:xfrm>
            <a:off x="487317" y="5257800"/>
            <a:ext cx="8316416" cy="10843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lnSpc>
                <a:spcPct val="150000"/>
              </a:lnSpc>
              <a:spcBef>
                <a:spcPts val="0"/>
              </a:spcBef>
              <a:spcAft>
                <a:spcPts val="0"/>
              </a:spcAft>
              <a:defRPr/>
            </a:pPr>
            <a:r>
              <a:rPr lang="en-US" altLang="zh-CN" sz="2400" b="1" dirty="0" smtClean="0">
                <a:solidFill>
                  <a:srgbClr val="C00000"/>
                </a:solidFill>
                <a:latin typeface="微软雅黑" panose="020B0503020204020204" pitchFamily="34" charset="-122"/>
                <a:ea typeface="微软雅黑" panose="020B0503020204020204" pitchFamily="34" charset="-122"/>
              </a:rPr>
              <a:t>By </a:t>
            </a:r>
            <a:r>
              <a:rPr lang="en-US" altLang="zh-CN" sz="2400" b="1" dirty="0" smtClean="0">
                <a:solidFill>
                  <a:srgbClr val="C00000"/>
                </a:solidFill>
                <a:latin typeface="微软雅黑" panose="020B0503020204020204" pitchFamily="34" charset="-122"/>
                <a:ea typeface="微软雅黑" panose="020B0503020204020204" pitchFamily="34" charset="-122"/>
              </a:rPr>
              <a:t>2018</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Semiconductor lighting adaption rate will reach 80</a:t>
            </a:r>
            <a:r>
              <a:rPr lang="en-US" altLang="zh-CN" sz="2400" b="1" dirty="0" smtClean="0">
                <a:solidFill>
                  <a:srgbClr val="C00000"/>
                </a:solidFill>
                <a:latin typeface="微软雅黑" panose="020B0503020204020204" pitchFamily="34" charset="-122"/>
                <a:ea typeface="微软雅黑" panose="020B0503020204020204" pitchFamily="34" charset="-122"/>
              </a:rPr>
              <a:t>%</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en-US" altLang="zh-CN" sz="2400" b="1" dirty="0" smtClean="0">
                <a:solidFill>
                  <a:srgbClr val="C00000"/>
                </a:solidFill>
                <a:latin typeface="微软雅黑" panose="020B0503020204020204" pitchFamily="34" charset="-122"/>
                <a:ea typeface="微软雅黑" panose="020B0503020204020204" pitchFamily="34" charset="-122"/>
              </a:rPr>
              <a:t>OCC can take off with this basis.</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03215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3</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System Structure</a:t>
            </a:r>
            <a:endParaRPr lang="en-US" sz="3200" b="1" dirty="0" smtClean="0"/>
          </a:p>
          <a:p>
            <a:pPr marL="0" lvl="2"/>
            <a:endParaRPr lang="en-US" sz="3200" b="1" dirty="0" smtClean="0"/>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21" name="TextBox 2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pic>
        <p:nvPicPr>
          <p:cNvPr id="194" name="Picture 4" descr="terahertz radiation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2239" y="2050906"/>
            <a:ext cx="433387" cy="1220787"/>
          </a:xfrm>
          <a:prstGeom prst="rect">
            <a:avLst/>
          </a:prstGeom>
          <a:noFill/>
          <a:extLst>
            <a:ext uri="{909E8E84-426E-40DD-AFC4-6F175D3DCCD1}">
              <a14:hiddenFill xmlns:a14="http://schemas.microsoft.com/office/drawing/2010/main" xmlns="">
                <a:solidFill>
                  <a:srgbClr val="FFFFFF"/>
                </a:solidFill>
              </a14:hiddenFill>
            </a:ext>
          </a:extLst>
        </p:spPr>
      </p:pic>
      <p:sp>
        <p:nvSpPr>
          <p:cNvPr id="195" name="AutoShape 5"/>
          <p:cNvSpPr>
            <a:spLocks noChangeArrowheads="1"/>
          </p:cNvSpPr>
          <p:nvPr/>
        </p:nvSpPr>
        <p:spPr bwMode="auto">
          <a:xfrm rot="16200000">
            <a:off x="2743964" y="2362056"/>
            <a:ext cx="239712" cy="3857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6" name="Oval 6"/>
          <p:cNvSpPr>
            <a:spLocks noChangeArrowheads="1"/>
          </p:cNvSpPr>
          <p:nvPr/>
        </p:nvSpPr>
        <p:spPr bwMode="auto">
          <a:xfrm rot="16200000">
            <a:off x="2992407" y="2529537"/>
            <a:ext cx="122238" cy="50800"/>
          </a:xfrm>
          <a:prstGeom prst="ellipse">
            <a:avLst/>
          </a:prstGeom>
          <a:solidFill>
            <a:srgbClr val="FFFF00">
              <a:alpha val="64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7" name="Line 7"/>
          <p:cNvSpPr>
            <a:spLocks noChangeShapeType="1"/>
          </p:cNvSpPr>
          <p:nvPr/>
        </p:nvSpPr>
        <p:spPr bwMode="auto">
          <a:xfrm rot="16200000" flipV="1">
            <a:off x="3049558" y="2575574"/>
            <a:ext cx="39688" cy="1587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8" name="Line 8"/>
          <p:cNvSpPr>
            <a:spLocks noChangeShapeType="1"/>
          </p:cNvSpPr>
          <p:nvPr/>
        </p:nvSpPr>
        <p:spPr bwMode="auto">
          <a:xfrm rot="16200000">
            <a:off x="3062257" y="2548588"/>
            <a:ext cx="15875" cy="17462"/>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199" name="Line 9"/>
          <p:cNvSpPr>
            <a:spLocks noChangeShapeType="1"/>
          </p:cNvSpPr>
          <p:nvPr/>
        </p:nvSpPr>
        <p:spPr bwMode="auto">
          <a:xfrm rot="16200000">
            <a:off x="3026539" y="2539856"/>
            <a:ext cx="19050" cy="19050"/>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0" name="Line 10"/>
          <p:cNvSpPr>
            <a:spLocks noChangeShapeType="1"/>
          </p:cNvSpPr>
          <p:nvPr/>
        </p:nvSpPr>
        <p:spPr bwMode="auto">
          <a:xfrm rot="16200000" flipV="1">
            <a:off x="3019395" y="2515250"/>
            <a:ext cx="38100" cy="11112"/>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1" name="Line 11"/>
          <p:cNvSpPr>
            <a:spLocks noChangeShapeType="1"/>
          </p:cNvSpPr>
          <p:nvPr/>
        </p:nvSpPr>
        <p:spPr bwMode="auto">
          <a:xfrm rot="16200000">
            <a:off x="2944783" y="2413649"/>
            <a:ext cx="177800" cy="158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2" name="Line 12"/>
          <p:cNvSpPr>
            <a:spLocks noChangeShapeType="1"/>
          </p:cNvSpPr>
          <p:nvPr/>
        </p:nvSpPr>
        <p:spPr bwMode="auto">
          <a:xfrm rot="16200000" flipH="1">
            <a:off x="2832070" y="2751787"/>
            <a:ext cx="395287" cy="317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3" name="Line 13"/>
          <p:cNvSpPr>
            <a:spLocks noChangeShapeType="1"/>
          </p:cNvSpPr>
          <p:nvPr/>
        </p:nvSpPr>
        <p:spPr bwMode="auto">
          <a:xfrm rot="16200000">
            <a:off x="2851914" y="2831956"/>
            <a:ext cx="452437" cy="158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4" name="Line 14"/>
          <p:cNvSpPr>
            <a:spLocks noChangeShapeType="1"/>
          </p:cNvSpPr>
          <p:nvPr/>
        </p:nvSpPr>
        <p:spPr bwMode="auto">
          <a:xfrm rot="16200000">
            <a:off x="2992407" y="2459687"/>
            <a:ext cx="174625" cy="158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5" name="Rectangle 15"/>
          <p:cNvSpPr>
            <a:spLocks noChangeArrowheads="1"/>
          </p:cNvSpPr>
          <p:nvPr/>
        </p:nvSpPr>
        <p:spPr bwMode="auto">
          <a:xfrm rot="16200000">
            <a:off x="3032888" y="2897044"/>
            <a:ext cx="455613" cy="125412"/>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06" name="Rectangle 16"/>
          <p:cNvSpPr>
            <a:spLocks noChangeArrowheads="1"/>
          </p:cNvSpPr>
          <p:nvPr/>
        </p:nvSpPr>
        <p:spPr bwMode="auto">
          <a:xfrm rot="14567795">
            <a:off x="3216245" y="2694637"/>
            <a:ext cx="57150" cy="33338"/>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07" name="Arc 17"/>
          <p:cNvSpPr>
            <a:spLocks/>
          </p:cNvSpPr>
          <p:nvPr/>
        </p:nvSpPr>
        <p:spPr bwMode="auto">
          <a:xfrm rot="16200000" flipV="1">
            <a:off x="3071782" y="2481912"/>
            <a:ext cx="385763" cy="161925"/>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B682D"/>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8" name="Arc 18"/>
          <p:cNvSpPr>
            <a:spLocks/>
          </p:cNvSpPr>
          <p:nvPr/>
        </p:nvSpPr>
        <p:spPr bwMode="auto">
          <a:xfrm rot="16200000" flipV="1">
            <a:off x="3041620" y="2453337"/>
            <a:ext cx="517525" cy="223837"/>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CC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09" name="Arc 19"/>
          <p:cNvSpPr>
            <a:spLocks/>
          </p:cNvSpPr>
          <p:nvPr/>
        </p:nvSpPr>
        <p:spPr bwMode="auto">
          <a:xfrm rot="16200000" flipV="1">
            <a:off x="2997964" y="2412855"/>
            <a:ext cx="674688" cy="296863"/>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0" name="Rectangle 20"/>
          <p:cNvSpPr>
            <a:spLocks noChangeArrowheads="1"/>
          </p:cNvSpPr>
          <p:nvPr/>
        </p:nvSpPr>
        <p:spPr bwMode="auto">
          <a:xfrm rot="16200000">
            <a:off x="2943989" y="2050906"/>
            <a:ext cx="152400" cy="171450"/>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1" name="Rectangle 21"/>
          <p:cNvSpPr>
            <a:spLocks noChangeArrowheads="1"/>
          </p:cNvSpPr>
          <p:nvPr/>
        </p:nvSpPr>
        <p:spPr bwMode="auto">
          <a:xfrm rot="18494420">
            <a:off x="3052733" y="2194574"/>
            <a:ext cx="63500" cy="109537"/>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2" name="Rectangle 22"/>
          <p:cNvSpPr>
            <a:spLocks noChangeArrowheads="1"/>
          </p:cNvSpPr>
          <p:nvPr/>
        </p:nvSpPr>
        <p:spPr bwMode="auto">
          <a:xfrm rot="18609038">
            <a:off x="3029714" y="2257281"/>
            <a:ext cx="20637" cy="26987"/>
          </a:xfrm>
          <a:prstGeom prst="rect">
            <a:avLst/>
          </a:prstGeom>
          <a:solidFill>
            <a:srgbClr val="D9D9D9"/>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3" name="Oval 43"/>
          <p:cNvSpPr>
            <a:spLocks noChangeArrowheads="1"/>
          </p:cNvSpPr>
          <p:nvPr/>
        </p:nvSpPr>
        <p:spPr bwMode="auto">
          <a:xfrm>
            <a:off x="3710751" y="2360468"/>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4" name="AutoShape 44"/>
          <p:cNvSpPr>
            <a:spLocks noChangeArrowheads="1"/>
          </p:cNvSpPr>
          <p:nvPr/>
        </p:nvSpPr>
        <p:spPr bwMode="auto">
          <a:xfrm>
            <a:off x="3999676" y="2390631"/>
            <a:ext cx="1233488" cy="388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alpha val="58000"/>
            </a:srgbClr>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5" name="AutoShape 46"/>
          <p:cNvSpPr>
            <a:spLocks noChangeArrowheads="1"/>
          </p:cNvSpPr>
          <p:nvPr/>
        </p:nvSpPr>
        <p:spPr bwMode="auto">
          <a:xfrm rot="5400000" flipH="1">
            <a:off x="2400269" y="2429525"/>
            <a:ext cx="239713" cy="254000"/>
          </a:xfrm>
          <a:custGeom>
            <a:avLst/>
            <a:gdLst>
              <a:gd name="G0" fmla="+- 9441 0 0"/>
              <a:gd name="G1" fmla="+- 21600 0 9441"/>
              <a:gd name="G2" fmla="*/ 9441 1 2"/>
              <a:gd name="G3" fmla="+- 21600 0 G2"/>
              <a:gd name="G4" fmla="+/ 9441 21600 2"/>
              <a:gd name="G5" fmla="+/ G1 0 2"/>
              <a:gd name="G6" fmla="*/ 21600 21600 9441"/>
              <a:gd name="G7" fmla="*/ G6 1 2"/>
              <a:gd name="G8" fmla="+- 21600 0 G7"/>
              <a:gd name="G9" fmla="*/ 21600 1 2"/>
              <a:gd name="G10" fmla="+- 9441 0 G9"/>
              <a:gd name="G11" fmla="?: G10 G8 0"/>
              <a:gd name="G12" fmla="?: G10 G7 21600"/>
              <a:gd name="T0" fmla="*/ 16879 w 21600"/>
              <a:gd name="T1" fmla="*/ 10800 h 21600"/>
              <a:gd name="T2" fmla="*/ 10800 w 21600"/>
              <a:gd name="T3" fmla="*/ 21600 h 21600"/>
              <a:gd name="T4" fmla="*/ 4721 w 21600"/>
              <a:gd name="T5" fmla="*/ 10800 h 21600"/>
              <a:gd name="T6" fmla="*/ 10800 w 21600"/>
              <a:gd name="T7" fmla="*/ 0 h 21600"/>
              <a:gd name="T8" fmla="*/ 6521 w 21600"/>
              <a:gd name="T9" fmla="*/ 6521 h 21600"/>
              <a:gd name="T10" fmla="*/ 15079 w 21600"/>
              <a:gd name="T11" fmla="*/ 15079 h 21600"/>
            </a:gdLst>
            <a:ahLst/>
            <a:cxnLst>
              <a:cxn ang="0">
                <a:pos x="T0" y="T1"/>
              </a:cxn>
              <a:cxn ang="0">
                <a:pos x="T2" y="T3"/>
              </a:cxn>
              <a:cxn ang="0">
                <a:pos x="T4" y="T5"/>
              </a:cxn>
              <a:cxn ang="0">
                <a:pos x="T6" y="T7"/>
              </a:cxn>
            </a:cxnLst>
            <a:rect l="T8" t="T9" r="T10" b="T11"/>
            <a:pathLst>
              <a:path w="21600" h="21600">
                <a:moveTo>
                  <a:pt x="0" y="0"/>
                </a:moveTo>
                <a:lnTo>
                  <a:pt x="9441" y="21600"/>
                </a:lnTo>
                <a:lnTo>
                  <a:pt x="1215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6" name="Oval 47"/>
          <p:cNvSpPr>
            <a:spLocks noChangeArrowheads="1"/>
          </p:cNvSpPr>
          <p:nvPr/>
        </p:nvSpPr>
        <p:spPr bwMode="auto">
          <a:xfrm>
            <a:off x="2615376" y="2400156"/>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7" name="Line 48"/>
          <p:cNvSpPr>
            <a:spLocks noChangeShapeType="1"/>
          </p:cNvSpPr>
          <p:nvPr/>
        </p:nvSpPr>
        <p:spPr bwMode="auto">
          <a:xfrm flipH="1" flipV="1">
            <a:off x="1285051" y="2554143"/>
            <a:ext cx="1104900" cy="1588"/>
          </a:xfrm>
          <a:prstGeom prst="line">
            <a:avLst/>
          </a:prstGeom>
          <a:noFill/>
          <a:ln w="38100">
            <a:solidFill>
              <a:srgbClr val="66CC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18" name="Rectangle 49"/>
          <p:cNvSpPr>
            <a:spLocks noChangeArrowheads="1"/>
          </p:cNvSpPr>
          <p:nvPr/>
        </p:nvSpPr>
        <p:spPr bwMode="auto">
          <a:xfrm>
            <a:off x="816739" y="2363643"/>
            <a:ext cx="468312" cy="355600"/>
          </a:xfrm>
          <a:prstGeom prst="rect">
            <a:avLst/>
          </a:prstGeom>
          <a:solidFill>
            <a:srgbClr val="80808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19" name="Text Box 52"/>
          <p:cNvSpPr txBox="1">
            <a:spLocks noChangeArrowheads="1"/>
          </p:cNvSpPr>
          <p:nvPr/>
        </p:nvSpPr>
        <p:spPr bwMode="auto">
          <a:xfrm>
            <a:off x="3456255" y="1400826"/>
            <a:ext cx="19565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Channel</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20" name="Text Box 53"/>
          <p:cNvSpPr txBox="1">
            <a:spLocks noChangeArrowheads="1"/>
          </p:cNvSpPr>
          <p:nvPr/>
        </p:nvSpPr>
        <p:spPr bwMode="auto">
          <a:xfrm>
            <a:off x="3061464" y="2885623"/>
            <a:ext cx="6937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000" b="1" dirty="0" smtClean="0">
                <a:solidFill>
                  <a:srgbClr val="000000"/>
                </a:solidFill>
                <a:cs typeface="Arial" pitchFamily="34" charset="0"/>
              </a:rPr>
              <a:t>LED</a:t>
            </a:r>
            <a:endParaRPr lang="zh-CN" altLang="en-US" sz="2000" b="1" dirty="0">
              <a:solidFill>
                <a:srgbClr val="000000"/>
              </a:solidFill>
              <a:cs typeface="Arial" pitchFamily="34" charset="0"/>
            </a:endParaRPr>
          </a:p>
        </p:txBody>
      </p:sp>
      <p:sp>
        <p:nvSpPr>
          <p:cNvPr id="221" name="AutoShape 54"/>
          <p:cNvSpPr>
            <a:spLocks noChangeArrowheads="1"/>
          </p:cNvSpPr>
          <p:nvPr/>
        </p:nvSpPr>
        <p:spPr bwMode="auto">
          <a:xfrm rot="5400000">
            <a:off x="1401732" y="2431112"/>
            <a:ext cx="263525" cy="185738"/>
          </a:xfrm>
          <a:prstGeom prst="triangle">
            <a:avLst>
              <a:gd name="adj" fmla="val 50000"/>
            </a:avLst>
          </a:prstGeom>
          <a:solidFill>
            <a:srgbClr val="3333CC"/>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2" name="Oval 64"/>
          <p:cNvSpPr>
            <a:spLocks noChangeArrowheads="1"/>
          </p:cNvSpPr>
          <p:nvPr/>
        </p:nvSpPr>
        <p:spPr bwMode="auto">
          <a:xfrm>
            <a:off x="464314" y="2436668"/>
            <a:ext cx="88900" cy="207963"/>
          </a:xfrm>
          <a:prstGeom prst="ellipse">
            <a:avLst/>
          </a:prstGeom>
          <a:solidFill>
            <a:srgbClr val="66CCFF"/>
          </a:solidFill>
          <a:ln w="12700"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3" name="Line 65"/>
          <p:cNvSpPr>
            <a:spLocks noChangeShapeType="1"/>
          </p:cNvSpPr>
          <p:nvPr/>
        </p:nvSpPr>
        <p:spPr bwMode="auto">
          <a:xfrm flipH="1">
            <a:off x="556389" y="2536681"/>
            <a:ext cx="254000" cy="3175"/>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24" name="Line 66"/>
          <p:cNvSpPr>
            <a:spLocks noChangeShapeType="1"/>
          </p:cNvSpPr>
          <p:nvPr/>
        </p:nvSpPr>
        <p:spPr bwMode="auto">
          <a:xfrm>
            <a:off x="1065976" y="2725593"/>
            <a:ext cx="0" cy="723900"/>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pic>
        <p:nvPicPr>
          <p:cNvPr id="225" name="Picture 68" descr="Bird &amp; Markelz"/>
          <p:cNvPicPr>
            <a:picLocks noChangeAspect="1" noChangeArrowheads="1"/>
          </p:cNvPicPr>
          <p:nvPr/>
        </p:nvPicPr>
        <p:blipFill>
          <a:blip r:embed="rId3" cstate="print">
            <a:extLst>
              <a:ext uri="{28A0092B-C50C-407E-A947-70E740481C1C}">
                <a14:useLocalDpi xmlns:a14="http://schemas.microsoft.com/office/drawing/2010/main" xmlns="" val="0"/>
              </a:ext>
            </a:extLst>
          </a:blip>
          <a:srcRect t="32877" r="29123"/>
          <a:stretch>
            <a:fillRect/>
          </a:stretch>
        </p:blipFill>
        <p:spPr bwMode="auto">
          <a:xfrm rot="-4980486">
            <a:off x="5430014" y="2328718"/>
            <a:ext cx="1158875" cy="498475"/>
          </a:xfrm>
          <a:prstGeom prst="rect">
            <a:avLst/>
          </a:prstGeom>
          <a:noFill/>
          <a:extLst>
            <a:ext uri="{909E8E84-426E-40DD-AFC4-6F175D3DCCD1}">
              <a14:hiddenFill xmlns:a14="http://schemas.microsoft.com/office/drawing/2010/main" xmlns="">
                <a:solidFill>
                  <a:srgbClr val="FFFFFF"/>
                </a:solidFill>
              </a14:hiddenFill>
            </a:ext>
          </a:extLst>
        </p:spPr>
      </p:pic>
      <p:sp>
        <p:nvSpPr>
          <p:cNvPr id="226" name="Rectangle 69"/>
          <p:cNvSpPr>
            <a:spLocks noChangeArrowheads="1"/>
          </p:cNvSpPr>
          <p:nvPr/>
        </p:nvSpPr>
        <p:spPr bwMode="auto">
          <a:xfrm rot="-4980486">
            <a:off x="5826095" y="1948512"/>
            <a:ext cx="130175" cy="182563"/>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7" name="Rectangle 70"/>
          <p:cNvSpPr>
            <a:spLocks noChangeArrowheads="1"/>
          </p:cNvSpPr>
          <p:nvPr/>
        </p:nvSpPr>
        <p:spPr bwMode="auto">
          <a:xfrm>
            <a:off x="5760214" y="2885931"/>
            <a:ext cx="42862" cy="107950"/>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8" name="Rectangle 71"/>
          <p:cNvSpPr>
            <a:spLocks noChangeArrowheads="1"/>
          </p:cNvSpPr>
          <p:nvPr/>
        </p:nvSpPr>
        <p:spPr bwMode="auto">
          <a:xfrm rot="-287532">
            <a:off x="5777676" y="2690668"/>
            <a:ext cx="46038" cy="285750"/>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29" name="Rectangle 72"/>
          <p:cNvSpPr>
            <a:spLocks noChangeArrowheads="1"/>
          </p:cNvSpPr>
          <p:nvPr/>
        </p:nvSpPr>
        <p:spPr bwMode="auto">
          <a:xfrm rot="486712">
            <a:off x="5737989" y="2565256"/>
            <a:ext cx="46037" cy="463550"/>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0" name="Rectangle 73"/>
          <p:cNvSpPr>
            <a:spLocks noChangeArrowheads="1"/>
          </p:cNvSpPr>
          <p:nvPr/>
        </p:nvSpPr>
        <p:spPr bwMode="auto">
          <a:xfrm rot="3248257">
            <a:off x="5862607" y="2751787"/>
            <a:ext cx="60325" cy="109538"/>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1" name="Rectangle 74"/>
          <p:cNvSpPr>
            <a:spLocks noChangeArrowheads="1"/>
          </p:cNvSpPr>
          <p:nvPr/>
        </p:nvSpPr>
        <p:spPr bwMode="auto">
          <a:xfrm rot="3248257">
            <a:off x="5847527" y="2549380"/>
            <a:ext cx="61912" cy="106363"/>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2" name="Rectangle 75"/>
          <p:cNvSpPr>
            <a:spLocks noChangeArrowheads="1"/>
          </p:cNvSpPr>
          <p:nvPr/>
        </p:nvSpPr>
        <p:spPr bwMode="auto">
          <a:xfrm rot="3704354">
            <a:off x="5833238" y="2444606"/>
            <a:ext cx="60325" cy="88900"/>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3" name="Rectangle 76"/>
          <p:cNvSpPr>
            <a:spLocks noChangeArrowheads="1"/>
          </p:cNvSpPr>
          <p:nvPr/>
        </p:nvSpPr>
        <p:spPr bwMode="auto">
          <a:xfrm rot="-829101">
            <a:off x="5780851" y="2617643"/>
            <a:ext cx="41275" cy="128588"/>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4" name="Rectangle 77"/>
          <p:cNvSpPr>
            <a:spLocks noChangeArrowheads="1"/>
          </p:cNvSpPr>
          <p:nvPr/>
        </p:nvSpPr>
        <p:spPr bwMode="auto">
          <a:xfrm rot="-1509792">
            <a:off x="5901501" y="2411268"/>
            <a:ext cx="39688" cy="57150"/>
          </a:xfrm>
          <a:prstGeom prst="rect">
            <a:avLst/>
          </a:prstGeom>
          <a:solidFill>
            <a:srgbClr val="A79F09"/>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5" name="Line 78"/>
          <p:cNvSpPr>
            <a:spLocks noChangeShapeType="1"/>
          </p:cNvSpPr>
          <p:nvPr/>
        </p:nvSpPr>
        <p:spPr bwMode="auto">
          <a:xfrm>
            <a:off x="5890389" y="2419206"/>
            <a:ext cx="23812" cy="66675"/>
          </a:xfrm>
          <a:prstGeom prst="line">
            <a:avLst/>
          </a:prstGeom>
          <a:noFill/>
          <a:ln w="6350">
            <a:solidFill>
              <a:srgbClr val="C8BF0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6" name="Rectangle 79"/>
          <p:cNvSpPr>
            <a:spLocks noChangeArrowheads="1"/>
          </p:cNvSpPr>
          <p:nvPr/>
        </p:nvSpPr>
        <p:spPr bwMode="auto">
          <a:xfrm rot="-2537553">
            <a:off x="5784026" y="2714481"/>
            <a:ext cx="41275" cy="47625"/>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7" name="Rectangle 80"/>
          <p:cNvSpPr>
            <a:spLocks noChangeArrowheads="1"/>
          </p:cNvSpPr>
          <p:nvPr/>
        </p:nvSpPr>
        <p:spPr bwMode="auto">
          <a:xfrm rot="-860380">
            <a:off x="5826889" y="2616056"/>
            <a:ext cx="42862" cy="47625"/>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38" name="AutoShape 81"/>
          <p:cNvSpPr>
            <a:spLocks noChangeArrowheads="1"/>
          </p:cNvSpPr>
          <p:nvPr/>
        </p:nvSpPr>
        <p:spPr bwMode="auto">
          <a:xfrm rot="16200000">
            <a:off x="5155376" y="2303318"/>
            <a:ext cx="1100138" cy="534988"/>
          </a:xfrm>
          <a:custGeom>
            <a:avLst/>
            <a:gdLst>
              <a:gd name="G0" fmla="+- 8771 0 0"/>
              <a:gd name="G1" fmla="+- 21600 0 8771"/>
              <a:gd name="G2" fmla="*/ 8771 1 2"/>
              <a:gd name="G3" fmla="+- 21600 0 G2"/>
              <a:gd name="G4" fmla="+/ 8771 21600 2"/>
              <a:gd name="G5" fmla="+/ G1 0 2"/>
              <a:gd name="G6" fmla="*/ 21600 21600 8771"/>
              <a:gd name="G7" fmla="*/ G6 1 2"/>
              <a:gd name="G8" fmla="+- 21600 0 G7"/>
              <a:gd name="G9" fmla="*/ 21600 1 2"/>
              <a:gd name="G10" fmla="+- 8771 0 G9"/>
              <a:gd name="G11" fmla="?: G10 G8 0"/>
              <a:gd name="G12" fmla="?: G10 G7 21600"/>
              <a:gd name="T0" fmla="*/ 17214 w 21600"/>
              <a:gd name="T1" fmla="*/ 10800 h 21600"/>
              <a:gd name="T2" fmla="*/ 10800 w 21600"/>
              <a:gd name="T3" fmla="*/ 21600 h 21600"/>
              <a:gd name="T4" fmla="*/ 4386 w 21600"/>
              <a:gd name="T5" fmla="*/ 10800 h 21600"/>
              <a:gd name="T6" fmla="*/ 10800 w 21600"/>
              <a:gd name="T7" fmla="*/ 0 h 21600"/>
              <a:gd name="T8" fmla="*/ 6186 w 21600"/>
              <a:gd name="T9" fmla="*/ 6186 h 21600"/>
              <a:gd name="T10" fmla="*/ 15414 w 21600"/>
              <a:gd name="T11" fmla="*/ 15414 h 21600"/>
            </a:gdLst>
            <a:ahLst/>
            <a:cxnLst>
              <a:cxn ang="0">
                <a:pos x="T0" y="T1"/>
              </a:cxn>
              <a:cxn ang="0">
                <a:pos x="T2" y="T3"/>
              </a:cxn>
              <a:cxn ang="0">
                <a:pos x="T4" y="T5"/>
              </a:cxn>
              <a:cxn ang="0">
                <a:pos x="T6" y="T7"/>
              </a:cxn>
            </a:cxnLst>
            <a:rect l="T8" t="T9" r="T10" b="T11"/>
            <a:pathLst>
              <a:path w="21600" h="21600">
                <a:moveTo>
                  <a:pt x="0" y="0"/>
                </a:moveTo>
                <a:lnTo>
                  <a:pt x="8771" y="21600"/>
                </a:lnTo>
                <a:lnTo>
                  <a:pt x="1282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39" name="Oval 82"/>
          <p:cNvSpPr>
            <a:spLocks noChangeArrowheads="1"/>
          </p:cNvSpPr>
          <p:nvPr/>
        </p:nvSpPr>
        <p:spPr bwMode="auto">
          <a:xfrm rot="16200000">
            <a:off x="5866577" y="2541443"/>
            <a:ext cx="209550" cy="53975"/>
          </a:xfrm>
          <a:prstGeom prst="ellipse">
            <a:avLst/>
          </a:prstGeom>
          <a:solidFill>
            <a:srgbClr val="FFFF00">
              <a:alpha val="86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40" name="Oval 83"/>
          <p:cNvSpPr>
            <a:spLocks noChangeArrowheads="1"/>
          </p:cNvSpPr>
          <p:nvPr/>
        </p:nvSpPr>
        <p:spPr bwMode="auto">
          <a:xfrm>
            <a:off x="5310951" y="2008043"/>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241" name="Text Box 84"/>
          <p:cNvSpPr txBox="1">
            <a:spLocks noChangeArrowheads="1"/>
          </p:cNvSpPr>
          <p:nvPr/>
        </p:nvSpPr>
        <p:spPr bwMode="auto">
          <a:xfrm>
            <a:off x="5904527" y="2975046"/>
            <a:ext cx="676495"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000" b="1" dirty="0" smtClean="0">
                <a:solidFill>
                  <a:srgbClr val="000000"/>
                </a:solidFill>
                <a:cs typeface="Arial" pitchFamily="34" charset="0"/>
              </a:rPr>
              <a:t>PIN</a:t>
            </a:r>
            <a:endParaRPr lang="en-US" altLang="zh-CN" sz="2000" b="1" dirty="0">
              <a:solidFill>
                <a:srgbClr val="000000"/>
              </a:solidFill>
              <a:cs typeface="Arial" pitchFamily="34" charset="0"/>
            </a:endParaRPr>
          </a:p>
        </p:txBody>
      </p:sp>
      <p:sp>
        <p:nvSpPr>
          <p:cNvPr id="242" name="Rectangle 85"/>
          <p:cNvSpPr>
            <a:spLocks noChangeArrowheads="1"/>
          </p:cNvSpPr>
          <p:nvPr/>
        </p:nvSpPr>
        <p:spPr bwMode="auto">
          <a:xfrm>
            <a:off x="6552376" y="2166793"/>
            <a:ext cx="925513" cy="731838"/>
          </a:xfrm>
          <a:prstGeom prst="rect">
            <a:avLst/>
          </a:prstGeom>
          <a:solidFill>
            <a:srgbClr val="80808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3" name="AutoShape 86"/>
          <p:cNvSpPr>
            <a:spLocks noChangeArrowheads="1"/>
          </p:cNvSpPr>
          <p:nvPr/>
        </p:nvSpPr>
        <p:spPr bwMode="auto">
          <a:xfrm rot="5400000">
            <a:off x="6956395" y="2224737"/>
            <a:ext cx="120650" cy="84138"/>
          </a:xfrm>
          <a:prstGeom prst="triangle">
            <a:avLst>
              <a:gd name="adj" fmla="val 50000"/>
            </a:avLst>
          </a:prstGeom>
          <a:solidFill>
            <a:srgbClr val="00000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4" name="Oval 87"/>
          <p:cNvSpPr>
            <a:spLocks noChangeArrowheads="1"/>
          </p:cNvSpPr>
          <p:nvPr/>
        </p:nvSpPr>
        <p:spPr bwMode="auto">
          <a:xfrm>
            <a:off x="6814314" y="2204893"/>
            <a:ext cx="120650" cy="123825"/>
          </a:xfrm>
          <a:prstGeom prst="ellipse">
            <a:avLst/>
          </a:prstGeom>
          <a:noFill/>
          <a:ln w="19050" algn="ctr">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5" name="Line 88"/>
          <p:cNvSpPr>
            <a:spLocks noChangeShapeType="1"/>
          </p:cNvSpPr>
          <p:nvPr/>
        </p:nvSpPr>
        <p:spPr bwMode="auto">
          <a:xfrm flipV="1">
            <a:off x="6838126" y="2230293"/>
            <a:ext cx="73025" cy="7461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6" name="Line 89"/>
          <p:cNvSpPr>
            <a:spLocks noChangeShapeType="1"/>
          </p:cNvSpPr>
          <p:nvPr/>
        </p:nvSpPr>
        <p:spPr bwMode="auto">
          <a:xfrm>
            <a:off x="6838126" y="2228706"/>
            <a:ext cx="73025" cy="74612"/>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7" name="AutoShape 90"/>
          <p:cNvSpPr>
            <a:spLocks noChangeArrowheads="1"/>
          </p:cNvSpPr>
          <p:nvPr/>
        </p:nvSpPr>
        <p:spPr bwMode="auto">
          <a:xfrm rot="5400000">
            <a:off x="6674614" y="2227118"/>
            <a:ext cx="119062" cy="84138"/>
          </a:xfrm>
          <a:prstGeom prst="triangle">
            <a:avLst>
              <a:gd name="adj" fmla="val 50000"/>
            </a:avLst>
          </a:prstGeom>
          <a:solidFill>
            <a:srgbClr val="00000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8" name="Line 91"/>
          <p:cNvSpPr>
            <a:spLocks noChangeShapeType="1"/>
          </p:cNvSpPr>
          <p:nvPr/>
        </p:nvSpPr>
        <p:spPr bwMode="auto">
          <a:xfrm flipV="1">
            <a:off x="6936551" y="2268393"/>
            <a:ext cx="2555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49" name="Line 92"/>
          <p:cNvSpPr>
            <a:spLocks noChangeShapeType="1"/>
          </p:cNvSpPr>
          <p:nvPr/>
        </p:nvSpPr>
        <p:spPr bwMode="auto">
          <a:xfrm flipV="1">
            <a:off x="6638101" y="2268393"/>
            <a:ext cx="1714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0" name="Line 93"/>
          <p:cNvSpPr>
            <a:spLocks noChangeShapeType="1"/>
          </p:cNvSpPr>
          <p:nvPr/>
        </p:nvSpPr>
        <p:spPr bwMode="auto">
          <a:xfrm>
            <a:off x="6638101" y="2265218"/>
            <a:ext cx="0" cy="54133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1" name="Line 94"/>
          <p:cNvSpPr>
            <a:spLocks noChangeShapeType="1"/>
          </p:cNvSpPr>
          <p:nvPr/>
        </p:nvSpPr>
        <p:spPr bwMode="auto">
          <a:xfrm flipV="1">
            <a:off x="6195189" y="2546206"/>
            <a:ext cx="4445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2" name="AutoShape 95"/>
          <p:cNvSpPr>
            <a:spLocks noChangeArrowheads="1"/>
          </p:cNvSpPr>
          <p:nvPr/>
        </p:nvSpPr>
        <p:spPr bwMode="auto">
          <a:xfrm rot="16200000" flipV="1">
            <a:off x="6963539" y="2765281"/>
            <a:ext cx="120650" cy="82550"/>
          </a:xfrm>
          <a:prstGeom prst="triangle">
            <a:avLst>
              <a:gd name="adj" fmla="val 50000"/>
            </a:avLst>
          </a:prstGeom>
          <a:solidFill>
            <a:srgbClr val="00000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3" name="Oval 96"/>
          <p:cNvSpPr>
            <a:spLocks noChangeArrowheads="1"/>
          </p:cNvSpPr>
          <p:nvPr/>
        </p:nvSpPr>
        <p:spPr bwMode="auto">
          <a:xfrm flipV="1">
            <a:off x="6820664" y="2744643"/>
            <a:ext cx="120650" cy="123825"/>
          </a:xfrm>
          <a:prstGeom prst="ellipse">
            <a:avLst/>
          </a:prstGeom>
          <a:noFill/>
          <a:ln w="19050" algn="ctr">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4" name="Line 97"/>
          <p:cNvSpPr>
            <a:spLocks noChangeShapeType="1"/>
          </p:cNvSpPr>
          <p:nvPr/>
        </p:nvSpPr>
        <p:spPr bwMode="auto">
          <a:xfrm>
            <a:off x="6844476" y="2768456"/>
            <a:ext cx="73025" cy="74612"/>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5" name="Line 98"/>
          <p:cNvSpPr>
            <a:spLocks noChangeShapeType="1"/>
          </p:cNvSpPr>
          <p:nvPr/>
        </p:nvSpPr>
        <p:spPr bwMode="auto">
          <a:xfrm flipV="1">
            <a:off x="6833364" y="2770043"/>
            <a:ext cx="84137" cy="7778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6" name="AutoShape 99"/>
          <p:cNvSpPr>
            <a:spLocks noChangeArrowheads="1"/>
          </p:cNvSpPr>
          <p:nvPr/>
        </p:nvSpPr>
        <p:spPr bwMode="auto">
          <a:xfrm rot="16200000" flipV="1">
            <a:off x="6682551" y="2762106"/>
            <a:ext cx="119063" cy="84137"/>
          </a:xfrm>
          <a:prstGeom prst="triangle">
            <a:avLst>
              <a:gd name="adj" fmla="val 50000"/>
            </a:avLst>
          </a:prstGeom>
          <a:solidFill>
            <a:srgbClr val="000000"/>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7" name="Line 100"/>
          <p:cNvSpPr>
            <a:spLocks noChangeShapeType="1"/>
          </p:cNvSpPr>
          <p:nvPr/>
        </p:nvSpPr>
        <p:spPr bwMode="auto">
          <a:xfrm flipV="1">
            <a:off x="6942901" y="2801793"/>
            <a:ext cx="249238" cy="31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8" name="Line 101"/>
          <p:cNvSpPr>
            <a:spLocks noChangeShapeType="1"/>
          </p:cNvSpPr>
          <p:nvPr/>
        </p:nvSpPr>
        <p:spPr bwMode="auto">
          <a:xfrm>
            <a:off x="6644451" y="2804968"/>
            <a:ext cx="1714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59" name="Oval 102"/>
          <p:cNvSpPr>
            <a:spLocks noChangeArrowheads="1"/>
          </p:cNvSpPr>
          <p:nvPr/>
        </p:nvSpPr>
        <p:spPr bwMode="auto">
          <a:xfrm>
            <a:off x="6814314" y="2387456"/>
            <a:ext cx="120650" cy="123825"/>
          </a:xfrm>
          <a:prstGeom prst="ellipse">
            <a:avLst/>
          </a:prstGeom>
          <a:noFill/>
          <a:ln w="19050" algn="ctr">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0" name="Line 103"/>
          <p:cNvSpPr>
            <a:spLocks noChangeShapeType="1"/>
          </p:cNvSpPr>
          <p:nvPr/>
        </p:nvSpPr>
        <p:spPr bwMode="auto">
          <a:xfrm>
            <a:off x="6874639" y="2331893"/>
            <a:ext cx="1587" cy="49213"/>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1" name="Line 104"/>
          <p:cNvSpPr>
            <a:spLocks noChangeShapeType="1"/>
          </p:cNvSpPr>
          <p:nvPr/>
        </p:nvSpPr>
        <p:spPr bwMode="auto">
          <a:xfrm>
            <a:off x="6873051" y="2519218"/>
            <a:ext cx="1588" cy="49213"/>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2" name="Freeform 105"/>
          <p:cNvSpPr>
            <a:spLocks/>
          </p:cNvSpPr>
          <p:nvPr/>
        </p:nvSpPr>
        <p:spPr bwMode="auto">
          <a:xfrm>
            <a:off x="6831776" y="2419206"/>
            <a:ext cx="85725" cy="539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nvGrpSpPr>
          <p:cNvPr id="263" name="Group 106"/>
          <p:cNvGrpSpPr>
            <a:grpSpLocks/>
          </p:cNvGrpSpPr>
          <p:nvPr/>
        </p:nvGrpSpPr>
        <p:grpSpPr bwMode="auto">
          <a:xfrm rot="-5400000">
            <a:off x="8216870" y="2935939"/>
            <a:ext cx="468312" cy="247650"/>
            <a:chOff x="1311" y="2001"/>
            <a:chExt cx="295" cy="106"/>
          </a:xfrm>
        </p:grpSpPr>
        <p:sp>
          <p:nvSpPr>
            <p:cNvPr id="264" name="Rectangle 107"/>
            <p:cNvSpPr>
              <a:spLocks noChangeArrowheads="1"/>
            </p:cNvSpPr>
            <p:nvPr/>
          </p:nvSpPr>
          <p:spPr bwMode="auto">
            <a:xfrm>
              <a:off x="1344"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5" name="Rectangle 108"/>
            <p:cNvSpPr>
              <a:spLocks noChangeArrowheads="1"/>
            </p:cNvSpPr>
            <p:nvPr/>
          </p:nvSpPr>
          <p:spPr bwMode="auto">
            <a:xfrm>
              <a:off x="1402"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6" name="Rectangle 109"/>
            <p:cNvSpPr>
              <a:spLocks noChangeArrowheads="1"/>
            </p:cNvSpPr>
            <p:nvPr/>
          </p:nvSpPr>
          <p:spPr bwMode="auto">
            <a:xfrm>
              <a:off x="1517"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7" name="Rectangle 110"/>
            <p:cNvSpPr>
              <a:spLocks noChangeArrowheads="1"/>
            </p:cNvSpPr>
            <p:nvPr/>
          </p:nvSpPr>
          <p:spPr bwMode="auto">
            <a:xfrm>
              <a:off x="1459" y="2017"/>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8" name="Rectangle 111"/>
            <p:cNvSpPr>
              <a:spLocks noChangeArrowheads="1"/>
            </p:cNvSpPr>
            <p:nvPr/>
          </p:nvSpPr>
          <p:spPr bwMode="auto">
            <a:xfrm>
              <a:off x="1410" y="2066"/>
              <a:ext cx="41"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69" name="Rectangle 112"/>
            <p:cNvSpPr>
              <a:spLocks noChangeArrowheads="1"/>
            </p:cNvSpPr>
            <p:nvPr/>
          </p:nvSpPr>
          <p:spPr bwMode="auto">
            <a:xfrm>
              <a:off x="1354" y="2001"/>
              <a:ext cx="37"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0" name="Rectangle 113"/>
            <p:cNvSpPr>
              <a:spLocks noChangeArrowheads="1"/>
            </p:cNvSpPr>
            <p:nvPr/>
          </p:nvSpPr>
          <p:spPr bwMode="auto">
            <a:xfrm>
              <a:off x="1468" y="2001"/>
              <a:ext cx="40"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1" name="Rectangle 114"/>
            <p:cNvSpPr>
              <a:spLocks noChangeArrowheads="1"/>
            </p:cNvSpPr>
            <p:nvPr/>
          </p:nvSpPr>
          <p:spPr bwMode="auto">
            <a:xfrm>
              <a:off x="1525" y="2068"/>
              <a:ext cx="41"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2" name="Line 115"/>
            <p:cNvSpPr>
              <a:spLocks noChangeShapeType="1"/>
            </p:cNvSpPr>
            <p:nvPr/>
          </p:nvSpPr>
          <p:spPr bwMode="auto">
            <a:xfrm flipH="1">
              <a:off x="1311" y="2016"/>
              <a:ext cx="33"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3" name="Line 116"/>
            <p:cNvSpPr>
              <a:spLocks noChangeShapeType="1"/>
            </p:cNvSpPr>
            <p:nvPr/>
          </p:nvSpPr>
          <p:spPr bwMode="auto">
            <a:xfrm flipH="1">
              <a:off x="1573" y="2079"/>
              <a:ext cx="33"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sp>
        <p:nvSpPr>
          <p:cNvPr id="274" name="Text Box 117"/>
          <p:cNvSpPr txBox="1">
            <a:spLocks noChangeArrowheads="1"/>
          </p:cNvSpPr>
          <p:nvPr/>
        </p:nvSpPr>
        <p:spPr bwMode="auto">
          <a:xfrm>
            <a:off x="2583626" y="1955656"/>
            <a:ext cx="1039813" cy="21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dirty="0" err="1">
                <a:solidFill>
                  <a:srgbClr val="000000"/>
                </a:solidFill>
                <a:latin typeface="Verdana" pitchFamily="34" charset="0"/>
                <a:cs typeface="Arial" pitchFamily="34" charset="0"/>
              </a:rPr>
              <a:t>Tx</a:t>
            </a:r>
            <a:r>
              <a:rPr lang="en-US" altLang="zh-CN" sz="1200" b="1" dirty="0">
                <a:solidFill>
                  <a:srgbClr val="000000"/>
                </a:solidFill>
                <a:latin typeface="Verdana" pitchFamily="34" charset="0"/>
                <a:cs typeface="Arial" pitchFamily="34" charset="0"/>
              </a:rPr>
              <a:t> Module</a:t>
            </a:r>
          </a:p>
        </p:txBody>
      </p:sp>
      <p:sp>
        <p:nvSpPr>
          <p:cNvPr id="275" name="Text Box 118"/>
          <p:cNvSpPr txBox="1">
            <a:spLocks noChangeArrowheads="1"/>
          </p:cNvSpPr>
          <p:nvPr/>
        </p:nvSpPr>
        <p:spPr bwMode="auto">
          <a:xfrm>
            <a:off x="6544439" y="1831831"/>
            <a:ext cx="1039812" cy="21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Rx Module</a:t>
            </a:r>
          </a:p>
        </p:txBody>
      </p:sp>
      <p:sp>
        <p:nvSpPr>
          <p:cNvPr id="276" name="Text Box 119"/>
          <p:cNvSpPr txBox="1">
            <a:spLocks noChangeArrowheads="1"/>
          </p:cNvSpPr>
          <p:nvPr/>
        </p:nvSpPr>
        <p:spPr bwMode="auto">
          <a:xfrm>
            <a:off x="755576" y="1412776"/>
            <a:ext cx="2357691" cy="33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fontAlgn="base" hangingPunct="0">
              <a:lnSpc>
                <a:spcPct val="65000"/>
              </a:lnSpc>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Light Source</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77" name="Text Box 122"/>
          <p:cNvSpPr txBox="1">
            <a:spLocks noChangeArrowheads="1"/>
          </p:cNvSpPr>
          <p:nvPr/>
        </p:nvSpPr>
        <p:spPr bwMode="auto">
          <a:xfrm>
            <a:off x="6102741" y="1530092"/>
            <a:ext cx="2178050" cy="345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2400" b="1" dirty="0" smtClean="0">
                <a:solidFill>
                  <a:srgbClr val="000000"/>
                </a:solidFill>
                <a:latin typeface="微软雅黑" pitchFamily="34" charset="-122"/>
                <a:ea typeface="微软雅黑" pitchFamily="34" charset="-122"/>
                <a:cs typeface="Arial" pitchFamily="34" charset="0"/>
              </a:rPr>
              <a:t>Receiver</a:t>
            </a:r>
            <a:endParaRPr lang="zh-CN" altLang="en-US" sz="2400" b="1" dirty="0">
              <a:solidFill>
                <a:srgbClr val="000000"/>
              </a:solidFill>
              <a:latin typeface="微软雅黑" pitchFamily="34" charset="-122"/>
              <a:ea typeface="微软雅黑" pitchFamily="34" charset="-122"/>
              <a:cs typeface="Arial" pitchFamily="34" charset="0"/>
            </a:endParaRPr>
          </a:p>
        </p:txBody>
      </p:sp>
      <p:sp>
        <p:nvSpPr>
          <p:cNvPr id="278" name="Freeform 123"/>
          <p:cNvSpPr>
            <a:spLocks/>
          </p:cNvSpPr>
          <p:nvPr/>
        </p:nvSpPr>
        <p:spPr bwMode="auto">
          <a:xfrm>
            <a:off x="6296789" y="2419206"/>
            <a:ext cx="211137"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00000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79" name="Rectangle 124"/>
          <p:cNvSpPr>
            <a:spLocks noChangeArrowheads="1"/>
          </p:cNvSpPr>
          <p:nvPr/>
        </p:nvSpPr>
        <p:spPr bwMode="auto">
          <a:xfrm rot="262439">
            <a:off x="5906264" y="2733531"/>
            <a:ext cx="44450" cy="100012"/>
          </a:xfrm>
          <a:prstGeom prst="rect">
            <a:avLst/>
          </a:prstGeom>
          <a:solidFill>
            <a:srgbClr val="FFFFFF"/>
          </a:soli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0" name="Rectangle 125"/>
          <p:cNvSpPr>
            <a:spLocks noChangeArrowheads="1"/>
          </p:cNvSpPr>
          <p:nvPr/>
        </p:nvSpPr>
        <p:spPr bwMode="auto">
          <a:xfrm>
            <a:off x="6817489" y="2568431"/>
            <a:ext cx="112712" cy="107950"/>
          </a:xfrm>
          <a:prstGeom prst="rect">
            <a:avLst/>
          </a:prstGeom>
          <a:noFill/>
          <a:ln w="19050"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1" name="Line 126"/>
          <p:cNvSpPr>
            <a:spLocks noChangeShapeType="1"/>
          </p:cNvSpPr>
          <p:nvPr/>
        </p:nvSpPr>
        <p:spPr bwMode="auto">
          <a:xfrm>
            <a:off x="6876226" y="2685906"/>
            <a:ext cx="1588" cy="4921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2" name="Rectangle 127"/>
          <p:cNvSpPr>
            <a:spLocks noChangeArrowheads="1"/>
          </p:cNvSpPr>
          <p:nvPr/>
        </p:nvSpPr>
        <p:spPr bwMode="auto">
          <a:xfrm>
            <a:off x="7188964" y="2706543"/>
            <a:ext cx="287337" cy="187325"/>
          </a:xfrm>
          <a:prstGeom prst="rect">
            <a:avLst/>
          </a:prstGeom>
          <a:solidFill>
            <a:srgbClr val="C0C0C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3" name="Rectangle 128"/>
          <p:cNvSpPr>
            <a:spLocks noChangeArrowheads="1"/>
          </p:cNvSpPr>
          <p:nvPr/>
        </p:nvSpPr>
        <p:spPr bwMode="auto">
          <a:xfrm>
            <a:off x="7184201" y="2176318"/>
            <a:ext cx="287338" cy="187325"/>
          </a:xfrm>
          <a:prstGeom prst="rect">
            <a:avLst/>
          </a:prstGeom>
          <a:solidFill>
            <a:srgbClr val="C0C0C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4" name="Text Box 129"/>
          <p:cNvSpPr txBox="1">
            <a:spLocks noChangeArrowheads="1"/>
          </p:cNvSpPr>
          <p:nvPr/>
        </p:nvSpPr>
        <p:spPr bwMode="auto">
          <a:xfrm>
            <a:off x="7071489" y="2181081"/>
            <a:ext cx="492125" cy="21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AD</a:t>
            </a:r>
          </a:p>
        </p:txBody>
      </p:sp>
      <p:sp>
        <p:nvSpPr>
          <p:cNvPr id="285" name="Text Box 130"/>
          <p:cNvSpPr txBox="1">
            <a:spLocks noChangeArrowheads="1"/>
          </p:cNvSpPr>
          <p:nvPr/>
        </p:nvSpPr>
        <p:spPr bwMode="auto">
          <a:xfrm>
            <a:off x="7082601" y="2703368"/>
            <a:ext cx="492125"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1200" b="1">
                <a:solidFill>
                  <a:srgbClr val="000000"/>
                </a:solidFill>
                <a:latin typeface="Verdana" pitchFamily="34" charset="0"/>
                <a:cs typeface="Arial" pitchFamily="34" charset="0"/>
              </a:rPr>
              <a:t>AD</a:t>
            </a:r>
          </a:p>
        </p:txBody>
      </p:sp>
      <p:sp>
        <p:nvSpPr>
          <p:cNvPr id="286" name="Line 131"/>
          <p:cNvSpPr>
            <a:spLocks noChangeShapeType="1"/>
          </p:cNvSpPr>
          <p:nvPr/>
        </p:nvSpPr>
        <p:spPr bwMode="auto">
          <a:xfrm>
            <a:off x="7474714" y="2269981"/>
            <a:ext cx="1778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7" name="Rectangle 132"/>
          <p:cNvSpPr>
            <a:spLocks noChangeArrowheads="1"/>
          </p:cNvSpPr>
          <p:nvPr/>
        </p:nvSpPr>
        <p:spPr bwMode="auto">
          <a:xfrm>
            <a:off x="7647751" y="2162031"/>
            <a:ext cx="287338" cy="750887"/>
          </a:xfrm>
          <a:prstGeom prst="rect">
            <a:avLst/>
          </a:prstGeom>
          <a:solidFill>
            <a:srgbClr val="C0C0C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8" name="Line 133"/>
          <p:cNvSpPr>
            <a:spLocks noChangeShapeType="1"/>
          </p:cNvSpPr>
          <p:nvPr/>
        </p:nvSpPr>
        <p:spPr bwMode="auto">
          <a:xfrm>
            <a:off x="7481064" y="2811318"/>
            <a:ext cx="1778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89" name="Rectangle 134"/>
          <p:cNvSpPr>
            <a:spLocks noChangeArrowheads="1"/>
          </p:cNvSpPr>
          <p:nvPr/>
        </p:nvSpPr>
        <p:spPr bwMode="auto">
          <a:xfrm>
            <a:off x="8044626" y="2409681"/>
            <a:ext cx="287338" cy="312737"/>
          </a:xfrm>
          <a:prstGeom prst="rect">
            <a:avLst/>
          </a:prstGeom>
          <a:solidFill>
            <a:srgbClr val="C0C0C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0" name="Rectangle 135"/>
          <p:cNvSpPr>
            <a:spLocks noChangeArrowheads="1"/>
          </p:cNvSpPr>
          <p:nvPr/>
        </p:nvSpPr>
        <p:spPr bwMode="auto">
          <a:xfrm>
            <a:off x="8417689" y="2409681"/>
            <a:ext cx="287337" cy="312737"/>
          </a:xfrm>
          <a:prstGeom prst="rect">
            <a:avLst/>
          </a:prstGeom>
          <a:solidFill>
            <a:srgbClr val="C0C0C0"/>
          </a:solidFill>
          <a:ln w="12700"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1" name="Line 136"/>
          <p:cNvSpPr>
            <a:spLocks noChangeShapeType="1"/>
          </p:cNvSpPr>
          <p:nvPr/>
        </p:nvSpPr>
        <p:spPr bwMode="auto">
          <a:xfrm rot="5400000">
            <a:off x="8202582" y="3097862"/>
            <a:ext cx="744538"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2" name="Text Box 137"/>
          <p:cNvSpPr txBox="1">
            <a:spLocks noChangeArrowheads="1"/>
          </p:cNvSpPr>
          <p:nvPr/>
        </p:nvSpPr>
        <p:spPr bwMode="auto">
          <a:xfrm>
            <a:off x="7790626" y="1935018"/>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Demodulator</a:t>
            </a:r>
          </a:p>
        </p:txBody>
      </p:sp>
      <p:sp>
        <p:nvSpPr>
          <p:cNvPr id="293" name="Line 138"/>
          <p:cNvSpPr>
            <a:spLocks noChangeShapeType="1"/>
          </p:cNvSpPr>
          <p:nvPr/>
        </p:nvSpPr>
        <p:spPr bwMode="auto">
          <a:xfrm>
            <a:off x="7925564" y="2570018"/>
            <a:ext cx="120650" cy="158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4" name="Line 139"/>
          <p:cNvSpPr>
            <a:spLocks noChangeShapeType="1"/>
          </p:cNvSpPr>
          <p:nvPr/>
        </p:nvSpPr>
        <p:spPr bwMode="auto">
          <a:xfrm>
            <a:off x="8327201" y="2574781"/>
            <a:ext cx="93663" cy="15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5" name="Text Box 140"/>
          <p:cNvSpPr txBox="1">
            <a:spLocks noChangeArrowheads="1"/>
          </p:cNvSpPr>
          <p:nvPr/>
        </p:nvSpPr>
        <p:spPr bwMode="auto">
          <a:xfrm>
            <a:off x="8022401" y="2135043"/>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Decoder</a:t>
            </a:r>
          </a:p>
        </p:txBody>
      </p:sp>
      <p:sp>
        <p:nvSpPr>
          <p:cNvPr id="296" name="Line 141"/>
          <p:cNvSpPr>
            <a:spLocks noChangeShapeType="1"/>
          </p:cNvSpPr>
          <p:nvPr/>
        </p:nvSpPr>
        <p:spPr bwMode="auto">
          <a:xfrm>
            <a:off x="8476426" y="2269981"/>
            <a:ext cx="74613" cy="1285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7" name="Line 142"/>
          <p:cNvSpPr>
            <a:spLocks noChangeShapeType="1"/>
          </p:cNvSpPr>
          <p:nvPr/>
        </p:nvSpPr>
        <p:spPr bwMode="auto">
          <a:xfrm>
            <a:off x="8071614" y="2066781"/>
            <a:ext cx="158750" cy="3206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298" name="Text Box 143"/>
          <p:cNvSpPr txBox="1">
            <a:spLocks noChangeArrowheads="1"/>
          </p:cNvSpPr>
          <p:nvPr/>
        </p:nvSpPr>
        <p:spPr bwMode="auto">
          <a:xfrm>
            <a:off x="8054151" y="3465368"/>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Data</a:t>
            </a:r>
          </a:p>
        </p:txBody>
      </p:sp>
      <p:sp>
        <p:nvSpPr>
          <p:cNvPr id="299" name="Text Box 144"/>
          <p:cNvSpPr txBox="1">
            <a:spLocks noChangeArrowheads="1"/>
          </p:cNvSpPr>
          <p:nvPr/>
        </p:nvSpPr>
        <p:spPr bwMode="auto">
          <a:xfrm>
            <a:off x="7293739" y="2931968"/>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Baseband</a:t>
            </a:r>
          </a:p>
        </p:txBody>
      </p:sp>
      <p:sp>
        <p:nvSpPr>
          <p:cNvPr id="300" name="Text Box 145"/>
          <p:cNvSpPr txBox="1">
            <a:spLocks noChangeArrowheads="1"/>
          </p:cNvSpPr>
          <p:nvPr/>
        </p:nvSpPr>
        <p:spPr bwMode="auto">
          <a:xfrm>
            <a:off x="6363464" y="2890693"/>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Q</a:t>
            </a:r>
          </a:p>
        </p:txBody>
      </p:sp>
      <p:sp>
        <p:nvSpPr>
          <p:cNvPr id="301" name="Text Box 146"/>
          <p:cNvSpPr txBox="1">
            <a:spLocks noChangeArrowheads="1"/>
          </p:cNvSpPr>
          <p:nvPr/>
        </p:nvSpPr>
        <p:spPr bwMode="auto">
          <a:xfrm>
            <a:off x="6350764" y="2012806"/>
            <a:ext cx="1039812"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I</a:t>
            </a:r>
          </a:p>
        </p:txBody>
      </p:sp>
      <p:grpSp>
        <p:nvGrpSpPr>
          <p:cNvPr id="302" name="Group 147"/>
          <p:cNvGrpSpPr>
            <a:grpSpLocks/>
          </p:cNvGrpSpPr>
          <p:nvPr/>
        </p:nvGrpSpPr>
        <p:grpSpPr bwMode="auto">
          <a:xfrm>
            <a:off x="214282" y="2152506"/>
            <a:ext cx="468313" cy="247650"/>
            <a:chOff x="1311" y="2001"/>
            <a:chExt cx="295" cy="106"/>
          </a:xfrm>
        </p:grpSpPr>
        <p:sp>
          <p:nvSpPr>
            <p:cNvPr id="303" name="Rectangle 148"/>
            <p:cNvSpPr>
              <a:spLocks noChangeArrowheads="1"/>
            </p:cNvSpPr>
            <p:nvPr/>
          </p:nvSpPr>
          <p:spPr bwMode="auto">
            <a:xfrm>
              <a:off x="1344"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4" name="Rectangle 149"/>
            <p:cNvSpPr>
              <a:spLocks noChangeArrowheads="1"/>
            </p:cNvSpPr>
            <p:nvPr/>
          </p:nvSpPr>
          <p:spPr bwMode="auto">
            <a:xfrm>
              <a:off x="1402"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5" name="Rectangle 150"/>
            <p:cNvSpPr>
              <a:spLocks noChangeArrowheads="1"/>
            </p:cNvSpPr>
            <p:nvPr/>
          </p:nvSpPr>
          <p:spPr bwMode="auto">
            <a:xfrm>
              <a:off x="1517" y="2016"/>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6" name="Rectangle 151"/>
            <p:cNvSpPr>
              <a:spLocks noChangeArrowheads="1"/>
            </p:cNvSpPr>
            <p:nvPr/>
          </p:nvSpPr>
          <p:spPr bwMode="auto">
            <a:xfrm>
              <a:off x="1459" y="2017"/>
              <a:ext cx="57" cy="63"/>
            </a:xfrm>
            <a:prstGeom prst="rect">
              <a:avLst/>
            </a:prstGeom>
            <a:noFill/>
            <a:ln w="28575" algn="ctr">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7" name="Rectangle 152"/>
            <p:cNvSpPr>
              <a:spLocks noChangeArrowheads="1"/>
            </p:cNvSpPr>
            <p:nvPr/>
          </p:nvSpPr>
          <p:spPr bwMode="auto">
            <a:xfrm>
              <a:off x="1410" y="2066"/>
              <a:ext cx="41"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8" name="Rectangle 153"/>
            <p:cNvSpPr>
              <a:spLocks noChangeArrowheads="1"/>
            </p:cNvSpPr>
            <p:nvPr/>
          </p:nvSpPr>
          <p:spPr bwMode="auto">
            <a:xfrm>
              <a:off x="1354" y="2001"/>
              <a:ext cx="37"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09" name="Rectangle 154"/>
            <p:cNvSpPr>
              <a:spLocks noChangeArrowheads="1"/>
            </p:cNvSpPr>
            <p:nvPr/>
          </p:nvSpPr>
          <p:spPr bwMode="auto">
            <a:xfrm>
              <a:off x="1468" y="2001"/>
              <a:ext cx="40"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0" name="Rectangle 155"/>
            <p:cNvSpPr>
              <a:spLocks noChangeArrowheads="1"/>
            </p:cNvSpPr>
            <p:nvPr/>
          </p:nvSpPr>
          <p:spPr bwMode="auto">
            <a:xfrm>
              <a:off x="1525" y="2068"/>
              <a:ext cx="41" cy="39"/>
            </a:xfrm>
            <a:prstGeom prst="rect">
              <a:avLst/>
            </a:prstGeom>
            <a:solidFill>
              <a:srgbClr val="FFFFFF"/>
            </a:solidFill>
            <a:ln>
              <a:noFill/>
            </a:ln>
            <a:effectLst/>
            <a:extLst>
              <a:ext uri="{91240B29-F687-4F45-9708-019B960494DF}">
                <a14:hiddenLine xmlns:a14="http://schemas.microsoft.com/office/drawing/2010/main" xmlns="" w="2857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1" name="Line 156"/>
            <p:cNvSpPr>
              <a:spLocks noChangeShapeType="1"/>
            </p:cNvSpPr>
            <p:nvPr/>
          </p:nvSpPr>
          <p:spPr bwMode="auto">
            <a:xfrm flipH="1">
              <a:off x="1311" y="2016"/>
              <a:ext cx="33"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sp>
          <p:nvSpPr>
            <p:cNvPr id="312" name="Line 157"/>
            <p:cNvSpPr>
              <a:spLocks noChangeShapeType="1"/>
            </p:cNvSpPr>
            <p:nvPr/>
          </p:nvSpPr>
          <p:spPr bwMode="auto">
            <a:xfrm flipH="1">
              <a:off x="1573" y="2079"/>
              <a:ext cx="33"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Times New Roman" pitchFamily="18" charset="0"/>
              </a:endParaRPr>
            </a:p>
          </p:txBody>
        </p:sp>
      </p:grpSp>
      <p:sp>
        <p:nvSpPr>
          <p:cNvPr id="313" name="Freeform 202"/>
          <p:cNvSpPr>
            <a:spLocks/>
          </p:cNvSpPr>
          <p:nvPr/>
        </p:nvSpPr>
        <p:spPr bwMode="auto">
          <a:xfrm>
            <a:off x="4488626" y="2541443"/>
            <a:ext cx="211138"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30000"/>
              </a:spcBef>
              <a:spcAft>
                <a:spcPct val="0"/>
              </a:spcAft>
            </a:pPr>
            <a:endParaRPr lang="zh-CN" altLang="en-US" sz="2400" b="1">
              <a:solidFill>
                <a:srgbClr val="000000"/>
              </a:solidFill>
              <a:latin typeface="Times New Roman" pitchFamily="18" charset="0"/>
            </a:endParaRPr>
          </a:p>
        </p:txBody>
      </p:sp>
      <p:sp>
        <p:nvSpPr>
          <p:cNvPr id="314" name="Text Box 204"/>
          <p:cNvSpPr txBox="1">
            <a:spLocks noChangeArrowheads="1"/>
          </p:cNvSpPr>
          <p:nvPr/>
        </p:nvSpPr>
        <p:spPr bwMode="auto">
          <a:xfrm>
            <a:off x="6574601" y="2554143"/>
            <a:ext cx="1039813" cy="17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lnSpc>
                <a:spcPct val="65000"/>
              </a:lnSpc>
              <a:spcBef>
                <a:spcPct val="50000"/>
              </a:spcBef>
              <a:spcAft>
                <a:spcPct val="0"/>
              </a:spcAft>
            </a:pPr>
            <a:r>
              <a:rPr lang="en-US" altLang="zh-CN" sz="800" b="1">
                <a:solidFill>
                  <a:srgbClr val="000000"/>
                </a:solidFill>
                <a:latin typeface="Verdana" pitchFamily="34" charset="0"/>
                <a:cs typeface="Arial" pitchFamily="34" charset="0"/>
              </a:rPr>
              <a:t>Phase</a:t>
            </a:r>
          </a:p>
        </p:txBody>
      </p:sp>
      <p:grpSp>
        <p:nvGrpSpPr>
          <p:cNvPr id="315" name="Group 158"/>
          <p:cNvGrpSpPr>
            <a:grpSpLocks/>
          </p:cNvGrpSpPr>
          <p:nvPr/>
        </p:nvGrpSpPr>
        <p:grpSpPr bwMode="auto">
          <a:xfrm>
            <a:off x="1613565" y="2052907"/>
            <a:ext cx="690562" cy="346075"/>
            <a:chOff x="1270" y="3283"/>
            <a:chExt cx="437" cy="218"/>
          </a:xfrm>
        </p:grpSpPr>
        <p:sp>
          <p:nvSpPr>
            <p:cNvPr id="316" name="Line 159"/>
            <p:cNvSpPr>
              <a:spLocks noChangeShapeType="1"/>
            </p:cNvSpPr>
            <p:nvPr/>
          </p:nvSpPr>
          <p:spPr bwMode="auto">
            <a:xfrm>
              <a:off x="1295" y="3399"/>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7" name="Line 160"/>
            <p:cNvSpPr>
              <a:spLocks noChangeShapeType="1"/>
            </p:cNvSpPr>
            <p:nvPr/>
          </p:nvSpPr>
          <p:spPr bwMode="auto">
            <a:xfrm>
              <a:off x="1294" y="3493"/>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8" name="Line 161"/>
            <p:cNvSpPr>
              <a:spLocks noChangeShapeType="1"/>
            </p:cNvSpPr>
            <p:nvPr/>
          </p:nvSpPr>
          <p:spPr bwMode="auto">
            <a:xfrm>
              <a:off x="1318" y="3285"/>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9" name="Line 162"/>
            <p:cNvSpPr>
              <a:spLocks noChangeShapeType="1"/>
            </p:cNvSpPr>
            <p:nvPr/>
          </p:nvSpPr>
          <p:spPr bwMode="auto">
            <a:xfrm>
              <a:off x="1343" y="3491"/>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0" name="Line 163"/>
            <p:cNvSpPr>
              <a:spLocks noChangeShapeType="1"/>
            </p:cNvSpPr>
            <p:nvPr/>
          </p:nvSpPr>
          <p:spPr bwMode="auto">
            <a:xfrm>
              <a:off x="1367" y="3283"/>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1" name="Line 164"/>
            <p:cNvSpPr>
              <a:spLocks noChangeShapeType="1"/>
            </p:cNvSpPr>
            <p:nvPr/>
          </p:nvSpPr>
          <p:spPr bwMode="auto">
            <a:xfrm>
              <a:off x="1270" y="3400"/>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2" name="Line 165"/>
            <p:cNvSpPr>
              <a:spLocks noChangeShapeType="1"/>
            </p:cNvSpPr>
            <p:nvPr/>
          </p:nvSpPr>
          <p:spPr bwMode="auto">
            <a:xfrm>
              <a:off x="1271" y="3400"/>
              <a:ext cx="24"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3" name="Line 166"/>
            <p:cNvSpPr>
              <a:spLocks noChangeShapeType="1"/>
            </p:cNvSpPr>
            <p:nvPr/>
          </p:nvSpPr>
          <p:spPr bwMode="auto">
            <a:xfrm>
              <a:off x="1271" y="3399"/>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4" name="Line 167"/>
            <p:cNvSpPr>
              <a:spLocks noChangeShapeType="1"/>
            </p:cNvSpPr>
            <p:nvPr/>
          </p:nvSpPr>
          <p:spPr bwMode="auto">
            <a:xfrm>
              <a:off x="1391" y="3492"/>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5" name="Line 168"/>
            <p:cNvSpPr>
              <a:spLocks noChangeShapeType="1"/>
            </p:cNvSpPr>
            <p:nvPr/>
          </p:nvSpPr>
          <p:spPr bwMode="auto">
            <a:xfrm>
              <a:off x="1440" y="3403"/>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6" name="Line 169"/>
            <p:cNvSpPr>
              <a:spLocks noChangeShapeType="1"/>
            </p:cNvSpPr>
            <p:nvPr/>
          </p:nvSpPr>
          <p:spPr bwMode="auto">
            <a:xfrm>
              <a:off x="1439" y="3497"/>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7" name="Line 170"/>
            <p:cNvSpPr>
              <a:spLocks noChangeShapeType="1"/>
            </p:cNvSpPr>
            <p:nvPr/>
          </p:nvSpPr>
          <p:spPr bwMode="auto">
            <a:xfrm>
              <a:off x="1488" y="3495"/>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8" name="Line 171"/>
            <p:cNvSpPr>
              <a:spLocks noChangeShapeType="1"/>
            </p:cNvSpPr>
            <p:nvPr/>
          </p:nvSpPr>
          <p:spPr bwMode="auto">
            <a:xfrm>
              <a:off x="1415" y="3404"/>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9" name="Line 172"/>
            <p:cNvSpPr>
              <a:spLocks noChangeShapeType="1"/>
            </p:cNvSpPr>
            <p:nvPr/>
          </p:nvSpPr>
          <p:spPr bwMode="auto">
            <a:xfrm>
              <a:off x="1416" y="3404"/>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0" name="Line 173"/>
            <p:cNvSpPr>
              <a:spLocks noChangeShapeType="1"/>
            </p:cNvSpPr>
            <p:nvPr/>
          </p:nvSpPr>
          <p:spPr bwMode="auto">
            <a:xfrm>
              <a:off x="1416" y="3403"/>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1" name="Line 174"/>
            <p:cNvSpPr>
              <a:spLocks noChangeShapeType="1"/>
            </p:cNvSpPr>
            <p:nvPr/>
          </p:nvSpPr>
          <p:spPr bwMode="auto">
            <a:xfrm>
              <a:off x="1537" y="3496"/>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2" name="Line 175"/>
            <p:cNvSpPr>
              <a:spLocks noChangeShapeType="1"/>
            </p:cNvSpPr>
            <p:nvPr/>
          </p:nvSpPr>
          <p:spPr bwMode="auto">
            <a:xfrm>
              <a:off x="1586" y="3406"/>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3" name="Line 176"/>
            <p:cNvSpPr>
              <a:spLocks noChangeShapeType="1"/>
            </p:cNvSpPr>
            <p:nvPr/>
          </p:nvSpPr>
          <p:spPr bwMode="auto">
            <a:xfrm>
              <a:off x="1610" y="3407"/>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4" name="Line 177"/>
            <p:cNvSpPr>
              <a:spLocks noChangeShapeType="1"/>
            </p:cNvSpPr>
            <p:nvPr/>
          </p:nvSpPr>
          <p:spPr bwMode="auto">
            <a:xfrm>
              <a:off x="1634" y="3407"/>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5" name="Line 178"/>
            <p:cNvSpPr>
              <a:spLocks noChangeShapeType="1"/>
            </p:cNvSpPr>
            <p:nvPr/>
          </p:nvSpPr>
          <p:spPr bwMode="auto">
            <a:xfrm>
              <a:off x="1585" y="3500"/>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6" name="Line 179"/>
            <p:cNvSpPr>
              <a:spLocks noChangeShapeType="1"/>
            </p:cNvSpPr>
            <p:nvPr/>
          </p:nvSpPr>
          <p:spPr bwMode="auto">
            <a:xfrm>
              <a:off x="1634" y="3498"/>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7" name="Line 180"/>
            <p:cNvSpPr>
              <a:spLocks noChangeShapeType="1"/>
            </p:cNvSpPr>
            <p:nvPr/>
          </p:nvSpPr>
          <p:spPr bwMode="auto">
            <a:xfrm>
              <a:off x="1658" y="3407"/>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8" name="Line 181"/>
            <p:cNvSpPr>
              <a:spLocks noChangeShapeType="1"/>
            </p:cNvSpPr>
            <p:nvPr/>
          </p:nvSpPr>
          <p:spPr bwMode="auto">
            <a:xfrm>
              <a:off x="1682" y="3407"/>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9" name="Line 182"/>
            <p:cNvSpPr>
              <a:spLocks noChangeShapeType="1"/>
            </p:cNvSpPr>
            <p:nvPr/>
          </p:nvSpPr>
          <p:spPr bwMode="auto">
            <a:xfrm>
              <a:off x="1561" y="3407"/>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0" name="Line 183"/>
            <p:cNvSpPr>
              <a:spLocks noChangeShapeType="1"/>
            </p:cNvSpPr>
            <p:nvPr/>
          </p:nvSpPr>
          <p:spPr bwMode="auto">
            <a:xfrm>
              <a:off x="1562" y="3407"/>
              <a:ext cx="24"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1" name="Line 184"/>
            <p:cNvSpPr>
              <a:spLocks noChangeShapeType="1"/>
            </p:cNvSpPr>
            <p:nvPr/>
          </p:nvSpPr>
          <p:spPr bwMode="auto">
            <a:xfrm>
              <a:off x="1562" y="3406"/>
              <a:ext cx="0" cy="9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2" name="Line 185"/>
            <p:cNvSpPr>
              <a:spLocks noChangeShapeType="1"/>
            </p:cNvSpPr>
            <p:nvPr/>
          </p:nvSpPr>
          <p:spPr bwMode="auto">
            <a:xfrm>
              <a:off x="1682" y="3499"/>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3" name="Line 186"/>
            <p:cNvSpPr>
              <a:spLocks noChangeShapeType="1"/>
            </p:cNvSpPr>
            <p:nvPr/>
          </p:nvSpPr>
          <p:spPr bwMode="auto">
            <a:xfrm>
              <a:off x="1464" y="3286"/>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4" name="Line 187"/>
            <p:cNvSpPr>
              <a:spLocks noChangeShapeType="1"/>
            </p:cNvSpPr>
            <p:nvPr/>
          </p:nvSpPr>
          <p:spPr bwMode="auto">
            <a:xfrm>
              <a:off x="1319" y="3283"/>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5" name="Line 188"/>
            <p:cNvSpPr>
              <a:spLocks noChangeShapeType="1"/>
            </p:cNvSpPr>
            <p:nvPr/>
          </p:nvSpPr>
          <p:spPr bwMode="auto">
            <a:xfrm>
              <a:off x="1343" y="3283"/>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6" name="Line 189"/>
            <p:cNvSpPr>
              <a:spLocks noChangeShapeType="1"/>
            </p:cNvSpPr>
            <p:nvPr/>
          </p:nvSpPr>
          <p:spPr bwMode="auto">
            <a:xfrm>
              <a:off x="1367" y="3283"/>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7" name="Line 190"/>
            <p:cNvSpPr>
              <a:spLocks noChangeShapeType="1"/>
            </p:cNvSpPr>
            <p:nvPr/>
          </p:nvSpPr>
          <p:spPr bwMode="auto">
            <a:xfrm>
              <a:off x="1391" y="3283"/>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8" name="Line 191"/>
            <p:cNvSpPr>
              <a:spLocks noChangeShapeType="1"/>
            </p:cNvSpPr>
            <p:nvPr/>
          </p:nvSpPr>
          <p:spPr bwMode="auto">
            <a:xfrm>
              <a:off x="1465" y="3285"/>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9" name="Line 192"/>
            <p:cNvSpPr>
              <a:spLocks noChangeShapeType="1"/>
            </p:cNvSpPr>
            <p:nvPr/>
          </p:nvSpPr>
          <p:spPr bwMode="auto">
            <a:xfrm>
              <a:off x="1489" y="3285"/>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0" name="Line 193"/>
            <p:cNvSpPr>
              <a:spLocks noChangeShapeType="1"/>
            </p:cNvSpPr>
            <p:nvPr/>
          </p:nvSpPr>
          <p:spPr bwMode="auto">
            <a:xfrm>
              <a:off x="1513" y="3285"/>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1" name="Line 194"/>
            <p:cNvSpPr>
              <a:spLocks noChangeShapeType="1"/>
            </p:cNvSpPr>
            <p:nvPr/>
          </p:nvSpPr>
          <p:spPr bwMode="auto">
            <a:xfrm>
              <a:off x="1537" y="3285"/>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2" name="Line 195"/>
            <p:cNvSpPr>
              <a:spLocks noChangeShapeType="1"/>
            </p:cNvSpPr>
            <p:nvPr/>
          </p:nvSpPr>
          <p:spPr bwMode="auto">
            <a:xfrm>
              <a:off x="1513" y="3284"/>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3" name="Line 196"/>
            <p:cNvSpPr>
              <a:spLocks noChangeShapeType="1"/>
            </p:cNvSpPr>
            <p:nvPr/>
          </p:nvSpPr>
          <p:spPr bwMode="auto">
            <a:xfrm>
              <a:off x="1609" y="3290"/>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4" name="Line 197"/>
            <p:cNvSpPr>
              <a:spLocks noChangeShapeType="1"/>
            </p:cNvSpPr>
            <p:nvPr/>
          </p:nvSpPr>
          <p:spPr bwMode="auto">
            <a:xfrm>
              <a:off x="1610" y="3289"/>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5" name="Line 198"/>
            <p:cNvSpPr>
              <a:spLocks noChangeShapeType="1"/>
            </p:cNvSpPr>
            <p:nvPr/>
          </p:nvSpPr>
          <p:spPr bwMode="auto">
            <a:xfrm>
              <a:off x="1634" y="3289"/>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6" name="Line 199"/>
            <p:cNvSpPr>
              <a:spLocks noChangeShapeType="1"/>
            </p:cNvSpPr>
            <p:nvPr/>
          </p:nvSpPr>
          <p:spPr bwMode="auto">
            <a:xfrm>
              <a:off x="1658" y="3289"/>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7" name="Line 200"/>
            <p:cNvSpPr>
              <a:spLocks noChangeShapeType="1"/>
            </p:cNvSpPr>
            <p:nvPr/>
          </p:nvSpPr>
          <p:spPr bwMode="auto">
            <a:xfrm>
              <a:off x="1682" y="3289"/>
              <a:ext cx="0" cy="20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8" name="Line 201"/>
            <p:cNvSpPr>
              <a:spLocks noChangeShapeType="1"/>
            </p:cNvSpPr>
            <p:nvPr/>
          </p:nvSpPr>
          <p:spPr bwMode="auto">
            <a:xfrm>
              <a:off x="1658" y="3288"/>
              <a:ext cx="25"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59" name="Text Box 53"/>
          <p:cNvSpPr txBox="1">
            <a:spLocks noChangeArrowheads="1"/>
          </p:cNvSpPr>
          <p:nvPr/>
        </p:nvSpPr>
        <p:spPr bwMode="auto">
          <a:xfrm>
            <a:off x="1331640" y="2708920"/>
            <a:ext cx="2592288" cy="1000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Coding</a:t>
            </a:r>
            <a:endParaRPr lang="en-US" altLang="zh-CN" sz="2000" dirty="0" smtClean="0">
              <a:solidFill>
                <a:srgbClr val="000000"/>
              </a:solidFill>
              <a:latin typeface="微软雅黑" pitchFamily="34" charset="-122"/>
              <a:ea typeface="微软雅黑" pitchFamily="34" charset="-122"/>
              <a:cs typeface="Arial" pitchFamily="34" charset="0"/>
            </a:endParaRP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M</a:t>
            </a:r>
            <a:r>
              <a:rPr lang="en-US" altLang="zh-CN" sz="2000" dirty="0" smtClean="0">
                <a:solidFill>
                  <a:srgbClr val="000000"/>
                </a:solidFill>
                <a:latin typeface="微软雅黑" pitchFamily="34" charset="-122"/>
                <a:ea typeface="微软雅黑" pitchFamily="34" charset="-122"/>
                <a:cs typeface="Arial" pitchFamily="34" charset="0"/>
              </a:rPr>
              <a:t>odulation</a:t>
            </a:r>
            <a:endParaRPr lang="en-US" altLang="zh-CN" sz="2000" dirty="0" smtClean="0">
              <a:solidFill>
                <a:srgbClr val="000000"/>
              </a:solidFill>
              <a:latin typeface="微软雅黑" pitchFamily="34" charset="-122"/>
              <a:ea typeface="微软雅黑" pitchFamily="34" charset="-122"/>
              <a:cs typeface="Arial" pitchFamily="34" charset="0"/>
            </a:endParaRP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Pre-equalization</a:t>
            </a:r>
            <a:endParaRPr lang="zh-CN" altLang="en-US" sz="2000" dirty="0">
              <a:solidFill>
                <a:srgbClr val="000000"/>
              </a:solidFill>
              <a:latin typeface="微软雅黑" pitchFamily="34" charset="-122"/>
              <a:ea typeface="微软雅黑" pitchFamily="34" charset="-122"/>
              <a:cs typeface="Arial" pitchFamily="34" charset="0"/>
            </a:endParaRPr>
          </a:p>
        </p:txBody>
      </p:sp>
      <p:sp>
        <p:nvSpPr>
          <p:cNvPr id="360" name="Text Box 53"/>
          <p:cNvSpPr txBox="1">
            <a:spLocks noChangeArrowheads="1"/>
          </p:cNvSpPr>
          <p:nvPr/>
        </p:nvSpPr>
        <p:spPr bwMode="auto">
          <a:xfrm>
            <a:off x="6372200" y="3143106"/>
            <a:ext cx="2304256" cy="1000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De-coding</a:t>
            </a:r>
            <a:endParaRPr lang="en-US" altLang="zh-CN" sz="2000" dirty="0" smtClean="0">
              <a:solidFill>
                <a:srgbClr val="000000"/>
              </a:solidFill>
              <a:latin typeface="微软雅黑" pitchFamily="34" charset="-122"/>
              <a:ea typeface="微软雅黑" pitchFamily="34" charset="-122"/>
              <a:cs typeface="Arial" pitchFamily="34" charset="0"/>
            </a:endParaRP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De-modulation</a:t>
            </a:r>
            <a:endParaRPr lang="en-US" altLang="zh-CN" sz="2000" dirty="0" smtClean="0">
              <a:solidFill>
                <a:srgbClr val="000000"/>
              </a:solidFill>
              <a:latin typeface="微软雅黑" pitchFamily="34" charset="-122"/>
              <a:ea typeface="微软雅黑" pitchFamily="34" charset="-122"/>
              <a:cs typeface="Arial" pitchFamily="34" charset="0"/>
            </a:endParaRPr>
          </a:p>
          <a:p>
            <a:pPr eaLnBrk="0" fontAlgn="base" hangingPunct="0">
              <a:lnSpc>
                <a:spcPct val="65000"/>
              </a:lnSpc>
              <a:spcBef>
                <a:spcPct val="50000"/>
              </a:spcBef>
              <a:spcAft>
                <a:spcPct val="0"/>
              </a:spcAft>
            </a:pPr>
            <a:r>
              <a:rPr lang="en-US" altLang="zh-CN" sz="2000" dirty="0" smtClean="0">
                <a:solidFill>
                  <a:srgbClr val="000000"/>
                </a:solidFill>
                <a:latin typeface="微软雅黑" pitchFamily="34" charset="-122"/>
                <a:ea typeface="微软雅黑" pitchFamily="34" charset="-122"/>
                <a:cs typeface="Arial" pitchFamily="34" charset="0"/>
              </a:rPr>
              <a:t>Post-equalization</a:t>
            </a:r>
            <a:endParaRPr lang="zh-CN" altLang="en-US" sz="2000" dirty="0">
              <a:solidFill>
                <a:srgbClr val="000000"/>
              </a:solidFill>
              <a:latin typeface="微软雅黑" pitchFamily="34" charset="-122"/>
              <a:ea typeface="微软雅黑" pitchFamily="34" charset="-122"/>
              <a:cs typeface="Arial" pitchFamily="34" charset="0"/>
            </a:endParaRPr>
          </a:p>
        </p:txBody>
      </p:sp>
      <p:sp>
        <p:nvSpPr>
          <p:cNvPr id="361" name="Rectangle 19"/>
          <p:cNvSpPr>
            <a:spLocks noChangeArrowheads="1"/>
          </p:cNvSpPr>
          <p:nvPr/>
        </p:nvSpPr>
        <p:spPr bwMode="auto">
          <a:xfrm>
            <a:off x="251520" y="3757731"/>
            <a:ext cx="8892480" cy="2338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10000"/>
              </a:lnSpc>
              <a:spcBef>
                <a:spcPct val="25000"/>
              </a:spcBef>
              <a:buClr>
                <a:srgbClr val="C00000"/>
              </a:buClr>
            </a:pPr>
            <a:endParaRPr lang="en-US" altLang="zh-CN" sz="1600" dirty="0" smtClean="0">
              <a:latin typeface="Arial" pitchFamily="34" charset="0"/>
              <a:ea typeface="微软雅黑" pitchFamily="34" charset="-122"/>
              <a:cs typeface="Arial" pitchFamily="34" charset="0"/>
            </a:endParaRPr>
          </a:p>
          <a:p>
            <a:pPr>
              <a:lnSpc>
                <a:spcPct val="110000"/>
              </a:lnSpc>
              <a:spcBef>
                <a:spcPct val="25000"/>
              </a:spcBef>
              <a:buClr>
                <a:srgbClr val="C00000"/>
              </a:buClr>
              <a:buFont typeface="Wingdings" pitchFamily="2" charset="2"/>
              <a:buChar char="p"/>
            </a:pPr>
            <a:r>
              <a:rPr lang="en-US" altLang="zh-CN" sz="1600" dirty="0" smtClean="0">
                <a:latin typeface="Arial" pitchFamily="34" charset="0"/>
                <a:ea typeface="微软雅黑" pitchFamily="34" charset="-122"/>
                <a:cs typeface="Arial" pitchFamily="34" charset="0"/>
              </a:rPr>
              <a:t> </a:t>
            </a:r>
            <a:r>
              <a:rPr lang="en-US" altLang="zh-CN" sz="1600" dirty="0" smtClean="0">
                <a:latin typeface="Arial" pitchFamily="34" charset="0"/>
                <a:ea typeface="微软雅黑" pitchFamily="34" charset="-122"/>
                <a:cs typeface="Arial" pitchFamily="34" charset="0"/>
              </a:rPr>
              <a:t>transmitter</a:t>
            </a:r>
            <a:r>
              <a:rPr lang="zh-CN" altLang="en-US" sz="1600" dirty="0" smtClean="0">
                <a:latin typeface="Arial" pitchFamily="34" charset="0"/>
                <a:ea typeface="微软雅黑" pitchFamily="34" charset="-122"/>
                <a:cs typeface="Arial" pitchFamily="34" charset="0"/>
              </a:rPr>
              <a:t>：</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electrical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LED driver</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electronic DSP (coding</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modulation</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pre-equalization), </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optical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LED chip</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optical transmission antenna </a:t>
            </a:r>
            <a:endParaRPr lang="en-US" altLang="zh-CN" sz="1600" dirty="0" smtClean="0">
              <a:latin typeface="Arial" pitchFamily="34" charset="0"/>
              <a:ea typeface="微软雅黑" pitchFamily="34" charset="-122"/>
              <a:cs typeface="Arial" pitchFamily="34" charset="0"/>
            </a:endParaRPr>
          </a:p>
          <a:p>
            <a:pPr>
              <a:lnSpc>
                <a:spcPct val="110000"/>
              </a:lnSpc>
              <a:spcBef>
                <a:spcPct val="25000"/>
              </a:spcBef>
              <a:buClr>
                <a:srgbClr val="C00000"/>
              </a:buClr>
              <a:buFont typeface="Wingdings" pitchFamily="2" charset="2"/>
              <a:buChar char="p"/>
            </a:pPr>
            <a:r>
              <a:rPr lang="en-US" altLang="zh-CN" sz="1600" dirty="0" smtClean="0">
                <a:latin typeface="Arial" pitchFamily="34" charset="0"/>
                <a:ea typeface="微软雅黑" pitchFamily="34" charset="-122"/>
                <a:cs typeface="Arial" pitchFamily="34" charset="0"/>
              </a:rPr>
              <a:t> </a:t>
            </a:r>
            <a:r>
              <a:rPr lang="en-US" altLang="zh-CN" sz="1600" dirty="0" smtClean="0">
                <a:latin typeface="Arial" pitchFamily="34" charset="0"/>
                <a:ea typeface="微软雅黑" pitchFamily="34" charset="-122"/>
                <a:cs typeface="Arial" pitchFamily="34" charset="0"/>
              </a:rPr>
              <a:t>receiver</a:t>
            </a:r>
            <a:r>
              <a:rPr lang="zh-CN" altLang="en-US" sz="1600" dirty="0" smtClean="0">
                <a:latin typeface="Arial" pitchFamily="34" charset="0"/>
                <a:ea typeface="微软雅黑" pitchFamily="34" charset="-122"/>
                <a:cs typeface="Arial" pitchFamily="34" charset="0"/>
              </a:rPr>
              <a:t>：</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optical</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optical receiver antenna</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detection chip</a:t>
            </a:r>
            <a:endParaRPr lang="en-US" altLang="zh-CN" sz="1600" dirty="0" smtClean="0">
              <a:latin typeface="Arial" pitchFamily="34" charset="0"/>
              <a:ea typeface="微软雅黑" pitchFamily="34" charset="-122"/>
              <a:cs typeface="Arial" pitchFamily="34" charset="0"/>
            </a:endParaRPr>
          </a:p>
          <a:p>
            <a:pPr marL="800100" lvl="1" indent="-342900">
              <a:lnSpc>
                <a:spcPct val="110000"/>
              </a:lnSpc>
              <a:spcBef>
                <a:spcPct val="25000"/>
              </a:spcBef>
              <a:buClr>
                <a:srgbClr val="C00000"/>
              </a:buClr>
              <a:buFont typeface="Wingdings" pitchFamily="2" charset="2"/>
              <a:buChar char="l"/>
            </a:pPr>
            <a:r>
              <a:rPr lang="en-US" altLang="zh-CN" sz="1600" dirty="0" smtClean="0">
                <a:latin typeface="Arial" pitchFamily="34" charset="0"/>
                <a:ea typeface="微软雅黑" pitchFamily="34" charset="-122"/>
                <a:cs typeface="Arial" pitchFamily="34" charset="0"/>
              </a:rPr>
              <a:t>electronic</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receiver DSP(</a:t>
            </a:r>
            <a:r>
              <a:rPr lang="en-US" altLang="zh-CN" sz="1600" dirty="0" smtClean="0">
                <a:latin typeface="Arial" pitchFamily="34" charset="0"/>
                <a:ea typeface="微软雅黑" pitchFamily="34" charset="-122"/>
                <a:cs typeface="Arial" pitchFamily="34" charset="0"/>
              </a:rPr>
              <a:t>decoding</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de-modulation</a:t>
            </a:r>
            <a:r>
              <a:rPr lang="zh-CN" altLang="en-US" sz="1600" dirty="0" smtClean="0">
                <a:latin typeface="Arial" pitchFamily="34" charset="0"/>
                <a:ea typeface="微软雅黑" pitchFamily="34" charset="-122"/>
                <a:cs typeface="Arial" pitchFamily="34" charset="0"/>
              </a:rPr>
              <a:t>，</a:t>
            </a:r>
            <a:r>
              <a:rPr lang="en-US" altLang="zh-CN" sz="1600" dirty="0" smtClean="0">
                <a:latin typeface="Arial" pitchFamily="34" charset="0"/>
                <a:ea typeface="微软雅黑" pitchFamily="34" charset="-122"/>
                <a:cs typeface="Arial" pitchFamily="34" charset="0"/>
              </a:rPr>
              <a:t>post-equalization)</a:t>
            </a:r>
            <a:endParaRPr lang="zh-CN" altLang="en-US" sz="1600" dirty="0">
              <a:latin typeface="Arial" pitchFamily="34" charset="0"/>
              <a:ea typeface="微软雅黑" pitchFamily="34" charset="-122"/>
              <a:cs typeface="Arial" pitchFamily="34" charset="0"/>
            </a:endParaRPr>
          </a:p>
        </p:txBody>
      </p:sp>
    </p:spTree>
    <p:extLst>
      <p:ext uri="{BB962C8B-B14F-4D97-AF65-F5344CB8AC3E}">
        <p14:creationId xmlns="" xmlns:p14="http://schemas.microsoft.com/office/powerpoint/2010/main" val="186625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7" name="Date Placeholder 1"/>
          <p:cNvSpPr>
            <a:spLocks noGrp="1"/>
          </p:cNvSpPr>
          <p:nvPr>
            <p:ph type="dt" sz="half" idx="10"/>
          </p:nvPr>
        </p:nvSpPr>
        <p:spPr>
          <a:xfrm>
            <a:off x="685800" y="381456"/>
            <a:ext cx="1600200" cy="215444"/>
          </a:xfrm>
        </p:spPr>
        <p:txBody>
          <a:bodyPr/>
          <a:lstStyle/>
          <a:p>
            <a:r>
              <a:rPr lang="en-US" altLang="ko-KR" dirty="0" smtClean="0"/>
              <a:t>July </a:t>
            </a:r>
            <a:r>
              <a:rPr lang="en-US" altLang="ko-KR" dirty="0" smtClean="0"/>
              <a:t>2014</a:t>
            </a:r>
            <a:endParaRPr lang="en-US" dirty="0"/>
          </a:p>
        </p:txBody>
      </p:sp>
      <p:sp>
        <p:nvSpPr>
          <p:cNvPr id="21" name="TextBox 20"/>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pic>
        <p:nvPicPr>
          <p:cNvPr id="24" name="Picture 2"/>
          <p:cNvPicPr>
            <a:picLocks noChangeAspect="1" noChangeArrowheads="1"/>
          </p:cNvPicPr>
          <p:nvPr/>
        </p:nvPicPr>
        <p:blipFill>
          <a:blip r:embed="rId2" cstate="print"/>
          <a:srcRect/>
          <a:stretch>
            <a:fillRect/>
          </a:stretch>
        </p:blipFill>
        <p:spPr bwMode="auto">
          <a:xfrm>
            <a:off x="1571604" y="1357298"/>
            <a:ext cx="5591183" cy="1179297"/>
          </a:xfrm>
          <a:prstGeom prst="rect">
            <a:avLst/>
          </a:prstGeom>
          <a:noFill/>
          <a:ln w="9525">
            <a:noFill/>
            <a:miter lim="800000"/>
            <a:headEnd/>
            <a:tailEnd/>
          </a:ln>
          <a:effectLst/>
        </p:spPr>
      </p:pic>
      <p:sp>
        <p:nvSpPr>
          <p:cNvPr id="25" name="TextBox 24"/>
          <p:cNvSpPr txBox="1"/>
          <p:nvPr/>
        </p:nvSpPr>
        <p:spPr>
          <a:xfrm>
            <a:off x="7429520" y="2559602"/>
            <a:ext cx="1285884"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Current Work</a:t>
            </a:r>
            <a:endParaRPr lang="zh-CN" altLang="en-US" dirty="0">
              <a:latin typeface="微软雅黑" pitchFamily="34" charset="-122"/>
              <a:ea typeface="微软雅黑" pitchFamily="34" charset="-122"/>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19934"/>
            <a:ext cx="5324110" cy="3680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椭圆 26"/>
          <p:cNvSpPr/>
          <p:nvPr/>
        </p:nvSpPr>
        <p:spPr>
          <a:xfrm>
            <a:off x="1142976" y="1428736"/>
            <a:ext cx="1643074"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72132" y="1357298"/>
            <a:ext cx="1643074"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rot="10800000">
            <a:off x="2643174" y="2285992"/>
            <a:ext cx="4857784"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10800000">
            <a:off x="6572264" y="2428868"/>
            <a:ext cx="85725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86400" y="2819400"/>
            <a:ext cx="3657600" cy="1015663"/>
          </a:xfrm>
          <a:prstGeom prst="rect">
            <a:avLst/>
          </a:prstGeom>
          <a:solidFill>
            <a:srgbClr val="FFC000"/>
          </a:solidFill>
        </p:spPr>
        <p:txBody>
          <a:bodyPr wrap="square" rtlCol="0">
            <a:spAutoFit/>
          </a:bodyPr>
          <a:lstStyle/>
          <a:p>
            <a:r>
              <a:rPr lang="en-US" altLang="zh-CN" sz="2000" dirty="0" smtClean="0">
                <a:latin typeface="微软雅黑" pitchFamily="34" charset="-122"/>
                <a:ea typeface="微软雅黑" pitchFamily="34" charset="-122"/>
              </a:rPr>
              <a:t>Current LED</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and </a:t>
            </a:r>
            <a:r>
              <a:rPr lang="en-US" altLang="zh-CN" sz="2000" dirty="0" smtClean="0">
                <a:latin typeface="微软雅黑" pitchFamily="34" charset="-122"/>
                <a:ea typeface="微软雅黑" pitchFamily="34" charset="-122"/>
              </a:rPr>
              <a:t>PIN</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single VLC system speed x distance become barrier</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33" name="TextBox 32"/>
          <p:cNvSpPr txBox="1"/>
          <p:nvPr/>
        </p:nvSpPr>
        <p:spPr>
          <a:xfrm>
            <a:off x="5486400" y="4267200"/>
            <a:ext cx="3657600" cy="1323439"/>
          </a:xfrm>
          <a:prstGeom prst="rect">
            <a:avLst/>
          </a:prstGeom>
          <a:solidFill>
            <a:srgbClr val="FFC000"/>
          </a:solidFill>
        </p:spPr>
        <p:txBody>
          <a:bodyPr wrap="square" rtlCol="0">
            <a:spAutoFit/>
          </a:bodyPr>
          <a:lstStyle/>
          <a:p>
            <a:r>
              <a:rPr lang="en-US" altLang="zh-CN" sz="2000" dirty="0" smtClean="0">
                <a:latin typeface="微软雅黑" pitchFamily="34" charset="-122"/>
                <a:ea typeface="微软雅黑" pitchFamily="34" charset="-122"/>
              </a:rPr>
              <a:t>Electronic improvements pushed to limit</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only revolutions on LED</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and </a:t>
            </a:r>
            <a:r>
              <a:rPr lang="en-US" altLang="zh-CN" sz="2000" dirty="0" smtClean="0">
                <a:latin typeface="微软雅黑" pitchFamily="34" charset="-122"/>
                <a:ea typeface="微软雅黑" pitchFamily="34" charset="-122"/>
              </a:rPr>
              <a:t>PIN</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hardware, can lift limitations</a:t>
            </a:r>
            <a:endParaRPr lang="zh-CN" altLang="en-US" sz="2000" dirty="0">
              <a:latin typeface="微软雅黑" pitchFamily="34" charset="-122"/>
              <a:ea typeface="微软雅黑" pitchFamily="34" charset="-122"/>
            </a:endParaRPr>
          </a:p>
        </p:txBody>
      </p:sp>
      <p:sp>
        <p:nvSpPr>
          <p:cNvPr id="34" name="TextBox 33"/>
          <p:cNvSpPr txBox="1"/>
          <p:nvPr/>
        </p:nvSpPr>
        <p:spPr>
          <a:xfrm>
            <a:off x="2500298" y="2345288"/>
            <a:ext cx="1004902"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Electronic</a:t>
            </a:r>
            <a:endParaRPr lang="zh-CN" altLang="en-US" dirty="0">
              <a:latin typeface="微软雅黑" pitchFamily="34" charset="-122"/>
              <a:ea typeface="微软雅黑" pitchFamily="34" charset="-122"/>
            </a:endParaRPr>
          </a:p>
        </p:txBody>
      </p:sp>
      <p:sp>
        <p:nvSpPr>
          <p:cNvPr id="35" name="椭圆 34"/>
          <p:cNvSpPr/>
          <p:nvPr/>
        </p:nvSpPr>
        <p:spPr>
          <a:xfrm>
            <a:off x="3643306" y="1500174"/>
            <a:ext cx="295276"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705352" y="1357298"/>
            <a:ext cx="366714"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p:cNvCxnSpPr/>
          <p:nvPr/>
        </p:nvCxnSpPr>
        <p:spPr>
          <a:xfrm rot="10800000">
            <a:off x="3786182" y="2214554"/>
            <a:ext cx="3643338"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36" idx="3"/>
          </p:cNvCxnSpPr>
          <p:nvPr/>
        </p:nvCxnSpPr>
        <p:spPr>
          <a:xfrm rot="10800000">
            <a:off x="4759056" y="2149988"/>
            <a:ext cx="2670464" cy="564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71868" y="2345288"/>
            <a:ext cx="928694" cy="276999"/>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Optical</a:t>
            </a:r>
            <a:endParaRPr lang="zh-CN" altLang="en-US" dirty="0">
              <a:latin typeface="微软雅黑" pitchFamily="34" charset="-122"/>
              <a:ea typeface="微软雅黑" pitchFamily="34" charset="-122"/>
            </a:endParaRPr>
          </a:p>
        </p:txBody>
      </p:sp>
      <p:sp>
        <p:nvSpPr>
          <p:cNvPr id="40" name="Title 1"/>
          <p:cNvSpPr txBox="1">
            <a:spLocks/>
          </p:cNvSpPr>
          <p:nvPr/>
        </p:nvSpPr>
        <p:spPr>
          <a:xfrm>
            <a:off x="533400" y="685800"/>
            <a:ext cx="7772400" cy="7620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marL="0" lvl="2"/>
            <a:r>
              <a:rPr lang="en-US" sz="3200" b="1" dirty="0" smtClean="0"/>
              <a:t>System limitation</a:t>
            </a:r>
            <a:endParaRPr lang="en-US" sz="3200" b="1" dirty="0" smtClean="0"/>
          </a:p>
          <a:p>
            <a:pPr marL="0" lvl="2"/>
            <a:endParaRPr lang="en-US" sz="3200" b="1" dirty="0" smtClean="0"/>
          </a:p>
        </p:txBody>
      </p:sp>
    </p:spTree>
    <p:extLst>
      <p:ext uri="{BB962C8B-B14F-4D97-AF65-F5344CB8AC3E}">
        <p14:creationId xmlns="" xmlns:p14="http://schemas.microsoft.com/office/powerpoint/2010/main" val="186625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직사각형 9"/>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685800" y="685800"/>
            <a:ext cx="7772400" cy="533400"/>
          </a:xfrm>
        </p:spPr>
        <p:txBody>
          <a:bodyPr/>
          <a:lstStyle/>
          <a:p>
            <a:r>
              <a:rPr lang="en-US" sz="2800" b="1" dirty="0" smtClean="0"/>
              <a:t>Comparison for geometry</a:t>
            </a:r>
            <a:endParaRPr lang="en-US" sz="2800" b="1" dirty="0"/>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4"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2" name="TextBox 11"/>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19" name="内容占位符 2"/>
          <p:cNvSpPr>
            <a:spLocks noGrp="1"/>
          </p:cNvSpPr>
          <p:nvPr>
            <p:ph idx="1"/>
          </p:nvPr>
        </p:nvSpPr>
        <p:spPr>
          <a:xfrm>
            <a:off x="611560" y="4196844"/>
            <a:ext cx="8229600" cy="1536412"/>
          </a:xfrm>
        </p:spPr>
        <p:txBody>
          <a:bodyPr/>
          <a:lstStyle/>
          <a:p>
            <a:r>
              <a:rPr lang="zh-CN" altLang="zh-CN" dirty="0" smtClean="0"/>
              <a:t>面向</a:t>
            </a:r>
            <a:r>
              <a:rPr lang="en-US" altLang="zh-CN" dirty="0"/>
              <a:t>IEEE 802.15</a:t>
            </a:r>
            <a:r>
              <a:rPr lang="zh-CN" altLang="zh-CN" dirty="0"/>
              <a:t>，围绕中低速、低功耗、近距离应用需求，开展可见光成像通信技术研究</a:t>
            </a:r>
            <a:r>
              <a:rPr lang="zh-CN" altLang="zh-CN" dirty="0" smtClean="0"/>
              <a:t>；</a:t>
            </a:r>
            <a:r>
              <a:rPr lang="en-US" altLang="zh-CN" dirty="0" smtClean="0"/>
              <a:t> </a:t>
            </a:r>
          </a:p>
          <a:p>
            <a:endParaRPr lang="zh-CN" altLang="en-US" dirty="0"/>
          </a:p>
        </p:txBody>
      </p:sp>
      <p:sp>
        <p:nvSpPr>
          <p:cNvPr id="20" name="圆角矩形标注 19"/>
          <p:cNvSpPr/>
          <p:nvPr/>
        </p:nvSpPr>
        <p:spPr>
          <a:xfrm>
            <a:off x="683568" y="4293096"/>
            <a:ext cx="8208912" cy="2088232"/>
          </a:xfrm>
          <a:prstGeom prst="wedgeRoundRectCallout">
            <a:avLst>
              <a:gd name="adj1" fmla="val -38312"/>
              <a:gd name="adj2" fmla="val -5491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400" dirty="0" smtClean="0">
                <a:solidFill>
                  <a:schemeClr val="tx1"/>
                </a:solidFill>
                <a:latin typeface="微软雅黑" panose="020B0503020204020204" pitchFamily="34" charset="-122"/>
                <a:ea typeface="微软雅黑" panose="020B0503020204020204" pitchFamily="34" charset="-122"/>
              </a:rPr>
              <a:t>High speed applications</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Push very high speed application barrier</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err="1" smtClean="0">
                <a:solidFill>
                  <a:schemeClr val="tx1"/>
                </a:solidFill>
                <a:latin typeface="微软雅黑" panose="020B0503020204020204" pitchFamily="34" charset="-122"/>
                <a:ea typeface="微软雅黑" panose="020B0503020204020204" pitchFamily="34" charset="-122"/>
              </a:rPr>
              <a:t>LiFi</a:t>
            </a:r>
            <a:r>
              <a:rPr lang="en-US" altLang="zh-CN" sz="2400" dirty="0" smtClean="0">
                <a:solidFill>
                  <a:schemeClr val="tx1"/>
                </a:solidFill>
                <a:latin typeface="微软雅黑" panose="020B0503020204020204" pitchFamily="34" charset="-122"/>
                <a:ea typeface="微软雅黑" panose="020B0503020204020204" pitchFamily="34" charset="-122"/>
              </a:rPr>
              <a:t> and </a:t>
            </a:r>
            <a:r>
              <a:rPr lang="en-US" altLang="zh-CN" sz="2400" dirty="0" err="1" smtClean="0">
                <a:solidFill>
                  <a:schemeClr val="tx1"/>
                </a:solidFill>
                <a:latin typeface="微软雅黑" panose="020B0503020204020204" pitchFamily="34" charset="-122"/>
                <a:ea typeface="微软雅黑" panose="020B0503020204020204" pitchFamily="34" charset="-122"/>
              </a:rPr>
              <a:t>WiFi</a:t>
            </a:r>
            <a:r>
              <a:rPr lang="en-US" altLang="zh-CN" sz="2400" dirty="0" smtClean="0">
                <a:solidFill>
                  <a:schemeClr val="tx1"/>
                </a:solidFill>
                <a:latin typeface="微软雅黑" panose="020B0503020204020204" pitchFamily="34" charset="-122"/>
                <a:ea typeface="微软雅黑" panose="020B0503020204020204" pitchFamily="34" charset="-122"/>
              </a:rPr>
              <a:t> coordination</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611560" y="2176044"/>
            <a:ext cx="7848872" cy="2062103"/>
          </a:xfrm>
          <a:prstGeom prst="rect">
            <a:avLst/>
          </a:prstGeom>
        </p:spPr>
        <p:txBody>
          <a:bodyPr wrap="square">
            <a:spAutoFit/>
          </a:bodyPr>
          <a:lstStyle/>
          <a:p>
            <a:pPr marL="342900" lvl="0" indent="-342900" algn="just" eaLnBrk="0" hangingPunct="0">
              <a:spcBef>
                <a:spcPct val="20000"/>
              </a:spcBef>
              <a:buFontTx/>
              <a:buChar char="•"/>
            </a:pPr>
            <a:r>
              <a:rPr lang="zh-CN" altLang="zh-CN" sz="3200" kern="0" dirty="0">
                <a:solidFill>
                  <a:srgbClr val="000000"/>
                </a:solidFill>
                <a:latin typeface="微软雅黑" pitchFamily="34" charset="-122"/>
                <a:ea typeface="微软雅黑" pitchFamily="34" charset="-122"/>
              </a:rPr>
              <a:t>面向</a:t>
            </a:r>
            <a:r>
              <a:rPr lang="en-US" altLang="zh-CN" sz="3200" kern="0" dirty="0" smtClean="0">
                <a:solidFill>
                  <a:srgbClr val="000000"/>
                </a:solidFill>
                <a:latin typeface="微软雅黑" pitchFamily="34" charset="-122"/>
                <a:ea typeface="微软雅黑" pitchFamily="34" charset="-122"/>
              </a:rPr>
              <a:t>IEEE 802.11</a:t>
            </a:r>
            <a:r>
              <a:rPr lang="zh-CN" altLang="zh-CN" sz="3200" kern="0" dirty="0">
                <a:solidFill>
                  <a:srgbClr val="000000"/>
                </a:solidFill>
                <a:latin typeface="微软雅黑" pitchFamily="34" charset="-122"/>
                <a:ea typeface="微软雅黑" pitchFamily="34" charset="-122"/>
              </a:rPr>
              <a:t>，围绕高速、高密度无线局域网应用需求，开展可见光光电协同通信技术研究，形成国家标准，提交国际标准提案。</a:t>
            </a:r>
          </a:p>
        </p:txBody>
      </p:sp>
      <p:sp>
        <p:nvSpPr>
          <p:cNvPr id="22" name="矩形 21"/>
          <p:cNvSpPr/>
          <p:nvPr/>
        </p:nvSpPr>
        <p:spPr>
          <a:xfrm>
            <a:off x="611560" y="1484784"/>
            <a:ext cx="4389343" cy="584775"/>
          </a:xfrm>
          <a:prstGeom prst="rect">
            <a:avLst/>
          </a:prstGeom>
        </p:spPr>
        <p:txBody>
          <a:bodyPr wrap="none">
            <a:spAutoFit/>
          </a:bodyPr>
          <a:lstStyle/>
          <a:p>
            <a:pPr marL="342900" lvl="0" indent="-342900" eaLnBrk="0" hangingPunct="0">
              <a:spcBef>
                <a:spcPct val="20000"/>
              </a:spcBef>
              <a:buFontTx/>
              <a:buChar char="•"/>
            </a:pPr>
            <a:r>
              <a:rPr lang="en-US" altLang="zh-CN" sz="3200" b="1" kern="0" dirty="0" smtClean="0">
                <a:solidFill>
                  <a:srgbClr val="000000"/>
                </a:solidFill>
                <a:latin typeface="微软雅黑" pitchFamily="34" charset="-122"/>
                <a:ea typeface="微软雅黑" pitchFamily="34" charset="-122"/>
              </a:rPr>
              <a:t>Research Target</a:t>
            </a:r>
            <a:r>
              <a:rPr lang="zh-CN" altLang="zh-CN" sz="3200" b="1" kern="0" dirty="0" smtClean="0">
                <a:solidFill>
                  <a:srgbClr val="000000"/>
                </a:solidFill>
                <a:latin typeface="微软雅黑" pitchFamily="34" charset="-122"/>
                <a:ea typeface="微软雅黑" pitchFamily="34" charset="-122"/>
              </a:rPr>
              <a:t>：</a:t>
            </a:r>
            <a:endParaRPr lang="en-US" altLang="zh-CN" sz="3200" kern="0" dirty="0">
              <a:solidFill>
                <a:srgbClr val="000000"/>
              </a:solidFill>
              <a:latin typeface="微软雅黑" pitchFamily="34" charset="-122"/>
              <a:ea typeface="微软雅黑" pitchFamily="34" charset="-122"/>
            </a:endParaRPr>
          </a:p>
        </p:txBody>
      </p:sp>
      <p:sp>
        <p:nvSpPr>
          <p:cNvPr id="23" name="圆角矩形标注 22"/>
          <p:cNvSpPr/>
          <p:nvPr/>
        </p:nvSpPr>
        <p:spPr>
          <a:xfrm>
            <a:off x="683568" y="2060848"/>
            <a:ext cx="8208912" cy="2088232"/>
          </a:xfrm>
          <a:prstGeom prst="wedgeRoundRectCallout">
            <a:avLst>
              <a:gd name="adj1" fmla="val -40348"/>
              <a:gd name="adj2" fmla="val 5632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400" dirty="0" smtClean="0">
                <a:solidFill>
                  <a:schemeClr val="tx1"/>
                </a:solidFill>
                <a:latin typeface="微软雅黑" panose="020B0503020204020204" pitchFamily="34" charset="-122"/>
                <a:ea typeface="微软雅黑" panose="020B0503020204020204" pitchFamily="34" charset="-122"/>
              </a:rPr>
              <a:t>Mid-low speed applications</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application scenario and industry push</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buFont typeface="Wingdings" panose="05000000000000000000" pitchFamily="2" charset="2"/>
              <a:buChar char="Ø"/>
            </a:pPr>
            <a:r>
              <a:rPr lang="en-US" altLang="zh-CN" sz="2400" dirty="0" smtClean="0">
                <a:solidFill>
                  <a:schemeClr val="tx1"/>
                </a:solidFill>
                <a:latin typeface="微软雅黑" panose="020B0503020204020204" pitchFamily="34" charset="-122"/>
                <a:ea typeface="微软雅黑" panose="020B0503020204020204" pitchFamily="34" charset="-122"/>
              </a:rPr>
              <a:t>OCC scenario </a:t>
            </a:r>
            <a:r>
              <a:rPr lang="en-US" altLang="zh-CN" sz="2400" dirty="0" smtClean="0">
                <a:solidFill>
                  <a:schemeClr val="tx1"/>
                </a:solidFill>
                <a:latin typeface="微软雅黑" panose="020B0503020204020204" pitchFamily="34" charset="-122"/>
                <a:ea typeface="微软雅黑" panose="020B0503020204020204" pitchFamily="34" charset="-122"/>
              </a:rPr>
              <a:t>study</a:t>
            </a:r>
            <a:r>
              <a:rPr lang="zh-CN" altLang="en-US" sz="2400" dirty="0" smtClean="0">
                <a:solidFill>
                  <a:schemeClr val="tx1"/>
                </a:solidFill>
                <a:latin typeface="微软雅黑" panose="020B0503020204020204" pitchFamily="34" charset="-122"/>
                <a:ea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rPr>
              <a:t>standardization</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6233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Systematic Plan</a:t>
            </a:r>
            <a:endParaRPr lang="en-US" sz="3200" b="1"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16" name="图文框 15"/>
          <p:cNvSpPr/>
          <p:nvPr/>
        </p:nvSpPr>
        <p:spPr bwMode="auto">
          <a:xfrm>
            <a:off x="395536" y="1772816"/>
            <a:ext cx="8496944" cy="1368152"/>
          </a:xfrm>
          <a:prstGeom prst="frame">
            <a:avLst>
              <a:gd name="adj1" fmla="val 4521"/>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w="76200" cmpd="sng">
                <a:solidFill>
                  <a:srgbClr val="000000"/>
                </a:solidFill>
              </a:ln>
              <a:solidFill>
                <a:schemeClr val="tx1"/>
              </a:solidFill>
              <a:effectLst/>
              <a:latin typeface="fudan" pitchFamily="2" charset="0"/>
              <a:ea typeface="黑体" pitchFamily="2" charset="-122"/>
            </a:endParaRPr>
          </a:p>
        </p:txBody>
      </p:sp>
      <p:sp>
        <p:nvSpPr>
          <p:cNvPr id="17" name="矩形 16"/>
          <p:cNvSpPr/>
          <p:nvPr/>
        </p:nvSpPr>
        <p:spPr>
          <a:xfrm>
            <a:off x="683568" y="1484784"/>
            <a:ext cx="4269432" cy="400110"/>
          </a:xfrm>
          <a:prstGeom prst="rect">
            <a:avLst/>
          </a:prstGeom>
          <a:solidFill>
            <a:schemeClr val="accent2">
              <a:lumMod val="40000"/>
              <a:lumOff val="60000"/>
            </a:schemeClr>
          </a:solidFill>
          <a:ln>
            <a:solidFill>
              <a:schemeClr val="bg2">
                <a:lumMod val="20000"/>
                <a:lumOff val="80000"/>
              </a:schemeClr>
            </a:solidFill>
          </a:ln>
        </p:spPr>
        <p:txBody>
          <a:bodyPr wrap="square">
            <a:spAutoFit/>
          </a:bodyPr>
          <a:lstStyle/>
          <a:p>
            <a:pPr lvl="0" algn="ctr"/>
            <a:r>
              <a:rPr lang="en-US" altLang="zh-CN" sz="2000" b="1" dirty="0" smtClean="0">
                <a:latin typeface="微软雅黑" panose="020B0503020204020204" pitchFamily="34" charset="-122"/>
                <a:ea typeface="微软雅黑" panose="020B0503020204020204" pitchFamily="34" charset="-122"/>
              </a:rPr>
              <a:t>System Requirement Analysis </a:t>
            </a:r>
            <a:endParaRPr lang="zh-CN" altLang="zh-CN" sz="2000" b="1" dirty="0">
              <a:latin typeface="微软雅黑" panose="020B0503020204020204" pitchFamily="34" charset="-122"/>
              <a:ea typeface="微软雅黑" panose="020B0503020204020204" pitchFamily="34" charset="-122"/>
            </a:endParaRPr>
          </a:p>
        </p:txBody>
      </p:sp>
      <p:sp>
        <p:nvSpPr>
          <p:cNvPr id="18" name="图文框 17"/>
          <p:cNvSpPr/>
          <p:nvPr/>
        </p:nvSpPr>
        <p:spPr bwMode="auto">
          <a:xfrm>
            <a:off x="395536" y="3413031"/>
            <a:ext cx="8496944" cy="2104201"/>
          </a:xfrm>
          <a:prstGeom prst="frame">
            <a:avLst>
              <a:gd name="adj1" fmla="val 3141"/>
            </a:avLst>
          </a:prstGeom>
          <a:solidFill>
            <a:schemeClr val="accent3">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9" name="矩形 18"/>
          <p:cNvSpPr/>
          <p:nvPr/>
        </p:nvSpPr>
        <p:spPr>
          <a:xfrm>
            <a:off x="711042" y="3212976"/>
            <a:ext cx="3098958" cy="400110"/>
          </a:xfrm>
          <a:prstGeom prst="rect">
            <a:avLst/>
          </a:prstGeom>
          <a:solidFill>
            <a:schemeClr val="accent3">
              <a:lumMod val="75000"/>
            </a:schemeClr>
          </a:solidFill>
          <a:ln>
            <a:solidFill>
              <a:schemeClr val="bg1"/>
            </a:solidFill>
          </a:ln>
        </p:spPr>
        <p:txBody>
          <a:bodyPr wrap="square" anchor="ctr">
            <a:spAutoFit/>
          </a:bodyPr>
          <a:lstStyle/>
          <a:p>
            <a:pPr lvl="0" algn="ctr"/>
            <a:r>
              <a:rPr lang="en-US" altLang="zh-CN" sz="2000" b="1" dirty="0" smtClean="0">
                <a:latin typeface="微软雅黑" panose="020B0503020204020204" pitchFamily="34" charset="-122"/>
                <a:ea typeface="微软雅黑" panose="020B0503020204020204" pitchFamily="34" charset="-122"/>
              </a:rPr>
              <a:t>Key Technique Study</a:t>
            </a:r>
            <a:endParaRPr lang="zh-CN" altLang="zh-CN"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539552" y="1988840"/>
            <a:ext cx="8136904" cy="1015663"/>
          </a:xfrm>
          <a:prstGeom prst="rect">
            <a:avLst/>
          </a:prstGeom>
        </p:spPr>
        <p:txBody>
          <a:bodyPr wrap="square">
            <a:spAutoFit/>
          </a:bodyPr>
          <a:lstStyle/>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OCC based application business model analysis</a:t>
            </a:r>
            <a:r>
              <a:rPr lang="zh-CN" altLang="zh-CN"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common technology requirements for case study and standardization</a:t>
            </a:r>
            <a:r>
              <a:rPr lang="zh-CN" altLang="zh-CN"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application report</a:t>
            </a:r>
            <a:r>
              <a:rPr lang="zh-CN"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21" name="矩形 20"/>
          <p:cNvSpPr/>
          <p:nvPr/>
        </p:nvSpPr>
        <p:spPr>
          <a:xfrm>
            <a:off x="467544" y="3721552"/>
            <a:ext cx="8280920" cy="1631216"/>
          </a:xfrm>
          <a:prstGeom prst="rect">
            <a:avLst/>
          </a:prstGeom>
        </p:spPr>
        <p:txBody>
          <a:bodyPr wrap="square">
            <a:spAutoFit/>
          </a:bodyPr>
          <a:lstStyle/>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Design OCC based system and possible combinati</a:t>
            </a:r>
            <a:r>
              <a:rPr lang="en-US" altLang="zh-CN" sz="2000" dirty="0" smtClean="0">
                <a:latin typeface="微软雅黑" panose="020B0503020204020204" pitchFamily="34" charset="-122"/>
                <a:ea typeface="微软雅黑" panose="020B0503020204020204" pitchFamily="34" charset="-122"/>
              </a:rPr>
              <a:t>on with </a:t>
            </a:r>
            <a:r>
              <a:rPr lang="en-US" altLang="zh-CN" sz="2000" dirty="0" smtClean="0">
                <a:latin typeface="微软雅黑" panose="020B0503020204020204" pitchFamily="34" charset="-122"/>
                <a:ea typeface="微软雅黑" panose="020B0503020204020204" pitchFamily="34" charset="-122"/>
              </a:rPr>
              <a:t>802.11 WLAN system structure</a:t>
            </a:r>
            <a:endParaRPr lang="en-US" altLang="zh-CN" sz="2000" dirty="0">
              <a:latin typeface="微软雅黑" panose="020B0503020204020204" pitchFamily="34" charset="-122"/>
              <a:ea typeface="微软雅黑" panose="020B0503020204020204" pitchFamily="34" charset="-122"/>
            </a:endParaRPr>
          </a:p>
          <a:p>
            <a:pPr marL="342900" lvl="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rPr>
              <a:t>802.15 based high resolution indoor navigation and positioning system, short range mid-low speed communication system solution</a:t>
            </a:r>
            <a:r>
              <a:rPr lang="zh-CN"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98801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838200"/>
            <a:ext cx="8077200" cy="609600"/>
          </a:xfrm>
        </p:spPr>
        <p:txBody>
          <a:bodyPr/>
          <a:lstStyle/>
          <a:p>
            <a:r>
              <a:rPr lang="en-US" sz="3200" b="1" dirty="0" smtClean="0"/>
              <a:t>OCC applications</a:t>
            </a:r>
            <a:endParaRPr lang="en-US" sz="3200" b="1"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sp>
        <p:nvSpPr>
          <p:cNvPr id="15" name="内容占位符 2"/>
          <p:cNvSpPr>
            <a:spLocks noGrp="1"/>
          </p:cNvSpPr>
          <p:nvPr>
            <p:ph idx="1"/>
          </p:nvPr>
        </p:nvSpPr>
        <p:spPr>
          <a:xfrm>
            <a:off x="428596" y="1500174"/>
            <a:ext cx="8445015" cy="4214842"/>
          </a:xfrm>
        </p:spPr>
        <p:txBody>
          <a:bodyPr/>
          <a:lstStyle/>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Medical</a:t>
            </a:r>
            <a:r>
              <a:rPr lang="zh-CN" altLang="en-US" sz="2000" b="1" dirty="0" smtClean="0">
                <a:solidFill>
                  <a:schemeClr val="accent2">
                    <a:lumMod val="75000"/>
                  </a:schemeClr>
                </a:solidFill>
              </a:rPr>
              <a:t>：</a:t>
            </a:r>
            <a:r>
              <a:rPr lang="en-US" altLang="zh-CN" sz="2000" b="1" dirty="0" smtClean="0">
                <a:solidFill>
                  <a:schemeClr val="accent2">
                    <a:lumMod val="75000"/>
                  </a:schemeClr>
                </a:solidFill>
              </a:rPr>
              <a:t>GE health care</a:t>
            </a:r>
            <a:endParaRPr lang="en-US" altLang="zh-CN" sz="2000" b="1" dirty="0" smtClean="0">
              <a:solidFill>
                <a:schemeClr val="accent2">
                  <a:lumMod val="75000"/>
                </a:schemeClr>
              </a:solidFill>
            </a:endParaRP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Mobile Manufactures</a:t>
            </a:r>
            <a:endParaRPr lang="en-US" altLang="zh-CN" sz="2000" b="1" dirty="0" smtClean="0">
              <a:solidFill>
                <a:schemeClr val="accent2">
                  <a:lumMod val="75000"/>
                </a:schemeClr>
              </a:solidFill>
            </a:endParaRP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Ready case</a:t>
            </a:r>
            <a:r>
              <a:rPr lang="zh-CN" altLang="en-US" sz="2000" b="1" dirty="0" smtClean="0">
                <a:solidFill>
                  <a:schemeClr val="accent2">
                    <a:lumMod val="75000"/>
                  </a:schemeClr>
                </a:solidFill>
              </a:rPr>
              <a:t>：</a:t>
            </a:r>
            <a:r>
              <a:rPr lang="en-US" altLang="zh-CN" sz="2000" b="1" dirty="0" smtClean="0">
                <a:solidFill>
                  <a:schemeClr val="accent2">
                    <a:lumMod val="75000"/>
                  </a:schemeClr>
                </a:solidFill>
              </a:rPr>
              <a:t>Shanghai </a:t>
            </a:r>
            <a:r>
              <a:rPr lang="en-US" altLang="zh-CN" sz="2000" b="1" dirty="0" smtClean="0">
                <a:solidFill>
                  <a:schemeClr val="accent2">
                    <a:lumMod val="75000"/>
                  </a:schemeClr>
                </a:solidFill>
              </a:rPr>
              <a:t>Museum</a:t>
            </a:r>
            <a:endParaRPr lang="en-US" altLang="zh-CN" sz="2000" b="1" dirty="0" smtClean="0">
              <a:solidFill>
                <a:schemeClr val="accent2">
                  <a:lumMod val="75000"/>
                </a:schemeClr>
              </a:solidFill>
            </a:endParaRPr>
          </a:p>
          <a:p>
            <a:pPr marL="631825" algn="just">
              <a:lnSpc>
                <a:spcPct val="125000"/>
              </a:lnSpc>
              <a:spcBef>
                <a:spcPts val="600"/>
              </a:spcBef>
              <a:buFont typeface="Wingdings" panose="05000000000000000000" pitchFamily="2" charset="2"/>
              <a:buChar char="p"/>
            </a:pPr>
            <a:r>
              <a:rPr lang="en-US" altLang="zh-CN" sz="2000" b="1" dirty="0" smtClean="0">
                <a:solidFill>
                  <a:schemeClr val="accent2">
                    <a:lumMod val="75000"/>
                  </a:schemeClr>
                </a:solidFill>
              </a:rPr>
              <a:t>Marine Communication</a:t>
            </a:r>
            <a:endParaRPr lang="en-US" altLang="zh-CN" sz="2000" b="1" dirty="0" smtClean="0">
              <a:solidFill>
                <a:schemeClr val="accent2">
                  <a:lumMod val="75000"/>
                </a:schemeClr>
              </a:solidFill>
            </a:endParaRPr>
          </a:p>
        </p:txBody>
      </p:sp>
      <p:grpSp>
        <p:nvGrpSpPr>
          <p:cNvPr id="22" name="组合 21"/>
          <p:cNvGrpSpPr/>
          <p:nvPr/>
        </p:nvGrpSpPr>
        <p:grpSpPr>
          <a:xfrm>
            <a:off x="5500694" y="1500174"/>
            <a:ext cx="3096632" cy="1882705"/>
            <a:chOff x="4644008" y="3257465"/>
            <a:chExt cx="4157874" cy="3097151"/>
          </a:xfrm>
        </p:grpSpPr>
        <p:pic>
          <p:nvPicPr>
            <p:cNvPr id="23" name="图片 22"/>
            <p:cNvPicPr>
              <a:picLocks noChangeAspect="1"/>
            </p:cNvPicPr>
            <p:nvPr/>
          </p:nvPicPr>
          <p:blipFill>
            <a:blip r:embed="rId2" cstate="print"/>
            <a:stretch>
              <a:fillRect/>
            </a:stretch>
          </p:blipFill>
          <p:spPr>
            <a:xfrm>
              <a:off x="4644008" y="3257465"/>
              <a:ext cx="4124535" cy="3097151"/>
            </a:xfrm>
            <a:prstGeom prst="rect">
              <a:avLst/>
            </a:prstGeom>
          </p:spPr>
        </p:pic>
        <p:sp>
          <p:nvSpPr>
            <p:cNvPr id="24" name="矩形 23"/>
            <p:cNvSpPr/>
            <p:nvPr/>
          </p:nvSpPr>
          <p:spPr>
            <a:xfrm>
              <a:off x="7233859" y="3374984"/>
              <a:ext cx="1568023" cy="607571"/>
            </a:xfrm>
            <a:prstGeom prst="rect">
              <a:avLst/>
            </a:prstGeom>
            <a:solidFill>
              <a:schemeClr val="bg2">
                <a:lumMod val="20000"/>
                <a:lumOff val="80000"/>
              </a:schemeClr>
            </a:solidFill>
          </p:spPr>
          <p:txBody>
            <a:bodyPr wrap="square">
              <a:spAutoFit/>
            </a:bodyPr>
            <a:lstStyle/>
            <a:p>
              <a:pPr algn="ctr">
                <a:spcBef>
                  <a:spcPts val="0"/>
                </a:spcBef>
              </a:pPr>
              <a:r>
                <a:rPr lang="zh-CN" altLang="en-US" kern="0" dirty="0">
                  <a:solidFill>
                    <a:srgbClr val="0000FF"/>
                  </a:solidFill>
                  <a:effectLst>
                    <a:outerShdw blurRad="38100" dist="38100" dir="2700000" algn="tl">
                      <a:srgbClr val="C0C0C0"/>
                    </a:outerShdw>
                  </a:effectLst>
                  <a:latin typeface="黑体"/>
                  <a:ea typeface="黑体"/>
                  <a:cs typeface="+mj-cs"/>
                </a:rPr>
                <a:t>核磁共振</a:t>
              </a:r>
            </a:p>
          </p:txBody>
        </p:sp>
      </p:gr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3733800"/>
            <a:ext cx="3516657" cy="2085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图片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2600" y="3733800"/>
            <a:ext cx="2857520" cy="2018853"/>
          </a:xfrm>
          <a:prstGeom prst="rect">
            <a:avLst/>
          </a:prstGeom>
        </p:spPr>
      </p:pic>
    </p:spTree>
    <p:extLst>
      <p:ext uri="{BB962C8B-B14F-4D97-AF65-F5344CB8AC3E}">
        <p14:creationId xmlns="" xmlns:p14="http://schemas.microsoft.com/office/powerpoint/2010/main" val="2988015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endParaRPr lang="en-US" sz="3200" b="1" dirty="0" smtClean="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graphicFrame>
        <p:nvGraphicFramePr>
          <p:cNvPr id="17" name="表格 16"/>
          <p:cNvGraphicFramePr>
            <a:graphicFrameLocks noGrp="1"/>
          </p:cNvGraphicFramePr>
          <p:nvPr>
            <p:extLst>
              <p:ext uri="{D42A27DB-BD31-4B8C-83A1-F6EECF244321}">
                <p14:modId xmlns:p14="http://schemas.microsoft.com/office/powerpoint/2010/main" xmlns="" val="471965876"/>
              </p:ext>
            </p:extLst>
          </p:nvPr>
        </p:nvGraphicFramePr>
        <p:xfrm>
          <a:off x="152400" y="3733800"/>
          <a:ext cx="8763001" cy="2026095"/>
        </p:xfrm>
        <a:graphic>
          <a:graphicData uri="http://schemas.openxmlformats.org/drawingml/2006/table">
            <a:tbl>
              <a:tblPr firstRow="1" firstCol="1" bandRow="1">
                <a:tableStyleId>{5C22544A-7EE6-4342-B048-85BDC9FD1C3A}</a:tableStyleId>
              </a:tblPr>
              <a:tblGrid>
                <a:gridCol w="1861642"/>
                <a:gridCol w="1375322"/>
                <a:gridCol w="1331780"/>
                <a:gridCol w="1497949"/>
                <a:gridCol w="2696308"/>
              </a:tblGrid>
              <a:tr h="643686">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Techniques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Reference points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resolution</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dimension</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Complexity</a:t>
                      </a:r>
                      <a:endParaRPr lang="zh-CN" sz="1400" kern="100" dirty="0">
                        <a:solidFill>
                          <a:schemeClr val="tx1"/>
                        </a:solidFill>
                        <a:effectLst/>
                        <a:latin typeface="微软雅黑" panose="020B0503020204020204" pitchFamily="34" charset="-122"/>
                        <a:ea typeface="微软雅黑" panose="020B0503020204020204" pitchFamily="34" charset="-122"/>
                      </a:endParaRPr>
                    </a:p>
                    <a:p>
                      <a:pPr algn="ctr">
                        <a:lnSpc>
                          <a:spcPct val="125000"/>
                        </a:lnSpc>
                        <a:spcAft>
                          <a:spcPts val="0"/>
                        </a:spcAft>
                      </a:pPr>
                      <a:r>
                        <a:rPr lang="en-US" sz="1800" kern="100" dirty="0" smtClean="0">
                          <a:solidFill>
                            <a:schemeClr val="tx1"/>
                          </a:solidFill>
                          <a:effectLst/>
                          <a:latin typeface="微软雅黑" panose="020B0503020204020204" pitchFamily="34" charset="-122"/>
                          <a:ea typeface="微软雅黑" panose="020B0503020204020204" pitchFamily="34" charset="-122"/>
                        </a:rPr>
                        <a:t>hardware/</a:t>
                      </a:r>
                      <a:r>
                        <a:rPr lang="en-US" altLang="zh-CN" sz="1800" kern="100" dirty="0" smtClean="0">
                          <a:solidFill>
                            <a:schemeClr val="tx1"/>
                          </a:solidFill>
                          <a:effectLst/>
                          <a:latin typeface="微软雅黑" panose="020B0503020204020204" pitchFamily="34" charset="-122"/>
                          <a:ea typeface="微软雅黑" panose="020B0503020204020204" pitchFamily="34" charset="-122"/>
                        </a:rPr>
                        <a:t>software</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71">
                <a:tc>
                  <a:txBody>
                    <a:bodyPr/>
                    <a:lstStyle/>
                    <a:p>
                      <a:pPr algn="ctr">
                        <a:lnSpc>
                          <a:spcPct val="125000"/>
                        </a:lnSpc>
                        <a:spcAft>
                          <a:spcPts val="0"/>
                        </a:spcAft>
                      </a:pPr>
                      <a:r>
                        <a:rPr lang="en-US" altLang="zh-CN" sz="1800" b="1" kern="100" dirty="0" smtClean="0">
                          <a:solidFill>
                            <a:schemeClr val="tx1"/>
                          </a:solidFill>
                          <a:effectLst/>
                          <a:latin typeface="微软雅黑" panose="020B0503020204020204" pitchFamily="34" charset="-122"/>
                          <a:ea typeface="微软雅黑" panose="020B0503020204020204" pitchFamily="34" charset="-122"/>
                          <a:cs typeface="+mn-cs"/>
                        </a:rPr>
                        <a:t>TOA</a:t>
                      </a:r>
                      <a:endParaRPr lang="zh-CN" sz="1800" b="1"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3</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2D</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high/medium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71">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TDOA</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high</a:t>
                      </a:r>
                      <a:r>
                        <a:rPr lang="en-US" sz="1800" kern="100" dirty="0" smtClean="0">
                          <a:solidFill>
                            <a:schemeClr val="tx1"/>
                          </a:solidFill>
                          <a:effectLst/>
                          <a:latin typeface="微软雅黑" panose="020B0503020204020204" pitchFamily="34" charset="-122"/>
                          <a:ea typeface="微软雅黑" panose="020B0503020204020204" pitchFamily="34" charset="-122"/>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272">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RSS</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2D/3D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low</a:t>
                      </a:r>
                      <a:r>
                        <a:rPr lang="en-US" sz="1800" kern="100" dirty="0" smtClean="0">
                          <a:solidFill>
                            <a:schemeClr val="tx1"/>
                          </a:solidFill>
                          <a:effectLst/>
                          <a:latin typeface="微软雅黑" panose="020B0503020204020204" pitchFamily="34" charset="-122"/>
                          <a:ea typeface="微软雅黑" panose="020B0503020204020204" pitchFamily="34" charset="-122"/>
                        </a:rPr>
                        <a:t>/</a:t>
                      </a: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AOA</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2</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cm</a:t>
                      </a:r>
                      <a:endParaRPr lang="zh-CN" sz="1800" b="0" kern="100" dirty="0">
                        <a:solidFill>
                          <a:schemeClr val="tx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sz="1800" kern="100" dirty="0">
                          <a:solidFill>
                            <a:schemeClr val="tx1"/>
                          </a:solidFill>
                          <a:effectLst/>
                          <a:latin typeface="微软雅黑" panose="020B0503020204020204" pitchFamily="34" charset="-122"/>
                          <a:ea typeface="微软雅黑" panose="020B0503020204020204" pitchFamily="34" charset="-122"/>
                        </a:rPr>
                        <a:t>3D</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5000"/>
                        </a:lnSpc>
                        <a:spcAft>
                          <a:spcPts val="0"/>
                        </a:spcAft>
                      </a:pPr>
                      <a:r>
                        <a:rPr lang="en-US" altLang="zh-CN" sz="1800" kern="100" dirty="0" smtClean="0">
                          <a:solidFill>
                            <a:schemeClr val="tx1"/>
                          </a:solidFill>
                          <a:effectLst/>
                          <a:latin typeface="微软雅黑" panose="020B0503020204020204" pitchFamily="34" charset="-122"/>
                          <a:ea typeface="微软雅黑" panose="020B0503020204020204" pitchFamily="34" charset="-122"/>
                        </a:rPr>
                        <a:t>high</a:t>
                      </a:r>
                      <a:r>
                        <a:rPr lang="en-US" sz="1800" kern="100" dirty="0" smtClean="0">
                          <a:solidFill>
                            <a:schemeClr val="tx1"/>
                          </a:solidFill>
                          <a:effectLst/>
                          <a:latin typeface="微软雅黑" panose="020B0503020204020204" pitchFamily="34" charset="-122"/>
                          <a:ea typeface="微软雅黑" panose="020B0503020204020204" pitchFamily="34" charset="-122"/>
                        </a:rPr>
                        <a:t>/</a:t>
                      </a:r>
                      <a:r>
                        <a:rPr lang="en-US" altLang="zh-CN" sz="1800" b="0" kern="100" dirty="0" smtClean="0">
                          <a:solidFill>
                            <a:schemeClr val="tx1"/>
                          </a:solidFill>
                          <a:effectLst/>
                          <a:latin typeface="微软雅黑" panose="020B0503020204020204" pitchFamily="34" charset="-122"/>
                          <a:ea typeface="微软雅黑" panose="020B0503020204020204" pitchFamily="34" charset="-122"/>
                          <a:cs typeface="+mn-cs"/>
                        </a:rPr>
                        <a:t>medium</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800" y="1988840"/>
            <a:ext cx="2240952"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1964133"/>
            <a:ext cx="2191440" cy="153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781156"/>
            <a:ext cx="2441918" cy="1863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264" y="1907500"/>
            <a:ext cx="1979712" cy="1593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矩形 21"/>
          <p:cNvSpPr/>
          <p:nvPr/>
        </p:nvSpPr>
        <p:spPr>
          <a:xfrm>
            <a:off x="880273" y="1561865"/>
            <a:ext cx="678006" cy="438582"/>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TOA</a:t>
            </a:r>
            <a:endParaRPr lang="zh-CN" altLang="zh-CN" b="1" kern="100" dirty="0">
              <a:latin typeface="微软雅黑" panose="020B0503020204020204" pitchFamily="34" charset="-122"/>
              <a:ea typeface="微软雅黑" panose="020B0503020204020204" pitchFamily="34" charset="-122"/>
            </a:endParaRPr>
          </a:p>
        </p:txBody>
      </p:sp>
      <p:sp>
        <p:nvSpPr>
          <p:cNvPr id="27" name="矩形 26"/>
          <p:cNvSpPr/>
          <p:nvPr/>
        </p:nvSpPr>
        <p:spPr>
          <a:xfrm>
            <a:off x="2928344" y="1500529"/>
            <a:ext cx="870239"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TDOA</a:t>
            </a:r>
            <a:endParaRPr lang="zh-CN" altLang="zh-CN" b="1" kern="100" dirty="0">
              <a:latin typeface="微软雅黑" panose="020B0503020204020204" pitchFamily="34" charset="-122"/>
              <a:ea typeface="微软雅黑" panose="020B0503020204020204" pitchFamily="34" charset="-122"/>
            </a:endParaRPr>
          </a:p>
        </p:txBody>
      </p:sp>
      <p:sp>
        <p:nvSpPr>
          <p:cNvPr id="28" name="矩形 27"/>
          <p:cNvSpPr/>
          <p:nvPr/>
        </p:nvSpPr>
        <p:spPr>
          <a:xfrm>
            <a:off x="5386668" y="1484784"/>
            <a:ext cx="625492"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RSS</a:t>
            </a:r>
            <a:endParaRPr lang="zh-CN" altLang="zh-CN" b="1" kern="100" dirty="0">
              <a:latin typeface="微软雅黑" panose="020B0503020204020204" pitchFamily="34" charset="-122"/>
              <a:ea typeface="微软雅黑" panose="020B0503020204020204" pitchFamily="34" charset="-122"/>
            </a:endParaRPr>
          </a:p>
        </p:txBody>
      </p:sp>
      <p:sp>
        <p:nvSpPr>
          <p:cNvPr id="29" name="矩形 28"/>
          <p:cNvSpPr/>
          <p:nvPr/>
        </p:nvSpPr>
        <p:spPr>
          <a:xfrm>
            <a:off x="7581804" y="1468918"/>
            <a:ext cx="712632" cy="406971"/>
          </a:xfrm>
          <a:prstGeom prst="rect">
            <a:avLst/>
          </a:prstGeom>
        </p:spPr>
        <p:txBody>
          <a:bodyPr wrap="none">
            <a:spAutoFit/>
          </a:bodyPr>
          <a:lstStyle/>
          <a:p>
            <a:pPr algn="ctr">
              <a:lnSpc>
                <a:spcPct val="125000"/>
              </a:lnSpc>
              <a:spcAft>
                <a:spcPts val="0"/>
              </a:spcAft>
            </a:pPr>
            <a:r>
              <a:rPr lang="en-US" altLang="zh-CN" b="1" kern="100" dirty="0">
                <a:latin typeface="微软雅黑" panose="020B0503020204020204" pitchFamily="34" charset="-122"/>
                <a:ea typeface="微软雅黑" panose="020B0503020204020204" pitchFamily="34" charset="-122"/>
              </a:rPr>
              <a:t>AOA</a:t>
            </a:r>
            <a:endParaRPr lang="zh-CN" altLang="zh-CN" b="1" kern="100" dirty="0">
              <a:latin typeface="微软雅黑" panose="020B0503020204020204" pitchFamily="34" charset="-122"/>
              <a:ea typeface="微软雅黑" panose="020B0503020204020204" pitchFamily="34" charset="-122"/>
            </a:endParaRPr>
          </a:p>
        </p:txBody>
      </p:sp>
      <p:sp>
        <p:nvSpPr>
          <p:cNvPr id="30" name="椭圆 29"/>
          <p:cNvSpPr/>
          <p:nvPr/>
        </p:nvSpPr>
        <p:spPr>
          <a:xfrm>
            <a:off x="152400" y="5105400"/>
            <a:ext cx="1928826"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62000" y="6096000"/>
            <a:ext cx="8001000" cy="276999"/>
          </a:xfrm>
          <a:prstGeom prst="rect">
            <a:avLst/>
          </a:prstGeom>
          <a:noFill/>
        </p:spPr>
        <p:txBody>
          <a:bodyPr wrap="square" rtlCol="0">
            <a:spAutoFit/>
          </a:bodyPr>
          <a:lstStyle/>
          <a:p>
            <a:r>
              <a:rPr lang="en-US" altLang="zh-CN" dirty="0" smtClean="0"/>
              <a:t>TOA (time of a </a:t>
            </a:r>
            <a:r>
              <a:rPr lang="en-US" altLang="zh-CN" dirty="0" err="1" smtClean="0"/>
              <a:t>rrival</a:t>
            </a:r>
            <a:r>
              <a:rPr lang="en-US" altLang="zh-CN" dirty="0" smtClean="0"/>
              <a:t>)  TDOA(time difference of arrival) RSS (Received Signal Strength) AOA(Angle of Arrival)</a:t>
            </a:r>
            <a:endParaRPr lang="zh-CN" altLang="en-US" dirty="0"/>
          </a:p>
        </p:txBody>
      </p:sp>
    </p:spTree>
    <p:extLst>
      <p:ext uri="{BB962C8B-B14F-4D97-AF65-F5344CB8AC3E}">
        <p14:creationId xmlns="" xmlns:p14="http://schemas.microsoft.com/office/powerpoint/2010/main" val="298801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8077200" cy="609600"/>
          </a:xfrm>
        </p:spPr>
        <p:txBody>
          <a:bodyPr/>
          <a:lstStyle/>
          <a:p>
            <a:r>
              <a:rPr lang="en-US" sz="3200" b="1" dirty="0" smtClean="0"/>
              <a:t>OCC positioning</a:t>
            </a:r>
            <a:endParaRPr lang="en-US" sz="3200" b="1" dirty="0" smtClean="0"/>
          </a:p>
        </p:txBody>
      </p:sp>
      <p:sp>
        <p:nvSpPr>
          <p:cNvPr id="6" name="Rectangle 6"/>
          <p:cNvSpPr>
            <a:spLocks noGrp="1" noChangeArrowheads="1"/>
          </p:cNvSpPr>
          <p:nvPr>
            <p:ph type="sldNum" sz="quarter" idx="12"/>
          </p:nvPr>
        </p:nvSpPr>
        <p:spPr>
          <a:xfrm>
            <a:off x="4191000" y="6553200"/>
            <a:ext cx="530225" cy="182562"/>
          </a:xfrm>
          <a:ln/>
        </p:spPr>
        <p:txBody>
          <a:bodyPr/>
          <a:lstStyle/>
          <a:p>
            <a:pPr>
              <a:defRPr/>
            </a:pPr>
            <a:r>
              <a:rPr lang="en-US" dirty="0"/>
              <a:t>Slide </a:t>
            </a:r>
            <a:fld id="{168A0E28-C750-41B9-A69D-2C32EC8D3106}" type="slidenum">
              <a:rPr lang="en-US"/>
              <a:pPr>
                <a:defRPr/>
              </a:pPr>
              <a:t>9</a:t>
            </a:fld>
            <a:endParaRPr lang="en-US" dirty="0"/>
          </a:p>
        </p:txBody>
      </p:sp>
      <p:sp>
        <p:nvSpPr>
          <p:cNvPr id="8" name="직사각형 7"/>
          <p:cNvSpPr/>
          <p:nvPr/>
        </p:nvSpPr>
        <p:spPr bwMode="auto">
          <a:xfrm>
            <a:off x="5512496" y="292274"/>
            <a:ext cx="3593926" cy="27974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3" name="직사각형 15"/>
          <p:cNvSpPr/>
          <p:nvPr/>
        </p:nvSpPr>
        <p:spPr bwMode="auto">
          <a:xfrm>
            <a:off x="6270008" y="353704"/>
            <a:ext cx="2362200" cy="228600"/>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1" name="바닥글 개체 틀 4"/>
          <p:cNvSpPr>
            <a:spLocks noGrp="1"/>
          </p:cNvSpPr>
          <p:nvPr>
            <p:ph type="ftr" sz="quarter" idx="11"/>
          </p:nvPr>
        </p:nvSpPr>
        <p:spPr>
          <a:xfrm>
            <a:off x="5486400" y="6475413"/>
            <a:ext cx="3124200" cy="184150"/>
          </a:xfrm>
        </p:spPr>
        <p:txBody>
          <a:bodyPr/>
          <a:lstStyle/>
          <a:p>
            <a:r>
              <a:rPr lang="en-US" dirty="0" smtClean="0"/>
              <a:t>Yu </a:t>
            </a:r>
            <a:r>
              <a:rPr lang="en-US" dirty="0" err="1" smtClean="0"/>
              <a:t>Zeng</a:t>
            </a:r>
            <a:r>
              <a:rPr lang="en-US" dirty="0" smtClean="0"/>
              <a:t>, China Telecom</a:t>
            </a:r>
            <a:endParaRPr lang="en-US" dirty="0"/>
          </a:p>
        </p:txBody>
      </p:sp>
      <p:sp>
        <p:nvSpPr>
          <p:cNvPr id="12" name="Date Placeholder 1"/>
          <p:cNvSpPr>
            <a:spLocks noGrp="1"/>
          </p:cNvSpPr>
          <p:nvPr>
            <p:ph type="dt" sz="half" idx="10"/>
          </p:nvPr>
        </p:nvSpPr>
        <p:spPr>
          <a:xfrm>
            <a:off x="685800" y="381456"/>
            <a:ext cx="1600200" cy="215444"/>
          </a:xfrm>
        </p:spPr>
        <p:txBody>
          <a:bodyPr/>
          <a:lstStyle/>
          <a:p>
            <a:r>
              <a:rPr lang="en-US" altLang="ko-KR" dirty="0" smtClean="0"/>
              <a:t>July</a:t>
            </a:r>
            <a:r>
              <a:rPr lang="en-US" altLang="ko-KR" dirty="0" smtClean="0"/>
              <a:t> </a:t>
            </a:r>
            <a:r>
              <a:rPr lang="en-US" altLang="ko-KR" dirty="0" smtClean="0"/>
              <a:t>2014</a:t>
            </a:r>
            <a:endParaRPr lang="en-US" dirty="0"/>
          </a:p>
        </p:txBody>
      </p:sp>
      <p:sp>
        <p:nvSpPr>
          <p:cNvPr id="10" name="TextBox 9"/>
          <p:cNvSpPr txBox="1"/>
          <p:nvPr/>
        </p:nvSpPr>
        <p:spPr>
          <a:xfrm>
            <a:off x="5715000" y="296840"/>
            <a:ext cx="3048000" cy="307777"/>
          </a:xfrm>
          <a:prstGeom prst="rect">
            <a:avLst/>
          </a:prstGeom>
          <a:noFill/>
        </p:spPr>
        <p:txBody>
          <a:bodyPr wrap="square" rtlCol="0">
            <a:spAutoFit/>
          </a:bodyPr>
          <a:lstStyle/>
          <a:p>
            <a:r>
              <a:rPr lang="en-US" altLang="ko-KR" sz="1400" b="1" dirty="0" smtClean="0">
                <a:latin typeface="+mj-lt"/>
              </a:rPr>
              <a:t>doc.: </a:t>
            </a:r>
            <a:r>
              <a:rPr lang="en-US" altLang="zh-CN" sz="1400" b="1" dirty="0" smtClean="0"/>
              <a:t>IEEE 802-15-14-0438-00-007a</a:t>
            </a:r>
            <a:endParaRPr lang="ko-KR" altLang="en-US" sz="1400" b="1" dirty="0">
              <a:latin typeface="+mj-lt"/>
            </a:endParaRPr>
          </a:p>
        </p:txBody>
      </p:sp>
      <p:grpSp>
        <p:nvGrpSpPr>
          <p:cNvPr id="34" name="组合 20"/>
          <p:cNvGrpSpPr/>
          <p:nvPr/>
        </p:nvGrpSpPr>
        <p:grpSpPr>
          <a:xfrm>
            <a:off x="5029200" y="1447800"/>
            <a:ext cx="3586249" cy="2559781"/>
            <a:chOff x="2135250" y="1492881"/>
            <a:chExt cx="7006553" cy="4318643"/>
          </a:xfrm>
        </p:grpSpPr>
        <p:pic>
          <p:nvPicPr>
            <p:cNvPr id="35" name="图片 34"/>
            <p:cNvPicPr>
              <a:picLocks noChangeAspect="1"/>
            </p:cNvPicPr>
            <p:nvPr/>
          </p:nvPicPr>
          <p:blipFill>
            <a:blip r:embed="rId2" cstate="print"/>
            <a:stretch>
              <a:fillRect/>
            </a:stretch>
          </p:blipFill>
          <p:spPr>
            <a:xfrm>
              <a:off x="2135250" y="1492881"/>
              <a:ext cx="7006553" cy="4318643"/>
            </a:xfrm>
            <a:prstGeom prst="rect">
              <a:avLst/>
            </a:prstGeom>
          </p:spPr>
        </p:pic>
        <p:sp>
          <p:nvSpPr>
            <p:cNvPr id="36" name="TextBox 35"/>
            <p:cNvSpPr txBox="1"/>
            <p:nvPr/>
          </p:nvSpPr>
          <p:spPr>
            <a:xfrm>
              <a:off x="5559353" y="1621439"/>
              <a:ext cx="3275229" cy="675031"/>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2014 CES </a:t>
              </a:r>
              <a:endParaRPr lang="en-US" altLang="zh-CN" sz="2000" b="1" dirty="0" smtClean="0">
                <a:solidFill>
                  <a:schemeClr val="bg1"/>
                </a:solidFill>
                <a:latin typeface="微软雅黑" pitchFamily="34" charset="-122"/>
                <a:ea typeface="微软雅黑" pitchFamily="34" charset="-122"/>
              </a:endParaRPr>
            </a:p>
          </p:txBody>
        </p:sp>
      </p:grpSp>
      <p:sp>
        <p:nvSpPr>
          <p:cNvPr id="37" name="Rectangle 8"/>
          <p:cNvSpPr>
            <a:spLocks noChangeArrowheads="1"/>
          </p:cNvSpPr>
          <p:nvPr/>
        </p:nvSpPr>
        <p:spPr bwMode="auto">
          <a:xfrm>
            <a:off x="3622410" y="127743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8" name="Picture 3"/>
          <p:cNvPicPr>
            <a:picLocks noChangeAspect="1" noChangeArrowheads="1"/>
          </p:cNvPicPr>
          <p:nvPr/>
        </p:nvPicPr>
        <p:blipFill>
          <a:blip r:embed="rId3" cstate="print"/>
          <a:srcRect/>
          <a:stretch>
            <a:fillRect/>
          </a:stretch>
        </p:blipFill>
        <p:spPr bwMode="auto">
          <a:xfrm>
            <a:off x="152400" y="4267200"/>
            <a:ext cx="3153477" cy="1571636"/>
          </a:xfrm>
          <a:prstGeom prst="rect">
            <a:avLst/>
          </a:prstGeom>
          <a:noFill/>
          <a:ln w="9525">
            <a:noFill/>
            <a:miter lim="800000"/>
            <a:headEnd/>
            <a:tailEnd/>
          </a:ln>
          <a:effectLst/>
        </p:spPr>
      </p:pic>
      <p:pic>
        <p:nvPicPr>
          <p:cNvPr id="39" name="Picture 5"/>
          <p:cNvPicPr>
            <a:picLocks noChangeAspect="1" noChangeArrowheads="1"/>
          </p:cNvPicPr>
          <p:nvPr/>
        </p:nvPicPr>
        <p:blipFill>
          <a:blip r:embed="rId4" cstate="print"/>
          <a:srcRect/>
          <a:stretch>
            <a:fillRect/>
          </a:stretch>
        </p:blipFill>
        <p:spPr bwMode="auto">
          <a:xfrm>
            <a:off x="5410200" y="4038600"/>
            <a:ext cx="2138355" cy="1763984"/>
          </a:xfrm>
          <a:prstGeom prst="rect">
            <a:avLst/>
          </a:prstGeom>
          <a:noFill/>
          <a:ln w="9525">
            <a:noFill/>
            <a:miter lim="800000"/>
            <a:headEnd/>
            <a:tailEnd/>
          </a:ln>
        </p:spPr>
      </p:pic>
      <p:pic>
        <p:nvPicPr>
          <p:cNvPr id="40" name="Picture 5"/>
          <p:cNvPicPr>
            <a:picLocks noChangeAspect="1" noChangeArrowheads="1"/>
          </p:cNvPicPr>
          <p:nvPr/>
        </p:nvPicPr>
        <p:blipFill>
          <a:blip r:embed="rId5" cstate="print"/>
          <a:srcRect/>
          <a:stretch>
            <a:fillRect/>
          </a:stretch>
        </p:blipFill>
        <p:spPr bwMode="auto">
          <a:xfrm>
            <a:off x="0" y="1524000"/>
            <a:ext cx="3855257" cy="1500198"/>
          </a:xfrm>
          <a:prstGeom prst="rect">
            <a:avLst/>
          </a:prstGeom>
          <a:noFill/>
          <a:ln w="9525">
            <a:noFill/>
            <a:miter lim="800000"/>
            <a:headEnd/>
            <a:tailEnd/>
          </a:ln>
          <a:effectLst/>
        </p:spPr>
      </p:pic>
      <p:cxnSp>
        <p:nvCxnSpPr>
          <p:cNvPr id="41" name="直接箭头连接符 40"/>
          <p:cNvCxnSpPr/>
          <p:nvPr/>
        </p:nvCxnSpPr>
        <p:spPr>
          <a:xfrm>
            <a:off x="2500330" y="2667008"/>
            <a:ext cx="642942" cy="5000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14644" y="3667140"/>
            <a:ext cx="928694"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3m</a:t>
            </a:r>
            <a:endParaRPr lang="zh-CN" altLang="en-US" dirty="0">
              <a:solidFill>
                <a:srgbClr val="FF0000"/>
              </a:solidFill>
              <a:latin typeface="微软雅黑" pitchFamily="34" charset="-122"/>
              <a:ea typeface="微软雅黑" pitchFamily="34" charset="-122"/>
            </a:endParaRPr>
          </a:p>
        </p:txBody>
      </p:sp>
      <p:sp>
        <p:nvSpPr>
          <p:cNvPr id="43" name="TextBox 42"/>
          <p:cNvSpPr txBox="1"/>
          <p:nvPr/>
        </p:nvSpPr>
        <p:spPr>
          <a:xfrm>
            <a:off x="3571900" y="3057845"/>
            <a:ext cx="928694"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1m</a:t>
            </a:r>
            <a:endParaRPr lang="zh-CN" altLang="en-US" dirty="0">
              <a:solidFill>
                <a:srgbClr val="FF0000"/>
              </a:solidFill>
              <a:latin typeface="微软雅黑" pitchFamily="34" charset="-122"/>
              <a:ea typeface="微软雅黑" pitchFamily="34" charset="-122"/>
            </a:endParaRPr>
          </a:p>
        </p:txBody>
      </p:sp>
      <p:sp>
        <p:nvSpPr>
          <p:cNvPr id="44" name="TextBox 43"/>
          <p:cNvSpPr txBox="1"/>
          <p:nvPr/>
        </p:nvSpPr>
        <p:spPr>
          <a:xfrm>
            <a:off x="5486400" y="5867400"/>
            <a:ext cx="2205030" cy="276999"/>
          </a:xfrm>
          <a:prstGeom prst="rect">
            <a:avLst/>
          </a:prstGeom>
          <a:solidFill>
            <a:srgbClr val="FFC000"/>
          </a:solidFill>
        </p:spPr>
        <p:txBody>
          <a:bodyPr wrap="square" rtlCol="0">
            <a:spAutoFit/>
          </a:bodyPr>
          <a:lstStyle/>
          <a:p>
            <a:r>
              <a:rPr lang="en-US" altLang="zh-CN" dirty="0" smtClean="0">
                <a:latin typeface="微软雅黑" pitchFamily="34" charset="-122"/>
                <a:ea typeface="微软雅黑" pitchFamily="34" charset="-122"/>
              </a:rPr>
              <a:t>CMOS Camera RSS</a:t>
            </a:r>
            <a:endParaRPr lang="zh-CN" altLang="en-US" dirty="0">
              <a:latin typeface="微软雅黑" pitchFamily="34" charset="-122"/>
              <a:ea typeface="微软雅黑" pitchFamily="34" charset="-122"/>
            </a:endParaRPr>
          </a:p>
        </p:txBody>
      </p:sp>
      <p:sp>
        <p:nvSpPr>
          <p:cNvPr id="45" name="TextBox 44"/>
          <p:cNvSpPr txBox="1"/>
          <p:nvPr/>
        </p:nvSpPr>
        <p:spPr>
          <a:xfrm>
            <a:off x="3286148" y="2024066"/>
            <a:ext cx="1928826"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CDMA+TDMA</a:t>
            </a:r>
            <a:endParaRPr lang="zh-CN" altLang="en-US" dirty="0">
              <a:latin typeface="微软雅黑" pitchFamily="34" charset="-122"/>
              <a:ea typeface="微软雅黑" pitchFamily="34" charset="-122"/>
            </a:endParaRPr>
          </a:p>
        </p:txBody>
      </p:sp>
      <p:cxnSp>
        <p:nvCxnSpPr>
          <p:cNvPr id="46" name="直接箭头连接符 45"/>
          <p:cNvCxnSpPr/>
          <p:nvPr/>
        </p:nvCxnSpPr>
        <p:spPr>
          <a:xfrm flipV="1">
            <a:off x="2590800" y="2286000"/>
            <a:ext cx="785818"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a:blip r:embed="rId6" cstate="print"/>
          <a:srcRect/>
          <a:stretch>
            <a:fillRect/>
          </a:stretch>
        </p:blipFill>
        <p:spPr bwMode="auto">
          <a:xfrm>
            <a:off x="3200400" y="3352800"/>
            <a:ext cx="1714512" cy="1800224"/>
          </a:xfrm>
          <a:prstGeom prst="rect">
            <a:avLst/>
          </a:prstGeom>
          <a:noFill/>
          <a:ln w="9525">
            <a:noFill/>
            <a:miter lim="800000"/>
            <a:headEnd/>
            <a:tailEnd/>
          </a:ln>
          <a:effectLst/>
        </p:spPr>
      </p:pic>
    </p:spTree>
    <p:extLst>
      <p:ext uri="{BB962C8B-B14F-4D97-AF65-F5344CB8AC3E}">
        <p14:creationId xmlns="" xmlns:p14="http://schemas.microsoft.com/office/powerpoint/2010/main" val="298801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12979</TotalTime>
  <Words>601</Words>
  <Application>Microsoft Office PowerPoint</Application>
  <PresentationFormat>全屏显示(4:3)</PresentationFormat>
  <Paragraphs>170</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VLC_Composition_090917</vt:lpstr>
      <vt:lpstr>幻灯片 1</vt:lpstr>
      <vt:lpstr>幻灯片 2</vt:lpstr>
      <vt:lpstr>幻灯片 3</vt:lpstr>
      <vt:lpstr>幻灯片 4</vt:lpstr>
      <vt:lpstr>Comparison for geometry</vt:lpstr>
      <vt:lpstr>Systematic Plan</vt:lpstr>
      <vt:lpstr>OCC applications</vt:lpstr>
      <vt:lpstr>OCC positioning</vt:lpstr>
      <vt:lpstr>OCC positioning</vt:lpstr>
      <vt:lpstr>OCC positioning</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win</cp:lastModifiedBy>
  <cp:revision>978</cp:revision>
  <cp:lastPrinted>2013-09-15T00:13:49Z</cp:lastPrinted>
  <dcterms:created xsi:type="dcterms:W3CDTF">2009-09-18T11:31:33Z</dcterms:created>
  <dcterms:modified xsi:type="dcterms:W3CDTF">2014-07-15T20:36:39Z</dcterms:modified>
</cp:coreProperties>
</file>