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34" r:id="rId2"/>
    <p:sldId id="335" r:id="rId3"/>
    <p:sldId id="340" r:id="rId4"/>
    <p:sldId id="343" r:id="rId5"/>
    <p:sldId id="341" r:id="rId6"/>
    <p:sldId id="342" r:id="rId7"/>
    <p:sldId id="344" r:id="rId8"/>
    <p:sldId id="346" r:id="rId9"/>
    <p:sldId id="347" r:id="rId10"/>
    <p:sldId id="348" r:id="rId11"/>
    <p:sldId id="336" r:id="rId12"/>
    <p:sldId id="337" r:id="rId13"/>
    <p:sldId id="338" r:id="rId14"/>
    <p:sldId id="339" r:id="rId15"/>
    <p:sldId id="350" r:id="rId16"/>
    <p:sldId id="345" r:id="rId17"/>
    <p:sldId id="349" r:id="rId18"/>
    <p:sldId id="351" r:id="rId19"/>
    <p:sldId id="352" r:id="rId20"/>
    <p:sldId id="354" r:id="rId21"/>
    <p:sldId id="353" r:id="rId22"/>
    <p:sldId id="35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1637" autoAdjust="0"/>
  </p:normalViewPr>
  <p:slideViewPr>
    <p:cSldViewPr>
      <p:cViewPr>
        <p:scale>
          <a:sx n="70" d="100"/>
          <a:sy n="70" d="100"/>
        </p:scale>
        <p:origin x="-594" y="-36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BC50D84-1EAC-4A17-AF61-D7DD116B57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E3CA38D-8142-45EE-B811-9B3558A2F4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20D5C4-2595-4CF8-89AE-D17BD365DF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A83FC4-CD48-4352-B4FA-3C1682037B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DF77B46-506C-47ED-AD0C-182D0234B9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DF97633-195F-4C6F-AB4D-C85C17EB09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2B6AA55-FD2B-4512-93D5-674D39FDB0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802. </a:t>
            </a:r>
            <a:r>
              <a:rPr lang="en-US" altLang="ko-KR" sz="1400" b="1" dirty="0" smtClean="0"/>
              <a:t>15-14-0443-00-0008</a:t>
            </a:r>
            <a:endParaRPr lang="en-US" altLang="ko-KR" sz="1400" b="1" dirty="0">
              <a:ea typeface="굴림" pitchFamily="50" charset="-127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3" r:id="rId3"/>
    <p:sldLayoutId id="2147483734" r:id="rId4"/>
    <p:sldLayoutId id="2147483735" r:id="rId5"/>
    <p:sldLayoutId id="2147483736" r:id="rId6"/>
    <p:sldLayoutId id="2147483742" r:id="rId7"/>
    <p:sldLayoutId id="2147483737" r:id="rId8"/>
    <p:sldLayoutId id="2147483738" r:id="rId9"/>
    <p:sldLayoutId id="2147483739" r:id="rId10"/>
    <p:sldLayoutId id="21474837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MAC Frame Structure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July, 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Common channel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for </a:t>
            </a:r>
            <a:r>
              <a:rPr lang="en-US" altLang="ko-KR" dirty="0"/>
              <a:t>common </a:t>
            </a:r>
            <a:r>
              <a:rPr lang="en-US" altLang="ko-KR" dirty="0" smtClean="0"/>
              <a:t>mode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</a:t>
            </a:r>
            <a:r>
              <a:rPr lang="en-US" altLang="ko-KR" dirty="0"/>
              <a:t>we need to define is signaling and protocol to support transition from a channel to another.</a:t>
            </a:r>
          </a:p>
          <a:p>
            <a:r>
              <a:rPr lang="en-US" altLang="ko-KR" dirty="0" smtClean="0"/>
              <a:t>TBD: Whether it is necessary to define </a:t>
            </a:r>
            <a:r>
              <a:rPr lang="en-US" altLang="ko-KR" dirty="0"/>
              <a:t>specific common </a:t>
            </a:r>
            <a:r>
              <a:rPr lang="en-US" altLang="ko-KR" dirty="0" smtClean="0"/>
              <a:t>channel or not.</a:t>
            </a:r>
            <a:endParaRPr lang="en-US" altLang="ko-KR" dirty="0"/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8504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NICT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I-PD (Initiator PD) gives frame boundary</a:t>
            </a:r>
            <a:r>
              <a:rPr lang="en-US" altLang="ko-KR" dirty="0"/>
              <a:t> </a:t>
            </a:r>
            <a:r>
              <a:rPr lang="en-US" altLang="ko-KR" dirty="0" smtClean="0"/>
              <a:t>and structure</a:t>
            </a:r>
          </a:p>
          <a:p>
            <a:r>
              <a:rPr lang="en-US" altLang="ko-KR" dirty="0" smtClean="0"/>
              <a:t>J-PD (Joiner PD) responses to I-PD</a:t>
            </a:r>
          </a:p>
          <a:p>
            <a:r>
              <a:rPr lang="en-US" altLang="ko-KR" dirty="0" smtClean="0"/>
              <a:t>Q: </a:t>
            </a:r>
          </a:p>
          <a:p>
            <a:pPr lvl="1"/>
            <a:r>
              <a:rPr lang="en-US" altLang="ko-KR" dirty="0" smtClean="0"/>
              <a:t>how to provide low duty cycling to receive temporary beacon?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702250"/>
              </p:ext>
            </p:extLst>
          </p:nvPr>
        </p:nvGraphicFramePr>
        <p:xfrm>
          <a:off x="107504" y="3696369"/>
          <a:ext cx="8728632" cy="28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38" name="Visio" r:id="rId3" imgW="5617453" imgH="1820982" progId="Visio.Drawing.11">
                  <p:embed/>
                </p:oleObj>
              </mc:Choice>
              <mc:Fallback>
                <p:oleObj name="Visio" r:id="rId3" imgW="5617453" imgH="182098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504" y="3696369"/>
                        <a:ext cx="8728632" cy="28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807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NICT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Issues</a:t>
            </a:r>
          </a:p>
          <a:p>
            <a:pPr lvl="1"/>
            <a:r>
              <a:rPr lang="en-US" altLang="ko-KR" dirty="0" smtClean="0"/>
              <a:t>I-PD provides information to initiate group formation</a:t>
            </a:r>
          </a:p>
          <a:p>
            <a:pPr lvl="2"/>
            <a:r>
              <a:rPr lang="en-US" altLang="ko-KR" dirty="0" smtClean="0"/>
              <a:t>I-PD does not provide timing reference any more</a:t>
            </a:r>
          </a:p>
          <a:p>
            <a:pPr lvl="1"/>
            <a:r>
              <a:rPr lang="en-US" altLang="ko-KR" dirty="0" smtClean="0"/>
              <a:t>Who sends synchronization signal? Only I-PD?</a:t>
            </a:r>
          </a:p>
          <a:p>
            <a:pPr lvl="2"/>
            <a:r>
              <a:rPr lang="en-US" altLang="ko-KR" dirty="0" smtClean="0"/>
              <a:t>PDs can take over the role of I-PD turn-by-turn</a:t>
            </a:r>
          </a:p>
          <a:p>
            <a:pPr lvl="1"/>
            <a:r>
              <a:rPr lang="en-US" altLang="ko-KR" dirty="0" smtClean="0"/>
              <a:t>Loading of discovery slot and peering slot (revisit later)</a:t>
            </a:r>
          </a:p>
          <a:p>
            <a:pPr lvl="2"/>
            <a:r>
              <a:rPr lang="en-US" altLang="ko-KR" dirty="0" smtClean="0"/>
              <a:t>S-E?: D-slot &gt; P-slot, NICT: D-slot &lt; P-slot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63759"/>
              </p:ext>
            </p:extLst>
          </p:nvPr>
        </p:nvGraphicFramePr>
        <p:xfrm>
          <a:off x="179511" y="4074443"/>
          <a:ext cx="8534117" cy="2882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61" name="Visio" r:id="rId3" imgW="5550170" imgH="1874897" progId="Visio.Drawing.11">
                  <p:embed/>
                </p:oleObj>
              </mc:Choice>
              <mc:Fallback>
                <p:oleObj name="Visio" r:id="rId3" imgW="5550170" imgH="187489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1" y="4074443"/>
                        <a:ext cx="8534117" cy="28829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4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InterDigital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Common Beacon to provide </a:t>
            </a:r>
            <a:r>
              <a:rPr lang="en-US" altLang="ko-KR" dirty="0" err="1" smtClean="0"/>
              <a:t>superframe</a:t>
            </a:r>
            <a:r>
              <a:rPr lang="en-US" altLang="ko-KR" dirty="0" smtClean="0"/>
              <a:t> boundary</a:t>
            </a:r>
          </a:p>
          <a:p>
            <a:pPr lvl="1"/>
            <a:r>
              <a:rPr lang="en-US" altLang="ko-KR" dirty="0" smtClean="0"/>
              <a:t>Discovery, peering, emergency, negotiation as well.</a:t>
            </a:r>
          </a:p>
          <a:p>
            <a:r>
              <a:rPr lang="en-US" altLang="ko-KR" dirty="0" smtClean="0"/>
              <a:t>Frame X beacon to provide frame X boundary</a:t>
            </a:r>
          </a:p>
          <a:p>
            <a:pPr lvl="1"/>
            <a:r>
              <a:rPr lang="en-US" altLang="ko-KR" dirty="0" smtClean="0"/>
              <a:t>Per app group</a:t>
            </a:r>
          </a:p>
          <a:p>
            <a:r>
              <a:rPr lang="en-US" altLang="ko-KR" dirty="0" smtClean="0"/>
              <a:t>Q: </a:t>
            </a:r>
          </a:p>
          <a:p>
            <a:pPr lvl="1"/>
            <a:r>
              <a:rPr lang="en-US" altLang="ko-KR" dirty="0" smtClean="0"/>
              <a:t>Who sends common beacon? Is it centralized coordinator?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644952"/>
              </p:ext>
            </p:extLst>
          </p:nvPr>
        </p:nvGraphicFramePr>
        <p:xfrm>
          <a:off x="71922" y="4005064"/>
          <a:ext cx="8811539" cy="2351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82" name="Visio" r:id="rId3" imgW="5574489" imgH="1487787" progId="Visio.Drawing.11">
                  <p:embed/>
                </p:oleObj>
              </mc:Choice>
              <mc:Fallback>
                <p:oleObj name="Visio" r:id="rId3" imgW="5574489" imgH="148778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922" y="4005064"/>
                        <a:ext cx="8811539" cy="23515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45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InterDigital</a:t>
            </a:r>
            <a:r>
              <a:rPr lang="en-US" altLang="ko-KR" dirty="0" smtClean="0"/>
              <a:t>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No common beacon</a:t>
            </a:r>
          </a:p>
          <a:p>
            <a:r>
              <a:rPr lang="en-US" altLang="ko-KR" sz="2000" dirty="0" smtClean="0"/>
              <a:t>Frame X beacon may be integrated in CAP</a:t>
            </a:r>
          </a:p>
          <a:p>
            <a:r>
              <a:rPr lang="en-US" altLang="ko-KR" sz="2000" dirty="0" smtClean="0"/>
              <a:t>Each App group can negotiate usage of synchronization intervals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970183"/>
              </p:ext>
            </p:extLst>
          </p:nvPr>
        </p:nvGraphicFramePr>
        <p:xfrm>
          <a:off x="3995936" y="3546900"/>
          <a:ext cx="4973836" cy="139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927" name="Visio" r:id="rId3" imgW="5550170" imgH="1556529" progId="Visio.Drawing.11">
                  <p:embed/>
                </p:oleObj>
              </mc:Choice>
              <mc:Fallback>
                <p:oleObj name="Visio" r:id="rId3" imgW="5550170" imgH="15565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936" y="3546900"/>
                        <a:ext cx="4973836" cy="1394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직선 연결선 9"/>
          <p:cNvCxnSpPr/>
          <p:nvPr/>
        </p:nvCxnSpPr>
        <p:spPr bwMode="auto">
          <a:xfrm flipH="1">
            <a:off x="3563888" y="4581128"/>
            <a:ext cx="720080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 flipH="1">
            <a:off x="5148064" y="4581128"/>
            <a:ext cx="3816424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396664"/>
              </p:ext>
            </p:extLst>
          </p:nvPr>
        </p:nvGraphicFramePr>
        <p:xfrm>
          <a:off x="225135" y="5301208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928" name="Visio" r:id="rId5" imgW="4891660" imgH="617338" progId="Visio.Drawing.11">
                  <p:embed/>
                </p:oleObj>
              </mc:Choice>
              <mc:Fallback>
                <p:oleObj name="Visio" r:id="rId5" imgW="4891660" imgH="61733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135" y="5301208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784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InterDigital</a:t>
            </a:r>
            <a:r>
              <a:rPr lang="en-US" altLang="ko-KR" dirty="0"/>
              <a:t>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Common beacon may be included in a certain sync. interval</a:t>
            </a:r>
          </a:p>
          <a:p>
            <a:pPr lvl="1"/>
            <a:r>
              <a:rPr lang="en-US" altLang="ko-KR" dirty="0"/>
              <a:t>App 0 (common)</a:t>
            </a:r>
          </a:p>
          <a:p>
            <a:pPr lvl="1"/>
            <a:r>
              <a:rPr lang="en-US" altLang="ko-KR" dirty="0"/>
              <a:t>TBD: how to know the timing of </a:t>
            </a:r>
            <a:r>
              <a:rPr lang="en-US" altLang="ko-KR" dirty="0" smtClean="0"/>
              <a:t>App </a:t>
            </a:r>
            <a:r>
              <a:rPr lang="en-US" altLang="ko-KR" dirty="0"/>
              <a:t>0 beacon</a:t>
            </a:r>
          </a:p>
          <a:p>
            <a:pPr lvl="1"/>
            <a:r>
              <a:rPr lang="en-US" altLang="ko-KR" dirty="0"/>
              <a:t>Issue: common beacon to </a:t>
            </a:r>
            <a:r>
              <a:rPr lang="en-US" altLang="ko-KR" dirty="0" smtClean="0"/>
              <a:t>coordinate frame </a:t>
            </a:r>
            <a:r>
              <a:rPr lang="en-US" altLang="ko-KR" dirty="0"/>
              <a:t>X beacon reasonable?</a:t>
            </a:r>
            <a:br>
              <a:rPr lang="en-US" altLang="ko-KR" dirty="0"/>
            </a:br>
            <a:r>
              <a:rPr lang="en-US" altLang="ko-KR" dirty="0"/>
              <a:t>Possible problem: when multiple </a:t>
            </a:r>
            <a:r>
              <a:rPr lang="en-US" altLang="ko-KR" dirty="0" smtClean="0"/>
              <a:t>common </a:t>
            </a:r>
            <a:r>
              <a:rPr lang="en-US" altLang="ko-KR" dirty="0"/>
              <a:t>beacon exist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516000"/>
              </p:ext>
            </p:extLst>
          </p:nvPr>
        </p:nvGraphicFramePr>
        <p:xfrm>
          <a:off x="225135" y="5475759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70" name="Visio" r:id="rId3" imgW="4970013" imgH="664846" progId="Visio.Drawing.11">
                  <p:embed/>
                </p:oleObj>
              </mc:Choice>
              <mc:Fallback>
                <p:oleObj name="Visio" r:id="rId3" imgW="4970013" imgH="66484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135" y="5475759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0816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InterDigital</a:t>
            </a:r>
            <a:r>
              <a:rPr lang="en-US" altLang="ko-KR" dirty="0"/>
              <a:t>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Usage of Frame beacon</a:t>
            </a:r>
          </a:p>
          <a:p>
            <a:pPr lvl="1"/>
            <a:r>
              <a:rPr lang="en-US" altLang="ko-KR" sz="1400" dirty="0" smtClean="0"/>
              <a:t>Low duty cycling per app group basis (to allow deep (longer) sleep)</a:t>
            </a:r>
          </a:p>
          <a:p>
            <a:pPr lvl="1"/>
            <a:r>
              <a:rPr lang="en-US" altLang="ko-KR" sz="1400" dirty="0" smtClean="0"/>
              <a:t>Fine synchronization</a:t>
            </a:r>
          </a:p>
          <a:p>
            <a:pPr lvl="1"/>
            <a:r>
              <a:rPr lang="en-US" altLang="ko-KR" sz="1400" dirty="0" smtClean="0"/>
              <a:t>Switching across multiple app groups</a:t>
            </a:r>
          </a:p>
          <a:p>
            <a:r>
              <a:rPr lang="en-US" altLang="ko-KR" sz="1800" dirty="0" smtClean="0"/>
              <a:t>Issues</a:t>
            </a:r>
          </a:p>
          <a:p>
            <a:pPr lvl="1"/>
            <a:r>
              <a:rPr lang="en-US" altLang="ko-KR" sz="1400" dirty="0" smtClean="0"/>
              <a:t>Should every app group negotiate for this TDMA formation?</a:t>
            </a:r>
          </a:p>
          <a:p>
            <a:pPr lvl="1"/>
            <a:r>
              <a:rPr lang="en-US" altLang="ko-KR" sz="1400" dirty="0" smtClean="0"/>
              <a:t>TBD</a:t>
            </a:r>
          </a:p>
          <a:p>
            <a:pPr lvl="2"/>
            <a:r>
              <a:rPr lang="en-US" altLang="ko-KR" sz="1200" dirty="0" smtClean="0"/>
              <a:t>Whether </a:t>
            </a:r>
            <a:r>
              <a:rPr lang="en-US" altLang="ko-KR" sz="1200" dirty="0"/>
              <a:t>d</a:t>
            </a:r>
            <a:r>
              <a:rPr lang="en-US" altLang="ko-KR" sz="1200" dirty="0" smtClean="0"/>
              <a:t>ifferent app group </a:t>
            </a:r>
            <a:br>
              <a:rPr lang="en-US" altLang="ko-KR" sz="1200" dirty="0" smtClean="0"/>
            </a:br>
            <a:r>
              <a:rPr lang="en-US" altLang="ko-KR" sz="1200" dirty="0" smtClean="0"/>
              <a:t>can share the resource in the </a:t>
            </a:r>
            <a:br>
              <a:rPr lang="en-US" altLang="ko-KR" sz="1200" dirty="0" smtClean="0"/>
            </a:br>
            <a:r>
              <a:rPr lang="en-US" altLang="ko-KR" sz="1200" dirty="0" smtClean="0"/>
              <a:t>sync interval.</a:t>
            </a:r>
          </a:p>
          <a:p>
            <a:pPr lvl="1"/>
            <a:r>
              <a:rPr lang="en-US" altLang="ko-KR" sz="1600" dirty="0" smtClean="0"/>
              <a:t>Flexible frame structure</a:t>
            </a:r>
            <a:br>
              <a:rPr lang="en-US" altLang="ko-KR" sz="1600" dirty="0" smtClean="0"/>
            </a:br>
            <a:r>
              <a:rPr lang="en-US" altLang="ko-KR" sz="1600" dirty="0" smtClean="0"/>
              <a:t>possible?</a:t>
            </a:r>
          </a:p>
          <a:p>
            <a:pPr lvl="2"/>
            <a:r>
              <a:rPr lang="en-US" altLang="ko-KR" sz="1400" dirty="0" smtClean="0"/>
              <a:t>Sync interval is fixed (from TGD). </a:t>
            </a:r>
          </a:p>
          <a:p>
            <a:pPr lvl="2"/>
            <a:r>
              <a:rPr lang="en-US" altLang="ko-KR" sz="1400" dirty="0" smtClean="0"/>
              <a:t>How to know the timing of common frame?</a:t>
            </a:r>
          </a:p>
          <a:p>
            <a:pPr lvl="1"/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826737"/>
              </p:ext>
            </p:extLst>
          </p:nvPr>
        </p:nvGraphicFramePr>
        <p:xfrm>
          <a:off x="3995936" y="3721451"/>
          <a:ext cx="4973836" cy="139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22" name="Visio" r:id="rId3" imgW="5550170" imgH="1556529" progId="Visio.Drawing.11">
                  <p:embed/>
                </p:oleObj>
              </mc:Choice>
              <mc:Fallback>
                <p:oleObj name="Visio" r:id="rId3" imgW="5550170" imgH="15565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936" y="3721451"/>
                        <a:ext cx="4973836" cy="1394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직선 연결선 7"/>
          <p:cNvCxnSpPr/>
          <p:nvPr/>
        </p:nvCxnSpPr>
        <p:spPr bwMode="auto">
          <a:xfrm flipH="1">
            <a:off x="3563888" y="4755679"/>
            <a:ext cx="720080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 flipH="1">
            <a:off x="5148064" y="4755679"/>
            <a:ext cx="3816424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029499"/>
              </p:ext>
            </p:extLst>
          </p:nvPr>
        </p:nvGraphicFramePr>
        <p:xfrm>
          <a:off x="225135" y="5475759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23" name="Visio" r:id="rId5" imgW="4970013" imgH="664846" progId="Visio.Drawing.11">
                  <p:embed/>
                </p:oleObj>
              </mc:Choice>
              <mc:Fallback>
                <p:oleObj name="Visio" r:id="rId5" imgW="4970013" imgH="66484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135" y="5475759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764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InterDigital</a:t>
            </a:r>
            <a:r>
              <a:rPr lang="en-US" altLang="ko-KR" dirty="0"/>
              <a:t> + 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Synchronization interval</a:t>
            </a:r>
          </a:p>
          <a:p>
            <a:pPr lvl="1"/>
            <a:r>
              <a:rPr lang="en-US" altLang="ko-KR" dirty="0" smtClean="0"/>
              <a:t>If is sufficiently short, 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 can compromise.</a:t>
            </a:r>
          </a:p>
          <a:p>
            <a:pPr lvl="2"/>
            <a:r>
              <a:rPr lang="en-US" altLang="ko-KR" dirty="0" smtClean="0"/>
              <a:t>Small granularity helps app groups in the resources management perspective.</a:t>
            </a:r>
          </a:p>
          <a:p>
            <a:pPr lvl="1"/>
            <a:r>
              <a:rPr lang="en-US" altLang="ko-KR" dirty="0" smtClean="0"/>
              <a:t>TBD: How short?</a:t>
            </a:r>
          </a:p>
          <a:p>
            <a:pPr lvl="2"/>
            <a:r>
              <a:rPr lang="en-US" altLang="ko-KR" dirty="0" smtClean="0"/>
              <a:t>Ref: LTE (10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It can be decided by simulation</a:t>
            </a:r>
          </a:p>
          <a:p>
            <a:pPr lvl="1"/>
            <a:r>
              <a:rPr lang="en-US" altLang="ko-KR" dirty="0" smtClean="0"/>
              <a:t>Anti-effect from short sync. Interval?</a:t>
            </a:r>
          </a:p>
          <a:p>
            <a:pPr lvl="2"/>
            <a:r>
              <a:rPr lang="en-US" altLang="ko-KR" dirty="0" smtClean="0"/>
              <a:t>More transmissions for sync. Signal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665837"/>
              </p:ext>
            </p:extLst>
          </p:nvPr>
        </p:nvGraphicFramePr>
        <p:xfrm>
          <a:off x="225135" y="5475759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1" name="Visio" r:id="rId3" imgW="4970013" imgH="664846" progId="Visio.Drawing.11">
                  <p:embed/>
                </p:oleObj>
              </mc:Choice>
              <mc:Fallback>
                <p:oleObj name="Visio" r:id="rId3" imgW="4970013" imgH="66484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135" y="5475759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2065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Motion for Consolidation of Consensus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“Frame structure is fixed as including synchronization interval, time offset and duration of each slot(period).”</a:t>
            </a:r>
          </a:p>
          <a:p>
            <a:r>
              <a:rPr lang="en-US" altLang="ko-KR" dirty="0" smtClean="0"/>
              <a:t>“</a:t>
            </a:r>
            <a:r>
              <a:rPr lang="en-US" altLang="ko-KR" dirty="0" err="1" smtClean="0"/>
              <a:t>Superframe</a:t>
            </a:r>
            <a:r>
              <a:rPr lang="en-US" altLang="ko-KR" dirty="0" smtClean="0"/>
              <a:t> feature is optional, but it can be revisited if it is proved to show reasonable overhead and to solve geo-locational problems.”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559744"/>
              </p:ext>
            </p:extLst>
          </p:nvPr>
        </p:nvGraphicFramePr>
        <p:xfrm>
          <a:off x="430088" y="4002484"/>
          <a:ext cx="853440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3" name="Visio" r:id="rId3" imgW="5550170" imgH="1874897" progId="Visio.Drawing.11">
                  <p:embed/>
                </p:oleObj>
              </mc:Choice>
              <mc:Fallback>
                <p:oleObj name="Visio" r:id="rId3" imgW="5550170" imgH="1874897" progId="Visio.Drawing.11">
                  <p:embed/>
                  <p:pic>
                    <p:nvPicPr>
                      <p:cNvPr id="0" name="개체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88" y="4002484"/>
                        <a:ext cx="8534400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6017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Possible Motion for Consolidation of Consensus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TBD</a:t>
            </a:r>
          </a:p>
          <a:p>
            <a:pPr lvl="1"/>
            <a:r>
              <a:rPr lang="en-US" altLang="ko-KR" dirty="0" smtClean="0"/>
              <a:t>Configuration of </a:t>
            </a:r>
            <a:r>
              <a:rPr lang="en-US" altLang="ko-KR" dirty="0" err="1" smtClean="0"/>
              <a:t>Superframe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995027"/>
              </p:ext>
            </p:extLst>
          </p:nvPr>
        </p:nvGraphicFramePr>
        <p:xfrm>
          <a:off x="3995936" y="2564904"/>
          <a:ext cx="4973836" cy="139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2" name="Visio" r:id="rId3" imgW="5550170" imgH="1556529" progId="Visio.Drawing.11">
                  <p:embed/>
                </p:oleObj>
              </mc:Choice>
              <mc:Fallback>
                <p:oleObj name="Visio" r:id="rId3" imgW="5550170" imgH="15565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936" y="2564904"/>
                        <a:ext cx="4973836" cy="1394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직선 연결선 7"/>
          <p:cNvCxnSpPr/>
          <p:nvPr/>
        </p:nvCxnSpPr>
        <p:spPr bwMode="auto">
          <a:xfrm flipH="1">
            <a:off x="3563888" y="3599132"/>
            <a:ext cx="720080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 flipH="1">
            <a:off x="5148064" y="3599132"/>
            <a:ext cx="3816424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762770"/>
              </p:ext>
            </p:extLst>
          </p:nvPr>
        </p:nvGraphicFramePr>
        <p:xfrm>
          <a:off x="225135" y="4319212"/>
          <a:ext cx="8883369" cy="112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3" name="Visio" r:id="rId5" imgW="4970013" imgH="664846" progId="Visio.Drawing.11">
                  <p:embed/>
                </p:oleObj>
              </mc:Choice>
              <mc:Fallback>
                <p:oleObj name="Visio" r:id="rId5" imgW="4970013" imgH="66484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135" y="4319212"/>
                        <a:ext cx="8883369" cy="1121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985618"/>
              </p:ext>
            </p:extLst>
          </p:nvPr>
        </p:nvGraphicFramePr>
        <p:xfrm>
          <a:off x="225425" y="5474990"/>
          <a:ext cx="8883650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4" name="Visio" r:id="rId7" imgW="4970013" imgH="664846" progId="Visio.Drawing.11">
                  <p:embed/>
                </p:oleObj>
              </mc:Choice>
              <mc:Fallback>
                <p:oleObj name="Visio" r:id="rId7" imgW="4970013" imgH="66484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5474990"/>
                        <a:ext cx="8883650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104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Samsung-ETRI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frame comprises of synchronization slot, discovery slot, peering slot, and communication slot</a:t>
            </a:r>
          </a:p>
          <a:p>
            <a:r>
              <a:rPr lang="en-US" altLang="ko-KR" dirty="0" smtClean="0"/>
              <a:t>A frame period is same as synchronization interval</a:t>
            </a:r>
          </a:p>
          <a:p>
            <a:r>
              <a:rPr lang="en-US" altLang="ko-KR" dirty="0" smtClean="0"/>
              <a:t>Distributed synchronization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01461"/>
              </p:ext>
            </p:extLst>
          </p:nvPr>
        </p:nvGraphicFramePr>
        <p:xfrm>
          <a:off x="216024" y="3865680"/>
          <a:ext cx="8460432" cy="2371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14" name="Visio" r:id="rId3" imgW="5550170" imgH="1556529" progId="Visio.Drawing.11">
                  <p:embed/>
                </p:oleObj>
              </mc:Choice>
              <mc:Fallback>
                <p:oleObj name="Visio" r:id="rId3" imgW="5550170" imgH="15565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6024" y="3865680"/>
                        <a:ext cx="8460432" cy="2371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677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7772400" cy="885812"/>
          </a:xfrm>
        </p:spPr>
        <p:txBody>
          <a:bodyPr/>
          <a:lstStyle/>
          <a:p>
            <a:r>
              <a:rPr lang="en-US" altLang="ko-KR" dirty="0" smtClean="0"/>
              <a:t>Ad Hoc Session PM1</a:t>
            </a:r>
            <a:br>
              <a:rPr lang="en-US" altLang="ko-KR" dirty="0" smtClean="0"/>
            </a:br>
            <a:r>
              <a:rPr lang="en-US" altLang="ko-KR" dirty="0" smtClean="0"/>
              <a:t>Wed. (7/16)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0182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Motion for Consolidation of Consensus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381512"/>
          </a:xfrm>
        </p:spPr>
        <p:txBody>
          <a:bodyPr/>
          <a:lstStyle/>
          <a:p>
            <a:r>
              <a:rPr lang="en-US" altLang="ko-KR" dirty="0" smtClean="0"/>
              <a:t>Frame: the structure is defined as the following periods in order 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Sync. period, Discovery period, Peering period, Contention Access period, and Contention Free period.</a:t>
            </a:r>
          </a:p>
          <a:p>
            <a:pPr lvl="1"/>
            <a:r>
              <a:rPr lang="en-US" altLang="ko-KR" dirty="0" smtClean="0"/>
              <a:t>The Duration of a frame is fixed with a value of TBD.</a:t>
            </a:r>
          </a:p>
          <a:p>
            <a:pPr lvl="1"/>
            <a:r>
              <a:rPr lang="en-US" altLang="ko-KR" dirty="0" smtClean="0"/>
              <a:t>The duration of each period is fixed and the values are TBD.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888738"/>
              </p:ext>
            </p:extLst>
          </p:nvPr>
        </p:nvGraphicFramePr>
        <p:xfrm>
          <a:off x="251520" y="3717032"/>
          <a:ext cx="853440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29" name="Visio" r:id="rId3" imgW="5859455" imgH="1857683" progId="Visio.Drawing.11">
                  <p:embed/>
                </p:oleObj>
              </mc:Choice>
              <mc:Fallback>
                <p:oleObj name="Visio" r:id="rId3" imgW="5859455" imgH="185768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717032"/>
                        <a:ext cx="8534400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4272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Motion for Consolidation of Consensus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14488"/>
            <a:ext cx="7772400" cy="4738848"/>
          </a:xfrm>
        </p:spPr>
        <p:txBody>
          <a:bodyPr/>
          <a:lstStyle/>
          <a:p>
            <a:r>
              <a:rPr lang="en-US" altLang="ko-KR" dirty="0" err="1" smtClean="0"/>
              <a:t>Superframe</a:t>
            </a:r>
            <a:r>
              <a:rPr lang="en-US" altLang="ko-KR" dirty="0"/>
              <a:t>: </a:t>
            </a:r>
            <a:r>
              <a:rPr lang="en-US" altLang="ko-KR" dirty="0" smtClean="0"/>
              <a:t>will </a:t>
            </a:r>
            <a:r>
              <a:rPr lang="en-US" altLang="ko-KR" dirty="0"/>
              <a:t>be considered as an </a:t>
            </a:r>
            <a:r>
              <a:rPr lang="en-US" altLang="ko-KR" dirty="0">
                <a:solidFill>
                  <a:srgbClr val="FF0000"/>
                </a:solidFill>
              </a:rPr>
              <a:t>optional</a:t>
            </a:r>
            <a:r>
              <a:rPr lang="en-US" altLang="ko-KR" dirty="0"/>
              <a:t> feature on the condition that the following are proved</a:t>
            </a:r>
          </a:p>
          <a:p>
            <a:pPr lvl="1"/>
            <a:r>
              <a:rPr lang="en-US" altLang="ko-KR" dirty="0"/>
              <a:t>Creating and maintaining </a:t>
            </a:r>
            <a:r>
              <a:rPr lang="en-US" altLang="ko-KR" dirty="0" err="1"/>
              <a:t>superframe</a:t>
            </a:r>
            <a:r>
              <a:rPr lang="en-US" altLang="ko-KR" dirty="0"/>
              <a:t> can be performed with reasonable overhead.</a:t>
            </a:r>
          </a:p>
          <a:p>
            <a:pPr lvl="1"/>
            <a:r>
              <a:rPr lang="en-US" altLang="ko-KR" dirty="0"/>
              <a:t>Creating and maintaining </a:t>
            </a:r>
            <a:r>
              <a:rPr lang="en-US" altLang="ko-KR" dirty="0" err="1"/>
              <a:t>superframe</a:t>
            </a:r>
            <a:r>
              <a:rPr lang="en-US" altLang="ko-KR" dirty="0"/>
              <a:t> over a large area is possible, especially in an environment where the shortest path between two random PDs can be a multi-hop path. </a:t>
            </a:r>
          </a:p>
          <a:p>
            <a:pPr lvl="1"/>
            <a:r>
              <a:rPr lang="en-US" altLang="ko-KR" dirty="0"/>
              <a:t>Not having the knowledge about the </a:t>
            </a:r>
            <a:r>
              <a:rPr lang="en-US" altLang="ko-KR" dirty="0" err="1"/>
              <a:t>superframe</a:t>
            </a:r>
            <a:r>
              <a:rPr lang="en-US" altLang="ko-KR" dirty="0"/>
              <a:t> structure does not affect a PD’s capability of discovery and peering.</a:t>
            </a:r>
          </a:p>
          <a:p>
            <a:pPr lvl="1"/>
            <a:r>
              <a:rPr lang="en-US" altLang="ko-KR" dirty="0"/>
              <a:t>Having </a:t>
            </a:r>
            <a:r>
              <a:rPr lang="en-US" altLang="ko-KR" dirty="0" err="1"/>
              <a:t>superframe</a:t>
            </a:r>
            <a:r>
              <a:rPr lang="en-US" altLang="ko-KR" dirty="0"/>
              <a:t> structure provides substantial benefit that out weight the overhead required to create and maintain </a:t>
            </a:r>
            <a:r>
              <a:rPr lang="en-US" altLang="ko-KR" dirty="0" err="1"/>
              <a:t>superframe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first frame within a </a:t>
            </a:r>
            <a:r>
              <a:rPr lang="en-US" altLang="ko-KR" dirty="0" err="1" smtClean="0"/>
              <a:t>superframe</a:t>
            </a:r>
            <a:r>
              <a:rPr lang="en-US" altLang="ko-KR" dirty="0" smtClean="0"/>
              <a:t> is dedicated as “common frame” (i.e. App 0) for common mode ( to be discussed later) wherein all the PDs wake up and listen.</a:t>
            </a:r>
            <a:endParaRPr lang="ko-KR" altLang="en-US" dirty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and to solve geo-locational problems.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860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Groupcasting</a:t>
            </a:r>
            <a:r>
              <a:rPr lang="en-US" altLang="ko-KR" dirty="0"/>
              <a:t> in peering slot (control? or data</a:t>
            </a:r>
            <a:r>
              <a:rPr lang="en-US" altLang="ko-KR" dirty="0" smtClean="0"/>
              <a:t>?)</a:t>
            </a:r>
          </a:p>
          <a:p>
            <a:pPr lvl="1"/>
            <a:r>
              <a:rPr lang="en-US" altLang="ko-KR" dirty="0" smtClean="0"/>
              <a:t>Sharing peering slot by control and data</a:t>
            </a:r>
          </a:p>
          <a:p>
            <a:pPr lvl="2"/>
            <a:r>
              <a:rPr lang="en-US" altLang="ko-KR" dirty="0" smtClean="0"/>
              <a:t>Difficult in channel access point of view</a:t>
            </a:r>
          </a:p>
          <a:p>
            <a:pPr lvl="1"/>
            <a:r>
              <a:rPr lang="en-US" altLang="ko-KR" dirty="0" smtClean="0"/>
              <a:t>Peering can include controls for unicast, multicast, </a:t>
            </a:r>
            <a:r>
              <a:rPr lang="en-US" altLang="ko-KR" dirty="0" err="1" smtClean="0"/>
              <a:t>groupcast</a:t>
            </a:r>
            <a:r>
              <a:rPr lang="en-US" altLang="ko-KR" dirty="0" smtClean="0"/>
              <a:t>, and broadcast.</a:t>
            </a:r>
          </a:p>
          <a:p>
            <a:pPr lvl="1"/>
            <a:r>
              <a:rPr lang="en-US" altLang="ko-KR" dirty="0" smtClean="0"/>
              <a:t>TBD: which control messages in peering slot</a:t>
            </a:r>
          </a:p>
          <a:p>
            <a:pPr lvl="1"/>
            <a:r>
              <a:rPr lang="en-US" altLang="ko-KR" dirty="0" smtClean="0"/>
              <a:t>Point: any PD listens peering slot</a:t>
            </a:r>
          </a:p>
          <a:p>
            <a:pPr lvl="1"/>
            <a:r>
              <a:rPr lang="en-US" altLang="ko-KR" dirty="0" smtClean="0"/>
              <a:t>Discovery: resource efficient to send short messages</a:t>
            </a:r>
          </a:p>
          <a:p>
            <a:pPr lvl="2"/>
            <a:r>
              <a:rPr lang="en-US" altLang="ko-KR" dirty="0" smtClean="0"/>
              <a:t>MAC address is not delivered in discovery slot</a:t>
            </a:r>
          </a:p>
          <a:p>
            <a:pPr lvl="2"/>
            <a:r>
              <a:rPr lang="en-US" altLang="ko-KR" dirty="0" smtClean="0"/>
              <a:t>Discovery message can be compact since not need to send flags.</a:t>
            </a:r>
          </a:p>
          <a:p>
            <a:pPr lvl="1"/>
            <a:r>
              <a:rPr lang="en-US" altLang="ko-KR" dirty="0" smtClean="0"/>
              <a:t>Peering: optimized to exchange signals within discovered PDs</a:t>
            </a:r>
          </a:p>
          <a:p>
            <a:pPr lvl="2"/>
            <a:r>
              <a:rPr lang="en-US" altLang="ko-KR" dirty="0" smtClean="0"/>
              <a:t>MAC address and more information can be transmitted in peering slot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90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Peering slot reuse for data</a:t>
            </a:r>
          </a:p>
          <a:p>
            <a:pPr lvl="1"/>
            <a:r>
              <a:rPr lang="en-US" altLang="ko-KR" dirty="0" smtClean="0"/>
              <a:t>Indication of usage (from ETRI, BJ)</a:t>
            </a:r>
          </a:p>
          <a:p>
            <a:pPr lvl="2"/>
            <a:r>
              <a:rPr lang="en-US" altLang="ko-KR" dirty="0" smtClean="0"/>
              <a:t>If nobody use peering slot, it changes to a part of CAP</a:t>
            </a:r>
          </a:p>
          <a:p>
            <a:pPr lvl="2"/>
            <a:r>
              <a:rPr lang="en-US" altLang="ko-KR" dirty="0" smtClean="0"/>
              <a:t>How to handle hidden node problem?</a:t>
            </a:r>
          </a:p>
          <a:p>
            <a:pPr lvl="3"/>
            <a:r>
              <a:rPr lang="en-US" altLang="ko-KR" dirty="0" smtClean="0"/>
              <a:t>Multiple level of sensitivity?</a:t>
            </a:r>
          </a:p>
          <a:p>
            <a:pPr lvl="1"/>
            <a:r>
              <a:rPr lang="en-US" altLang="ko-KR" dirty="0" smtClean="0"/>
              <a:t>Which kind of data?</a:t>
            </a:r>
          </a:p>
          <a:p>
            <a:pPr lvl="2"/>
            <a:r>
              <a:rPr lang="en-US" altLang="ko-KR" dirty="0" smtClean="0"/>
              <a:t>How long is the size of data?</a:t>
            </a:r>
          </a:p>
          <a:p>
            <a:pPr lvl="3"/>
            <a:r>
              <a:rPr lang="en-US" altLang="ko-KR" dirty="0" smtClean="0"/>
              <a:t>If peering resource is not sufficient, the size of data should be limited.</a:t>
            </a:r>
          </a:p>
          <a:p>
            <a:pPr lvl="3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308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Emergency case</a:t>
            </a:r>
          </a:p>
          <a:p>
            <a:pPr lvl="1"/>
            <a:r>
              <a:rPr lang="en-US" altLang="ko-KR" dirty="0" smtClean="0"/>
              <a:t>Authentication</a:t>
            </a:r>
          </a:p>
          <a:p>
            <a:pPr lvl="1"/>
            <a:r>
              <a:rPr lang="en-US" altLang="ko-KR" dirty="0" smtClean="0"/>
              <a:t>Priority</a:t>
            </a:r>
          </a:p>
          <a:p>
            <a:pPr lvl="1"/>
            <a:r>
              <a:rPr lang="en-US" altLang="ko-KR" dirty="0" smtClean="0"/>
              <a:t>Fast &amp; short message delivery</a:t>
            </a:r>
          </a:p>
          <a:p>
            <a:pPr lvl="1"/>
            <a:r>
              <a:rPr lang="en-US" altLang="ko-KR" dirty="0" smtClean="0"/>
              <a:t>Is it handled separately from general discovery and/or peering?</a:t>
            </a:r>
          </a:p>
          <a:p>
            <a:pPr lvl="2"/>
            <a:r>
              <a:rPr lang="en-US" altLang="ko-KR" dirty="0"/>
              <a:t>Consider emergency message as one of items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TBD whether it is transmitted in the same discovery/peering or not</a:t>
            </a:r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948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Synchronization</a:t>
            </a:r>
          </a:p>
          <a:p>
            <a:pPr lvl="1"/>
            <a:r>
              <a:rPr lang="en-US" altLang="ko-KR" dirty="0" smtClean="0"/>
              <a:t>If PD detects the existing synchronization signal, it refers the timing of the sync-signal,</a:t>
            </a:r>
          </a:p>
          <a:p>
            <a:pPr lvl="1"/>
            <a:r>
              <a:rPr lang="en-US" altLang="ko-KR" dirty="0" smtClean="0"/>
              <a:t>Otherwise, it starts to send synchronization signal with the own timing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39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Terminology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Slot</a:t>
            </a:r>
          </a:p>
          <a:p>
            <a:pPr lvl="1"/>
            <a:r>
              <a:rPr lang="en-US" altLang="ko-KR" dirty="0" smtClean="0"/>
              <a:t>It is confused from a conventional term of slot</a:t>
            </a:r>
          </a:p>
          <a:p>
            <a:pPr lvl="1"/>
            <a:r>
              <a:rPr lang="en-US" altLang="ko-KR" dirty="0" smtClean="0"/>
              <a:t>Alternatives?</a:t>
            </a:r>
          </a:p>
          <a:p>
            <a:pPr lvl="2"/>
            <a:r>
              <a:rPr lang="en-US" altLang="ko-KR" dirty="0" smtClean="0"/>
              <a:t>Period, (time) duration, (time) region, interval, etc…</a:t>
            </a:r>
          </a:p>
          <a:p>
            <a:pPr lvl="1"/>
            <a:r>
              <a:rPr lang="en-US" altLang="ko-KR" dirty="0" smtClean="0"/>
              <a:t>Official IEEE term is recommended.</a:t>
            </a:r>
          </a:p>
          <a:p>
            <a:pPr lvl="2"/>
            <a:r>
              <a:rPr lang="en-US" altLang="ko-KR" dirty="0" smtClean="0"/>
              <a:t>For testing IEEE committees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11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Configuration of </a:t>
            </a:r>
            <a:r>
              <a:rPr lang="en-US" altLang="ko-KR" dirty="0" err="1" smtClean="0"/>
              <a:t>Superframe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Superframe</a:t>
            </a:r>
            <a:r>
              <a:rPr lang="en-US" altLang="ko-KR" dirty="0" smtClean="0"/>
              <a:t> comprises of multiple sync. intervals</a:t>
            </a:r>
          </a:p>
          <a:p>
            <a:pPr lvl="1"/>
            <a:r>
              <a:rPr lang="en-US" altLang="ko-KR" dirty="0" smtClean="0"/>
              <a:t>Opt1. implicit: choose one among multiple pre-defined configuration sets</a:t>
            </a:r>
          </a:p>
          <a:p>
            <a:pPr lvl="1"/>
            <a:r>
              <a:rPr lang="en-US" altLang="ko-KR" dirty="0" smtClean="0"/>
              <a:t>Opt2. explicit: exchange information for configuration within groups</a:t>
            </a:r>
          </a:p>
          <a:p>
            <a:pPr lvl="2"/>
            <a:r>
              <a:rPr lang="en-US" altLang="ko-KR" dirty="0" smtClean="0"/>
              <a:t>TBD: how to exchange information with proper overhead</a:t>
            </a:r>
          </a:p>
          <a:p>
            <a:pPr lvl="2"/>
            <a:r>
              <a:rPr lang="en-US" altLang="ko-KR" dirty="0" smtClean="0"/>
              <a:t>TBD: how to solve hidden and exposed node problem or </a:t>
            </a:r>
          </a:p>
          <a:p>
            <a:pPr lvl="1"/>
            <a:r>
              <a:rPr lang="en-US" altLang="ko-KR" dirty="0" smtClean="0"/>
              <a:t>Parameters for configuration</a:t>
            </a:r>
          </a:p>
          <a:p>
            <a:pPr lvl="2"/>
            <a:r>
              <a:rPr lang="en-US" altLang="ko-KR" dirty="0" err="1" smtClean="0"/>
              <a:t>Superframe</a:t>
            </a:r>
            <a:r>
              <a:rPr lang="en-US" altLang="ko-KR" dirty="0" smtClean="0"/>
              <a:t> period</a:t>
            </a:r>
          </a:p>
          <a:p>
            <a:pPr lvl="2"/>
            <a:r>
              <a:rPr lang="en-US" altLang="ko-KR" dirty="0" smtClean="0"/>
              <a:t>The period for duty cycling</a:t>
            </a:r>
          </a:p>
          <a:p>
            <a:pPr lvl="2"/>
            <a:r>
              <a:rPr lang="en-US" altLang="ko-KR" dirty="0" smtClean="0"/>
              <a:t>Load balancing</a:t>
            </a:r>
          </a:p>
          <a:p>
            <a:pPr lvl="2"/>
            <a:r>
              <a:rPr lang="en-US" altLang="ko-KR" dirty="0" smtClean="0"/>
              <a:t>Others</a:t>
            </a:r>
          </a:p>
          <a:p>
            <a:pPr lvl="1"/>
            <a:r>
              <a:rPr lang="en-US" altLang="ko-KR" dirty="0" smtClean="0"/>
              <a:t>Recommended harmonization</a:t>
            </a:r>
          </a:p>
          <a:p>
            <a:pPr lvl="2"/>
            <a:r>
              <a:rPr lang="en-US" altLang="ko-KR" dirty="0" smtClean="0"/>
              <a:t>Explicit (opt 2) as one option among multiple configuration sets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7258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Philosophy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PAC </a:t>
            </a:r>
            <a:r>
              <a:rPr lang="en-US" altLang="ko-KR" dirty="0"/>
              <a:t>will try to make a simple design to serve </a:t>
            </a:r>
            <a:r>
              <a:rPr lang="en-US" altLang="ko-KR" dirty="0" smtClean="0"/>
              <a:t>services </a:t>
            </a:r>
            <a:r>
              <a:rPr lang="en-US" altLang="ko-KR" dirty="0"/>
              <a:t>based on mandatory </a:t>
            </a:r>
            <a:r>
              <a:rPr lang="en-US" altLang="ko-KR" dirty="0" smtClean="0"/>
              <a:t>signaling and </a:t>
            </a:r>
            <a:r>
              <a:rPr lang="en-US" altLang="ko-KR" dirty="0"/>
              <a:t>protocols.</a:t>
            </a:r>
          </a:p>
          <a:p>
            <a:r>
              <a:rPr lang="en-US" altLang="ko-KR" dirty="0" smtClean="0"/>
              <a:t>Complicated signaling </a:t>
            </a:r>
            <a:r>
              <a:rPr lang="en-US" altLang="ko-KR" dirty="0"/>
              <a:t>and </a:t>
            </a:r>
            <a:r>
              <a:rPr lang="en-US" altLang="ko-KR" dirty="0" smtClean="0"/>
              <a:t>protocol messages will </a:t>
            </a:r>
            <a:r>
              <a:rPr lang="en-US" altLang="ko-KR" dirty="0"/>
              <a:t>be optional.</a:t>
            </a:r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408338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77417</TotalTime>
  <Words>1305</Words>
  <Application>Microsoft Office PowerPoint</Application>
  <PresentationFormat>On-screen Show (4:3)</PresentationFormat>
  <Paragraphs>205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Blank Presentation</vt:lpstr>
      <vt:lpstr>Visio</vt:lpstr>
      <vt:lpstr>Proposed MAC Frame Structure</vt:lpstr>
      <vt:lpstr>Samsung-ETRI</vt:lpstr>
      <vt:lpstr>Discussion</vt:lpstr>
      <vt:lpstr>Discussion</vt:lpstr>
      <vt:lpstr>Discussion</vt:lpstr>
      <vt:lpstr>Discussion</vt:lpstr>
      <vt:lpstr>Terminology</vt:lpstr>
      <vt:lpstr>Discussion</vt:lpstr>
      <vt:lpstr>Design Philosophy</vt:lpstr>
      <vt:lpstr>Common channel  for common mode</vt:lpstr>
      <vt:lpstr>NICT</vt:lpstr>
      <vt:lpstr>NICT + Samsung-ETRI</vt:lpstr>
      <vt:lpstr>InterDigital</vt:lpstr>
      <vt:lpstr>InterDigital + Samsung-ETRI</vt:lpstr>
      <vt:lpstr>InterDigital + Samsung-ETRI</vt:lpstr>
      <vt:lpstr>InterDigital + Samsung-ETRI</vt:lpstr>
      <vt:lpstr>InterDigital + Samsung-ETRI</vt:lpstr>
      <vt:lpstr>Possible Motion for Consolidation of Consensus</vt:lpstr>
      <vt:lpstr>Possible Motion for Consolidation of Consensus</vt:lpstr>
      <vt:lpstr>Ad Hoc Session PM1 Wed. (7/16)</vt:lpstr>
      <vt:lpstr>Possible Motion for Consolidation of Consensus</vt:lpstr>
      <vt:lpstr>Possible Motion for Consolidation of Consensus</vt:lpstr>
    </vt:vector>
  </TitlesOfParts>
  <Company>Self: Consultant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Li, Qing</cp:lastModifiedBy>
  <cp:revision>2654</cp:revision>
  <cp:lastPrinted>1998-02-10T13:28:06Z</cp:lastPrinted>
  <dcterms:created xsi:type="dcterms:W3CDTF">1999-11-08T18:59:45Z</dcterms:created>
  <dcterms:modified xsi:type="dcterms:W3CDTF">2014-07-16T21:58:27Z</dcterms:modified>
</cp:coreProperties>
</file>