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9" r:id="rId2"/>
    <p:sldId id="258" r:id="rId3"/>
    <p:sldId id="256" r:id="rId4"/>
    <p:sldId id="260" r:id="rId5"/>
    <p:sldId id="261" r:id="rId6"/>
    <p:sldId id="262" r:id="rId7"/>
    <p:sldId id="263" r:id="rId8"/>
    <p:sldId id="264" r:id="rId9"/>
    <p:sldId id="265" r:id="rId10"/>
    <p:sldId id="266" r:id="rId11"/>
    <p:sldId id="267" r:id="rId12"/>
    <p:sldId id="269" r:id="rId13"/>
    <p:sldId id="270" r:id="rId14"/>
    <p:sldId id="273" r:id="rId15"/>
    <p:sldId id="274"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88"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ECB654CE-282C-42AA-B763-2F2778B6824E}" type="slidenum">
              <a:rPr lang="en-US" altLang="ja-JP"/>
              <a:pPr/>
              <a:t>&lt;#&gt;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 xmlns:p14="http://schemas.microsoft.com/office/powerpoint/2010/main" val="1411044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7735EC54-56D1-44BF-A90F-4F65FAD7DC45}" type="slidenum">
              <a:rPr lang="en-US" altLang="ja-JP"/>
              <a:pPr/>
              <a:t>&lt;#&gt;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 xmlns:p14="http://schemas.microsoft.com/office/powerpoint/2010/main" val="93013981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953E0429-AC67-4D83-876E-FD2E4C67B0F3}" type="slidenum">
              <a:rPr lang="en-US" altLang="ja-JP"/>
              <a:pPr/>
              <a:t>3</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33700" y="8985250"/>
            <a:ext cx="801688"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xfrm>
            <a:off x="923926" y="4408488"/>
            <a:ext cx="5086350" cy="4176712"/>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July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220522D0-39BF-4ECB-8250-965FA0D88A87}" type="slidenum">
              <a:rPr lang="en-US" altLang="ja-JP"/>
              <a:pPr/>
              <a:t>&lt;#&gt;</a:t>
            </a:fld>
            <a:endParaRPr lang="en-US" altLang="ja-JP"/>
          </a:p>
        </p:txBody>
      </p:sp>
    </p:spTree>
    <p:extLst>
      <p:ext uri="{BB962C8B-B14F-4D97-AF65-F5344CB8AC3E}">
        <p14:creationId xmlns="" xmlns:p14="http://schemas.microsoft.com/office/powerpoint/2010/main" val="3420066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July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878C8972-4929-4767-802D-2B1AD72263A5}" type="slidenum">
              <a:rPr lang="en-US" altLang="ja-JP"/>
              <a:pPr/>
              <a:t>&lt;#&gt;</a:t>
            </a:fld>
            <a:endParaRPr lang="en-US" altLang="ja-JP"/>
          </a:p>
        </p:txBody>
      </p:sp>
    </p:spTree>
    <p:extLst>
      <p:ext uri="{BB962C8B-B14F-4D97-AF65-F5344CB8AC3E}">
        <p14:creationId xmlns="" xmlns:p14="http://schemas.microsoft.com/office/powerpoint/2010/main" val="9312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July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625CB4D5-7D70-4B15-89FA-C40F104CB02C}" type="slidenum">
              <a:rPr lang="en-US" altLang="ja-JP"/>
              <a:pPr/>
              <a:t>&lt;#&gt;</a:t>
            </a:fld>
            <a:endParaRPr lang="en-US" altLang="ja-JP"/>
          </a:p>
        </p:txBody>
      </p:sp>
    </p:spTree>
    <p:extLst>
      <p:ext uri="{BB962C8B-B14F-4D97-AF65-F5344CB8AC3E}">
        <p14:creationId xmlns="" xmlns:p14="http://schemas.microsoft.com/office/powerpoint/2010/main" val="1045721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July 2014</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4A8FD1E7-4C3C-49AB-8790-E33076B49A4C}" type="slidenum">
              <a:rPr lang="en-US" altLang="ja-JP"/>
              <a:pPr/>
              <a:t>&lt;#&gt;</a:t>
            </a:fld>
            <a:endParaRPr lang="en-US" altLang="ja-JP"/>
          </a:p>
        </p:txBody>
      </p:sp>
    </p:spTree>
    <p:extLst>
      <p:ext uri="{BB962C8B-B14F-4D97-AF65-F5344CB8AC3E}">
        <p14:creationId xmlns="" xmlns:p14="http://schemas.microsoft.com/office/powerpoint/2010/main" val="3758943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July 2014</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4BA8858A-710E-4689-8B59-BD7F0D58FF3E}" type="slidenum">
              <a:rPr lang="en-US" altLang="ja-JP"/>
              <a:pPr/>
              <a:t>&lt;#&gt;</a:t>
            </a:fld>
            <a:endParaRPr lang="en-US" altLang="ja-JP"/>
          </a:p>
        </p:txBody>
      </p:sp>
    </p:spTree>
    <p:extLst>
      <p:ext uri="{BB962C8B-B14F-4D97-AF65-F5344CB8AC3E}">
        <p14:creationId xmlns="" xmlns:p14="http://schemas.microsoft.com/office/powerpoint/2010/main" val="3310616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July 2014</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70385E17-A53D-4C0C-A3C0-1FC201E0C7A9}" type="slidenum">
              <a:rPr lang="en-US" altLang="ja-JP"/>
              <a:pPr/>
              <a:t>&lt;#&gt;</a:t>
            </a:fld>
            <a:endParaRPr lang="en-US" altLang="ja-JP"/>
          </a:p>
        </p:txBody>
      </p:sp>
    </p:spTree>
    <p:extLst>
      <p:ext uri="{BB962C8B-B14F-4D97-AF65-F5344CB8AC3E}">
        <p14:creationId xmlns="" xmlns:p14="http://schemas.microsoft.com/office/powerpoint/2010/main" val="2431592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July 2014</a:t>
            </a:r>
            <a:endParaRPr lang="en-US" altLang="ja-JP"/>
          </a:p>
        </p:txBody>
      </p:sp>
      <p:sp>
        <p:nvSpPr>
          <p:cNvPr id="3" name="フッター プレースホルダー 2"/>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03A307CF-812C-421C-BA21-0F0F65ED41E7}" type="slidenum">
              <a:rPr lang="en-US" altLang="ja-JP"/>
              <a:pPr/>
              <a:t>&lt;#&gt;</a:t>
            </a:fld>
            <a:endParaRPr lang="en-US" altLang="ja-JP"/>
          </a:p>
        </p:txBody>
      </p:sp>
    </p:spTree>
    <p:extLst>
      <p:ext uri="{BB962C8B-B14F-4D97-AF65-F5344CB8AC3E}">
        <p14:creationId xmlns="" xmlns:p14="http://schemas.microsoft.com/office/powerpoint/2010/main" val="2577273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July 2014</a:t>
            </a:r>
            <a:endParaRPr lang="en-US" altLang="ja-JP" dirty="0"/>
          </a:p>
        </p:txBody>
      </p:sp>
    </p:spTree>
    <p:extLst>
      <p:ext uri="{BB962C8B-B14F-4D97-AF65-F5344CB8AC3E}">
        <p14:creationId xmlns="" xmlns:p14="http://schemas.microsoft.com/office/powerpoint/2010/main" val="29278818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July 2014</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Shoichi Kitazawa (ATR)</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6F2529DF-5F12-484C-B3AA-929036152042}" type="slidenum">
              <a:rPr lang="en-US" altLang="ja-JP"/>
              <a:pPr/>
              <a:t>&lt;#&gt;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901700" lvl="4" indent="0" algn="r"/>
            <a:r>
              <a:rPr lang="en-US" altLang="ja-JP" sz="1400" b="1" dirty="0">
                <a:ea typeface="ＭＳ Ｐゴシック" charset="-128"/>
              </a:rPr>
              <a:t>doc.: IEEE </a:t>
            </a:r>
            <a:r>
              <a:rPr lang="en-US" altLang="ja-JP" sz="1400" b="1" dirty="0" smtClean="0">
                <a:ea typeface="ＭＳ Ｐゴシック" charset="-128"/>
              </a:rPr>
              <a:t>802.15-14-0428-00-0sru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July 2014</a:t>
            </a:r>
            <a:endParaRPr lang="en-US" altLang="ja-JP"/>
          </a:p>
        </p:txBody>
      </p:sp>
      <p:sp>
        <p:nvSpPr>
          <p:cNvPr id="5" name="フッター プレースホルダー 2"/>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3"/>
          <p:cNvSpPr>
            <a:spLocks noGrp="1"/>
          </p:cNvSpPr>
          <p:nvPr>
            <p:ph type="sldNum" sz="quarter" idx="12"/>
          </p:nvPr>
        </p:nvSpPr>
        <p:spPr/>
        <p:txBody>
          <a:bodyPr/>
          <a:lstStyle/>
          <a:p>
            <a:r>
              <a:rPr lang="en-US" altLang="ja-JP"/>
              <a:t>Slide </a:t>
            </a:r>
            <a:fld id="{3B7045D2-76D3-42ED-B5F8-F854B93F221A}" type="slidenum">
              <a:rPr lang="en-US" altLang="ja-JP"/>
              <a:pPr/>
              <a:t>1</a:t>
            </a:fld>
            <a:endParaRPr lang="en-US" altLang="ja-JP"/>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SG SRU Opening Information for July 2014</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a:t>
            </a:r>
            <a:r>
              <a:rPr lang="en-US" altLang="ja-JP" sz="1600" dirty="0" smtClean="0">
                <a:ea typeface="ＭＳ Ｐゴシック" charset="-128"/>
              </a:rPr>
              <a:t>14 July, 2014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r>
              <a:rPr lang="en-US" altLang="ja-JP" sz="1600" b="1" dirty="0" smtClean="0">
                <a:ea typeface="ＭＳ Ｐゴシック" charset="-128"/>
              </a:rPr>
              <a:t>Source:</a:t>
            </a:r>
            <a:r>
              <a:rPr lang="en-US" altLang="ja-JP" sz="1600" dirty="0" smtClean="0">
                <a:ea typeface="ＭＳ Ｐゴシック" charset="-128"/>
              </a:rPr>
              <a:t> [Shoichi Kitazawa] Company [ATR]</a:t>
            </a:r>
          </a:p>
          <a:p>
            <a:r>
              <a:rPr lang="en-US" altLang="ja-JP" sz="1600" dirty="0" smtClean="0">
                <a:ea typeface="ＭＳ Ｐゴシック" charset="-128"/>
              </a:rPr>
              <a:t>Address [2-2-2, Hikaridai, Seika, Kyoto, Japan]</a:t>
            </a:r>
          </a:p>
          <a:p>
            <a:r>
              <a:rPr lang="en-US" altLang="ja-JP" sz="1600" dirty="0" smtClean="0">
                <a:ea typeface="ＭＳ Ｐゴシック" charset="-128"/>
              </a:rPr>
              <a:t>Voice:[+81-774-95-1565], FAX: [ ], E-Mail:[kitazawa@atr.jp]	</a:t>
            </a:r>
          </a:p>
          <a:p>
            <a:pPr>
              <a:spcBef>
                <a:spcPts val="600"/>
              </a:spcBef>
              <a:spcAft>
                <a:spcPts val="600"/>
              </a:spcAft>
            </a:pPr>
            <a:r>
              <a:rPr lang="en-US" altLang="ja-JP" sz="1600" b="1" dirty="0" smtClean="0">
                <a:solidFill>
                  <a:schemeClr val="tx2"/>
                </a:solidFill>
                <a:ea typeface="ＭＳ Ｐゴシック" charset="-128"/>
              </a:rPr>
              <a:t>Re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opening information and meeting agenda for the SG SRU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ea typeface="ＭＳ Ｐゴシック" charset="-128"/>
              </a:rPr>
              <a:t>I</a:t>
            </a:r>
            <a:r>
              <a:rPr lang="en-US" altLang="ja-JP" sz="1600" dirty="0" smtClean="0">
                <a:ea typeface="ＭＳ Ｐゴシック" charset="-128"/>
              </a:rPr>
              <a:t>nformation</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981200"/>
            <a:ext cx="8640960" cy="4328120"/>
          </a:xfrm>
          <a:ln/>
        </p:spPr>
        <p:txBody>
          <a:bodyPr>
            <a:normAutofit/>
          </a:bodyPr>
          <a:lstStyle/>
          <a:p>
            <a:r>
              <a:rPr lang="en-US" altLang="ja-JP" sz="2400" dirty="0" smtClean="0"/>
              <a:t>SG SRU meeting call to order</a:t>
            </a:r>
          </a:p>
          <a:p>
            <a:r>
              <a:rPr lang="en-US" altLang="ja-JP" sz="2400" dirty="0" smtClean="0"/>
              <a:t>Call for essential patents and policies &amp; procedures reminder </a:t>
            </a:r>
          </a:p>
          <a:p>
            <a:r>
              <a:rPr lang="en-US" altLang="ja-JP" sz="2400" dirty="0" smtClean="0"/>
              <a:t>Approve meeting minutes</a:t>
            </a:r>
          </a:p>
          <a:p>
            <a:r>
              <a:rPr lang="en-US" altLang="ja-JP" sz="2400" dirty="0" smtClean="0"/>
              <a:t>Review of PAR, CSD and Timeline</a:t>
            </a:r>
          </a:p>
          <a:p>
            <a:r>
              <a:rPr lang="en-US" altLang="ja-JP" sz="2400" dirty="0" smtClean="0"/>
              <a:t>Presentations</a:t>
            </a:r>
          </a:p>
          <a:p>
            <a:pPr>
              <a:lnSpc>
                <a:spcPct val="80000"/>
              </a:lnSpc>
            </a:pPr>
            <a:r>
              <a:rPr lang="en-US" altLang="ja-JP" sz="2400" dirty="0"/>
              <a:t>Working on responses to PAR and CSD</a:t>
            </a:r>
            <a:endParaRPr lang="en-US" altLang="ja-JP" sz="2000" dirty="0"/>
          </a:p>
          <a:p>
            <a:r>
              <a:rPr lang="en-US" altLang="ja-JP" sz="2400" dirty="0" smtClean="0"/>
              <a:t>Plan </a:t>
            </a:r>
            <a:r>
              <a:rPr lang="en-US" altLang="ja-JP" sz="2400" dirty="0"/>
              <a:t>for </a:t>
            </a:r>
            <a:r>
              <a:rPr lang="en-US" altLang="ja-JP" sz="2400" dirty="0" smtClean="0"/>
              <a:t>September meeting and schedule </a:t>
            </a:r>
            <a:r>
              <a:rPr lang="en-US" altLang="ja-JP" sz="2400" dirty="0"/>
              <a:t>Telecon </a:t>
            </a:r>
            <a:r>
              <a:rPr lang="en-US" altLang="ja-JP" sz="2400" dirty="0" smtClean="0"/>
              <a:t>times</a:t>
            </a:r>
          </a:p>
          <a:p>
            <a:r>
              <a:rPr lang="en-US" altLang="ja-JP" sz="2400" dirty="0">
                <a:ea typeface="ＭＳ Ｐゴシック" pitchFamily="50" charset="-128"/>
              </a:rPr>
              <a:t>Report on progress to WG</a:t>
            </a:r>
          </a:p>
          <a:p>
            <a:pPr marL="0" indent="0">
              <a:buNone/>
            </a:pPr>
            <a:endParaRPr lang="en-US" altLang="ja-JP" sz="2200" dirty="0" smtClean="0"/>
          </a:p>
          <a:p>
            <a:endParaRPr lang="en-US" altLang="ja-JP" sz="2200" dirty="0" smtClean="0"/>
          </a:p>
        </p:txBody>
      </p:sp>
      <p:sp>
        <p:nvSpPr>
          <p:cNvPr id="4098" name="Rectangle 2"/>
          <p:cNvSpPr>
            <a:spLocks noGrp="1" noChangeArrowheads="1"/>
          </p:cNvSpPr>
          <p:nvPr>
            <p:ph type="title"/>
          </p:nvPr>
        </p:nvSpPr>
        <p:spPr>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4" name="日付プレースホルダー 3"/>
          <p:cNvSpPr>
            <a:spLocks noGrp="1"/>
          </p:cNvSpPr>
          <p:nvPr>
            <p:ph type="dt" sz="half" idx="10"/>
          </p:nvPr>
        </p:nvSpPr>
        <p:spPr/>
        <p:txBody>
          <a:bodyPr/>
          <a:lstStyle/>
          <a:p>
            <a:r>
              <a:rPr lang="en-US" altLang="ja-JP" smtClean="0"/>
              <a:t>July 2014</a:t>
            </a:r>
            <a:endParaRPr lang="en-US" altLang="ja-JP" dirty="0"/>
          </a:p>
        </p:txBody>
      </p:sp>
    </p:spTree>
    <p:extLst>
      <p:ext uri="{BB962C8B-B14F-4D97-AF65-F5344CB8AC3E}">
        <p14:creationId xmlns="" xmlns:p14="http://schemas.microsoft.com/office/powerpoint/2010/main" val="14731121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smtClean="0"/>
              <a:t>July 2014</a:t>
            </a:r>
            <a:endParaRPr lang="en-US" altLang="ja-JP"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11</a:t>
            </a:fld>
            <a:endParaRPr lang="en-US" altLang="ja-JP" dirty="0"/>
          </a:p>
        </p:txBody>
      </p:sp>
      <p:graphicFrame>
        <p:nvGraphicFramePr>
          <p:cNvPr id="7" name="Table 5"/>
          <p:cNvGraphicFramePr>
            <a:graphicFrameLocks noGrp="1" noChangeAspect="1"/>
          </p:cNvGraphicFramePr>
          <p:nvPr>
            <p:extLst>
              <p:ext uri="{D42A27DB-BD31-4B8C-83A1-F6EECF244321}">
                <p14:modId xmlns="" xmlns:p14="http://schemas.microsoft.com/office/powerpoint/2010/main" val="420334173"/>
              </p:ext>
            </p:extLst>
          </p:nvPr>
        </p:nvGraphicFramePr>
        <p:xfrm>
          <a:off x="395536" y="1619508"/>
          <a:ext cx="8205924" cy="3537684"/>
        </p:xfrm>
        <a:graphic>
          <a:graphicData uri="http://schemas.openxmlformats.org/drawingml/2006/table">
            <a:tbl>
              <a:tblPr/>
              <a:tblGrid>
                <a:gridCol w="405501"/>
                <a:gridCol w="2616423"/>
                <a:gridCol w="432000"/>
                <a:gridCol w="432000"/>
                <a:gridCol w="432000"/>
                <a:gridCol w="432000"/>
                <a:gridCol w="432000"/>
                <a:gridCol w="432000"/>
                <a:gridCol w="432000"/>
                <a:gridCol w="432000"/>
                <a:gridCol w="432000"/>
                <a:gridCol w="432000"/>
                <a:gridCol w="432000"/>
                <a:gridCol w="432000"/>
              </a:tblGrid>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row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PAR development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Use Cases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Title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Scope &amp; Purpose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5C analyses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Interaction with other TG/WG</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(to identify relationship )</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Submission to WG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Standard development phase (TG)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Calibri" pitchFamily="34" charset="0"/>
                          <a:ea typeface="ＭＳ Ｐゴシック" pitchFamily="50" charset="-128"/>
                        </a:rPr>
                        <a:t> </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
        <p:nvSpPr>
          <p:cNvPr id="8" name="Content Placeholder 2"/>
          <p:cNvSpPr txBox="1">
            <a:spLocks/>
          </p:cNvSpPr>
          <p:nvPr/>
        </p:nvSpPr>
        <p:spPr bwMode="auto">
          <a:xfrm>
            <a:off x="467544" y="5229200"/>
            <a:ext cx="8229600" cy="122413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buFont typeface="Wingdings" pitchFamily="2" charset="2"/>
              <a:buChar char="q"/>
            </a:pPr>
            <a:r>
              <a:rPr lang="en-GB" altLang="ja-JP" sz="1600" kern="0" dirty="0" smtClean="0"/>
              <a:t>Target dates:</a:t>
            </a:r>
          </a:p>
          <a:p>
            <a:pPr lvl="1">
              <a:buFont typeface="Wingdings" pitchFamily="2" charset="2"/>
              <a:buChar char="ü"/>
            </a:pPr>
            <a:r>
              <a:rPr lang="en-GB" altLang="ja-JP" sz="1600" kern="0" dirty="0"/>
              <a:t>PAR submission to </a:t>
            </a:r>
            <a:r>
              <a:rPr lang="en-GB" altLang="ja-JP" sz="1600" kern="0" dirty="0" smtClean="0"/>
              <a:t> WG in May 2014</a:t>
            </a:r>
          </a:p>
          <a:p>
            <a:pPr lvl="1">
              <a:buFont typeface="Wingdings" pitchFamily="2" charset="2"/>
              <a:buChar char="ü"/>
            </a:pPr>
            <a:r>
              <a:rPr lang="en-GB" altLang="ja-JP" sz="1600" kern="0" dirty="0" smtClean="0"/>
              <a:t>PAR review in July 2014</a:t>
            </a:r>
          </a:p>
        </p:txBody>
      </p:sp>
      <p:sp>
        <p:nvSpPr>
          <p:cNvPr id="2" name="正方形/長方形 1"/>
          <p:cNvSpPr/>
          <p:nvPr/>
        </p:nvSpPr>
        <p:spPr bwMode="auto">
          <a:xfrm>
            <a:off x="6012160" y="1916832"/>
            <a:ext cx="432048" cy="3240360"/>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 xmlns:p14="http://schemas.microsoft.com/office/powerpoint/2010/main" val="12486559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114800"/>
          </a:xfrm>
        </p:spPr>
        <p:txBody>
          <a:bodyPr/>
          <a:lstStyle/>
          <a:p>
            <a:r>
              <a:rPr lang="en-US" altLang="ja-JP" sz="2400" dirty="0"/>
              <a:t>SG SRU May 2014 Meeting Minutes (15-14-323r0)</a:t>
            </a:r>
          </a:p>
          <a:p>
            <a:r>
              <a:rPr lang="en-US" altLang="ja-JP" sz="2400" dirty="0" smtClean="0"/>
              <a:t>SG SRU July 2014 Agenda (15-14-345r0)</a:t>
            </a:r>
          </a:p>
          <a:p>
            <a:r>
              <a:rPr lang="en-US" altLang="ja-JP" sz="2400" dirty="0" smtClean="0"/>
              <a:t>Working </a:t>
            </a:r>
            <a:r>
              <a:rPr lang="en-US" altLang="ja-JP" sz="2400" dirty="0"/>
              <a:t>Draft of SG SRU PAR (</a:t>
            </a:r>
            <a:r>
              <a:rPr lang="en-US" altLang="ja-JP" sz="2400" dirty="0" smtClean="0"/>
              <a:t>15-13-615r8) </a:t>
            </a:r>
          </a:p>
          <a:p>
            <a:r>
              <a:rPr lang="en-US" altLang="ja-JP" sz="2400" dirty="0" smtClean="0"/>
              <a:t>Working </a:t>
            </a:r>
            <a:r>
              <a:rPr lang="en-US" altLang="ja-JP" sz="2400" dirty="0"/>
              <a:t>Draft of SG SRU </a:t>
            </a:r>
            <a:r>
              <a:rPr lang="en-US" altLang="ja-JP" sz="2400" dirty="0" smtClean="0"/>
              <a:t>CSD (15-14-0175r4) </a:t>
            </a:r>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12</a:t>
            </a:fld>
            <a:endParaRPr lang="en-US" altLang="ja-JP" dirty="0"/>
          </a:p>
        </p:txBody>
      </p:sp>
      <p:sp>
        <p:nvSpPr>
          <p:cNvPr id="6" name="日付プレースホルダ 5"/>
          <p:cNvSpPr>
            <a:spLocks noGrp="1"/>
          </p:cNvSpPr>
          <p:nvPr>
            <p:ph type="dt" sz="half" idx="10"/>
          </p:nvPr>
        </p:nvSpPr>
        <p:spPr/>
        <p:txBody>
          <a:bodyPr/>
          <a:lstStyle/>
          <a:p>
            <a:r>
              <a:rPr lang="en-US" altLang="ja-JP" smtClean="0"/>
              <a:t>July 2014</a:t>
            </a:r>
            <a:endParaRPr lang="en-US" altLang="ja-JP" dirty="0"/>
          </a:p>
        </p:txBody>
      </p:sp>
    </p:spTree>
    <p:extLst>
      <p:ext uri="{BB962C8B-B14F-4D97-AF65-F5344CB8AC3E}">
        <p14:creationId xmlns="" xmlns:p14="http://schemas.microsoft.com/office/powerpoint/2010/main" val="23917822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kumimoji="1" lang="en-US" altLang="ja-JP" sz="2400" dirty="0" smtClean="0"/>
              <a:t>Call meeting to order</a:t>
            </a:r>
          </a:p>
          <a:p>
            <a:r>
              <a:rPr lang="en-US" altLang="ja-JP" sz="2400" dirty="0" smtClean="0"/>
              <a:t>Patent policy</a:t>
            </a:r>
          </a:p>
          <a:p>
            <a:r>
              <a:rPr lang="en-US" altLang="ja-JP" sz="2400" dirty="0"/>
              <a:t>Call for submissions</a:t>
            </a:r>
          </a:p>
          <a:p>
            <a:r>
              <a:rPr lang="en-US" altLang="ja-JP" sz="2400" dirty="0"/>
              <a:t>Agenda </a:t>
            </a:r>
            <a:r>
              <a:rPr lang="en-US" altLang="ja-JP" sz="2400" dirty="0" smtClean="0"/>
              <a:t>Setting</a:t>
            </a:r>
          </a:p>
          <a:p>
            <a:r>
              <a:rPr lang="en-US" altLang="ja-JP" sz="2400" dirty="0"/>
              <a:t>Approval of </a:t>
            </a:r>
            <a:r>
              <a:rPr lang="en-US" altLang="ja-JP" sz="2400" dirty="0" smtClean="0"/>
              <a:t>Minutes</a:t>
            </a:r>
          </a:p>
          <a:p>
            <a:pPr lvl="1"/>
            <a:r>
              <a:rPr lang="en-US" altLang="ja-JP" sz="2100" dirty="0"/>
              <a:t>SG SRU May 2014 Meeting Minutes (15-14-323r0)</a:t>
            </a:r>
          </a:p>
          <a:p>
            <a:pPr>
              <a:lnSpc>
                <a:spcPct val="80000"/>
              </a:lnSpc>
            </a:pPr>
            <a:r>
              <a:rPr lang="en-US" altLang="ja-JP" sz="2400" dirty="0" smtClean="0"/>
              <a:t>Presentations</a:t>
            </a:r>
          </a:p>
          <a:p>
            <a:pPr>
              <a:lnSpc>
                <a:spcPct val="80000"/>
              </a:lnSpc>
            </a:pPr>
            <a:r>
              <a:rPr lang="en-US" altLang="ja-JP" sz="2400" dirty="0" smtClean="0"/>
              <a:t>Discuss PAR</a:t>
            </a:r>
          </a:p>
          <a:p>
            <a:pPr>
              <a:lnSpc>
                <a:spcPct val="80000"/>
              </a:lnSpc>
            </a:pPr>
            <a:r>
              <a:rPr lang="en-US" altLang="ja-JP" sz="2400" dirty="0" smtClean="0"/>
              <a:t>Recess</a:t>
            </a:r>
            <a:endParaRPr lang="en-CA" altLang="ja-JP" sz="2400" dirty="0"/>
          </a:p>
          <a:p>
            <a:endParaRPr kumimoji="1" lang="ja-JP" altLang="en-US" dirty="0"/>
          </a:p>
        </p:txBody>
      </p:sp>
      <p:sp>
        <p:nvSpPr>
          <p:cNvPr id="3" name="タイトル 2"/>
          <p:cNvSpPr>
            <a:spLocks noGrp="1"/>
          </p:cNvSpPr>
          <p:nvPr>
            <p:ph type="title"/>
          </p:nvPr>
        </p:nvSpPr>
        <p:spPr>
          <a:xfrm>
            <a:off x="251520" y="685800"/>
            <a:ext cx="8640960" cy="1066800"/>
          </a:xfrm>
        </p:spPr>
        <p:txBody>
          <a:bodyPr/>
          <a:lstStyle/>
          <a:p>
            <a:r>
              <a:rPr kumimoji="1" lang="en-US" altLang="ja-JP" dirty="0" smtClean="0"/>
              <a:t>Agenda for Tuesday </a:t>
            </a:r>
            <a:r>
              <a:rPr lang="en-US" altLang="ja-JP" dirty="0" smtClean="0"/>
              <a:t>July</a:t>
            </a:r>
            <a:r>
              <a:rPr kumimoji="1" lang="en-US" altLang="ja-JP" dirty="0" smtClean="0"/>
              <a:t> 15</a:t>
            </a:r>
            <a:r>
              <a:rPr kumimoji="1" lang="en-US" altLang="ja-JP" baseline="30000" dirty="0" smtClean="0"/>
              <a:t>th</a:t>
            </a:r>
            <a:r>
              <a:rPr kumimoji="1" lang="en-US" altLang="ja-JP" dirty="0" smtClean="0"/>
              <a:t>, 16:00-18:00</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13</a:t>
            </a:fld>
            <a:endParaRPr lang="en-US" altLang="ja-JP" dirty="0"/>
          </a:p>
        </p:txBody>
      </p:sp>
      <p:sp>
        <p:nvSpPr>
          <p:cNvPr id="6" name="日付プレースホルダー 5"/>
          <p:cNvSpPr>
            <a:spLocks noGrp="1"/>
          </p:cNvSpPr>
          <p:nvPr>
            <p:ph type="dt" sz="half" idx="10"/>
          </p:nvPr>
        </p:nvSpPr>
        <p:spPr/>
        <p:txBody>
          <a:bodyPr/>
          <a:lstStyle/>
          <a:p>
            <a:r>
              <a:rPr lang="en-US" altLang="ja-JP" smtClean="0"/>
              <a:t>July 2014</a:t>
            </a:r>
            <a:endParaRPr lang="en-US" altLang="ja-JP" dirty="0"/>
          </a:p>
        </p:txBody>
      </p:sp>
    </p:spTree>
    <p:extLst>
      <p:ext uri="{BB962C8B-B14F-4D97-AF65-F5344CB8AC3E}">
        <p14:creationId xmlns="" xmlns:p14="http://schemas.microsoft.com/office/powerpoint/2010/main" val="383725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772400" cy="1663824"/>
          </a:xfrm>
        </p:spPr>
        <p:txBody>
          <a:bodyPr>
            <a:normAutofit/>
          </a:bodyPr>
          <a:lstStyle/>
          <a:p>
            <a:r>
              <a:rPr kumimoji="1" lang="en-US" altLang="ja-JP" sz="2400" dirty="0" smtClean="0"/>
              <a:t>Call meeting to order</a:t>
            </a:r>
          </a:p>
          <a:p>
            <a:pPr>
              <a:lnSpc>
                <a:spcPct val="80000"/>
              </a:lnSpc>
            </a:pPr>
            <a:r>
              <a:rPr lang="en-US" altLang="ja-JP" sz="2400" dirty="0" smtClean="0"/>
              <a:t>Working on responses to PAR and CSD</a:t>
            </a:r>
            <a:endParaRPr lang="en-US" altLang="ja-JP" sz="2000" dirty="0" smtClean="0"/>
          </a:p>
          <a:p>
            <a:pPr>
              <a:lnSpc>
                <a:spcPct val="80000"/>
              </a:lnSpc>
            </a:pPr>
            <a:r>
              <a:rPr lang="en-US" altLang="ja-JP" sz="2400" dirty="0" smtClean="0"/>
              <a:t>Recess</a:t>
            </a:r>
            <a:endParaRPr lang="en-CA" altLang="ja-JP" sz="2400" dirty="0"/>
          </a:p>
          <a:p>
            <a:endParaRPr kumimoji="1" lang="ja-JP" altLang="en-US" dirty="0"/>
          </a:p>
        </p:txBody>
      </p:sp>
      <p:sp>
        <p:nvSpPr>
          <p:cNvPr id="3" name="タイトル 2"/>
          <p:cNvSpPr>
            <a:spLocks noGrp="1"/>
          </p:cNvSpPr>
          <p:nvPr>
            <p:ph type="title"/>
          </p:nvPr>
        </p:nvSpPr>
        <p:spPr>
          <a:xfrm>
            <a:off x="251520" y="685800"/>
            <a:ext cx="8640960" cy="1066800"/>
          </a:xfrm>
        </p:spPr>
        <p:txBody>
          <a:bodyPr/>
          <a:lstStyle/>
          <a:p>
            <a:r>
              <a:rPr kumimoji="1" lang="en-US" altLang="ja-JP" dirty="0" smtClean="0"/>
              <a:t>Agenda for Tuesday July 16</a:t>
            </a:r>
            <a:r>
              <a:rPr kumimoji="1" lang="en-US" altLang="ja-JP" baseline="30000" dirty="0" smtClean="0"/>
              <a:t>th</a:t>
            </a:r>
            <a:r>
              <a:rPr kumimoji="1" lang="en-US" altLang="ja-JP" dirty="0" smtClean="0"/>
              <a:t>, 8:00-10:00</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14</a:t>
            </a:fld>
            <a:endParaRPr lang="en-US" altLang="ja-JP" dirty="0"/>
          </a:p>
        </p:txBody>
      </p:sp>
      <p:sp>
        <p:nvSpPr>
          <p:cNvPr id="6" name="日付プレースホルダー 5"/>
          <p:cNvSpPr>
            <a:spLocks noGrp="1"/>
          </p:cNvSpPr>
          <p:nvPr>
            <p:ph type="dt" sz="half" idx="10"/>
          </p:nvPr>
        </p:nvSpPr>
        <p:spPr/>
        <p:txBody>
          <a:bodyPr/>
          <a:lstStyle/>
          <a:p>
            <a:r>
              <a:rPr lang="en-US" altLang="ja-JP" smtClean="0"/>
              <a:t>July 2014</a:t>
            </a:r>
            <a:endParaRPr lang="en-US" altLang="ja-JP" dirty="0"/>
          </a:p>
        </p:txBody>
      </p:sp>
      <p:sp>
        <p:nvSpPr>
          <p:cNvPr id="7" name="タイトル 2"/>
          <p:cNvSpPr txBox="1">
            <a:spLocks/>
          </p:cNvSpPr>
          <p:nvPr/>
        </p:nvSpPr>
        <p:spPr bwMode="auto">
          <a:xfrm>
            <a:off x="251520" y="3429000"/>
            <a:ext cx="864096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kern="0" dirty="0" smtClean="0"/>
              <a:t>Agenda for Tuesday July 16</a:t>
            </a:r>
            <a:r>
              <a:rPr lang="en-US" altLang="ja-JP" kern="0" baseline="30000" dirty="0" smtClean="0"/>
              <a:t>th</a:t>
            </a:r>
            <a:r>
              <a:rPr lang="en-US" altLang="ja-JP" kern="0" dirty="0" smtClean="0"/>
              <a:t>, 13:30-15:30</a:t>
            </a:r>
            <a:endParaRPr lang="ja-JP" altLang="en-US" kern="0" dirty="0"/>
          </a:p>
        </p:txBody>
      </p:sp>
      <p:sp>
        <p:nvSpPr>
          <p:cNvPr id="8" name="コンテンツ プレースホルダー 1"/>
          <p:cNvSpPr txBox="1">
            <a:spLocks/>
          </p:cNvSpPr>
          <p:nvPr/>
        </p:nvSpPr>
        <p:spPr bwMode="auto">
          <a:xfrm>
            <a:off x="685800" y="4490740"/>
            <a:ext cx="7772400" cy="166382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t>Call meeting to order</a:t>
            </a:r>
          </a:p>
          <a:p>
            <a:pPr>
              <a:lnSpc>
                <a:spcPct val="80000"/>
              </a:lnSpc>
            </a:pPr>
            <a:r>
              <a:rPr lang="en-US" altLang="ja-JP" sz="2400" kern="0" dirty="0" smtClean="0"/>
              <a:t>Working on responses to PAR and CSD</a:t>
            </a:r>
            <a:endParaRPr lang="en-US" altLang="ja-JP" sz="2000" kern="0" dirty="0" smtClean="0"/>
          </a:p>
          <a:p>
            <a:pPr>
              <a:lnSpc>
                <a:spcPct val="80000"/>
              </a:lnSpc>
            </a:pPr>
            <a:r>
              <a:rPr lang="en-US" altLang="ja-JP" sz="2400" kern="0" dirty="0" smtClean="0"/>
              <a:t>Recess</a:t>
            </a:r>
            <a:endParaRPr lang="en-CA" altLang="ja-JP" sz="2400" kern="0" dirty="0" smtClean="0"/>
          </a:p>
          <a:p>
            <a:endParaRPr lang="ja-JP" altLang="en-US" kern="0" dirty="0"/>
          </a:p>
        </p:txBody>
      </p:sp>
    </p:spTree>
    <p:extLst>
      <p:ext uri="{BB962C8B-B14F-4D97-AF65-F5344CB8AC3E}">
        <p14:creationId xmlns="" xmlns:p14="http://schemas.microsoft.com/office/powerpoint/2010/main" val="5719638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kumimoji="1" lang="en-US" altLang="ja-JP" sz="2400" dirty="0" smtClean="0"/>
              <a:t>Call meeting to order</a:t>
            </a:r>
          </a:p>
          <a:p>
            <a:r>
              <a:rPr lang="en-US" altLang="ja-JP" sz="2400" dirty="0" smtClean="0"/>
              <a:t>Agenda Setting</a:t>
            </a:r>
          </a:p>
          <a:p>
            <a:pPr>
              <a:lnSpc>
                <a:spcPct val="80000"/>
              </a:lnSpc>
            </a:pPr>
            <a:r>
              <a:rPr lang="en-US" altLang="ja-JP" sz="2400" dirty="0" smtClean="0"/>
              <a:t>Working on responses to PAR and CSD</a:t>
            </a:r>
          </a:p>
          <a:p>
            <a:pPr>
              <a:lnSpc>
                <a:spcPct val="80000"/>
              </a:lnSpc>
            </a:pPr>
            <a:r>
              <a:rPr lang="en-US" altLang="ja-JP" sz="2400" dirty="0" smtClean="0"/>
              <a:t>Presentations</a:t>
            </a:r>
          </a:p>
          <a:p>
            <a:pPr>
              <a:lnSpc>
                <a:spcPct val="80000"/>
              </a:lnSpc>
            </a:pPr>
            <a:r>
              <a:rPr lang="en-US" altLang="ja-JP" sz="2400" dirty="0"/>
              <a:t>Plan for </a:t>
            </a:r>
            <a:r>
              <a:rPr lang="en-US" altLang="ja-JP" sz="2400" dirty="0" smtClean="0"/>
              <a:t>September </a:t>
            </a:r>
            <a:r>
              <a:rPr lang="en-US" altLang="ja-JP" sz="2400" dirty="0" smtClean="0"/>
              <a:t>meeting</a:t>
            </a:r>
            <a:endParaRPr lang="en-US" altLang="ja-JP" sz="2400" dirty="0"/>
          </a:p>
          <a:p>
            <a:pPr>
              <a:lnSpc>
                <a:spcPct val="80000"/>
              </a:lnSpc>
            </a:pPr>
            <a:r>
              <a:rPr lang="en-US" altLang="ja-JP" sz="2400" dirty="0" smtClean="0"/>
              <a:t>Other business</a:t>
            </a:r>
          </a:p>
          <a:p>
            <a:pPr>
              <a:lnSpc>
                <a:spcPct val="80000"/>
              </a:lnSpc>
            </a:pPr>
            <a:r>
              <a:rPr lang="en-US" altLang="ja-JP" sz="2400" dirty="0" smtClean="0"/>
              <a:t>Adjourn</a:t>
            </a:r>
          </a:p>
        </p:txBody>
      </p:sp>
      <p:sp>
        <p:nvSpPr>
          <p:cNvPr id="3" name="タイトル 2"/>
          <p:cNvSpPr>
            <a:spLocks noGrp="1"/>
          </p:cNvSpPr>
          <p:nvPr>
            <p:ph type="title"/>
          </p:nvPr>
        </p:nvSpPr>
        <p:spPr>
          <a:xfrm>
            <a:off x="251520" y="685800"/>
            <a:ext cx="8640960" cy="1066800"/>
          </a:xfrm>
        </p:spPr>
        <p:txBody>
          <a:bodyPr/>
          <a:lstStyle/>
          <a:p>
            <a:r>
              <a:rPr kumimoji="1" lang="en-US" altLang="ja-JP" dirty="0" smtClean="0"/>
              <a:t>Agenda for Tuesday July 16</a:t>
            </a:r>
            <a:r>
              <a:rPr kumimoji="1" lang="en-US" altLang="ja-JP" baseline="30000" dirty="0" smtClean="0"/>
              <a:t>th</a:t>
            </a:r>
            <a:r>
              <a:rPr kumimoji="1" lang="en-US" altLang="ja-JP" dirty="0" smtClean="0"/>
              <a:t>, 16:00-18:00</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15</a:t>
            </a:fld>
            <a:endParaRPr lang="en-US" altLang="ja-JP" dirty="0"/>
          </a:p>
        </p:txBody>
      </p:sp>
      <p:sp>
        <p:nvSpPr>
          <p:cNvPr id="6" name="日付プレースホルダー 5"/>
          <p:cNvSpPr>
            <a:spLocks noGrp="1"/>
          </p:cNvSpPr>
          <p:nvPr>
            <p:ph type="dt" sz="half" idx="10"/>
          </p:nvPr>
        </p:nvSpPr>
        <p:spPr/>
        <p:txBody>
          <a:bodyPr/>
          <a:lstStyle/>
          <a:p>
            <a:r>
              <a:rPr lang="en-US" altLang="ja-JP" smtClean="0"/>
              <a:t>July 2014</a:t>
            </a:r>
            <a:endParaRPr lang="en-US" altLang="ja-JP" dirty="0"/>
          </a:p>
        </p:txBody>
      </p:sp>
    </p:spTree>
    <p:extLst>
      <p:ext uri="{BB962C8B-B14F-4D97-AF65-F5344CB8AC3E}">
        <p14:creationId xmlns="" xmlns:p14="http://schemas.microsoft.com/office/powerpoint/2010/main" val="5719638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685800" y="1277888"/>
            <a:ext cx="7772400" cy="3879304"/>
          </a:xfrm>
        </p:spPr>
        <p:txBody>
          <a:bodyPr/>
          <a:lstStyle/>
          <a:p>
            <a:r>
              <a:rPr lang="en-US" altLang="ja-JP" b="1" dirty="0" smtClean="0">
                <a:ea typeface="ＭＳ Ｐゴシック" pitchFamily="50" charset="-128"/>
              </a:rPr>
              <a:t>IEEE 802.15 SG SRU </a:t>
            </a:r>
            <a:br>
              <a:rPr lang="en-US" altLang="ja-JP" b="1" dirty="0" smtClean="0">
                <a:ea typeface="ＭＳ Ｐゴシック" pitchFamily="50" charset="-128"/>
              </a:rPr>
            </a:br>
            <a:r>
              <a:rPr lang="en-US" altLang="ja-JP" b="1" dirty="0" smtClean="0">
                <a:ea typeface="ＭＳ Ｐゴシック" pitchFamily="50" charset="-128"/>
              </a:rPr>
              <a:t/>
            </a:r>
            <a:br>
              <a:rPr lang="en-US" altLang="ja-JP" b="1" dirty="0" smtClean="0">
                <a:ea typeface="ＭＳ Ｐゴシック" pitchFamily="50" charset="-128"/>
              </a:rPr>
            </a:br>
            <a:r>
              <a:rPr lang="en-US" altLang="ja-JP" dirty="0" smtClean="0">
                <a:ea typeface="ＭＳ Ｐゴシック" pitchFamily="50" charset="-128"/>
              </a:rPr>
              <a:t>Opening Information</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San Diego, CA</a:t>
            </a:r>
            <a:br>
              <a:rPr lang="en-US" altLang="ja-JP" dirty="0" smtClean="0">
                <a:ea typeface="ＭＳ Ｐゴシック" pitchFamily="50" charset="-128"/>
              </a:rPr>
            </a:br>
            <a:r>
              <a:rPr lang="en-US" altLang="ja-JP" dirty="0" smtClean="0">
                <a:ea typeface="ＭＳ Ｐゴシック" pitchFamily="50" charset="-128"/>
              </a:rPr>
              <a:t>July 15, 2014</a:t>
            </a:r>
            <a:endParaRPr lang="ja-JP" altLang="ja-JP" dirty="0"/>
          </a:p>
        </p:txBody>
      </p:sp>
      <p:sp>
        <p:nvSpPr>
          <p:cNvPr id="2" name="日付プレースホルダー 1"/>
          <p:cNvSpPr>
            <a:spLocks noGrp="1"/>
          </p:cNvSpPr>
          <p:nvPr>
            <p:ph type="dt" sz="half" idx="10"/>
          </p:nvPr>
        </p:nvSpPr>
        <p:spPr/>
        <p:txBody>
          <a:bodyPr/>
          <a:lstStyle/>
          <a:p>
            <a:r>
              <a:rPr lang="en-US" altLang="ja-JP" smtClean="0"/>
              <a:t>July 2014</a:t>
            </a:r>
            <a:endParaRPr lang="en-US" altLang="ja-JP"/>
          </a:p>
        </p:txBody>
      </p:sp>
      <p:sp>
        <p:nvSpPr>
          <p:cNvPr id="3" name="フッター プレースホルダー 2"/>
          <p:cNvSpPr>
            <a:spLocks noGrp="1"/>
          </p:cNvSpPr>
          <p:nvPr>
            <p:ph type="ftr" sz="quarter" idx="11"/>
          </p:nvPr>
        </p:nvSpPr>
        <p:spPr/>
        <p:txBody>
          <a:bodyPr/>
          <a:lstStyle/>
          <a:p>
            <a:r>
              <a:rPr lang="en-US" altLang="ja-JP" smtClean="0"/>
              <a:t>Shoichi Kitazawa (ATR)</a:t>
            </a:r>
            <a:endParaRPr lang="en-US" altLang="ja-JP"/>
          </a:p>
        </p:txBody>
      </p:sp>
      <p:sp>
        <p:nvSpPr>
          <p:cNvPr id="4" name="スライド番号プレースホルダー 3"/>
          <p:cNvSpPr>
            <a:spLocks noGrp="1"/>
          </p:cNvSpPr>
          <p:nvPr>
            <p:ph type="sldNum" sz="quarter" idx="12"/>
          </p:nvPr>
        </p:nvSpPr>
        <p:spPr/>
        <p:txBody>
          <a:bodyPr/>
          <a:lstStyle/>
          <a:p>
            <a:r>
              <a:rPr lang="en-US" altLang="ja-JP" smtClean="0"/>
              <a:t>Slide </a:t>
            </a:r>
            <a:fld id="{220522D0-39BF-4ECB-8250-965FA0D88A87}" type="slidenum">
              <a:rPr lang="en-US" altLang="ja-JP" smtClean="0"/>
              <a:pPr/>
              <a:t>2</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July 2014</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010EF666-04CB-4A0C-82F6-9B75A1863274}" type="slidenum">
              <a:rPr lang="en-US" altLang="ja-JP"/>
              <a:pPr/>
              <a:t>3</a:t>
            </a:fld>
            <a:endParaRPr lang="en-US" altLang="ja-JP"/>
          </a:p>
        </p:txBody>
      </p:sp>
      <p:sp>
        <p:nvSpPr>
          <p:cNvPr id="4098" name="Rectangle 2"/>
          <p:cNvSpPr>
            <a:spLocks noGrp="1" noChangeArrowheads="1"/>
          </p:cNvSpPr>
          <p:nvPr>
            <p:ph type="title"/>
          </p:nvPr>
        </p:nvSpPr>
        <p:spPr>
          <a:ln/>
        </p:spPr>
        <p:txBody>
          <a:bodyPr/>
          <a:lstStyle/>
          <a:p>
            <a:r>
              <a:rPr lang="en-US" altLang="ja-JP" dirty="0" smtClean="0"/>
              <a:t>Attendance</a:t>
            </a:r>
            <a:endParaRPr lang="ja-JP" altLang="ja-JP" dirty="0"/>
          </a:p>
        </p:txBody>
      </p:sp>
      <p:sp>
        <p:nvSpPr>
          <p:cNvPr id="4099" name="Rectangle 3"/>
          <p:cNvSpPr>
            <a:spLocks noGrp="1" noChangeArrowheads="1"/>
          </p:cNvSpPr>
          <p:nvPr>
            <p:ph type="body" idx="1"/>
          </p:nvPr>
        </p:nvSpPr>
        <p:spPr>
          <a:ln/>
        </p:spPr>
        <p:txBody>
          <a:bodyPr/>
          <a:lstStyle/>
          <a:p>
            <a:pPr marL="457200" indent="-457200"/>
            <a:r>
              <a:rPr lang="en-US" altLang="ja-JP" sz="2800" dirty="0" smtClean="0"/>
              <a:t>https://imat.ieee.org</a:t>
            </a:r>
          </a:p>
          <a:p>
            <a:pPr marL="457200" indent="-457200">
              <a:buNone/>
            </a:pPr>
            <a:endParaRPr lang="en-US" altLang="ja-JP" sz="2800" dirty="0" smtClean="0"/>
          </a:p>
          <a:p>
            <a:pPr marL="457200" indent="-457200">
              <a:buFontTx/>
              <a:buAutoNum type="arabicPeriod"/>
            </a:pPr>
            <a:r>
              <a:rPr lang="en-US" altLang="ja-JP" sz="2800" dirty="0" smtClean="0"/>
              <a:t>Register</a:t>
            </a:r>
          </a:p>
          <a:p>
            <a:pPr marL="457200" indent="-457200">
              <a:buFontTx/>
              <a:buAutoNum type="arabicPeriod"/>
            </a:pPr>
            <a:r>
              <a:rPr lang="en-US" altLang="ja-JP" sz="2800" dirty="0" smtClean="0"/>
              <a:t>Indicate attendance</a:t>
            </a:r>
          </a:p>
          <a:p>
            <a:pPr marL="457200" indent="-457200">
              <a:buFontTx/>
              <a:buAutoNum type="arabicPeriod"/>
            </a:pPr>
            <a:r>
              <a:rPr lang="en-US" altLang="ja-JP" sz="2800" dirty="0" smtClean="0"/>
              <a:t>Please sign attendance sheet</a:t>
            </a:r>
          </a:p>
          <a:p>
            <a:endParaRPr lang="ja-JP" altLang="ja-JP"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Administrative Items</a:t>
            </a:r>
            <a:endParaRPr kumimoji="1" lang="ja-JP" altLang="en-US" dirty="0"/>
          </a:p>
        </p:txBody>
      </p:sp>
      <p:sp>
        <p:nvSpPr>
          <p:cNvPr id="3" name="コンテンツ プレースホルダー 2"/>
          <p:cNvSpPr>
            <a:spLocks noGrp="1"/>
          </p:cNvSpPr>
          <p:nvPr>
            <p:ph idx="1"/>
          </p:nvPr>
        </p:nvSpPr>
        <p:spPr/>
        <p:txBody>
          <a:bodyPr/>
          <a:lstStyle/>
          <a:p>
            <a:r>
              <a:rPr lang="en-US" altLang="ja-JP" sz="2400" dirty="0"/>
              <a:t>Required notices</a:t>
            </a:r>
          </a:p>
          <a:p>
            <a:pPr lvl="1"/>
            <a:r>
              <a:rPr lang="en-US" altLang="ja-JP" sz="1800" dirty="0"/>
              <a:t>Affiliation FAQ - http://standards.ieee.org/faqs/affiliationFAQ.html</a:t>
            </a:r>
          </a:p>
          <a:p>
            <a:pPr lvl="1"/>
            <a:r>
              <a:rPr lang="en-US" altLang="ja-JP" sz="1800" dirty="0"/>
              <a:t>Anti-Trust FAQ - http://standards.ieee.org/resources/antitrust-guidelines.pdf</a:t>
            </a:r>
          </a:p>
          <a:p>
            <a:pPr lvl="1"/>
            <a:r>
              <a:rPr lang="en-US" altLang="ja-JP" sz="1800" dirty="0"/>
              <a:t>Ethics - http://www.ieee.org/portal/cms_docs/about/CoE_poster.pdf</a:t>
            </a:r>
          </a:p>
          <a:p>
            <a:r>
              <a:rPr lang="en-US" altLang="ja-JP" sz="2400" dirty="0"/>
              <a:t>Chair and Secretary</a:t>
            </a:r>
          </a:p>
          <a:p>
            <a:pPr lvl="1"/>
            <a:r>
              <a:rPr lang="en-US" altLang="ja-JP" sz="1800" dirty="0"/>
              <a:t>Chair is Shoichi </a:t>
            </a:r>
            <a:r>
              <a:rPr lang="en-US" altLang="ja-JP" sz="1800" dirty="0" smtClean="0"/>
              <a:t>Kitazawa</a:t>
            </a:r>
            <a:r>
              <a:rPr lang="ja-JP" altLang="en-US" sz="1800" dirty="0"/>
              <a:t> </a:t>
            </a:r>
            <a:r>
              <a:rPr lang="en-US" altLang="ja-JP" sz="1800" dirty="0" smtClean="0"/>
              <a:t>(ATR</a:t>
            </a:r>
            <a:r>
              <a:rPr lang="en-US" altLang="ja-JP" sz="1800" dirty="0"/>
              <a:t>)</a:t>
            </a:r>
          </a:p>
          <a:p>
            <a:endParaRPr kumimoji="1" lang="ja-JP" altLang="en-US" sz="2400" dirty="0"/>
          </a:p>
        </p:txBody>
      </p:sp>
      <p:sp>
        <p:nvSpPr>
          <p:cNvPr id="4" name="日付プレースホルダー 3"/>
          <p:cNvSpPr>
            <a:spLocks noGrp="1"/>
          </p:cNvSpPr>
          <p:nvPr>
            <p:ph type="dt" sz="half" idx="10"/>
          </p:nvPr>
        </p:nvSpPr>
        <p:spPr/>
        <p:txBody>
          <a:bodyPr/>
          <a:lstStyle/>
          <a:p>
            <a:r>
              <a:rPr lang="en-US" altLang="ja-JP" smtClean="0"/>
              <a:t>July 2014</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878C8972-4929-4767-802D-2B1AD72263A5}" type="slidenum">
              <a:rPr lang="en-US" altLang="ja-JP" smtClean="0"/>
              <a:pPr/>
              <a:t>4</a:t>
            </a:fld>
            <a:endParaRPr lang="en-US" altLang="ja-JP"/>
          </a:p>
        </p:txBody>
      </p:sp>
    </p:spTree>
    <p:extLst>
      <p:ext uri="{BB962C8B-B14F-4D97-AF65-F5344CB8AC3E}">
        <p14:creationId xmlns="" xmlns:p14="http://schemas.microsoft.com/office/powerpoint/2010/main" val="27858355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July 2014</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 xmlns:p14="http://schemas.microsoft.com/office/powerpoint/2010/main" val="368266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July 2014</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smtClean="0"/>
              <a:t>		IEEE-SA Standards Boards Bylaws</a:t>
            </a:r>
          </a:p>
          <a:p>
            <a:pPr lvl="1">
              <a:lnSpc>
                <a:spcPct val="90000"/>
              </a:lnSpc>
              <a:buFont typeface="Monotype Sorts" pitchFamily="2" charset="2"/>
              <a:buNone/>
            </a:pPr>
            <a:r>
              <a:rPr lang="en-US" altLang="ja-JP" sz="2100" kern="0" dirty="0" smtClean="0">
                <a:ea typeface="ＭＳ Ｐゴシック" charset="-128"/>
              </a:rPr>
              <a:t>		</a:t>
            </a:r>
            <a:r>
              <a:rPr lang="en-US" altLang="ja-JP" sz="2100" i="1" kern="0" dirty="0" smtClean="0">
                <a:ea typeface="ＭＳ Ｐゴシック" charset="-128"/>
              </a:rPr>
              <a:t>http://standards.ieee.org/develop/policies/bylaws/sect6-7.html#6</a:t>
            </a:r>
          </a:p>
          <a:p>
            <a:pPr lvl="1">
              <a:lnSpc>
                <a:spcPct val="90000"/>
              </a:lnSpc>
              <a:buFont typeface="Monotype Sorts" pitchFamily="2" charset="2"/>
              <a:buNone/>
            </a:pPr>
            <a:r>
              <a:rPr lang="en-GB" sz="2400" kern="0" dirty="0" smtClean="0"/>
              <a:t>		IEEE-SA Standards Board Operations Manual</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http://standards.ieee.org/develop/policies/opman/sect6.html#6.3</a:t>
            </a:r>
            <a:endParaRPr lang="en-US" altLang="ja-JP" sz="2400" kern="0" dirty="0" smtClean="0">
              <a:ea typeface="ＭＳ Ｐゴシック" charset="-128"/>
            </a:endParaRPr>
          </a:p>
          <a:p>
            <a:pPr lvl="1">
              <a:lnSpc>
                <a:spcPct val="90000"/>
              </a:lnSpc>
              <a:buFont typeface="Monotype Sorts" pitchFamily="2" charset="2"/>
              <a:buNone/>
            </a:pPr>
            <a:r>
              <a:rPr lang="en-US" altLang="ja-JP" sz="2400" kern="0" dirty="0" smtClean="0">
                <a:ea typeface="ＭＳ Ｐゴシック" charset="-128"/>
                <a:cs typeface="Times New Roman" pitchFamily="18" charset="0"/>
              </a:rPr>
              <a:t>	Material about the patent policy is available at</a:t>
            </a:r>
            <a:r>
              <a:rPr lang="en-US" altLang="ja-JP" sz="2400" kern="0" dirty="0" smtClean="0">
                <a:ea typeface="ＭＳ Ｐゴシック" charset="-128"/>
              </a:rPr>
              <a:t> </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 xmlns:p14="http://schemas.microsoft.com/office/powerpoint/2010/main" val="440418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smtClean="0"/>
              <a:t>July 2014</a:t>
            </a:r>
            <a:endParaRPr lang="en-US" altLang="ja-JP"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Tree>
    <p:extLst>
      <p:ext uri="{BB962C8B-B14F-4D97-AF65-F5344CB8AC3E}">
        <p14:creationId xmlns="" xmlns:p14="http://schemas.microsoft.com/office/powerpoint/2010/main" val="16043718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July 2014</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Tree>
    <p:extLst>
      <p:ext uri="{BB962C8B-B14F-4D97-AF65-F5344CB8AC3E}">
        <p14:creationId xmlns="" xmlns:p14="http://schemas.microsoft.com/office/powerpoint/2010/main" val="55439828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a:t>SG </a:t>
            </a:r>
            <a:r>
              <a:rPr kumimoji="1" lang="en-US" altLang="ja-JP" dirty="0" smtClean="0"/>
              <a:t>SRU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sp>
        <p:nvSpPr>
          <p:cNvPr id="6" name="日付プレースホルダー 5"/>
          <p:cNvSpPr>
            <a:spLocks noGrp="1"/>
          </p:cNvSpPr>
          <p:nvPr>
            <p:ph type="dt" sz="half" idx="10"/>
          </p:nvPr>
        </p:nvSpPr>
        <p:spPr/>
        <p:txBody>
          <a:bodyPr/>
          <a:lstStyle/>
          <a:p>
            <a:r>
              <a:rPr lang="en-US" altLang="ja-JP" smtClean="0"/>
              <a:t>July 2014</a:t>
            </a:r>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 xmlns:p14="http://schemas.microsoft.com/office/powerpoint/2010/main" val="439964863"/>
              </p:ext>
            </p:extLst>
          </p:nvPr>
        </p:nvGraphicFramePr>
        <p:xfrm>
          <a:off x="952824" y="2060848"/>
          <a:ext cx="7128000" cy="253084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SRU</a:t>
                      </a: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smtClean="0"/>
                        <a:t>SRU</a:t>
                      </a: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SRU</a:t>
                      </a: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smtClean="0">
                          <a:solidFill>
                            <a:schemeClr val="tx1"/>
                          </a:solidFill>
                        </a:rPr>
                        <a:t>SRU</a:t>
                      </a:r>
                    </a:p>
                  </a:txBody>
                  <a:tcPr anchor="ctr"/>
                </a:tc>
                <a:tc>
                  <a:txBody>
                    <a:bodyPr/>
                    <a:lstStyle/>
                    <a:p>
                      <a:pPr algn="ctr"/>
                      <a:endParaRPr kumimoji="1" lang="ja-JP" altLang="en-US" dirty="0">
                        <a:solidFill>
                          <a:schemeClr val="tx1"/>
                        </a:solidFill>
                      </a:endParaRPr>
                    </a:p>
                  </a:txBody>
                  <a:tcPr anchor="ctr"/>
                </a:tc>
              </a:tr>
            </a:tbl>
          </a:graphicData>
        </a:graphic>
      </p:graphicFrame>
    </p:spTree>
    <p:extLst>
      <p:ext uri="{BB962C8B-B14F-4D97-AF65-F5344CB8AC3E}">
        <p14:creationId xmlns="" xmlns:p14="http://schemas.microsoft.com/office/powerpoint/2010/main" val="4074533751"/>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80</TotalTime>
  <Words>1046</Words>
  <Application>Microsoft Office PowerPoint</Application>
  <PresentationFormat>画面に合わせる (4:3)</PresentationFormat>
  <Paragraphs>208</Paragraphs>
  <Slides>15</Slides>
  <Notes>3</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IEEE-P802_15</vt:lpstr>
      <vt:lpstr>スライド 1</vt:lpstr>
      <vt:lpstr>IEEE 802.15 SG SRU   Opening Information  San Diego, CA July 15, 2014</vt:lpstr>
      <vt:lpstr>Attendance</vt:lpstr>
      <vt:lpstr>Administrative Items</vt:lpstr>
      <vt:lpstr>スライド 5</vt:lpstr>
      <vt:lpstr>スライド 6</vt:lpstr>
      <vt:lpstr>Call for Potentially Essential Patents</vt:lpstr>
      <vt:lpstr>Other Guidelines for IEEE WG Meetings</vt:lpstr>
      <vt:lpstr>SG SRU schedule for the week</vt:lpstr>
      <vt:lpstr>Agenda items for the week</vt:lpstr>
      <vt:lpstr>Timeline</vt:lpstr>
      <vt:lpstr>Contributions</vt:lpstr>
      <vt:lpstr>Agenda for Tuesday July 15th, 16:00-18:00</vt:lpstr>
      <vt:lpstr>Agenda for Tuesday July 16th, 8:00-10:00</vt:lpstr>
      <vt:lpstr>Agenda for Tuesday July 16th, 16:00-18:00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Shoichi Kitazawa</dc:creator>
  <dc:description>&lt;doc#&gt;</dc:description>
  <cp:lastModifiedBy>kitazawa</cp:lastModifiedBy>
  <cp:revision>9</cp:revision>
  <cp:lastPrinted>1998-02-10T13:28:06Z</cp:lastPrinted>
  <dcterms:created xsi:type="dcterms:W3CDTF">2014-06-23T10:45:01Z</dcterms:created>
  <dcterms:modified xsi:type="dcterms:W3CDTF">2014-07-15T00:23:01Z</dcterms:modified>
</cp:coreProperties>
</file>