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9" r:id="rId2"/>
    <p:sldId id="334" r:id="rId3"/>
    <p:sldId id="558" r:id="rId4"/>
    <p:sldId id="559" r:id="rId5"/>
    <p:sldId id="560" r:id="rId6"/>
    <p:sldId id="512" r:id="rId7"/>
    <p:sldId id="471" r:id="rId8"/>
    <p:sldId id="530" r:id="rId9"/>
    <p:sldId id="472" r:id="rId10"/>
    <p:sldId id="460" r:id="rId11"/>
    <p:sldId id="556" r:id="rId12"/>
    <p:sldId id="457" r:id="rId13"/>
    <p:sldId id="524" r:id="rId14"/>
    <p:sldId id="532" r:id="rId15"/>
    <p:sldId id="531" r:id="rId16"/>
    <p:sldId id="525" r:id="rId17"/>
    <p:sldId id="487" r:id="rId1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9926" autoAdjust="0"/>
    <p:restoredTop sz="91637" autoAdjust="0"/>
  </p:normalViewPr>
  <p:slideViewPr>
    <p:cSldViewPr>
      <p:cViewPr varScale="1">
        <p:scale>
          <a:sx n="63" d="100"/>
          <a:sy n="63" d="100"/>
        </p:scale>
        <p:origin x="-1278"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&lt;Byung-Jae Kwak et.al.&gt;, &lt;Samsung &amp; ETRI&gt;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&lt;July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&lt;Byung-Jae Kwak et.al.&gt;, &lt;Samsung &amp; ETRI&gt;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 </a:t>
            </a:r>
            <a:r>
              <a:rPr lang="en-US" altLang="ko-KR" sz="1400" b="1" dirty="0" smtClean="0"/>
              <a:t>15-14-0425-00-0008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9.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0.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&lt;July 2014&gt;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&lt;Byung-Jae Kwak et.al.&gt;, &lt;Samsung &amp; ETRI&gt;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6129883"/>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Summary of Merger Status on Samsung-ETRI Merged MAC Proposals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15 July 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r>
              <a:rPr lang="en-US" altLang="ko-KR" sz="1600" b="1" dirty="0" smtClean="0">
                <a:solidFill>
                  <a:schemeClr val="tx2"/>
                </a:solidFill>
                <a:ea typeface="굴림" pitchFamily="50" charset="-127"/>
              </a:rPr>
              <a:t>Source:</a:t>
            </a:r>
            <a:r>
              <a:rPr lang="en-US" altLang="ko-KR" sz="1600" dirty="0" smtClean="0">
                <a:solidFill>
                  <a:schemeClr val="tx2"/>
                </a:solidFill>
                <a:ea typeface="굴림" pitchFamily="50" charset="-127"/>
              </a:rPr>
              <a:t> [</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Kim, Anil </a:t>
            </a:r>
            <a:r>
              <a:rPr lang="en-US" altLang="ko-KR" sz="1600" dirty="0" err="1" smtClean="0">
                <a:solidFill>
                  <a:srgbClr val="FF0000"/>
                </a:solidFill>
                <a:ea typeface="굴림" pitchFamily="50" charset="-127"/>
              </a:rPr>
              <a:t>Agiwal</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Youngbin</a:t>
            </a:r>
            <a:r>
              <a:rPr lang="en-US" altLang="ko-KR" sz="1600" dirty="0" smtClean="0">
                <a:solidFill>
                  <a:srgbClr val="FF0000"/>
                </a:solidFill>
                <a:ea typeface="굴림" pitchFamily="50" charset="-127"/>
              </a:rPr>
              <a:t> Chang, </a:t>
            </a:r>
            <a:r>
              <a:rPr lang="en-US" altLang="ko-KR" sz="1600" dirty="0" err="1" smtClean="0">
                <a:solidFill>
                  <a:srgbClr val="FF0000"/>
                </a:solidFill>
                <a:ea typeface="굴림" pitchFamily="50" charset="-127"/>
              </a:rPr>
              <a:t>Hyunseok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Roh</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a:t>
            </a:r>
            <a:r>
              <a:rPr lang="en-US" altLang="ko-KR" sz="1600" dirty="0" err="1" smtClean="0">
                <a:solidFill>
                  <a:srgbClr val="FF0000"/>
                </a:solidFill>
                <a:ea typeface="굴림" charset="-127"/>
              </a:rPr>
              <a:t>Byung</a:t>
            </a:r>
            <a:r>
              <a:rPr lang="en-US" altLang="ko-KR" sz="1600" dirty="0" smtClean="0">
                <a:solidFill>
                  <a:srgbClr val="FF0000"/>
                </a:solidFill>
                <a:ea typeface="굴림" charset="-127"/>
              </a:rPr>
              <a:t>-Jae </a:t>
            </a:r>
            <a:r>
              <a:rPr lang="en-US" altLang="ko-KR" sz="1600" dirty="0" err="1" smtClean="0">
                <a:solidFill>
                  <a:srgbClr val="FF0000"/>
                </a:solidFill>
                <a:ea typeface="굴림" charset="-127"/>
              </a:rPr>
              <a:t>Kwak</a:t>
            </a:r>
            <a:r>
              <a:rPr lang="en-US" altLang="ko-KR" sz="1600" dirty="0" smtClean="0">
                <a:solidFill>
                  <a:srgbClr val="FF0000"/>
                </a:solidFill>
                <a:ea typeface="굴림" charset="-127"/>
              </a:rPr>
              <a:t>, </a:t>
            </a:r>
            <a:r>
              <a:rPr lang="en-US" altLang="ko-KR" sz="1600" dirty="0" err="1" smtClean="0">
                <a:solidFill>
                  <a:srgbClr val="FF0000"/>
                </a:solidFill>
                <a:ea typeface="굴림" charset="-127"/>
              </a:rPr>
              <a:t>Kapseok</a:t>
            </a:r>
            <a:r>
              <a:rPr lang="en-US" altLang="ko-KR" sz="1600" dirty="0" smtClean="0">
                <a:solidFill>
                  <a:srgbClr val="FF0000"/>
                </a:solidFill>
                <a:ea typeface="굴림" charset="-127"/>
              </a:rPr>
              <a:t> Chang, Moon-</a:t>
            </a:r>
            <a:r>
              <a:rPr lang="en-US" altLang="ko-KR" sz="1600" dirty="0" err="1" smtClean="0">
                <a:solidFill>
                  <a:srgbClr val="FF0000"/>
                </a:solidFill>
                <a:ea typeface="굴림" charset="-127"/>
              </a:rPr>
              <a:t>Sik</a:t>
            </a:r>
            <a:r>
              <a:rPr lang="en-US" altLang="ko-KR" sz="1600" dirty="0" smtClean="0">
                <a:solidFill>
                  <a:srgbClr val="FF0000"/>
                </a:solidFill>
                <a:ea typeface="굴림" charset="-127"/>
              </a:rPr>
              <a:t> Lee</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2</a:t>
            </a:r>
            <a:r>
              <a:rPr lang="en-US" altLang="ko-KR" sz="1600" dirty="0" smtClean="0">
                <a:solidFill>
                  <a:schemeClr val="tx2"/>
                </a:solidFill>
                <a:ea typeface="굴림" charset="-127"/>
              </a:rPr>
              <a:t>, [</a:t>
            </a:r>
            <a:r>
              <a:rPr lang="en-US" altLang="ko-KR" sz="1600" dirty="0" err="1" smtClean="0">
                <a:solidFill>
                  <a:srgbClr val="FF0000"/>
                </a:solidFill>
                <a:ea typeface="굴림" charset="-127"/>
              </a:rPr>
              <a:t>Junhyuk</a:t>
            </a:r>
            <a:r>
              <a:rPr lang="en-US" altLang="ko-KR" sz="1600" dirty="0" smtClean="0">
                <a:solidFill>
                  <a:srgbClr val="FF0000"/>
                </a:solidFill>
                <a:ea typeface="굴림" charset="-127"/>
              </a:rPr>
              <a:t> Kim, June-Koo Kevin Rhee</a:t>
            </a:r>
            <a:r>
              <a:rPr lang="en-US" altLang="ko-KR" sz="1600" dirty="0" smtClean="0">
                <a:solidFill>
                  <a:schemeClr val="tx2"/>
                </a:solidFill>
                <a:ea typeface="굴림" charset="-127"/>
              </a:rPr>
              <a:t>]</a:t>
            </a:r>
            <a:r>
              <a:rPr lang="en-US" altLang="ko-KR" sz="1600" baseline="30000" dirty="0">
                <a:solidFill>
                  <a:schemeClr val="tx2"/>
                </a:solidFill>
                <a:ea typeface="굴림" charset="-127"/>
              </a:rPr>
              <a:t>3</a:t>
            </a:r>
            <a:r>
              <a:rPr lang="en-US" altLang="ko-KR" sz="1600" baseline="30000" dirty="0" smtClean="0">
                <a:solidFill>
                  <a:schemeClr val="tx2"/>
                </a:solidFill>
                <a:ea typeface="굴림" charset="-127"/>
              </a:rPr>
              <a:t>, </a:t>
            </a:r>
            <a:r>
              <a:rPr lang="en-US" altLang="ko-KR" sz="1600" dirty="0" smtClean="0">
                <a:solidFill>
                  <a:schemeClr val="tx2"/>
                </a:solidFill>
                <a:ea typeface="굴림" charset="-127"/>
              </a:rPr>
              <a:t>[</a:t>
            </a:r>
            <a:r>
              <a:rPr lang="en-US" altLang="ko-KR" sz="1600" dirty="0" err="1">
                <a:solidFill>
                  <a:srgbClr val="FF0000"/>
                </a:solidFill>
                <a:ea typeface="굴림" charset="-127"/>
              </a:rPr>
              <a:t>Seong</a:t>
            </a:r>
            <a:r>
              <a:rPr lang="en-US" altLang="ko-KR" sz="1600" dirty="0">
                <a:solidFill>
                  <a:srgbClr val="FF0000"/>
                </a:solidFill>
                <a:ea typeface="굴림" charset="-127"/>
              </a:rPr>
              <a:t>-Soon </a:t>
            </a:r>
            <a:r>
              <a:rPr lang="en-US" altLang="ko-KR" sz="1600" dirty="0" err="1" smtClean="0">
                <a:solidFill>
                  <a:srgbClr val="FF0000"/>
                </a:solidFill>
                <a:ea typeface="굴림" charset="-127"/>
              </a:rPr>
              <a:t>Joo</a:t>
            </a:r>
            <a:r>
              <a:rPr lang="en-US" altLang="ko-KR" sz="1600" dirty="0" smtClean="0">
                <a:solidFill>
                  <a:srgbClr val="FF0000"/>
                </a:solidFill>
                <a:ea typeface="굴림" charset="-127"/>
              </a:rPr>
              <a:t>, In-Hwan </a:t>
            </a:r>
            <a:r>
              <a:rPr lang="en-US" altLang="ko-KR" sz="1600" dirty="0">
                <a:solidFill>
                  <a:srgbClr val="FF0000"/>
                </a:solidFill>
                <a:ea typeface="굴림" charset="-127"/>
              </a:rPr>
              <a:t>Lee, </a:t>
            </a:r>
            <a:r>
              <a:rPr lang="en-US" altLang="ko-KR" sz="1600" dirty="0" err="1">
                <a:solidFill>
                  <a:srgbClr val="FF0000"/>
                </a:solidFill>
                <a:ea typeface="굴림" charset="-127"/>
              </a:rPr>
              <a:t>Hyo</a:t>
            </a:r>
            <a:r>
              <a:rPr lang="en-US" altLang="ko-KR" sz="1600" dirty="0">
                <a:solidFill>
                  <a:srgbClr val="FF0000"/>
                </a:solidFill>
                <a:ea typeface="굴림" charset="-127"/>
              </a:rPr>
              <a:t>-Chan </a:t>
            </a:r>
            <a:r>
              <a:rPr lang="en-US" altLang="ko-KR" sz="1600" dirty="0" smtClean="0">
                <a:solidFill>
                  <a:srgbClr val="FF0000"/>
                </a:solidFill>
                <a:ea typeface="굴림" charset="-127"/>
              </a:rPr>
              <a:t>Bang</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4</a:t>
            </a:r>
            <a:endParaRPr lang="en-US" altLang="ko-KR" sz="1600" baseline="30000" dirty="0">
              <a:solidFill>
                <a:schemeClr val="tx2"/>
              </a:solidFill>
              <a:ea typeface="굴림" charset="-127"/>
            </a:endParaRPr>
          </a:p>
          <a:p>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Company </a:t>
            </a:r>
            <a:r>
              <a:rPr lang="en-US" altLang="ko-KR" sz="1600" dirty="0">
                <a:solidFill>
                  <a:schemeClr val="tx2"/>
                </a:solidFill>
                <a:ea typeface="굴림" pitchFamily="50" charset="-127"/>
              </a:rPr>
              <a:t>[</a:t>
            </a:r>
            <a:r>
              <a:rPr lang="en-US" altLang="ko-KR" sz="1600" dirty="0">
                <a:solidFill>
                  <a:srgbClr val="FF0000"/>
                </a:solidFill>
                <a:ea typeface="굴림" pitchFamily="50" charset="-127"/>
              </a:rPr>
              <a:t>Samsung </a:t>
            </a:r>
            <a:r>
              <a:rPr lang="en-US" altLang="ko-KR" sz="1600" dirty="0" smtClean="0">
                <a:solidFill>
                  <a:srgbClr val="FF0000"/>
                </a:solidFill>
                <a:ea typeface="굴림" pitchFamily="50" charset="-127"/>
              </a:rPr>
              <a:t>Electronics</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smtClean="0">
                <a:solidFill>
                  <a:srgbClr val="FF0000"/>
                </a:solidFill>
                <a:ea typeface="굴림" pitchFamily="50" charset="-127"/>
              </a:rPr>
              <a:t>ETRI</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2</a:t>
            </a:r>
            <a:r>
              <a:rPr lang="en-US" altLang="ko-KR" sz="1600" dirty="0" smtClean="0">
                <a:solidFill>
                  <a:schemeClr val="tx2"/>
                </a:solidFill>
                <a:ea typeface="굴림" pitchFamily="50" charset="-127"/>
              </a:rPr>
              <a:t>, [</a:t>
            </a:r>
            <a:r>
              <a:rPr lang="en-US" altLang="ko-KR" sz="1600" dirty="0" smtClean="0">
                <a:solidFill>
                  <a:srgbClr val="FF0000"/>
                </a:solidFill>
                <a:ea typeface="굴림" pitchFamily="50" charset="-127"/>
              </a:rPr>
              <a:t>KAIST</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3</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a:t>
            </a:r>
            <a:r>
              <a:rPr lang="en-US" altLang="ko-KR" sz="1600" dirty="0" smtClean="0">
                <a:solidFill>
                  <a:srgbClr val="FF0000"/>
                </a:solidFill>
                <a:ea typeface="굴림" pitchFamily="50" charset="-127"/>
              </a:rPr>
              <a:t>Korea</a:t>
            </a:r>
            <a:r>
              <a:rPr lang="en-US" altLang="ko-KR" sz="1600" dirty="0" smtClean="0">
                <a:solidFill>
                  <a:schemeClr val="tx2"/>
                </a:solidFill>
                <a:ea typeface="굴림" pitchFamily="50" charset="-127"/>
              </a:rPr>
              <a:t>], [</a:t>
            </a:r>
            <a:r>
              <a:rPr lang="en-US" altLang="ko-KR" sz="1600" dirty="0" err="1" smtClean="0">
                <a:solidFill>
                  <a:srgbClr val="FF0000"/>
                </a:solidFill>
                <a:ea typeface="굴림" charset="-127"/>
              </a:rPr>
              <a:t>Daejeon</a:t>
            </a:r>
            <a:r>
              <a:rPr lang="en-US" altLang="ko-KR" sz="1600" dirty="0" smtClean="0">
                <a:solidFill>
                  <a:srgbClr val="FF0000"/>
                </a:solidFill>
                <a:ea typeface="굴림" charset="-127"/>
              </a:rPr>
              <a:t>, Korea</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2,3</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a:t>
            </a:r>
            <a:r>
              <a:rPr lang="en-US" altLang="ko-KR" sz="1600" dirty="0" smtClean="0">
                <a:solidFill>
                  <a:schemeClr val="tx2"/>
                </a:solidFill>
                <a:ea typeface="굴림" charset="-127"/>
              </a:rPr>
              <a:t>{</a:t>
            </a:r>
            <a:r>
              <a:rPr lang="en-US" altLang="ko-KR" sz="1600" dirty="0" err="1" smtClean="0">
                <a:solidFill>
                  <a:srgbClr val="FF0000"/>
                </a:solidFill>
                <a:ea typeface="굴림" charset="-127"/>
              </a:rPr>
              <a:t>bjkwak</a:t>
            </a:r>
            <a:r>
              <a:rPr lang="en-US" altLang="ko-KR" sz="1600" dirty="0" smtClean="0">
                <a:solidFill>
                  <a:srgbClr val="FF0000"/>
                </a:solidFill>
                <a:ea typeface="굴림" charset="-127"/>
              </a:rPr>
              <a:t>, </a:t>
            </a:r>
            <a:r>
              <a:rPr lang="en-US" altLang="ko-KR" sz="1600" dirty="0" err="1" smtClean="0">
                <a:solidFill>
                  <a:srgbClr val="FF0000"/>
                </a:solidFill>
                <a:ea typeface="굴림" charset="-127"/>
              </a:rPr>
              <a:t>kschang</a:t>
            </a:r>
            <a:r>
              <a:rPr lang="en-US" altLang="ko-KR" sz="1600" dirty="0" smtClean="0">
                <a:solidFill>
                  <a:srgbClr val="FF0000"/>
                </a:solidFill>
                <a:ea typeface="굴림" charset="-127"/>
              </a:rPr>
              <a:t>, </a:t>
            </a:r>
            <a:r>
              <a:rPr lang="en-US" altLang="ko-KR" sz="1600" dirty="0" err="1" smtClean="0">
                <a:solidFill>
                  <a:srgbClr val="FF0000"/>
                </a:solidFill>
                <a:ea typeface="굴림" charset="-127"/>
              </a:rPr>
              <a:t>moonsiklee</a:t>
            </a:r>
            <a:r>
              <a:rPr lang="en-US" altLang="ko-KR" sz="1600" dirty="0" smtClean="0">
                <a:solidFill>
                  <a:schemeClr val="tx2"/>
                </a:solidFill>
                <a:ea typeface="굴림" charset="-127"/>
              </a:rPr>
              <a:t>}@etri.re.kr]</a:t>
            </a:r>
            <a:r>
              <a:rPr lang="en-US" altLang="ko-KR" sz="1600" baseline="30000" dirty="0" smtClean="0">
                <a:solidFill>
                  <a:schemeClr val="tx2"/>
                </a:solidFill>
                <a:ea typeface="굴림" charset="-127"/>
              </a:rPr>
              <a:t>2</a:t>
            </a:r>
            <a:r>
              <a:rPr lang="en-US" altLang="ko-KR" sz="1600" dirty="0" smtClean="0">
                <a:solidFill>
                  <a:schemeClr val="tx2"/>
                </a:solidFill>
                <a:ea typeface="굴림" charset="-127"/>
              </a:rPr>
              <a:t>, [</a:t>
            </a:r>
            <a:r>
              <a:rPr lang="en-US" altLang="ko-KR" sz="1600" dirty="0" smtClean="0">
                <a:solidFill>
                  <a:srgbClr val="FF0000"/>
                </a:solidFill>
                <a:ea typeface="굴림" charset="-127"/>
              </a:rPr>
              <a:t>kim.jh@kaist.ac.kr, rhee.jk@kaist.edu</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3</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smtClean="0">
                <a:solidFill>
                  <a:srgbClr val="FF0000"/>
                </a:solidFill>
                <a:ea typeface="굴림" charset="-127"/>
              </a:rPr>
              <a:t>ssjoo@etri.re.kr</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4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Summary of progress on merger status within Samsung-ETRI proposals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Merger progress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3. Peer Discovery</a:t>
            </a:r>
            <a:endParaRPr lang="ko-KR" altLang="en-US" dirty="0"/>
          </a:p>
        </p:txBody>
      </p:sp>
      <p:sp>
        <p:nvSpPr>
          <p:cNvPr id="3" name="내용 개체 틀 2"/>
          <p:cNvSpPr>
            <a:spLocks noGrp="1"/>
          </p:cNvSpPr>
          <p:nvPr>
            <p:ph idx="1"/>
          </p:nvPr>
        </p:nvSpPr>
        <p:spPr/>
        <p:txBody>
          <a:bodyPr/>
          <a:lstStyle/>
          <a:p>
            <a:r>
              <a:rPr lang="en-US" altLang="ko-KR" dirty="0" smtClean="0"/>
              <a:t>What is Peer Discovery?</a:t>
            </a:r>
          </a:p>
          <a:p>
            <a:pPr lvl="1"/>
            <a:r>
              <a:rPr lang="en-US" altLang="ko-KR" dirty="0" smtClean="0"/>
              <a:t>A peer represents an application-specific entity, not a device</a:t>
            </a:r>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
        <p:nvSpPr>
          <p:cNvPr id="9" name="모서리가 둥근 직사각형 8"/>
          <p:cNvSpPr/>
          <p:nvPr/>
        </p:nvSpPr>
        <p:spPr bwMode="auto">
          <a:xfrm>
            <a:off x="1000100" y="3143248"/>
            <a:ext cx="1928826" cy="2571768"/>
          </a:xfrm>
          <a:prstGeom prst="roundRect">
            <a:avLst/>
          </a:prstGeom>
          <a:solidFill>
            <a:schemeClr val="bg1">
              <a:lumMod val="95000"/>
            </a:schemeClr>
          </a:solidFill>
          <a:ln w="28575" cap="flat" cmpd="sng" algn="ctr">
            <a:solidFill>
              <a:schemeClr val="tx2">
                <a:lumMod val="95000"/>
                <a:lumOff val="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Samsung Imagination Condensed" pitchFamily="50" charset="0"/>
            </a:endParaRPr>
          </a:p>
        </p:txBody>
      </p:sp>
      <p:pic>
        <p:nvPicPr>
          <p:cNvPr id="8" name="그림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8880" y="5072074"/>
            <a:ext cx="1008409" cy="139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직사각형 9"/>
          <p:cNvSpPr/>
          <p:nvPr/>
        </p:nvSpPr>
        <p:spPr bwMode="auto">
          <a:xfrm>
            <a:off x="1357290" y="5000636"/>
            <a:ext cx="1214446" cy="500066"/>
          </a:xfrm>
          <a:prstGeom prst="rect">
            <a:avLst/>
          </a:prstGeom>
          <a:solidFill>
            <a:schemeClr val="accent5">
              <a:lumMod val="60000"/>
              <a:lumOff val="40000"/>
            </a:schemeClr>
          </a:solidFill>
          <a:ln w="28575" cap="flat" cmpd="sng" algn="ctr">
            <a:solidFill>
              <a:schemeClr val="tx1">
                <a:lumMod val="95000"/>
                <a:lumOff val="5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Samsung Imagination Condensed" pitchFamily="50" charset="0"/>
              </a:rPr>
              <a:t>PAC Module</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1" name="직사각형 10"/>
          <p:cNvSpPr/>
          <p:nvPr/>
        </p:nvSpPr>
        <p:spPr bwMode="auto">
          <a:xfrm>
            <a:off x="1357290" y="4214818"/>
            <a:ext cx="1214446" cy="500066"/>
          </a:xfrm>
          <a:prstGeom prst="rect">
            <a:avLst/>
          </a:prstGeom>
          <a:solidFill>
            <a:srgbClr val="FFFF00"/>
          </a:solidFill>
          <a:ln w="28575" cap="flat" cmpd="sng" algn="ctr">
            <a:solidFill>
              <a:schemeClr val="tx1">
                <a:lumMod val="95000"/>
                <a:lumOff val="5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Samsung Imagination Condensed" pitchFamily="50" charset="0"/>
              </a:rPr>
              <a:t>Middleware</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2" name="직사각형 11"/>
          <p:cNvSpPr/>
          <p:nvPr/>
        </p:nvSpPr>
        <p:spPr bwMode="auto">
          <a:xfrm>
            <a:off x="1357290" y="3429000"/>
            <a:ext cx="571504" cy="500066"/>
          </a:xfrm>
          <a:prstGeom prst="rect">
            <a:avLst/>
          </a:prstGeom>
          <a:solidFill>
            <a:srgbClr val="FFCC99"/>
          </a:solid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latin typeface="Samsung Imagination Condensed" pitchFamily="50" charset="0"/>
              </a:rPr>
              <a:t>App</a:t>
            </a:r>
            <a:r>
              <a:rPr kumimoji="0" lang="en-US" altLang="ko-KR" sz="1200" b="0" i="0" u="none" strike="noStrike" cap="none" normalizeH="0" baseline="0" dirty="0" smtClean="0">
                <a:ln>
                  <a:noFill/>
                </a:ln>
                <a:solidFill>
                  <a:schemeClr val="tx1"/>
                </a:solidFill>
                <a:effectLst/>
                <a:latin typeface="Samsung Imagination Condensed" pitchFamily="50" charset="0"/>
              </a:rPr>
              <a:t> A</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3" name="직사각형 12"/>
          <p:cNvSpPr/>
          <p:nvPr/>
        </p:nvSpPr>
        <p:spPr bwMode="auto">
          <a:xfrm>
            <a:off x="2000232" y="3429000"/>
            <a:ext cx="571504" cy="500066"/>
          </a:xfrm>
          <a:prstGeom prst="rect">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latin typeface="Samsung Imagination Condensed" pitchFamily="50" charset="0"/>
              </a:rPr>
              <a:t>App</a:t>
            </a:r>
            <a:r>
              <a:rPr kumimoji="0" lang="en-US" altLang="ko-KR" sz="1200" b="0" i="0" u="none" strike="noStrike" cap="none" normalizeH="0" baseline="0" dirty="0" smtClean="0">
                <a:ln>
                  <a:noFill/>
                </a:ln>
                <a:solidFill>
                  <a:schemeClr val="tx1"/>
                </a:solidFill>
                <a:effectLst/>
                <a:latin typeface="Samsung Imagination Condensed" pitchFamily="50" charset="0"/>
              </a:rPr>
              <a:t> B</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4" name="모서리가 둥근 직사각형 13"/>
          <p:cNvSpPr/>
          <p:nvPr/>
        </p:nvSpPr>
        <p:spPr bwMode="auto">
          <a:xfrm>
            <a:off x="4929190" y="3143248"/>
            <a:ext cx="3857652" cy="2571768"/>
          </a:xfrm>
          <a:prstGeom prst="roundRect">
            <a:avLst/>
          </a:prstGeom>
          <a:solidFill>
            <a:schemeClr val="bg1">
              <a:lumMod val="95000"/>
            </a:schemeClr>
          </a:solidFill>
          <a:ln w="28575" cap="flat" cmpd="sng" algn="ctr">
            <a:solidFill>
              <a:schemeClr val="tx2">
                <a:lumMod val="95000"/>
                <a:lumOff val="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Samsung Imagination Condensed" pitchFamily="50" charset="0"/>
            </a:endParaRPr>
          </a:p>
        </p:txBody>
      </p:sp>
      <p:sp>
        <p:nvSpPr>
          <p:cNvPr id="16" name="직사각형 15"/>
          <p:cNvSpPr/>
          <p:nvPr/>
        </p:nvSpPr>
        <p:spPr bwMode="auto">
          <a:xfrm>
            <a:off x="5286380" y="5000636"/>
            <a:ext cx="1214446" cy="500066"/>
          </a:xfrm>
          <a:prstGeom prst="rect">
            <a:avLst/>
          </a:prstGeom>
          <a:solidFill>
            <a:schemeClr val="accent5">
              <a:lumMod val="60000"/>
              <a:lumOff val="40000"/>
            </a:schemeClr>
          </a:solidFill>
          <a:ln w="28575" cap="flat" cmpd="sng" algn="ctr">
            <a:solidFill>
              <a:schemeClr val="tx1">
                <a:lumMod val="95000"/>
                <a:lumOff val="5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Samsung Imagination Condensed" pitchFamily="50" charset="0"/>
              </a:rPr>
              <a:t>PAC Module</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7" name="직사각형 16"/>
          <p:cNvSpPr/>
          <p:nvPr/>
        </p:nvSpPr>
        <p:spPr bwMode="auto">
          <a:xfrm>
            <a:off x="5286380" y="4214818"/>
            <a:ext cx="1214446" cy="500066"/>
          </a:xfrm>
          <a:prstGeom prst="rect">
            <a:avLst/>
          </a:prstGeom>
          <a:solidFill>
            <a:srgbClr val="FFFF00"/>
          </a:solidFill>
          <a:ln w="28575" cap="flat" cmpd="sng" algn="ctr">
            <a:solidFill>
              <a:schemeClr val="tx1">
                <a:lumMod val="95000"/>
                <a:lumOff val="5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Samsung Imagination Condensed" pitchFamily="50" charset="0"/>
              </a:rPr>
              <a:t>Middleware</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8" name="직사각형 17"/>
          <p:cNvSpPr/>
          <p:nvPr/>
        </p:nvSpPr>
        <p:spPr bwMode="auto">
          <a:xfrm>
            <a:off x="5286380" y="3429000"/>
            <a:ext cx="571504" cy="500066"/>
          </a:xfrm>
          <a:prstGeom prst="rect">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ko-KR" dirty="0" smtClean="0">
                <a:latin typeface="Samsung Imagination Condensed" pitchFamily="50" charset="0"/>
              </a:rPr>
              <a:t>App B</a:t>
            </a:r>
            <a:endParaRPr lang="ko-KR" altLang="en-US" dirty="0" smtClean="0">
              <a:latin typeface="Samsung Imagination Condensed" pitchFamily="50" charset="0"/>
            </a:endParaRPr>
          </a:p>
        </p:txBody>
      </p:sp>
      <p:sp>
        <p:nvSpPr>
          <p:cNvPr id="19" name="직사각형 18"/>
          <p:cNvSpPr/>
          <p:nvPr/>
        </p:nvSpPr>
        <p:spPr bwMode="auto">
          <a:xfrm>
            <a:off x="5929322" y="3429000"/>
            <a:ext cx="571504" cy="500066"/>
          </a:xfrm>
          <a:prstGeom prst="rect">
            <a:avLst/>
          </a:prstGeom>
          <a:solidFill>
            <a:srgbClr val="B4DE86"/>
          </a:solidFill>
          <a:ln w="38100" cap="flat" cmpd="sng" algn="ctr">
            <a:solidFill>
              <a:srgbClr val="007033"/>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latin typeface="Samsung Imagination Condensed" pitchFamily="50" charset="0"/>
              </a:rPr>
              <a:t>App</a:t>
            </a:r>
            <a:r>
              <a:rPr kumimoji="0" lang="en-US" altLang="ko-KR" sz="1200" b="0" i="0" u="none" strike="noStrike" cap="none" normalizeH="0" baseline="0" dirty="0" smtClean="0">
                <a:ln>
                  <a:noFill/>
                </a:ln>
                <a:solidFill>
                  <a:schemeClr val="tx1"/>
                </a:solidFill>
                <a:effectLst/>
                <a:latin typeface="Samsung Imagination Condensed" pitchFamily="50" charset="0"/>
              </a:rPr>
              <a:t> C</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cxnSp>
        <p:nvCxnSpPr>
          <p:cNvPr id="21" name="직선 화살표 연결선 20"/>
          <p:cNvCxnSpPr>
            <a:stCxn id="12" idx="2"/>
          </p:cNvCxnSpPr>
          <p:nvPr/>
        </p:nvCxnSpPr>
        <p:spPr bwMode="auto">
          <a:xfrm>
            <a:off x="1643042" y="3929066"/>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23" name="직선 화살표 연결선 22"/>
          <p:cNvCxnSpPr>
            <a:stCxn id="13" idx="2"/>
          </p:cNvCxnSpPr>
          <p:nvPr/>
        </p:nvCxnSpPr>
        <p:spPr bwMode="auto">
          <a:xfrm>
            <a:off x="2285984" y="3929066"/>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24" name="직선 화살표 연결선 23"/>
          <p:cNvCxnSpPr/>
          <p:nvPr/>
        </p:nvCxnSpPr>
        <p:spPr bwMode="auto">
          <a:xfrm>
            <a:off x="1928794" y="4714884"/>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25" name="직선 화살표 연결선 24"/>
          <p:cNvCxnSpPr>
            <a:stCxn id="18" idx="2"/>
          </p:cNvCxnSpPr>
          <p:nvPr/>
        </p:nvCxnSpPr>
        <p:spPr bwMode="auto">
          <a:xfrm>
            <a:off x="5572132" y="3929066"/>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26" name="직선 화살표 연결선 25"/>
          <p:cNvCxnSpPr>
            <a:stCxn id="19" idx="2"/>
          </p:cNvCxnSpPr>
          <p:nvPr/>
        </p:nvCxnSpPr>
        <p:spPr bwMode="auto">
          <a:xfrm>
            <a:off x="6215074" y="3929066"/>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27" name="직선 화살표 연결선 26"/>
          <p:cNvCxnSpPr/>
          <p:nvPr/>
        </p:nvCxnSpPr>
        <p:spPr bwMode="auto">
          <a:xfrm>
            <a:off x="5857884" y="4714884"/>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39" name="직선 화살표 연결선 38"/>
          <p:cNvCxnSpPr>
            <a:stCxn id="10" idx="3"/>
          </p:cNvCxnSpPr>
          <p:nvPr/>
        </p:nvCxnSpPr>
        <p:spPr bwMode="auto">
          <a:xfrm>
            <a:off x="2571736" y="5250669"/>
            <a:ext cx="2357454" cy="1588"/>
          </a:xfrm>
          <a:prstGeom prst="straightConnector1">
            <a:avLst/>
          </a:prstGeom>
          <a:solidFill>
            <a:schemeClr val="accent1"/>
          </a:solidFill>
          <a:ln w="38100" cap="flat" cmpd="sng" algn="ctr">
            <a:solidFill>
              <a:srgbClr val="FF6600"/>
            </a:solidFill>
            <a:prstDash val="solid"/>
            <a:round/>
            <a:headEnd type="none" w="med" len="med"/>
            <a:tailEnd type="arrow" w="med" len="med"/>
          </a:ln>
          <a:effectLst/>
        </p:spPr>
      </p:cxnSp>
      <p:sp>
        <p:nvSpPr>
          <p:cNvPr id="41" name="TextBox 40"/>
          <p:cNvSpPr txBox="1"/>
          <p:nvPr/>
        </p:nvSpPr>
        <p:spPr>
          <a:xfrm>
            <a:off x="1928794" y="4714884"/>
            <a:ext cx="387350" cy="276999"/>
          </a:xfrm>
          <a:prstGeom prst="rect">
            <a:avLst/>
          </a:prstGeom>
          <a:noFill/>
        </p:spPr>
        <p:txBody>
          <a:bodyPr wrap="none" rtlCol="0">
            <a:spAutoFit/>
          </a:bodyPr>
          <a:lstStyle/>
          <a:p>
            <a:r>
              <a:rPr lang="en-US" altLang="ko-KR" dirty="0" smtClean="0">
                <a:latin typeface="Samsung Imagination Condensed" pitchFamily="50" charset="0"/>
              </a:rPr>
              <a:t>API</a:t>
            </a:r>
            <a:endParaRPr lang="ko-KR" altLang="en-US" dirty="0">
              <a:latin typeface="Samsung Imagination Condensed" pitchFamily="50" charset="0"/>
            </a:endParaRPr>
          </a:p>
        </p:txBody>
      </p:sp>
      <p:sp>
        <p:nvSpPr>
          <p:cNvPr id="42" name="TextBox 41"/>
          <p:cNvSpPr txBox="1"/>
          <p:nvPr/>
        </p:nvSpPr>
        <p:spPr>
          <a:xfrm>
            <a:off x="5857884" y="4714884"/>
            <a:ext cx="387350" cy="276999"/>
          </a:xfrm>
          <a:prstGeom prst="rect">
            <a:avLst/>
          </a:prstGeom>
          <a:noFill/>
        </p:spPr>
        <p:txBody>
          <a:bodyPr wrap="none" rtlCol="0">
            <a:spAutoFit/>
          </a:bodyPr>
          <a:lstStyle/>
          <a:p>
            <a:r>
              <a:rPr lang="en-US" altLang="ko-KR" dirty="0" smtClean="0">
                <a:latin typeface="Samsung Imagination Condensed" pitchFamily="50" charset="0"/>
              </a:rPr>
              <a:t>API</a:t>
            </a:r>
            <a:endParaRPr lang="ko-KR" altLang="en-US" dirty="0">
              <a:latin typeface="Samsung Imagination Condensed" pitchFamily="50" charset="0"/>
            </a:endParaRPr>
          </a:p>
        </p:txBody>
      </p:sp>
      <p:sp>
        <p:nvSpPr>
          <p:cNvPr id="43" name="TextBox 42"/>
          <p:cNvSpPr txBox="1"/>
          <p:nvPr/>
        </p:nvSpPr>
        <p:spPr>
          <a:xfrm>
            <a:off x="2857488" y="5009389"/>
            <a:ext cx="1836528" cy="276999"/>
          </a:xfrm>
          <a:prstGeom prst="rect">
            <a:avLst/>
          </a:prstGeom>
          <a:noFill/>
        </p:spPr>
        <p:txBody>
          <a:bodyPr wrap="none" rtlCol="0">
            <a:spAutoFit/>
          </a:bodyPr>
          <a:lstStyle/>
          <a:p>
            <a:r>
              <a:rPr lang="en-US" altLang="ko-KR" dirty="0" smtClean="0">
                <a:latin typeface="Samsung Imagination Condensed" pitchFamily="50" charset="0"/>
              </a:rPr>
              <a:t>Peer Discovery Information</a:t>
            </a:r>
            <a:endParaRPr lang="ko-KR" altLang="en-US" dirty="0">
              <a:latin typeface="Samsung Imagination Condensed" pitchFamily="50" charset="0"/>
            </a:endParaRPr>
          </a:p>
        </p:txBody>
      </p:sp>
      <p:sp>
        <p:nvSpPr>
          <p:cNvPr id="44" name="TextBox 43"/>
          <p:cNvSpPr txBox="1"/>
          <p:nvPr/>
        </p:nvSpPr>
        <p:spPr>
          <a:xfrm>
            <a:off x="1690949" y="2876132"/>
            <a:ext cx="595035" cy="338554"/>
          </a:xfrm>
          <a:prstGeom prst="rect">
            <a:avLst/>
          </a:prstGeom>
          <a:noFill/>
        </p:spPr>
        <p:txBody>
          <a:bodyPr wrap="none" rtlCol="0">
            <a:spAutoFit/>
          </a:bodyPr>
          <a:lstStyle/>
          <a:p>
            <a:r>
              <a:rPr lang="en-US" altLang="ko-KR" sz="1600" b="1" dirty="0" smtClean="0">
                <a:latin typeface="Samsung InterFace" pitchFamily="34" charset="0"/>
              </a:rPr>
              <a:t>PD 1</a:t>
            </a:r>
            <a:endParaRPr lang="ko-KR" altLang="en-US" sz="1600" b="1" dirty="0">
              <a:latin typeface="Samsung InterFace" pitchFamily="34" charset="0"/>
            </a:endParaRPr>
          </a:p>
        </p:txBody>
      </p:sp>
      <p:sp>
        <p:nvSpPr>
          <p:cNvPr id="45" name="TextBox 44"/>
          <p:cNvSpPr txBox="1"/>
          <p:nvPr/>
        </p:nvSpPr>
        <p:spPr>
          <a:xfrm>
            <a:off x="6572264" y="2876132"/>
            <a:ext cx="595035" cy="338554"/>
          </a:xfrm>
          <a:prstGeom prst="rect">
            <a:avLst/>
          </a:prstGeom>
          <a:noFill/>
        </p:spPr>
        <p:txBody>
          <a:bodyPr wrap="none" rtlCol="0">
            <a:spAutoFit/>
          </a:bodyPr>
          <a:lstStyle/>
          <a:p>
            <a:r>
              <a:rPr lang="en-US" altLang="ko-KR" sz="1600" b="1" dirty="0" smtClean="0">
                <a:latin typeface="Samsung InterFace" pitchFamily="34" charset="0"/>
              </a:rPr>
              <a:t>PD 2</a:t>
            </a:r>
            <a:endParaRPr lang="ko-KR" altLang="en-US" sz="1600" b="1" dirty="0">
              <a:latin typeface="Samsung InterFace" pitchFamily="34" charset="0"/>
            </a:endParaRPr>
          </a:p>
        </p:txBody>
      </p:sp>
      <p:sp>
        <p:nvSpPr>
          <p:cNvPr id="31" name="오른쪽 화살표 30"/>
          <p:cNvSpPr/>
          <p:nvPr/>
        </p:nvSpPr>
        <p:spPr>
          <a:xfrm rot="16200000">
            <a:off x="5282085" y="3960453"/>
            <a:ext cx="286603" cy="225187"/>
          </a:xfrm>
          <a:prstGeom prst="rightArrow">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endParaRPr lang="ko-KR" altLang="en-US" sz="1600" dirty="0" smtClean="0">
              <a:latin typeface="Samsung Imagination Condensed" pitchFamily="50" charset="0"/>
            </a:endParaRPr>
          </a:p>
        </p:txBody>
      </p:sp>
      <p:sp>
        <p:nvSpPr>
          <p:cNvPr id="32" name="오른쪽 화살표 31"/>
          <p:cNvSpPr/>
          <p:nvPr/>
        </p:nvSpPr>
        <p:spPr>
          <a:xfrm rot="5400000">
            <a:off x="1683772" y="3974102"/>
            <a:ext cx="286603" cy="225187"/>
          </a:xfrm>
          <a:prstGeom prst="rightArrow">
            <a:avLst/>
          </a:prstGeom>
          <a:solidFill>
            <a:srgbClr val="FFCC99"/>
          </a:solid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latinLnBrk="0" hangingPunct="0">
              <a:spcBef>
                <a:spcPct val="0"/>
              </a:spcBef>
              <a:spcAft>
                <a:spcPct val="0"/>
              </a:spcAft>
            </a:pPr>
            <a:endParaRPr lang="ko-KR" altLang="en-US" sz="1600" dirty="0" smtClean="0">
              <a:solidFill>
                <a:schemeClr val="tx1"/>
              </a:solidFill>
              <a:latin typeface="Samsung Imagination Condensed" pitchFamily="50" charset="0"/>
            </a:endParaRPr>
          </a:p>
        </p:txBody>
      </p:sp>
      <p:sp>
        <p:nvSpPr>
          <p:cNvPr id="33" name="오른쪽 화살표 32"/>
          <p:cNvSpPr/>
          <p:nvPr/>
        </p:nvSpPr>
        <p:spPr>
          <a:xfrm rot="5400000">
            <a:off x="2011318" y="3974102"/>
            <a:ext cx="286603" cy="225187"/>
          </a:xfrm>
          <a:prstGeom prst="rightArrow">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latinLnBrk="0" hangingPunct="0">
              <a:spcBef>
                <a:spcPct val="0"/>
              </a:spcBef>
              <a:spcAft>
                <a:spcPct val="0"/>
              </a:spcAft>
            </a:pPr>
            <a:endParaRPr lang="ko-KR" altLang="en-US" sz="1600" dirty="0" smtClean="0">
              <a:latin typeface="Samsung Imagination Condensed" pitchFamily="50" charset="0"/>
            </a:endParaRPr>
          </a:p>
        </p:txBody>
      </p:sp>
      <p:sp>
        <p:nvSpPr>
          <p:cNvPr id="34" name="오른쪽 화살표 33"/>
          <p:cNvSpPr/>
          <p:nvPr/>
        </p:nvSpPr>
        <p:spPr>
          <a:xfrm rot="5400000">
            <a:off x="1612334" y="4745592"/>
            <a:ext cx="286603" cy="225187"/>
          </a:xfrm>
          <a:prstGeom prst="rightArrow">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endParaRPr lang="ko-KR" altLang="en-US" sz="1600" dirty="0" smtClean="0">
              <a:latin typeface="Samsung Imagination Condensed" pitchFamily="50" charset="0"/>
            </a:endParaRPr>
          </a:p>
        </p:txBody>
      </p:sp>
      <p:sp>
        <p:nvSpPr>
          <p:cNvPr id="35" name="오른쪽 화살표 34"/>
          <p:cNvSpPr/>
          <p:nvPr/>
        </p:nvSpPr>
        <p:spPr>
          <a:xfrm rot="16200000">
            <a:off x="5541424" y="4745592"/>
            <a:ext cx="286603" cy="225187"/>
          </a:xfrm>
          <a:prstGeom prst="rightArrow">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latinLnBrk="0"/>
            <a:endParaRPr lang="ko-KR" altLang="en-US" sz="1600" dirty="0" smtClean="0">
              <a:latin typeface="Samsung Imagination Condensed" pitchFamily="50" charset="0"/>
            </a:endParaRPr>
          </a:p>
        </p:txBody>
      </p:sp>
      <p:sp>
        <p:nvSpPr>
          <p:cNvPr id="36" name="TextBox 35"/>
          <p:cNvSpPr txBox="1"/>
          <p:nvPr/>
        </p:nvSpPr>
        <p:spPr>
          <a:xfrm>
            <a:off x="2857488" y="5357826"/>
            <a:ext cx="1879554" cy="369332"/>
          </a:xfrm>
          <a:prstGeom prst="rect">
            <a:avLst/>
          </a:prstGeom>
          <a:noFill/>
        </p:spPr>
        <p:txBody>
          <a:bodyPr wrap="none" rtlCol="0">
            <a:spAutoFit/>
          </a:bodyPr>
          <a:lstStyle/>
          <a:p>
            <a:r>
              <a:rPr lang="en-US" altLang="ko-KR" sz="1800" b="1" dirty="0" err="1" smtClean="0">
                <a:solidFill>
                  <a:srgbClr val="0033CC"/>
                </a:solidFill>
                <a:latin typeface="+mn-lt"/>
              </a:rPr>
              <a:t>Bob@PACbook</a:t>
            </a:r>
            <a:endParaRPr lang="ko-KR" altLang="en-US" sz="1800" b="1" dirty="0">
              <a:solidFill>
                <a:srgbClr val="0033CC"/>
              </a:solidFill>
              <a:latin typeface="+mn-lt"/>
            </a:endParaRPr>
          </a:p>
        </p:txBody>
      </p:sp>
      <p:sp>
        <p:nvSpPr>
          <p:cNvPr id="37" name="TextBox 36"/>
          <p:cNvSpPr txBox="1"/>
          <p:nvPr/>
        </p:nvSpPr>
        <p:spPr>
          <a:xfrm>
            <a:off x="0" y="2571744"/>
            <a:ext cx="2289922" cy="369332"/>
          </a:xfrm>
          <a:prstGeom prst="rect">
            <a:avLst/>
          </a:prstGeom>
          <a:noFill/>
        </p:spPr>
        <p:txBody>
          <a:bodyPr wrap="none" rtlCol="0">
            <a:spAutoFit/>
          </a:bodyPr>
          <a:lstStyle/>
          <a:p>
            <a:r>
              <a:rPr lang="en-US" altLang="ko-KR" sz="1800" b="1" dirty="0" err="1" smtClean="0">
                <a:solidFill>
                  <a:srgbClr val="FF0000"/>
                </a:solidFill>
                <a:latin typeface="+mn-lt"/>
              </a:rPr>
              <a:t>Robert@PACbucks</a:t>
            </a:r>
            <a:endParaRPr lang="en-US" altLang="ko-KR" sz="1800" b="1" dirty="0" smtClean="0">
              <a:solidFill>
                <a:srgbClr val="FF0000"/>
              </a:solidFill>
              <a:latin typeface="+mn-lt"/>
            </a:endParaRPr>
          </a:p>
        </p:txBody>
      </p:sp>
      <p:cxnSp>
        <p:nvCxnSpPr>
          <p:cNvPr id="40" name="직선 화살표 연결선 39"/>
          <p:cNvCxnSpPr>
            <a:stCxn id="12" idx="0"/>
            <a:endCxn id="37" idx="2"/>
          </p:cNvCxnSpPr>
          <p:nvPr/>
        </p:nvCxnSpPr>
        <p:spPr bwMode="auto">
          <a:xfrm rot="16200000" flipV="1">
            <a:off x="1150040" y="2935997"/>
            <a:ext cx="487924" cy="49808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7" name="TextBox 46"/>
          <p:cNvSpPr txBox="1"/>
          <p:nvPr/>
        </p:nvSpPr>
        <p:spPr>
          <a:xfrm>
            <a:off x="2571736" y="2571744"/>
            <a:ext cx="1879554" cy="369332"/>
          </a:xfrm>
          <a:prstGeom prst="rect">
            <a:avLst/>
          </a:prstGeom>
          <a:noFill/>
        </p:spPr>
        <p:txBody>
          <a:bodyPr wrap="none" rtlCol="0">
            <a:spAutoFit/>
          </a:bodyPr>
          <a:lstStyle/>
          <a:p>
            <a:r>
              <a:rPr lang="en-US" altLang="ko-KR" sz="1800" b="1" dirty="0" err="1" smtClean="0">
                <a:solidFill>
                  <a:srgbClr val="0033CC"/>
                </a:solidFill>
                <a:latin typeface="+mn-lt"/>
              </a:rPr>
              <a:t>Bob@PACbook</a:t>
            </a:r>
            <a:endParaRPr lang="en-US" altLang="ko-KR" sz="1800" b="1" dirty="0" smtClean="0">
              <a:solidFill>
                <a:srgbClr val="0033CC"/>
              </a:solidFill>
              <a:latin typeface="+mn-lt"/>
            </a:endParaRPr>
          </a:p>
        </p:txBody>
      </p:sp>
      <p:cxnSp>
        <p:nvCxnSpPr>
          <p:cNvPr id="48" name="직선 화살표 연결선 47"/>
          <p:cNvCxnSpPr>
            <a:stCxn id="13" idx="0"/>
            <a:endCxn id="47" idx="2"/>
          </p:cNvCxnSpPr>
          <p:nvPr/>
        </p:nvCxnSpPr>
        <p:spPr bwMode="auto">
          <a:xfrm rot="5400000" flipH="1" flipV="1">
            <a:off x="2654786" y="2572274"/>
            <a:ext cx="487924" cy="122552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2" name="직사각형 51"/>
          <p:cNvSpPr/>
          <p:nvPr/>
        </p:nvSpPr>
        <p:spPr bwMode="auto">
          <a:xfrm>
            <a:off x="6643702" y="3929066"/>
            <a:ext cx="1928826" cy="285752"/>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err="1" smtClean="0">
                <a:ln>
                  <a:noFill/>
                </a:ln>
                <a:solidFill>
                  <a:srgbClr val="0033CC"/>
                </a:solidFill>
                <a:effectLst/>
                <a:latin typeface="+mn-lt"/>
              </a:rPr>
              <a:t>Bob@PACbook</a:t>
            </a:r>
            <a:r>
              <a:rPr kumimoji="0" lang="en-US" altLang="ko-KR" sz="1200" b="1" i="0" u="none" strike="noStrike" cap="none" normalizeH="0" baseline="0" dirty="0" smtClean="0">
                <a:ln>
                  <a:noFill/>
                </a:ln>
                <a:solidFill>
                  <a:srgbClr val="0033CC"/>
                </a:solidFill>
                <a:effectLst/>
                <a:latin typeface="+mn-lt"/>
              </a:rPr>
              <a:t> </a:t>
            </a:r>
            <a:r>
              <a:rPr kumimoji="0" lang="en-US" altLang="ko-KR" sz="1200" b="1" i="0" u="none" strike="noStrike" cap="none" normalizeH="0" baseline="0" dirty="0" smtClean="0">
                <a:ln>
                  <a:noFill/>
                </a:ln>
                <a:solidFill>
                  <a:srgbClr val="0033CC"/>
                </a:solidFill>
                <a:effectLst/>
                <a:latin typeface="+mn-lt"/>
                <a:sym typeface="Wingdings" pitchFamily="2" charset="2"/>
              </a:rPr>
              <a:t> App A</a:t>
            </a:r>
            <a:endParaRPr kumimoji="0" lang="ko-KR" altLang="en-US" sz="1200" b="1" i="0" u="none" strike="noStrike" cap="none" normalizeH="0" baseline="0" dirty="0" smtClean="0">
              <a:ln>
                <a:noFill/>
              </a:ln>
              <a:solidFill>
                <a:srgbClr val="0033CC"/>
              </a:solidFill>
              <a:effectLst/>
              <a:latin typeface="+mn-lt"/>
            </a:endParaRPr>
          </a:p>
        </p:txBody>
      </p:sp>
      <p:pic>
        <p:nvPicPr>
          <p:cNvPr id="54" name="그림 5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880" y="5072074"/>
            <a:ext cx="1008409" cy="139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 name="직사각형 56"/>
          <p:cNvSpPr/>
          <p:nvPr/>
        </p:nvSpPr>
        <p:spPr bwMode="auto">
          <a:xfrm>
            <a:off x="6643702" y="4214818"/>
            <a:ext cx="1928826" cy="285752"/>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dirty="0" err="1" smtClean="0">
                <a:latin typeface="+mn-lt"/>
              </a:rPr>
              <a:t>Ken</a:t>
            </a:r>
            <a:r>
              <a:rPr kumimoji="0" lang="en-US" altLang="ko-KR" sz="1200" b="0" i="0" u="none" strike="noStrike" cap="none" normalizeH="0" baseline="0" dirty="0" err="1" smtClean="0">
                <a:ln>
                  <a:noFill/>
                </a:ln>
                <a:solidFill>
                  <a:schemeClr val="tx1"/>
                </a:solidFill>
                <a:effectLst/>
                <a:latin typeface="+mn-lt"/>
              </a:rPr>
              <a:t>@PACbook</a:t>
            </a:r>
            <a:r>
              <a:rPr kumimoji="0" lang="en-US" altLang="ko-KR" sz="1200" b="0" i="0" u="none" strike="noStrike" cap="none" normalizeH="0" baseline="0" dirty="0" smtClean="0">
                <a:ln>
                  <a:noFill/>
                </a:ln>
                <a:solidFill>
                  <a:schemeClr val="tx1"/>
                </a:solidFill>
                <a:effectLst/>
                <a:latin typeface="+mn-lt"/>
              </a:rPr>
              <a:t> </a:t>
            </a:r>
            <a:r>
              <a:rPr kumimoji="0" lang="en-US" altLang="ko-KR" sz="1200" b="0" i="0" u="none" strike="noStrike" cap="none" normalizeH="0" baseline="0" dirty="0" smtClean="0">
                <a:ln>
                  <a:noFill/>
                </a:ln>
                <a:solidFill>
                  <a:schemeClr val="tx1"/>
                </a:solidFill>
                <a:effectLst/>
                <a:latin typeface="+mn-lt"/>
                <a:sym typeface="Wingdings" pitchFamily="2" charset="2"/>
              </a:rPr>
              <a:t> App A</a:t>
            </a:r>
            <a:endParaRPr kumimoji="0" lang="ko-KR" altLang="en-US" sz="1200" b="0" i="0" u="none" strike="noStrike" cap="none" normalizeH="0" baseline="0" dirty="0" smtClean="0">
              <a:ln>
                <a:noFill/>
              </a:ln>
              <a:solidFill>
                <a:schemeClr val="tx1"/>
              </a:solidFill>
              <a:effectLst/>
              <a:latin typeface="+mn-lt"/>
            </a:endParaRPr>
          </a:p>
        </p:txBody>
      </p:sp>
      <p:sp>
        <p:nvSpPr>
          <p:cNvPr id="58" name="직사각형 57"/>
          <p:cNvSpPr/>
          <p:nvPr/>
        </p:nvSpPr>
        <p:spPr bwMode="auto">
          <a:xfrm>
            <a:off x="6643702" y="4500570"/>
            <a:ext cx="1928826" cy="285752"/>
          </a:xfrm>
          <a:prstGeom prst="rect">
            <a:avLst/>
          </a:prstGeom>
          <a:solidFill>
            <a:srgbClr val="B4DE8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mn-lt"/>
              </a:rPr>
              <a:t>Sniper@Pgame</a:t>
            </a:r>
            <a:r>
              <a:rPr kumimoji="0" lang="en-US" altLang="ko-KR" sz="1200" b="0" i="0" u="none" strike="noStrike" cap="none" normalizeH="0" baseline="0" dirty="0" smtClean="0">
                <a:ln>
                  <a:noFill/>
                </a:ln>
                <a:solidFill>
                  <a:schemeClr val="tx1"/>
                </a:solidFill>
                <a:effectLst/>
                <a:latin typeface="+mn-lt"/>
              </a:rPr>
              <a:t> </a:t>
            </a:r>
            <a:r>
              <a:rPr kumimoji="0" lang="en-US" altLang="ko-KR" sz="1200" b="0" i="0" u="none" strike="noStrike" cap="none" normalizeH="0" baseline="0" dirty="0" smtClean="0">
                <a:ln>
                  <a:noFill/>
                </a:ln>
                <a:solidFill>
                  <a:schemeClr val="tx1"/>
                </a:solidFill>
                <a:effectLst/>
                <a:latin typeface="+mn-lt"/>
                <a:sym typeface="Wingdings" pitchFamily="2" charset="2"/>
              </a:rPr>
              <a:t> App C</a:t>
            </a:r>
            <a:endParaRPr kumimoji="0" lang="ko-KR" altLang="en-US" sz="1200" b="0" i="0" u="none" strike="noStrike" cap="none" normalizeH="0" baseline="0" dirty="0" smtClean="0">
              <a:ln>
                <a:noFill/>
              </a:ln>
              <a:solidFill>
                <a:schemeClr val="tx1"/>
              </a:solidFill>
              <a:effectLst/>
              <a:latin typeface="+mn-lt"/>
            </a:endParaRPr>
          </a:p>
        </p:txBody>
      </p:sp>
      <p:sp>
        <p:nvSpPr>
          <p:cNvPr id="59" name="모서리가 둥근 직사각형 58"/>
          <p:cNvSpPr/>
          <p:nvPr/>
        </p:nvSpPr>
        <p:spPr bwMode="auto">
          <a:xfrm>
            <a:off x="6572264" y="3857628"/>
            <a:ext cx="2071702" cy="357190"/>
          </a:xfrm>
          <a:prstGeom prst="roundRect">
            <a:avLst/>
          </a:prstGeom>
          <a:noFill/>
          <a:ln w="38100" cap="flat" cmpd="sng" algn="ctr">
            <a:solidFill>
              <a:srgbClr val="0033CC"/>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3" name="TextBox 62"/>
          <p:cNvSpPr txBox="1"/>
          <p:nvPr/>
        </p:nvSpPr>
        <p:spPr>
          <a:xfrm>
            <a:off x="4286248" y="4714884"/>
            <a:ext cx="1236236" cy="261610"/>
          </a:xfrm>
          <a:prstGeom prst="rect">
            <a:avLst/>
          </a:prstGeom>
          <a:noFill/>
        </p:spPr>
        <p:txBody>
          <a:bodyPr wrap="none" rtlCol="0">
            <a:spAutoFit/>
          </a:bodyPr>
          <a:lstStyle/>
          <a:p>
            <a:r>
              <a:rPr lang="en-US" altLang="ko-KR" sz="1100" b="1" dirty="0" err="1" smtClean="0">
                <a:solidFill>
                  <a:srgbClr val="0033CC"/>
                </a:solidFill>
                <a:latin typeface="+mn-lt"/>
              </a:rPr>
              <a:t>Bob@PACbook</a:t>
            </a:r>
            <a:endParaRPr lang="ko-KR" altLang="en-US" sz="1100" b="1" dirty="0">
              <a:solidFill>
                <a:srgbClr val="0033CC"/>
              </a:solidFill>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Message</a:t>
            </a:r>
            <a:endParaRPr lang="ko-KR" altLang="en-US" dirty="0"/>
          </a:p>
        </p:txBody>
      </p:sp>
      <p:sp>
        <p:nvSpPr>
          <p:cNvPr id="3" name="내용 개체 틀 2"/>
          <p:cNvSpPr>
            <a:spLocks noGrp="1"/>
          </p:cNvSpPr>
          <p:nvPr>
            <p:ph idx="1"/>
          </p:nvPr>
        </p:nvSpPr>
        <p:spPr/>
        <p:txBody>
          <a:bodyPr/>
          <a:lstStyle/>
          <a:p>
            <a:r>
              <a:rPr lang="en-US" altLang="ko-KR" dirty="0" smtClean="0"/>
              <a:t>Supported discovery types</a:t>
            </a:r>
          </a:p>
          <a:p>
            <a:pPr lvl="1"/>
            <a:r>
              <a:rPr lang="en-US" altLang="ko-KR" dirty="0" smtClean="0"/>
              <a:t>Advertisement, Publish/subscribe, Query/reply</a:t>
            </a:r>
          </a:p>
          <a:p>
            <a:pPr lvl="1"/>
            <a:r>
              <a:rPr lang="en-US" altLang="ko-KR" dirty="0" smtClean="0"/>
              <a:t>SSF (Self Spatial Filtering) aka </a:t>
            </a:r>
            <a:r>
              <a:rPr lang="en-US" altLang="ko-KR" dirty="0" err="1" smtClean="0"/>
              <a:t>LnL</a:t>
            </a:r>
            <a:r>
              <a:rPr lang="en-US" altLang="ko-KR" dirty="0" smtClean="0"/>
              <a:t> (Look-and-Link)</a:t>
            </a:r>
          </a:p>
          <a:p>
            <a:pPr lvl="1"/>
            <a:r>
              <a:rPr lang="en-US" altLang="ko-KR" dirty="0" smtClean="0"/>
              <a:t>Emergency messages</a:t>
            </a:r>
          </a:p>
          <a:p>
            <a:r>
              <a:rPr lang="en-US" altLang="ko-KR" dirty="0" smtClean="0"/>
              <a:t>Discovery message content</a:t>
            </a:r>
          </a:p>
          <a:p>
            <a:pPr lvl="1"/>
            <a:r>
              <a:rPr lang="en-US" altLang="ko-KR" dirty="0" smtClean="0"/>
              <a:t>Driven from higher layer</a:t>
            </a:r>
          </a:p>
          <a:p>
            <a:pPr lvl="1"/>
            <a:r>
              <a:rPr lang="en-US" altLang="ko-KR" dirty="0" smtClean="0"/>
              <a:t>Middleware standards: e.g. UUID (16 bytes)</a:t>
            </a:r>
          </a:p>
          <a:p>
            <a:pPr lvl="1"/>
            <a:r>
              <a:rPr lang="en-US" altLang="ko-KR" dirty="0" smtClean="0"/>
              <a:t>Plain texts: e.g. Human readable ID</a:t>
            </a:r>
          </a:p>
          <a:p>
            <a:r>
              <a:rPr lang="en-US" altLang="ko-KR" dirty="0"/>
              <a:t>Discovery Slot</a:t>
            </a:r>
          </a:p>
          <a:p>
            <a:pPr lvl="1"/>
            <a:r>
              <a:rPr lang="en-US" altLang="ko-KR" dirty="0"/>
              <a:t>It is comprised of multiple Discovery Blocks (DBs</a:t>
            </a:r>
            <a:r>
              <a:rPr lang="en-US" altLang="ko-KR" dirty="0" smtClean="0"/>
              <a:t>)</a:t>
            </a:r>
            <a:endParaRPr lang="en-US" altLang="ko-KR"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1261113747"/>
              </p:ext>
            </p:extLst>
          </p:nvPr>
        </p:nvGraphicFramePr>
        <p:xfrm>
          <a:off x="6256139" y="2996952"/>
          <a:ext cx="2887861" cy="2382287"/>
        </p:xfrm>
        <a:graphic>
          <a:graphicData uri="http://schemas.openxmlformats.org/presentationml/2006/ole">
            <mc:AlternateContent xmlns:mc="http://schemas.openxmlformats.org/markup-compatibility/2006">
              <mc:Choice xmlns:v="urn:schemas-microsoft-com:vml" Requires="v">
                <p:oleObj spid="_x0000_s194571" name="Visio" r:id="rId3" imgW="2068557" imgH="1565345" progId="Visio.Drawing.11">
                  <p:embed/>
                </p:oleObj>
              </mc:Choice>
              <mc:Fallback>
                <p:oleObj name="Visio" r:id="rId3" imgW="2068557" imgH="1565345" progId="Visio.Drawing.11">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56139" y="2996952"/>
                        <a:ext cx="2887861" cy="2382287"/>
                      </a:xfrm>
                      <a:prstGeom prst="rect">
                        <a:avLst/>
                      </a:prstGeom>
                      <a:noFill/>
                      <a:ln>
                        <a:noFill/>
                      </a:ln>
                      <a:effec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Peering</a:t>
            </a:r>
            <a:endParaRPr lang="ko-KR" altLang="en-US" dirty="0"/>
          </a:p>
        </p:txBody>
      </p:sp>
      <p:sp>
        <p:nvSpPr>
          <p:cNvPr id="3" name="내용 개체 틀 2"/>
          <p:cNvSpPr>
            <a:spLocks noGrp="1"/>
          </p:cNvSpPr>
          <p:nvPr>
            <p:ph idx="1"/>
          </p:nvPr>
        </p:nvSpPr>
        <p:spPr/>
        <p:txBody>
          <a:bodyPr/>
          <a:lstStyle/>
          <a:p>
            <a:r>
              <a:rPr lang="en-US" altLang="ko-KR" dirty="0" smtClean="0"/>
              <a:t>The role of Peering</a:t>
            </a:r>
          </a:p>
          <a:p>
            <a:pPr lvl="1"/>
            <a:r>
              <a:rPr lang="en-US" altLang="ko-KR" dirty="0" smtClean="0"/>
              <a:t>A procedure to connect to discovered peer</a:t>
            </a:r>
          </a:p>
          <a:p>
            <a:pPr lvl="2"/>
            <a:r>
              <a:rPr lang="en-US" altLang="ko-KR" dirty="0" smtClean="0"/>
              <a:t>Triggered by application automatically or by user manually</a:t>
            </a:r>
          </a:p>
          <a:p>
            <a:pPr lvl="2"/>
            <a:r>
              <a:rPr lang="en-US" altLang="ko-KR" b="1" dirty="0" smtClean="0">
                <a:solidFill>
                  <a:srgbClr val="FF0000"/>
                </a:solidFill>
              </a:rPr>
              <a:t>No MAC-level triggering</a:t>
            </a:r>
          </a:p>
          <a:p>
            <a:pPr lvl="1"/>
            <a:r>
              <a:rPr lang="en-US" altLang="ko-KR" dirty="0" smtClean="0"/>
              <a:t>Link establishment for </a:t>
            </a:r>
            <a:r>
              <a:rPr lang="en-US" altLang="ko-KR" dirty="0" err="1" smtClean="0"/>
              <a:t>unicast</a:t>
            </a:r>
            <a:r>
              <a:rPr lang="en-US" altLang="ko-KR" dirty="0" smtClean="0"/>
              <a:t>/multicast link</a:t>
            </a:r>
          </a:p>
          <a:p>
            <a:pPr lvl="2"/>
            <a:r>
              <a:rPr lang="en-US" altLang="ko-KR" dirty="0" smtClean="0"/>
              <a:t>Between a TX PD and RX PD(s)</a:t>
            </a:r>
          </a:p>
          <a:p>
            <a:pPr lvl="2"/>
            <a:r>
              <a:rPr lang="en-US" altLang="ko-KR" dirty="0" smtClean="0"/>
              <a:t>Exchange of information for setup</a:t>
            </a:r>
          </a:p>
          <a:p>
            <a:pPr lvl="3"/>
            <a:r>
              <a:rPr lang="en-US" altLang="ko-KR" dirty="0" smtClean="0"/>
              <a:t>TX/RX ID (MAC address), capability, or etc</a:t>
            </a:r>
          </a:p>
          <a:p>
            <a:pPr lvl="2"/>
            <a:r>
              <a:rPr lang="en-US" altLang="ko-KR" dirty="0" smtClean="0"/>
              <a:t>Determine link related parameters</a:t>
            </a:r>
          </a:p>
          <a:p>
            <a:pPr lvl="3"/>
            <a:r>
              <a:rPr lang="en-US" altLang="ko-KR" dirty="0" smtClean="0"/>
              <a:t>Link ID, </a:t>
            </a:r>
            <a:r>
              <a:rPr lang="en-US" altLang="ko-KR" dirty="0" err="1" smtClean="0"/>
              <a:t>QoS</a:t>
            </a:r>
            <a:r>
              <a:rPr lang="en-US" altLang="ko-KR" dirty="0" smtClean="0"/>
              <a:t> class, link range, </a:t>
            </a:r>
            <a:r>
              <a:rPr lang="en-US" altLang="ko-KR" dirty="0" smtClean="0">
                <a:solidFill>
                  <a:srgbClr val="FF0000"/>
                </a:solidFill>
              </a:rPr>
              <a:t>duty cycle</a:t>
            </a:r>
            <a:r>
              <a:rPr lang="en-US" altLang="ko-KR" dirty="0" smtClean="0"/>
              <a:t>, or etc</a:t>
            </a:r>
          </a:p>
          <a:p>
            <a:pPr lvl="1"/>
            <a:r>
              <a:rPr lang="en-US" altLang="ko-KR" dirty="0" smtClean="0"/>
              <a:t>Messages</a:t>
            </a:r>
          </a:p>
          <a:p>
            <a:pPr lvl="2"/>
            <a:r>
              <a:rPr lang="en-US" altLang="ko-KR" dirty="0" smtClean="0"/>
              <a:t>Peering, re-peering, de-peering messages</a:t>
            </a:r>
          </a:p>
          <a:p>
            <a:pPr lvl="2"/>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Peering</a:t>
            </a:r>
            <a:endParaRPr lang="ko-KR" altLang="en-US" dirty="0"/>
          </a:p>
        </p:txBody>
      </p:sp>
      <p:sp>
        <p:nvSpPr>
          <p:cNvPr id="3" name="내용 개체 틀 2"/>
          <p:cNvSpPr>
            <a:spLocks noGrp="1"/>
          </p:cNvSpPr>
          <p:nvPr>
            <p:ph idx="1"/>
          </p:nvPr>
        </p:nvSpPr>
        <p:spPr>
          <a:xfrm>
            <a:off x="685800" y="1714488"/>
            <a:ext cx="6029340" cy="4381512"/>
          </a:xfrm>
        </p:spPr>
        <p:txBody>
          <a:bodyPr/>
          <a:lstStyle/>
          <a:p>
            <a:r>
              <a:rPr lang="en-US" altLang="ko-KR" dirty="0" smtClean="0"/>
              <a:t>Design Consideration for Peering Slot</a:t>
            </a:r>
          </a:p>
          <a:p>
            <a:pPr lvl="1"/>
            <a:r>
              <a:rPr lang="en-US" altLang="ko-KR" dirty="0" smtClean="0"/>
              <a:t>Small radio resource comparing to Discovery Slot</a:t>
            </a:r>
          </a:p>
          <a:p>
            <a:pPr lvl="2"/>
            <a:r>
              <a:rPr lang="en-US" altLang="ko-KR" dirty="0" smtClean="0"/>
              <a:t>Peering happens sparsely</a:t>
            </a:r>
          </a:p>
          <a:p>
            <a:pPr lvl="1"/>
            <a:r>
              <a:rPr lang="en-US" altLang="ko-KR" dirty="0" smtClean="0"/>
              <a:t>Handling of multiple peering response to peering requests</a:t>
            </a:r>
          </a:p>
          <a:p>
            <a:pPr lvl="1"/>
            <a:r>
              <a:rPr lang="en-US" altLang="ko-KR" dirty="0" smtClean="0"/>
              <a:t>Channel access scheme</a:t>
            </a:r>
          </a:p>
          <a:p>
            <a:pPr lvl="2"/>
            <a:r>
              <a:rPr lang="en-US" altLang="ko-KR" dirty="0" smtClean="0">
                <a:solidFill>
                  <a:srgbClr val="0033CC"/>
                </a:solidFill>
              </a:rPr>
              <a:t>Contention-based </a:t>
            </a:r>
            <a:r>
              <a:rPr lang="en-US" altLang="ko-KR" dirty="0" smtClean="0"/>
              <a:t>access (</a:t>
            </a:r>
            <a:r>
              <a:rPr lang="en-US" altLang="ko-KR" dirty="0" smtClean="0">
                <a:solidFill>
                  <a:srgbClr val="0033CC"/>
                </a:solidFill>
              </a:rPr>
              <a:t>same as CAP access</a:t>
            </a:r>
            <a:r>
              <a:rPr lang="en-US" altLang="ko-KR" dirty="0" smtClean="0"/>
              <a:t>)</a:t>
            </a:r>
          </a:p>
          <a:p>
            <a:pPr lvl="1"/>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graphicFrame>
        <p:nvGraphicFramePr>
          <p:cNvPr id="116740" name="Object 4"/>
          <p:cNvGraphicFramePr>
            <a:graphicFrameLocks noChangeAspect="1"/>
          </p:cNvGraphicFramePr>
          <p:nvPr/>
        </p:nvGraphicFramePr>
        <p:xfrm>
          <a:off x="466225" y="4214818"/>
          <a:ext cx="8320617" cy="2328869"/>
        </p:xfrm>
        <a:graphic>
          <a:graphicData uri="http://schemas.openxmlformats.org/presentationml/2006/ole">
            <mc:AlternateContent xmlns:mc="http://schemas.openxmlformats.org/markup-compatibility/2006">
              <mc:Choice xmlns:v="urn:schemas-microsoft-com:vml" Requires="v">
                <p:oleObj spid="_x0000_s116760" name="Visio" r:id="rId3" imgW="5257638" imgH="1470868" progId="Visio.Drawing.11">
                  <p:embed/>
                </p:oleObj>
              </mc:Choice>
              <mc:Fallback>
                <p:oleObj name="Visio" r:id="rId3" imgW="5257638" imgH="1470868"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25" y="4214818"/>
                        <a:ext cx="8320617" cy="2328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8" name="그림 7"/>
          <p:cNvPicPr>
            <a:picLocks noChangeAspect="1"/>
          </p:cNvPicPr>
          <p:nvPr/>
        </p:nvPicPr>
        <p:blipFill>
          <a:blip r:embed="rId5" cstate="print"/>
          <a:stretch>
            <a:fillRect/>
          </a:stretch>
        </p:blipFill>
        <p:spPr>
          <a:xfrm>
            <a:off x="6633169" y="2285992"/>
            <a:ext cx="2510831" cy="1842993"/>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Communication</a:t>
            </a:r>
            <a:endParaRPr lang="ko-KR" altLang="en-US" dirty="0"/>
          </a:p>
        </p:txBody>
      </p:sp>
      <p:sp>
        <p:nvSpPr>
          <p:cNvPr id="3" name="내용 개체 틀 2"/>
          <p:cNvSpPr>
            <a:spLocks noGrp="1"/>
          </p:cNvSpPr>
          <p:nvPr>
            <p:ph idx="1"/>
          </p:nvPr>
        </p:nvSpPr>
        <p:spPr/>
        <p:txBody>
          <a:bodyPr/>
          <a:lstStyle/>
          <a:p>
            <a:r>
              <a:rPr lang="en-US" altLang="ko-KR" dirty="0" smtClean="0"/>
              <a:t>Communication Slot</a:t>
            </a:r>
          </a:p>
          <a:p>
            <a:pPr lvl="1"/>
            <a:r>
              <a:rPr lang="en-US" altLang="ko-KR" dirty="0" smtClean="0"/>
              <a:t>Comprising CAP and CFP</a:t>
            </a:r>
          </a:p>
          <a:p>
            <a:pPr lvl="2"/>
            <a:r>
              <a:rPr lang="en-US" altLang="ko-KR" dirty="0" smtClean="0"/>
              <a:t>CAP (Contention Access Period)</a:t>
            </a:r>
          </a:p>
          <a:p>
            <a:pPr lvl="2"/>
            <a:r>
              <a:rPr lang="en-US" altLang="ko-KR" dirty="0" smtClean="0"/>
              <a:t>CFP (Contention Free Period)</a:t>
            </a:r>
          </a:p>
          <a:p>
            <a:pPr lvl="1"/>
            <a:r>
              <a:rPr lang="en-US" altLang="ko-KR" dirty="0" smtClean="0"/>
              <a:t>CAP for both peered and un-peered data communication</a:t>
            </a:r>
          </a:p>
          <a:p>
            <a:pPr lvl="1"/>
            <a:r>
              <a:rPr lang="en-US" altLang="ko-KR" dirty="0" smtClean="0"/>
              <a:t>CFP for only peered data communication</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graphicFrame>
        <p:nvGraphicFramePr>
          <p:cNvPr id="149506" name="Object 2"/>
          <p:cNvGraphicFramePr>
            <a:graphicFrameLocks noChangeAspect="1"/>
          </p:cNvGraphicFramePr>
          <p:nvPr/>
        </p:nvGraphicFramePr>
        <p:xfrm>
          <a:off x="285720" y="4000504"/>
          <a:ext cx="8643188" cy="2389193"/>
        </p:xfrm>
        <a:graphic>
          <a:graphicData uri="http://schemas.openxmlformats.org/presentationml/2006/ole">
            <mc:AlternateContent xmlns:mc="http://schemas.openxmlformats.org/markup-compatibility/2006">
              <mc:Choice xmlns:v="urn:schemas-microsoft-com:vml" Requires="v">
                <p:oleObj spid="_x0000_s149526" name="Visio" r:id="rId3" imgW="5542696" imgH="1531603" progId="Visio.Drawing.11">
                  <p:embed/>
                </p:oleObj>
              </mc:Choice>
              <mc:Fallback>
                <p:oleObj name="Visio" r:id="rId3" imgW="5542696" imgH="1531603" progId="Visio.Drawing.11">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20" y="4000504"/>
                        <a:ext cx="8643188" cy="2389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CAP</a:t>
            </a:r>
            <a:endParaRPr lang="ko-KR" altLang="en-US" dirty="0"/>
          </a:p>
        </p:txBody>
      </p:sp>
      <p:sp>
        <p:nvSpPr>
          <p:cNvPr id="3" name="내용 개체 틀 2"/>
          <p:cNvSpPr>
            <a:spLocks noGrp="1"/>
          </p:cNvSpPr>
          <p:nvPr>
            <p:ph idx="1"/>
          </p:nvPr>
        </p:nvSpPr>
        <p:spPr/>
        <p:txBody>
          <a:bodyPr/>
          <a:lstStyle/>
          <a:p>
            <a:r>
              <a:rPr lang="en-US" altLang="ko-KR" dirty="0" smtClean="0"/>
              <a:t>Features of CAP</a:t>
            </a:r>
          </a:p>
          <a:p>
            <a:pPr lvl="1"/>
            <a:r>
              <a:rPr lang="en-US" altLang="ko-KR" dirty="0" smtClean="0"/>
              <a:t>For both peered and un-peered data communication</a:t>
            </a:r>
          </a:p>
          <a:p>
            <a:pPr lvl="1"/>
            <a:r>
              <a:rPr lang="en-US" altLang="ko-KR" dirty="0" smtClean="0"/>
              <a:t>Support of broadcast data transmission within </a:t>
            </a:r>
            <a:r>
              <a:rPr lang="en-US" altLang="ko-KR" dirty="0" smtClean="0">
                <a:solidFill>
                  <a:srgbClr val="0033CC"/>
                </a:solidFill>
              </a:rPr>
              <a:t>un-peered</a:t>
            </a:r>
            <a:r>
              <a:rPr lang="en-US" altLang="ko-KR" dirty="0" smtClean="0"/>
              <a:t> PDs</a:t>
            </a:r>
          </a:p>
          <a:p>
            <a:pPr lvl="1"/>
            <a:r>
              <a:rPr lang="en-US" altLang="ko-KR" dirty="0" smtClean="0">
                <a:solidFill>
                  <a:srgbClr val="0033CC"/>
                </a:solidFill>
              </a:rPr>
              <a:t>CSMA/CA based on EIED algorithm </a:t>
            </a:r>
            <a:r>
              <a:rPr lang="en-US" altLang="ko-KR" dirty="0" smtClean="0"/>
              <a:t>[4]</a:t>
            </a:r>
          </a:p>
          <a:p>
            <a:pPr lvl="1"/>
            <a:r>
              <a:rPr lang="en-US" altLang="ko-KR" dirty="0" smtClean="0"/>
              <a:t>Details in 15-14-0249</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15</a:t>
            </a:fld>
            <a:endParaRPr lang="en-US" altLang="ko-KR"/>
          </a:p>
        </p:txBody>
      </p:sp>
      <p:graphicFrame>
        <p:nvGraphicFramePr>
          <p:cNvPr id="148483" name="Object 3"/>
          <p:cNvGraphicFramePr>
            <a:graphicFrameLocks noChangeAspect="1"/>
          </p:cNvGraphicFramePr>
          <p:nvPr/>
        </p:nvGraphicFramePr>
        <p:xfrm>
          <a:off x="500034" y="4071942"/>
          <a:ext cx="8126317" cy="2246317"/>
        </p:xfrm>
        <a:graphic>
          <a:graphicData uri="http://schemas.openxmlformats.org/presentationml/2006/ole">
            <mc:AlternateContent xmlns:mc="http://schemas.openxmlformats.org/markup-compatibility/2006">
              <mc:Choice xmlns:v="urn:schemas-microsoft-com:vml" Requires="v">
                <p:oleObj spid="_x0000_s148503" name="Visio" r:id="rId3" imgW="5542696" imgH="1531603" progId="Visio.Drawing.11">
                  <p:embed/>
                </p:oleObj>
              </mc:Choice>
              <mc:Fallback>
                <p:oleObj name="Visio" r:id="rId3" imgW="5542696" imgH="1531603" progId="Visio.Drawing.11">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34" y="4071942"/>
                        <a:ext cx="8126317" cy="2246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CFP</a:t>
            </a:r>
            <a:endParaRPr lang="ko-KR" altLang="en-US" dirty="0"/>
          </a:p>
        </p:txBody>
      </p:sp>
      <p:sp>
        <p:nvSpPr>
          <p:cNvPr id="3" name="내용 개체 틀 2"/>
          <p:cNvSpPr>
            <a:spLocks noGrp="1"/>
          </p:cNvSpPr>
          <p:nvPr>
            <p:ph idx="1"/>
          </p:nvPr>
        </p:nvSpPr>
        <p:spPr/>
        <p:txBody>
          <a:bodyPr/>
          <a:lstStyle/>
          <a:p>
            <a:r>
              <a:rPr lang="en-US" altLang="ko-KR" dirty="0" smtClean="0"/>
              <a:t>Features of CFP</a:t>
            </a:r>
          </a:p>
          <a:p>
            <a:pPr lvl="1"/>
            <a:r>
              <a:rPr lang="en-US" altLang="ko-KR" dirty="0" smtClean="0"/>
              <a:t>Only accessed by peered PDs</a:t>
            </a:r>
          </a:p>
          <a:p>
            <a:pPr lvl="1"/>
            <a:r>
              <a:rPr lang="en-US" altLang="ko-KR" dirty="0" smtClean="0"/>
              <a:t>Signaling reduction using Link ID</a:t>
            </a:r>
          </a:p>
          <a:p>
            <a:pPr lvl="2"/>
            <a:r>
              <a:rPr lang="en-US" altLang="ko-KR" dirty="0" smtClean="0"/>
              <a:t>No necessity of sending multiple MAC addresses of both TX PD and RX PD(s)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16</a:t>
            </a:fld>
            <a:endParaRPr lang="en-US" altLang="ko-KR"/>
          </a:p>
        </p:txBody>
      </p:sp>
      <p:graphicFrame>
        <p:nvGraphicFramePr>
          <p:cNvPr id="117763" name="Object 3"/>
          <p:cNvGraphicFramePr>
            <a:graphicFrameLocks noChangeAspect="1"/>
          </p:cNvGraphicFramePr>
          <p:nvPr/>
        </p:nvGraphicFramePr>
        <p:xfrm>
          <a:off x="357158" y="4143380"/>
          <a:ext cx="8126317" cy="2246317"/>
        </p:xfrm>
        <a:graphic>
          <a:graphicData uri="http://schemas.openxmlformats.org/presentationml/2006/ole">
            <mc:AlternateContent xmlns:mc="http://schemas.openxmlformats.org/markup-compatibility/2006">
              <mc:Choice xmlns:v="urn:schemas-microsoft-com:vml" Requires="v">
                <p:oleObj spid="_x0000_s117783" name="Visio" r:id="rId3" imgW="5542696" imgH="1531603" progId="Visio.Drawing.11">
                  <p:embed/>
                </p:oleObj>
              </mc:Choice>
              <mc:Fallback>
                <p:oleObj name="Visio" r:id="rId3" imgW="5542696" imgH="1531603" progId="Visio.Drawing.11">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58" y="4143380"/>
                        <a:ext cx="8126317" cy="2246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CFP</a:t>
            </a:r>
            <a:endParaRPr lang="ko-KR" altLang="en-US" dirty="0"/>
          </a:p>
        </p:txBody>
      </p:sp>
      <p:sp>
        <p:nvSpPr>
          <p:cNvPr id="3" name="내용 개체 틀 2"/>
          <p:cNvSpPr>
            <a:spLocks noGrp="1"/>
          </p:cNvSpPr>
          <p:nvPr>
            <p:ph idx="1"/>
          </p:nvPr>
        </p:nvSpPr>
        <p:spPr/>
        <p:txBody>
          <a:bodyPr/>
          <a:lstStyle/>
          <a:p>
            <a:r>
              <a:rPr lang="en-US" altLang="ko-KR" dirty="0" smtClean="0"/>
              <a:t>CFP comprises</a:t>
            </a:r>
          </a:p>
          <a:p>
            <a:pPr lvl="1"/>
            <a:r>
              <a:rPr lang="en-US" altLang="ko-KR" dirty="0" smtClean="0"/>
              <a:t>Scheduling Request/Response Sub-slots</a:t>
            </a:r>
          </a:p>
          <a:p>
            <a:pPr lvl="1"/>
            <a:r>
              <a:rPr lang="en-US" altLang="ko-KR" dirty="0" smtClean="0"/>
              <a:t>Resource Blocks (RBs) (using CSMA/CA in a RB)</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17</a:t>
            </a:fld>
            <a:endParaRPr lang="en-US" altLang="ko-KR"/>
          </a:p>
        </p:txBody>
      </p:sp>
      <p:graphicFrame>
        <p:nvGraphicFramePr>
          <p:cNvPr id="66563" name="Object 3"/>
          <p:cNvGraphicFramePr>
            <a:graphicFrameLocks noChangeAspect="1"/>
          </p:cNvGraphicFramePr>
          <p:nvPr/>
        </p:nvGraphicFramePr>
        <p:xfrm>
          <a:off x="928662" y="2857496"/>
          <a:ext cx="7215238" cy="3623438"/>
        </p:xfrm>
        <a:graphic>
          <a:graphicData uri="http://schemas.openxmlformats.org/presentationml/2006/ole">
            <mc:AlternateContent xmlns:mc="http://schemas.openxmlformats.org/markup-compatibility/2006">
              <mc:Choice xmlns:v="urn:schemas-microsoft-com:vml" Requires="v">
                <p:oleObj spid="_x0000_s66583" name="Visio" r:id="rId3" imgW="6154922" imgH="3091549" progId="Visio.Drawing.11">
                  <p:embed/>
                </p:oleObj>
              </mc:Choice>
              <mc:Fallback>
                <p:oleObj name="Visio" r:id="rId3" imgW="6154922" imgH="3091549" progId="Visio.Drawing.11">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662" y="2857496"/>
                        <a:ext cx="7215238" cy="3623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TextBox 8"/>
          <p:cNvSpPr txBox="1"/>
          <p:nvPr/>
        </p:nvSpPr>
        <p:spPr>
          <a:xfrm>
            <a:off x="3286116" y="5286388"/>
            <a:ext cx="5429692" cy="707886"/>
          </a:xfrm>
          <a:prstGeom prst="rect">
            <a:avLst/>
          </a:prstGeom>
          <a:noFill/>
        </p:spPr>
        <p:txBody>
          <a:bodyPr wrap="none" rtlCol="0">
            <a:spAutoFit/>
          </a:bodyPr>
          <a:lstStyle/>
          <a:p>
            <a:r>
              <a:rPr lang="en-US" altLang="ko-KR" sz="2000" dirty="0" smtClean="0">
                <a:latin typeface="Samsung InterFace" pitchFamily="34" charset="0"/>
                <a:cs typeface="Times New Roman" pitchFamily="18" charset="0"/>
              </a:rPr>
              <a:t>※ If scheduling request/response is not decoded,</a:t>
            </a:r>
          </a:p>
          <a:p>
            <a:r>
              <a:rPr lang="en-US" altLang="ko-KR" sz="2000" dirty="0" smtClean="0">
                <a:latin typeface="Samsung InterFace" pitchFamily="34" charset="0"/>
                <a:cs typeface="Times New Roman" pitchFamily="18" charset="0"/>
              </a:rPr>
              <a:t>RBs can be utilized for secondary CAP packets </a:t>
            </a:r>
            <a:endParaRPr lang="ko-KR" altLang="en-US" sz="2000" dirty="0" smtClean="0">
              <a:latin typeface="Samsung InterFace"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000" dirty="0" smtClean="0">
                <a:latin typeface="Lao UI" pitchFamily="34" charset="0"/>
              </a:rPr>
              <a:t>Summary of Merger Status </a:t>
            </a:r>
            <a:br>
              <a:rPr lang="en-US" altLang="ko-KR" sz="4000" dirty="0" smtClean="0">
                <a:latin typeface="Lao UI" pitchFamily="34" charset="0"/>
              </a:rPr>
            </a:br>
            <a:r>
              <a:rPr lang="en-US" altLang="ko-KR" sz="4000" dirty="0" smtClean="0">
                <a:latin typeface="Lao UI" pitchFamily="34" charset="0"/>
              </a:rPr>
              <a:t>on Samsung &amp; ETRI MAC Proposals </a:t>
            </a:r>
            <a:endParaRPr lang="ko-KR" altLang="en-US" sz="28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May, 2014</a:t>
            </a:r>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Merger Participants</a:t>
            </a:r>
            <a:endParaRPr lang="ko-KR" altLang="en-US" dirty="0"/>
          </a:p>
        </p:txBody>
      </p:sp>
      <p:sp>
        <p:nvSpPr>
          <p:cNvPr id="3" name="내용 개체 틀 2"/>
          <p:cNvSpPr>
            <a:spLocks noGrp="1"/>
          </p:cNvSpPr>
          <p:nvPr>
            <p:ph idx="1"/>
          </p:nvPr>
        </p:nvSpPr>
        <p:spPr/>
        <p:txBody>
          <a:bodyPr/>
          <a:lstStyle/>
          <a:p>
            <a:r>
              <a:rPr lang="en-US" altLang="ko-KR" dirty="0" smtClean="0"/>
              <a:t>Samsung (</a:t>
            </a:r>
            <a:r>
              <a:rPr lang="en-US" altLang="ko-KR" dirty="0" err="1" smtClean="0"/>
              <a:t>Seung-Hoon</a:t>
            </a:r>
            <a:r>
              <a:rPr lang="en-US" altLang="ko-KR" dirty="0" smtClean="0"/>
              <a:t> Park, et. </a:t>
            </a:r>
            <a:r>
              <a:rPr lang="en-US" altLang="ko-KR" dirty="0"/>
              <a:t>a</a:t>
            </a:r>
            <a:r>
              <a:rPr lang="en-US" altLang="ko-KR" dirty="0" smtClean="0"/>
              <a:t>l.)</a:t>
            </a:r>
          </a:p>
          <a:p>
            <a:r>
              <a:rPr lang="en-US" altLang="ko-KR" dirty="0" smtClean="0"/>
              <a:t>ETRI (BJ </a:t>
            </a:r>
            <a:r>
              <a:rPr lang="en-US" altLang="ko-KR" dirty="0" err="1" smtClean="0"/>
              <a:t>Kwak</a:t>
            </a:r>
            <a:r>
              <a:rPr lang="en-US" altLang="ko-KR" dirty="0" smtClean="0"/>
              <a:t>, et. al.)</a:t>
            </a:r>
          </a:p>
          <a:p>
            <a:r>
              <a:rPr lang="en-US" altLang="ko-KR" dirty="0" smtClean="0"/>
              <a:t>ETRI (SS </a:t>
            </a:r>
            <a:r>
              <a:rPr lang="en-US" altLang="ko-KR" dirty="0" err="1" smtClean="0"/>
              <a:t>Joo</a:t>
            </a:r>
            <a:r>
              <a:rPr lang="en-US" altLang="ko-KR" dirty="0" smtClean="0"/>
              <a:t>, et. </a:t>
            </a:r>
            <a:r>
              <a:rPr lang="en-US" altLang="ko-KR" dirty="0"/>
              <a:t>a</a:t>
            </a:r>
            <a:r>
              <a:rPr lang="en-US" altLang="ko-KR" dirty="0" smtClean="0"/>
              <a:t>l.)</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extLst>
      <p:ext uri="{BB962C8B-B14F-4D97-AF65-F5344CB8AC3E}">
        <p14:creationId xmlns:p14="http://schemas.microsoft.com/office/powerpoint/2010/main" val="3736174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Overall Summary</a:t>
            </a:r>
            <a:endParaRPr lang="ko-KR" altLang="en-US" dirty="0"/>
          </a:p>
        </p:txBody>
      </p:sp>
      <p:sp>
        <p:nvSpPr>
          <p:cNvPr id="3" name="내용 개체 틀 2"/>
          <p:cNvSpPr>
            <a:spLocks noGrp="1"/>
          </p:cNvSpPr>
          <p:nvPr>
            <p:ph idx="1"/>
          </p:nvPr>
        </p:nvSpPr>
        <p:spPr/>
        <p:txBody>
          <a:bodyPr/>
          <a:lstStyle/>
          <a:p>
            <a:r>
              <a:rPr lang="en-US" altLang="ko-KR" dirty="0" smtClean="0"/>
              <a:t>Common design of fully </a:t>
            </a:r>
            <a:r>
              <a:rPr lang="en-US" altLang="ko-KR" dirty="0"/>
              <a:t>d</a:t>
            </a:r>
            <a:r>
              <a:rPr lang="en-US" altLang="ko-KR" dirty="0" smtClean="0"/>
              <a:t>istributed Synchronization and Discovery for any type of PDs and traffics</a:t>
            </a:r>
          </a:p>
          <a:p>
            <a:r>
              <a:rPr lang="en-US" altLang="ko-KR" dirty="0" smtClean="0"/>
              <a:t>Low power consumption for Discovery and Peering</a:t>
            </a:r>
          </a:p>
          <a:p>
            <a:r>
              <a:rPr lang="en-US" altLang="ko-KR" dirty="0" smtClean="0"/>
              <a:t>Traffic-aware low duty cycle of communication</a:t>
            </a:r>
          </a:p>
          <a:p>
            <a:r>
              <a:rPr lang="en-US" altLang="ko-KR" dirty="0" smtClean="0"/>
              <a:t>Flexible design for channel access including contention-based and contention-free channel access</a:t>
            </a:r>
          </a:p>
          <a:p>
            <a:r>
              <a:rPr lang="en-US" altLang="ko-KR" dirty="0" smtClean="0"/>
              <a:t>Highly efficient contention-free channel access scheme</a:t>
            </a:r>
          </a:p>
          <a:p>
            <a:endParaRPr lang="en-US" altLang="ko-KR" dirty="0" smtClean="0"/>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extLst>
      <p:ext uri="{BB962C8B-B14F-4D97-AF65-F5344CB8AC3E}">
        <p14:creationId xmlns:p14="http://schemas.microsoft.com/office/powerpoint/2010/main" val="2743026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Key Discussion Points</a:t>
            </a:r>
            <a:endParaRPr lang="ko-KR" altLang="en-US" dirty="0"/>
          </a:p>
        </p:txBody>
      </p:sp>
      <p:sp>
        <p:nvSpPr>
          <p:cNvPr id="3" name="내용 개체 틀 2"/>
          <p:cNvSpPr>
            <a:spLocks noGrp="1"/>
          </p:cNvSpPr>
          <p:nvPr>
            <p:ph idx="1"/>
          </p:nvPr>
        </p:nvSpPr>
        <p:spPr/>
        <p:txBody>
          <a:bodyPr/>
          <a:lstStyle/>
          <a:p>
            <a:pPr lvl="0" latinLnBrk="1"/>
            <a:r>
              <a:rPr lang="en-US" altLang="ko-KR" dirty="0"/>
              <a:t>Synchronization</a:t>
            </a:r>
            <a:endParaRPr lang="ko-KR" altLang="ko-KR" dirty="0"/>
          </a:p>
          <a:p>
            <a:pPr lvl="1" latinLnBrk="1"/>
            <a:r>
              <a:rPr lang="en-US" altLang="ko-KR" dirty="0"/>
              <a:t>How to make a Rx PD to confirm whether neighboring </a:t>
            </a:r>
            <a:r>
              <a:rPr lang="en-US" altLang="ko-KR" dirty="0" err="1"/>
              <a:t>Tx</a:t>
            </a:r>
            <a:r>
              <a:rPr lang="en-US" altLang="ko-KR" dirty="0"/>
              <a:t> PDs are synchronized</a:t>
            </a:r>
            <a:r>
              <a:rPr lang="en-US" altLang="ko-KR" dirty="0" smtClean="0"/>
              <a:t>?</a:t>
            </a:r>
          </a:p>
          <a:p>
            <a:pPr lvl="1" latinLnBrk="1"/>
            <a:r>
              <a:rPr lang="en-US" altLang="ko-KR" dirty="0" smtClean="0"/>
              <a:t>Synchronization accuracy (granularity): frame or </a:t>
            </a:r>
            <a:r>
              <a:rPr lang="en-US" altLang="ko-KR" smtClean="0"/>
              <a:t>symbol boundary</a:t>
            </a:r>
            <a:endParaRPr lang="ko-KR" altLang="ko-KR" dirty="0"/>
          </a:p>
          <a:p>
            <a:pPr lvl="0" latinLnBrk="1"/>
            <a:r>
              <a:rPr lang="en-US" altLang="ko-KR" dirty="0"/>
              <a:t>Discovery</a:t>
            </a:r>
            <a:endParaRPr lang="ko-KR" altLang="ko-KR" dirty="0"/>
          </a:p>
          <a:p>
            <a:pPr lvl="1" latinLnBrk="1"/>
            <a:r>
              <a:rPr lang="en-US" altLang="ko-KR" dirty="0"/>
              <a:t>Discovery is based on connection-less (a.k.a. broadcast)</a:t>
            </a:r>
            <a:endParaRPr lang="ko-KR" altLang="ko-KR" dirty="0"/>
          </a:p>
          <a:p>
            <a:pPr lvl="1" latinLnBrk="1"/>
            <a:r>
              <a:rPr lang="en-US" altLang="ko-KR" dirty="0"/>
              <a:t>Identification for discovery is came from higher layer</a:t>
            </a:r>
            <a:endParaRPr lang="ko-KR" altLang="ko-KR" dirty="0"/>
          </a:p>
          <a:p>
            <a:pPr lvl="1" latinLnBrk="1"/>
            <a:r>
              <a:rPr lang="en-US" altLang="ko-KR" dirty="0"/>
              <a:t>Discovery Rx PD should listen all discovery resources.</a:t>
            </a:r>
            <a:endParaRPr lang="ko-KR" altLang="ko-KR" dirty="0"/>
          </a:p>
          <a:p>
            <a:pPr lvl="1" latinLnBrk="1"/>
            <a:r>
              <a:rPr lang="en-US" altLang="ko-KR" dirty="0"/>
              <a:t>Discovery </a:t>
            </a:r>
            <a:r>
              <a:rPr lang="en-US" altLang="ko-KR" dirty="0" err="1"/>
              <a:t>Tx</a:t>
            </a:r>
            <a:r>
              <a:rPr lang="en-US" altLang="ko-KR" dirty="0"/>
              <a:t> PD may adjust discovery signal transmission periodicity.</a:t>
            </a:r>
            <a:endParaRPr lang="ko-KR" altLang="ko-KR" dirty="0"/>
          </a:p>
          <a:p>
            <a:pPr lvl="0" latinLnBrk="1"/>
            <a:r>
              <a:rPr lang="en-US" altLang="ko-KR" dirty="0"/>
              <a:t>Peering</a:t>
            </a:r>
            <a:endParaRPr lang="ko-KR" altLang="ko-KR" dirty="0"/>
          </a:p>
          <a:p>
            <a:pPr lvl="1" latinLnBrk="1"/>
            <a:r>
              <a:rPr lang="en-US" altLang="ko-KR" dirty="0"/>
              <a:t>Duty cycling with a cycle under synchronization cycle and a cycle per synchronization cycle is established during peering procedure.</a:t>
            </a:r>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extLst>
      <p:ext uri="{BB962C8B-B14F-4D97-AF65-F5344CB8AC3E}">
        <p14:creationId xmlns:p14="http://schemas.microsoft.com/office/powerpoint/2010/main" val="114575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a:t>
            </a:r>
            <a:endParaRPr lang="ko-KR" altLang="en-US" dirty="0"/>
          </a:p>
        </p:txBody>
      </p:sp>
      <p:sp>
        <p:nvSpPr>
          <p:cNvPr id="3" name="내용 개체 틀 2"/>
          <p:cNvSpPr>
            <a:spLocks noGrp="1"/>
          </p:cNvSpPr>
          <p:nvPr>
            <p:ph idx="1"/>
          </p:nvPr>
        </p:nvSpPr>
        <p:spPr/>
        <p:txBody>
          <a:bodyPr/>
          <a:lstStyle/>
          <a:p>
            <a:r>
              <a:rPr lang="en-US" altLang="ko-KR" dirty="0" smtClean="0"/>
              <a:t>Synchronization Slot</a:t>
            </a:r>
          </a:p>
          <a:p>
            <a:r>
              <a:rPr lang="en-US" altLang="ko-KR" dirty="0" smtClean="0"/>
              <a:t>Discovery Slot</a:t>
            </a:r>
          </a:p>
          <a:p>
            <a:r>
              <a:rPr lang="en-US" altLang="ko-KR" dirty="0" smtClean="0"/>
              <a:t>Peering Slot</a:t>
            </a:r>
          </a:p>
          <a:p>
            <a:r>
              <a:rPr lang="en-US" altLang="ko-KR" dirty="0" smtClean="0"/>
              <a:t>Communication Slot</a:t>
            </a:r>
          </a:p>
          <a:p>
            <a:pPr lvl="1"/>
            <a:r>
              <a:rPr lang="en-US" altLang="ko-KR" dirty="0" smtClean="0"/>
              <a:t>CAP (Contention Access Period)</a:t>
            </a:r>
          </a:p>
          <a:p>
            <a:pPr lvl="1"/>
            <a:r>
              <a:rPr lang="en-US" altLang="ko-KR" dirty="0" smtClean="0"/>
              <a:t>CFP (Contention Free Period)</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graphicFrame>
        <p:nvGraphicFramePr>
          <p:cNvPr id="109574" name="Object 6"/>
          <p:cNvGraphicFramePr>
            <a:graphicFrameLocks noChangeAspect="1"/>
          </p:cNvGraphicFramePr>
          <p:nvPr/>
        </p:nvGraphicFramePr>
        <p:xfrm>
          <a:off x="500034" y="4286256"/>
          <a:ext cx="8011497" cy="2214578"/>
        </p:xfrm>
        <a:graphic>
          <a:graphicData uri="http://schemas.openxmlformats.org/presentationml/2006/ole">
            <mc:AlternateContent xmlns:mc="http://schemas.openxmlformats.org/markup-compatibility/2006">
              <mc:Choice xmlns:v="urn:schemas-microsoft-com:vml" Requires="v">
                <p:oleObj spid="_x0000_s109594" name="Visio" r:id="rId3" imgW="5542696" imgH="1531603" progId="Visio.Drawing.11">
                  <p:embed/>
                </p:oleObj>
              </mc:Choice>
              <mc:Fallback>
                <p:oleObj name="Visio" r:id="rId3" imgW="5542696" imgH="1531603" progId="Visio.Drawing.11">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34" y="4286256"/>
                        <a:ext cx="8011497" cy="2214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Synchronization</a:t>
            </a:r>
            <a:endParaRPr lang="ko-KR" altLang="en-US" dirty="0"/>
          </a:p>
        </p:txBody>
      </p:sp>
      <p:sp>
        <p:nvSpPr>
          <p:cNvPr id="3" name="내용 개체 틀 2"/>
          <p:cNvSpPr>
            <a:spLocks noGrp="1"/>
          </p:cNvSpPr>
          <p:nvPr>
            <p:ph idx="1"/>
          </p:nvPr>
        </p:nvSpPr>
        <p:spPr/>
        <p:txBody>
          <a:bodyPr/>
          <a:lstStyle/>
          <a:p>
            <a:r>
              <a:rPr lang="en-US" altLang="ko-KR" dirty="0" smtClean="0"/>
              <a:t>Synchronization for Scalable Network</a:t>
            </a:r>
          </a:p>
          <a:p>
            <a:pPr lvl="1"/>
            <a:r>
              <a:rPr lang="en-US" altLang="ko-KR" dirty="0" smtClean="0"/>
              <a:t>Distributed synchronization</a:t>
            </a:r>
          </a:p>
          <a:p>
            <a:pPr lvl="2"/>
            <a:r>
              <a:rPr lang="en-US" altLang="ko-KR" dirty="0" smtClean="0"/>
              <a:t>Master-slave synchronization should be avoided</a:t>
            </a:r>
          </a:p>
          <a:p>
            <a:pPr lvl="3"/>
            <a:r>
              <a:rPr lang="en-US" altLang="ko-KR" dirty="0" smtClean="0"/>
              <a:t>PDs between two different synchronized group happen</a:t>
            </a:r>
          </a:p>
          <a:p>
            <a:pPr lvl="2"/>
            <a:r>
              <a:rPr lang="en-US" altLang="ko-KR" dirty="0" smtClean="0"/>
              <a:t>It is matched well to flat architecture (no hierarchy)</a:t>
            </a:r>
          </a:p>
          <a:p>
            <a:pPr lvl="1"/>
            <a:r>
              <a:rPr lang="en-US" altLang="ko-KR" dirty="0" smtClean="0"/>
              <a:t>Synchronization should be done before peer discovery</a:t>
            </a:r>
          </a:p>
          <a:p>
            <a:pPr lvl="2"/>
            <a:r>
              <a:rPr lang="en-US" altLang="ko-KR" dirty="0" smtClean="0"/>
              <a:t>Peer discovery prior to link connection (peering)</a:t>
            </a:r>
          </a:p>
          <a:p>
            <a:pPr lvl="2"/>
            <a:r>
              <a:rPr lang="en-US" altLang="ko-KR" dirty="0" smtClean="0"/>
              <a:t>Broadcast-based synchronization mechanism is required</a:t>
            </a:r>
          </a:p>
          <a:p>
            <a:pPr lvl="2"/>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graphicFrame>
        <p:nvGraphicFramePr>
          <p:cNvPr id="80900" name="Object 4"/>
          <p:cNvGraphicFramePr>
            <a:graphicFrameLocks noChangeAspect="1"/>
          </p:cNvGraphicFramePr>
          <p:nvPr/>
        </p:nvGraphicFramePr>
        <p:xfrm>
          <a:off x="1000100" y="4500570"/>
          <a:ext cx="6977756" cy="1928826"/>
        </p:xfrm>
        <a:graphic>
          <a:graphicData uri="http://schemas.openxmlformats.org/presentationml/2006/ole">
            <mc:AlternateContent xmlns:mc="http://schemas.openxmlformats.org/markup-compatibility/2006">
              <mc:Choice xmlns:v="urn:schemas-microsoft-com:vml" Requires="v">
                <p:oleObj spid="_x0000_s80921" name="Visio" r:id="rId3" imgW="5542696" imgH="1531603" progId="Visio.Drawing.11">
                  <p:embed/>
                </p:oleObj>
              </mc:Choice>
              <mc:Fallback>
                <p:oleObj name="Visio" r:id="rId3" imgW="5542696" imgH="1531603"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0100" y="4500570"/>
                        <a:ext cx="6977756" cy="1928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Synchronization</a:t>
            </a:r>
            <a:endParaRPr lang="ko-KR" altLang="en-US" dirty="0"/>
          </a:p>
        </p:txBody>
      </p:sp>
      <p:sp>
        <p:nvSpPr>
          <p:cNvPr id="3" name="내용 개체 틀 2"/>
          <p:cNvSpPr>
            <a:spLocks noGrp="1"/>
          </p:cNvSpPr>
          <p:nvPr>
            <p:ph idx="1"/>
          </p:nvPr>
        </p:nvSpPr>
        <p:spPr/>
        <p:txBody>
          <a:bodyPr/>
          <a:lstStyle/>
          <a:p>
            <a:r>
              <a:rPr lang="en-US" altLang="ko-KR" dirty="0" smtClean="0"/>
              <a:t>Synchronization Reference Signal (SRS)</a:t>
            </a:r>
          </a:p>
          <a:p>
            <a:pPr lvl="1"/>
            <a:r>
              <a:rPr lang="en-US" altLang="ko-KR" dirty="0" smtClean="0"/>
              <a:t>Transmitted during the synchronization slot</a:t>
            </a:r>
          </a:p>
          <a:p>
            <a:pPr lvl="1"/>
            <a:r>
              <a:rPr lang="en-US" altLang="ko-KR" dirty="0" smtClean="0"/>
              <a:t>Contains timing offset (</a:t>
            </a:r>
            <a:r>
              <a:rPr lang="en-US" altLang="ko-KR" dirty="0" err="1" smtClean="0"/>
              <a:t>backoff</a:t>
            </a:r>
            <a:r>
              <a:rPr lang="en-US" altLang="ko-KR" dirty="0" smtClean="0"/>
              <a:t> time) information</a:t>
            </a:r>
          </a:p>
          <a:p>
            <a:r>
              <a:rPr lang="en-US" altLang="ko-KR" dirty="0" smtClean="0"/>
              <a:t>How to transmit</a:t>
            </a:r>
          </a:p>
          <a:p>
            <a:pPr lvl="1"/>
            <a:r>
              <a:rPr lang="en-US" altLang="ko-KR" dirty="0" smtClean="0"/>
              <a:t>Energy sensing prior to transmit</a:t>
            </a:r>
          </a:p>
          <a:p>
            <a:pPr lvl="2"/>
            <a:r>
              <a:rPr lang="en-US" altLang="ko-KR" dirty="0" smtClean="0"/>
              <a:t>Robust in the presence of interference from other beacons or other networks (e.g., WLAN)</a:t>
            </a:r>
          </a:p>
          <a:p>
            <a:pPr lvl="1"/>
            <a:r>
              <a:rPr lang="en-US" altLang="ko-KR" dirty="0" smtClean="0"/>
              <a:t>Transmitted with random back-off </a:t>
            </a:r>
          </a:p>
          <a:p>
            <a:pPr lvl="1"/>
            <a:endParaRPr lang="en-US" altLang="ko-KR" dirty="0" smtClean="0"/>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Discovery</a:t>
            </a:r>
            <a:endParaRPr lang="ko-KR" altLang="en-US" dirty="0"/>
          </a:p>
        </p:txBody>
      </p:sp>
      <p:sp>
        <p:nvSpPr>
          <p:cNvPr id="3" name="내용 개체 틀 2"/>
          <p:cNvSpPr>
            <a:spLocks noGrp="1"/>
          </p:cNvSpPr>
          <p:nvPr>
            <p:ph idx="1"/>
          </p:nvPr>
        </p:nvSpPr>
        <p:spPr/>
        <p:txBody>
          <a:bodyPr>
            <a:normAutofit/>
          </a:bodyPr>
          <a:lstStyle/>
          <a:p>
            <a:r>
              <a:rPr lang="en-US" altLang="ko-KR" dirty="0" smtClean="0"/>
              <a:t>Design Considerations</a:t>
            </a:r>
          </a:p>
          <a:p>
            <a:pPr lvl="1"/>
            <a:r>
              <a:rPr lang="en-US" altLang="ko-KR" dirty="0" smtClean="0"/>
              <a:t>Discovery Information (DI)</a:t>
            </a:r>
          </a:p>
          <a:p>
            <a:pPr lvl="2"/>
            <a:r>
              <a:rPr lang="en-US" altLang="ko-KR" dirty="0" smtClean="0"/>
              <a:t>Came from application or middleware</a:t>
            </a:r>
          </a:p>
          <a:p>
            <a:pPr lvl="3"/>
            <a:r>
              <a:rPr lang="en-US" altLang="ko-KR" dirty="0" smtClean="0"/>
              <a:t>Plain ID: Application ID (</a:t>
            </a:r>
            <a:r>
              <a:rPr lang="en-US" altLang="ko-KR" dirty="0" err="1" smtClean="0"/>
              <a:t>PACbook</a:t>
            </a:r>
            <a:r>
              <a:rPr lang="en-US" altLang="ko-KR" dirty="0" smtClean="0"/>
              <a:t>), or User ID (</a:t>
            </a:r>
            <a:r>
              <a:rPr lang="en-US" altLang="ko-KR" dirty="0" err="1" smtClean="0"/>
              <a:t>Bob@PACbook</a:t>
            </a:r>
            <a:r>
              <a:rPr lang="en-US" altLang="ko-KR" dirty="0" smtClean="0"/>
              <a:t>), or etc</a:t>
            </a:r>
          </a:p>
          <a:p>
            <a:pPr lvl="3"/>
            <a:r>
              <a:rPr lang="en-US" altLang="ko-KR" dirty="0" smtClean="0"/>
              <a:t>Coded DI: generated by middleware or retrieved from server</a:t>
            </a:r>
          </a:p>
          <a:p>
            <a:pPr lvl="2"/>
            <a:r>
              <a:rPr lang="en-US" altLang="ko-KR" dirty="0" smtClean="0"/>
              <a:t>Discovery  matching</a:t>
            </a:r>
          </a:p>
          <a:p>
            <a:pPr lvl="3"/>
            <a:r>
              <a:rPr lang="en-US" altLang="ko-KR" dirty="0" smtClean="0"/>
              <a:t>PD A is matched by other PDs storing DI representing PD A</a:t>
            </a:r>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graphicFrame>
        <p:nvGraphicFramePr>
          <p:cNvPr id="83972" name="Object 4"/>
          <p:cNvGraphicFramePr>
            <a:graphicFrameLocks noChangeAspect="1"/>
          </p:cNvGraphicFramePr>
          <p:nvPr>
            <p:extLst>
              <p:ext uri="{D42A27DB-BD31-4B8C-83A1-F6EECF244321}">
                <p14:modId xmlns:p14="http://schemas.microsoft.com/office/powerpoint/2010/main" val="2367450433"/>
              </p:ext>
            </p:extLst>
          </p:nvPr>
        </p:nvGraphicFramePr>
        <p:xfrm>
          <a:off x="215092" y="4280167"/>
          <a:ext cx="8643188" cy="2389193"/>
        </p:xfrm>
        <a:graphic>
          <a:graphicData uri="http://schemas.openxmlformats.org/presentationml/2006/ole">
            <mc:AlternateContent xmlns:mc="http://schemas.openxmlformats.org/markup-compatibility/2006">
              <mc:Choice xmlns:v="urn:schemas-microsoft-com:vml" Requires="v">
                <p:oleObj spid="_x0000_s83992" name="Visio" r:id="rId3" imgW="5542696" imgH="1531603" progId="Visio.Drawing.11">
                  <p:embed/>
                </p:oleObj>
              </mc:Choice>
              <mc:Fallback>
                <p:oleObj name="Visio" r:id="rId3" imgW="5542696" imgH="1531603"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092" y="4280167"/>
                        <a:ext cx="8643188" cy="2389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75647</TotalTime>
  <Words>1029</Words>
  <Application>Microsoft Office PowerPoint</Application>
  <PresentationFormat>화면 슬라이드 쇼(4:3)</PresentationFormat>
  <Paragraphs>206</Paragraphs>
  <Slides>17</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17</vt:i4>
      </vt:variant>
    </vt:vector>
  </HeadingPairs>
  <TitlesOfParts>
    <vt:vector size="19" baseType="lpstr">
      <vt:lpstr>Blank Presentation</vt:lpstr>
      <vt:lpstr>Visio</vt:lpstr>
      <vt:lpstr>PowerPoint 프레젠테이션</vt:lpstr>
      <vt:lpstr>Summary of Merger Status  on Samsung &amp; ETRI MAC Proposals </vt:lpstr>
      <vt:lpstr>Merger Participants</vt:lpstr>
      <vt:lpstr>Overall Summary</vt:lpstr>
      <vt:lpstr>Key Discussion Points</vt:lpstr>
      <vt:lpstr>Frame Structure</vt:lpstr>
      <vt:lpstr>Synchronization</vt:lpstr>
      <vt:lpstr>Synchronization</vt:lpstr>
      <vt:lpstr>Peer Discovery</vt:lpstr>
      <vt:lpstr>3. Peer Discovery</vt:lpstr>
      <vt:lpstr>Discovery Message</vt:lpstr>
      <vt:lpstr>Peering</vt:lpstr>
      <vt:lpstr>Peering</vt:lpstr>
      <vt:lpstr>Communication</vt:lpstr>
      <vt:lpstr>CAP</vt:lpstr>
      <vt:lpstr>CFP</vt:lpstr>
      <vt:lpstr>CFP</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ETRI &amp; Samsung</cp:lastModifiedBy>
  <cp:revision>2519</cp:revision>
  <cp:lastPrinted>1998-02-10T13:28:06Z</cp:lastPrinted>
  <dcterms:created xsi:type="dcterms:W3CDTF">1999-11-08T18:59:45Z</dcterms:created>
  <dcterms:modified xsi:type="dcterms:W3CDTF">2014-07-14T20:47:40Z</dcterms:modified>
</cp:coreProperties>
</file>