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5"/>
  </p:notesMasterIdLst>
  <p:handoutMasterIdLst>
    <p:handoutMasterId r:id="rId16"/>
  </p:handoutMasterIdLst>
  <p:sldIdLst>
    <p:sldId id="507" r:id="rId5"/>
    <p:sldId id="788" r:id="rId6"/>
    <p:sldId id="821" r:id="rId7"/>
    <p:sldId id="819" r:id="rId8"/>
    <p:sldId id="822" r:id="rId9"/>
    <p:sldId id="823" r:id="rId10"/>
    <p:sldId id="824" r:id="rId11"/>
    <p:sldId id="825" r:id="rId12"/>
    <p:sldId id="826" r:id="rId13"/>
    <p:sldId id="82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9" autoAdjust="0"/>
    <p:restoredTop sz="96915" autoAdjust="0"/>
  </p:normalViewPr>
  <p:slideViewPr>
    <p:cSldViewPr>
      <p:cViewPr varScale="1">
        <p:scale>
          <a:sx n="66" d="100"/>
          <a:sy n="66" d="100"/>
        </p:scale>
        <p:origin x="-10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2014-07-14</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10</a:t>
            </a:fld>
            <a:endParaRPr lang="en-US" altLang="ko-K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2</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3</a:t>
            </a:fld>
            <a:endParaRPr lang="en-US" altLang="ko-K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4</a:t>
            </a:fld>
            <a:endParaRPr lang="en-US" altLang="ko-K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5</a:t>
            </a:fld>
            <a:endParaRPr lang="en-US" altLang="ko-K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6</a:t>
            </a:fld>
            <a:endParaRPr lang="en-US" altLang="ko-K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7</a:t>
            </a:fld>
            <a:endParaRPr lang="en-US" altLang="ko-K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8</a:t>
            </a:fld>
            <a:endParaRPr lang="en-US" altLang="ko-K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9</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400" b="1" kern="1200" dirty="0" smtClean="0">
                <a:solidFill>
                  <a:schemeClr val="tx1"/>
                </a:solidFill>
                <a:latin typeface="Times New Roman" pitchFamily="18" charset="0"/>
                <a:ea typeface="+mn-ea"/>
                <a:cs typeface="Times New Roman" pitchFamily="18" charset="0"/>
              </a:rPr>
              <a:t>15-14-0422-00-0008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8"/>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92080" y="6324600"/>
            <a:ext cx="339472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400" b="1" kern="1200" dirty="0" smtClean="0">
                <a:solidFill>
                  <a:schemeClr val="tx1"/>
                </a:solidFill>
                <a:latin typeface="Times New Roman" pitchFamily="18" charset="0"/>
                <a:ea typeface="+mn-ea"/>
                <a:cs typeface="Times New Roman" pitchFamily="18" charset="0"/>
              </a:rPr>
              <a:t>15-14-0422-00-0008</a:t>
            </a:r>
            <a:endParaRPr lang="en-US" sz="1400" b="1" kern="1200" dirty="0">
              <a:solidFill>
                <a:schemeClr val="tx1"/>
              </a:solidFill>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88627"/>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a:t>
            </a:r>
            <a:r>
              <a:rPr lang="en-US" altLang="ko-KR" sz="1600" dirty="0" smtClean="0">
                <a:ea typeface="굴림" pitchFamily="50" charset="-127"/>
              </a:rPr>
              <a:t>[</a:t>
            </a:r>
            <a:r>
              <a:rPr lang="en-US" sz="1600" dirty="0" smtClean="0"/>
              <a:t>Proposal for MAC Harmonization</a:t>
            </a:r>
            <a:r>
              <a:rPr lang="en-US" altLang="ko-KR" sz="1600" dirty="0" smtClean="0">
                <a:ea typeface="굴림" pitchFamily="50" charset="-127"/>
              </a:rPr>
              <a:t>]</a:t>
            </a:r>
            <a:r>
              <a:rPr lang="en-US" altLang="ko-KR" sz="1600" dirty="0" smtClean="0">
                <a:ea typeface="굴림" pitchFamily="50" charset="-127"/>
              </a:rPr>
              <a:t>	</a:t>
            </a:r>
          </a:p>
          <a:p>
            <a:pPr>
              <a:defRPr/>
            </a:pPr>
            <a:r>
              <a:rPr lang="en-US" altLang="ko-KR" sz="1600" b="1" dirty="0" smtClean="0">
                <a:ea typeface="굴림" pitchFamily="50" charset="-127"/>
              </a:rPr>
              <a:t>Date Submitted:  </a:t>
            </a:r>
            <a:r>
              <a:rPr lang="en-US" altLang="ko-KR" sz="1600" b="1" dirty="0" smtClean="0">
                <a:ea typeface="굴림" pitchFamily="50" charset="-127"/>
              </a:rPr>
              <a:t>[14 July, </a:t>
            </a:r>
            <a:r>
              <a:rPr lang="en-US" altLang="ko-KR" sz="1600" dirty="0" smtClean="0">
                <a:ea typeface="굴림" pitchFamily="50" charset="-127"/>
              </a:rPr>
              <a:t>2014</a:t>
            </a:r>
            <a:r>
              <a:rPr lang="en-US" altLang="ko-KR" sz="1600" dirty="0" smtClean="0">
                <a:ea typeface="굴림" pitchFamily="50" charset="-127"/>
              </a:rPr>
              <a:t>]	</a:t>
            </a:r>
          </a:p>
          <a:p>
            <a:pPr>
              <a:defRPr/>
            </a:pPr>
            <a:r>
              <a:rPr lang="en-US" altLang="ko-KR" sz="1600" b="1" dirty="0" smtClean="0">
                <a:ea typeface="굴림" pitchFamily="50" charset="-127"/>
              </a:rPr>
              <a:t>Source:</a:t>
            </a:r>
            <a:r>
              <a:rPr lang="en-US" altLang="ko-KR" sz="1600" dirty="0" smtClean="0">
                <a:ea typeface="굴림" pitchFamily="50" charset="-127"/>
              </a:rPr>
              <a:t> [Qing </a:t>
            </a:r>
            <a:r>
              <a:rPr lang="en-US" altLang="ko-KR" sz="1600" dirty="0" smtClean="0">
                <a:ea typeface="굴림" pitchFamily="50" charset="-127"/>
              </a:rPr>
              <a:t>Li]</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a:t>
            </a:r>
            <a:r>
              <a:rPr lang="en-US" altLang="ko-KR" sz="1600" dirty="0" smtClean="0">
                <a:ea typeface="굴림" pitchFamily="50" charset="-127"/>
              </a:rPr>
              <a:t>]</a:t>
            </a:r>
            <a:endParaRPr lang="en-US" altLang="ko-KR" sz="1600" dirty="0" smtClean="0">
              <a:ea typeface="굴림" pitchFamily="50" charset="-127"/>
            </a:endParaRPr>
          </a:p>
          <a:p>
            <a:pPr>
              <a:spcBef>
                <a:spcPts val="100"/>
              </a:spcBef>
              <a:spcAft>
                <a:spcPts val="100"/>
              </a:spcAft>
              <a:defRPr/>
            </a:pPr>
            <a:r>
              <a:rPr lang="en-US" altLang="ko-KR" sz="1600" dirty="0" smtClean="0">
                <a:ea typeface="굴림" pitchFamily="50" charset="-127"/>
              </a:rPr>
              <a:t>	</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proposes </a:t>
            </a:r>
            <a:r>
              <a:rPr lang="en-US" altLang="ko-KR" sz="1600" dirty="0" smtClean="0">
                <a:ea typeface="굴림" pitchFamily="50" charset="-127"/>
              </a:rPr>
              <a:t>the key features for MAC Harmonization work ]</a:t>
            </a:r>
            <a:endParaRPr lang="en-US" altLang="ko-KR" sz="1600" dirty="0" smtClean="0">
              <a:ea typeface="굴림" pitchFamily="50" charset="-127"/>
            </a:endParaRP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a:t>
            </a:r>
            <a:r>
              <a:rPr lang="en-US" altLang="ko-KR" sz="1600" dirty="0" smtClean="0">
                <a:ea typeface="굴림" pitchFamily="50" charset="-127"/>
              </a:rPr>
              <a:t>key features for building the MAC harmonization common ground]</a:t>
            </a:r>
            <a:endParaRPr lang="en-US" altLang="ko-KR" sz="1600" dirty="0" smtClean="0">
              <a:ea typeface="굴림" pitchFamily="50" charset="-127"/>
            </a:endParaRP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483768" y="502322"/>
            <a:ext cx="4896544" cy="766438"/>
          </a:xfrm>
        </p:spPr>
        <p:txBody>
          <a:bodyPr>
            <a:normAutofit/>
          </a:bodyPr>
          <a:lstStyle/>
          <a:p>
            <a:pPr algn="l"/>
            <a:r>
              <a:rPr lang="en-US" altLang="ko-KR" sz="2800" dirty="0" smtClean="0">
                <a:solidFill>
                  <a:srgbClr val="0000FF"/>
                </a:solidFill>
              </a:rPr>
              <a:t>Data </a:t>
            </a:r>
            <a:r>
              <a:rPr lang="en-US" altLang="ko-KR" sz="2800" dirty="0" err="1" smtClean="0">
                <a:solidFill>
                  <a:srgbClr val="0000FF"/>
                </a:solidFill>
              </a:rPr>
              <a:t>Transceiving</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Contention based and/or contention free?</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multi-applications</a:t>
            </a:r>
            <a:r>
              <a:rPr lang="en-US" altLang="ko-KR" sz="2000" dirty="0">
                <a:latin typeface="Arial" pitchFamily="34" charset="0"/>
                <a:cs typeface="Arial" pitchFamily="34" charset="0"/>
              </a:rPr>
              <a:t>?</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group based </a:t>
            </a:r>
            <a:r>
              <a:rPr lang="en-US" altLang="ko-KR" sz="2000" dirty="0" smtClean="0">
                <a:latin typeface="Arial" pitchFamily="34" charset="0"/>
                <a:cs typeface="Arial" pitchFamily="34" charset="0"/>
              </a:rPr>
              <a:t>communications?</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Others:</a:t>
            </a:r>
          </a:p>
          <a:p>
            <a:pPr marL="1257300" lvl="2" indent="-342900">
              <a:buClr>
                <a:srgbClr val="00B0F0"/>
              </a:buClr>
              <a:buFont typeface="Wingdings" panose="05000000000000000000" pitchFamily="2" charset="2"/>
              <a:buChar char="§"/>
              <a:defRPr/>
            </a:pPr>
            <a:r>
              <a:rPr lang="en-US" altLang="ko-KR" sz="2000" dirty="0" smtClean="0">
                <a:latin typeface="Arial" pitchFamily="34" charset="0"/>
                <a:cs typeface="Arial" pitchFamily="34" charset="0"/>
              </a:rPr>
              <a:t>High data rate and long duty cycle vs. low data rate and low duty cycle</a:t>
            </a:r>
          </a:p>
          <a:p>
            <a:pPr marL="1257300" lvl="2" indent="-342900">
              <a:buClr>
                <a:srgbClr val="00B0F0"/>
              </a:buClr>
              <a:buFont typeface="Wingdings" panose="05000000000000000000" pitchFamily="2" charset="2"/>
              <a:buChar char="§"/>
              <a:defRPr/>
            </a:pPr>
            <a:r>
              <a:rPr lang="en-US" altLang="ko-KR" sz="2000" dirty="0" smtClean="0">
                <a:latin typeface="Arial" pitchFamily="34" charset="0"/>
                <a:cs typeface="Arial" pitchFamily="34" charset="0"/>
              </a:rPr>
              <a:t>Short latency vs. long latency</a:t>
            </a:r>
          </a:p>
          <a:p>
            <a:pPr marL="1257300" lvl="2" indent="-342900">
              <a:buClr>
                <a:srgbClr val="00B0F0"/>
              </a:buClr>
              <a:buFont typeface="Wingdings" panose="05000000000000000000" pitchFamily="2" charset="2"/>
              <a:buChar char="§"/>
              <a:defRPr/>
            </a:pPr>
            <a:r>
              <a:rPr lang="en-US" altLang="ko-KR" sz="2000" dirty="0" smtClean="0">
                <a:latin typeface="Arial" pitchFamily="34" charset="0"/>
                <a:cs typeface="Arial" pitchFamily="34" charset="0"/>
              </a:rPr>
              <a:t>Interference and power management</a:t>
            </a:r>
          </a:p>
          <a:p>
            <a:pPr marL="1257300" lvl="2" indent="-342900">
              <a:buClr>
                <a:srgbClr val="00B0F0"/>
              </a:buClr>
              <a:buFont typeface="Wingdings" panose="05000000000000000000" pitchFamily="2" charset="2"/>
              <a:buChar char="§"/>
              <a:defRPr/>
            </a:pPr>
            <a:endParaRPr lang="en-US" altLang="ko-KR" sz="2000" dirty="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1335038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627784" y="548680"/>
            <a:ext cx="5040560" cy="864096"/>
          </a:xfrm>
        </p:spPr>
        <p:txBody>
          <a:bodyPr>
            <a:normAutofit/>
          </a:bodyPr>
          <a:lstStyle/>
          <a:p>
            <a:pPr algn="l"/>
            <a:r>
              <a:rPr lang="en-US" sz="2800" dirty="0" smtClean="0"/>
              <a:t>Peer </a:t>
            </a:r>
            <a:r>
              <a:rPr lang="en-US" sz="2800" dirty="0"/>
              <a:t>Aware </a:t>
            </a:r>
            <a:r>
              <a:rPr lang="en-US" sz="2800" dirty="0" smtClean="0"/>
              <a:t>Communication</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r>
              <a:rPr lang="en-US" sz="2400" dirty="0" smtClean="0">
                <a:latin typeface="+mj-lt"/>
              </a:rPr>
              <a:t>A </a:t>
            </a:r>
            <a:r>
              <a:rPr lang="en-US" sz="2400" dirty="0">
                <a:latin typeface="+mj-lt"/>
              </a:rPr>
              <a:t>PAC or Peer-to-Peer Network (P2PNW) is formed for a </a:t>
            </a:r>
            <a:r>
              <a:rPr lang="en-US" sz="2400" dirty="0">
                <a:solidFill>
                  <a:srgbClr val="0000FF"/>
                </a:solidFill>
                <a:latin typeface="+mj-lt"/>
              </a:rPr>
              <a:t>desired service/application</a:t>
            </a:r>
            <a:r>
              <a:rPr lang="en-US" sz="2400" dirty="0">
                <a:latin typeface="+mj-lt"/>
              </a:rPr>
              <a:t> within proximity.</a:t>
            </a:r>
          </a:p>
          <a:p>
            <a:r>
              <a:rPr lang="en-US" sz="2400" dirty="0">
                <a:solidFill>
                  <a:srgbClr val="0000FF"/>
                </a:solidFill>
                <a:latin typeface="+mj-lt"/>
              </a:rPr>
              <a:t>Infrastructure-less</a:t>
            </a:r>
            <a:r>
              <a:rPr lang="en-US" sz="2400" dirty="0">
                <a:latin typeface="+mj-lt"/>
              </a:rPr>
              <a:t> and </a:t>
            </a:r>
            <a:r>
              <a:rPr lang="en-US" sz="2400" dirty="0">
                <a:solidFill>
                  <a:srgbClr val="0000FF"/>
                </a:solidFill>
                <a:latin typeface="+mj-lt"/>
              </a:rPr>
              <a:t>distributed</a:t>
            </a:r>
            <a:r>
              <a:rPr lang="en-US" sz="2400" dirty="0">
                <a:latin typeface="+mj-lt"/>
              </a:rPr>
              <a:t> communications among peers within proximity.</a:t>
            </a:r>
          </a:p>
          <a:p>
            <a:r>
              <a:rPr lang="en-US" sz="2400" dirty="0">
                <a:latin typeface="+mj-lt"/>
              </a:rPr>
              <a:t>One peer can participate in </a:t>
            </a:r>
            <a:r>
              <a:rPr lang="en-US" sz="2400" dirty="0">
                <a:solidFill>
                  <a:srgbClr val="0000FF"/>
                </a:solidFill>
                <a:latin typeface="+mj-lt"/>
              </a:rPr>
              <a:t>multiple</a:t>
            </a:r>
            <a:r>
              <a:rPr lang="en-US" sz="2400" dirty="0">
                <a:latin typeface="+mj-lt"/>
              </a:rPr>
              <a:t> services or applications, i.e. multiple P2PNWs.</a:t>
            </a:r>
          </a:p>
          <a:p>
            <a:r>
              <a:rPr lang="en-US" sz="2400" dirty="0">
                <a:solidFill>
                  <a:srgbClr val="0000FF"/>
                </a:solidFill>
                <a:latin typeface="+mj-lt"/>
              </a:rPr>
              <a:t>Group</a:t>
            </a:r>
            <a:r>
              <a:rPr lang="en-US" sz="2400" dirty="0">
                <a:latin typeface="+mj-lt"/>
              </a:rPr>
              <a:t> communication and </a:t>
            </a:r>
            <a:r>
              <a:rPr lang="en-US" sz="2400" dirty="0">
                <a:solidFill>
                  <a:srgbClr val="0000FF"/>
                </a:solidFill>
                <a:latin typeface="+mj-lt"/>
              </a:rPr>
              <a:t>multi-hop</a:t>
            </a:r>
            <a:r>
              <a:rPr lang="en-US" sz="2400" dirty="0">
                <a:latin typeface="+mj-lt"/>
              </a:rPr>
              <a:t> are supported.</a:t>
            </a:r>
          </a:p>
          <a:p>
            <a:r>
              <a:rPr lang="en-US" sz="2400" dirty="0">
                <a:latin typeface="+mj-lt"/>
              </a:rPr>
              <a:t>Many P2PNWs </a:t>
            </a:r>
            <a:r>
              <a:rPr lang="en-US" sz="2400" dirty="0">
                <a:solidFill>
                  <a:srgbClr val="0000FF"/>
                </a:solidFill>
                <a:latin typeface="+mj-lt"/>
              </a:rPr>
              <a:t>coexist</a:t>
            </a:r>
            <a:r>
              <a:rPr lang="en-US" sz="2400" dirty="0">
                <a:latin typeface="+mj-lt"/>
              </a:rPr>
              <a:t> in proximity.</a:t>
            </a: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987824" y="570117"/>
            <a:ext cx="2736305" cy="766438"/>
          </a:xfrm>
        </p:spPr>
        <p:txBody>
          <a:bodyPr>
            <a:normAutofit fontScale="90000"/>
          </a:bodyPr>
          <a:lstStyle/>
          <a:p>
            <a:pPr algn="l"/>
            <a:r>
              <a:rPr lang="en-US" altLang="ko-KR" sz="2800" dirty="0" smtClean="0"/>
              <a:t>PAC Challenges</a:t>
            </a:r>
            <a:endParaRPr lang="ko-KR" altLang="en-US" sz="2800" dirty="0"/>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878612" y="1340768"/>
            <a:ext cx="7386775" cy="4248472"/>
          </a:xfrm>
          <a:prstGeom prst="rect">
            <a:avLst/>
          </a:prstGeom>
        </p:spPr>
        <p:txBody>
          <a:bodyPr vert="horz" lIns="91440" tIns="45720" rIns="91440" bIns="45720" rtlCol="0">
            <a:noAutofit/>
          </a:bodyPr>
          <a:lstStyle/>
          <a:p>
            <a:r>
              <a:rPr lang="en-US" sz="2000" dirty="0">
                <a:latin typeface="+mj-lt"/>
              </a:rPr>
              <a:t>Infrastructure-less</a:t>
            </a:r>
            <a:r>
              <a:rPr lang="en-US" sz="2000" dirty="0">
                <a:latin typeface="+mj-lt"/>
              </a:rPr>
              <a:t>: no central controller or coordinator.</a:t>
            </a:r>
          </a:p>
          <a:p>
            <a:pPr marL="342900" indent="-342900">
              <a:buFont typeface="Arial" panose="020B0604020202020204" pitchFamily="34" charset="0"/>
              <a:buChar char="•"/>
            </a:pPr>
            <a:r>
              <a:rPr lang="en-US" sz="2000" dirty="0" smtClean="0">
                <a:solidFill>
                  <a:srgbClr val="0000FF"/>
                </a:solidFill>
                <a:latin typeface="+mj-lt"/>
              </a:rPr>
              <a:t>Service/Application </a:t>
            </a:r>
            <a:r>
              <a:rPr lang="en-US" sz="2000" dirty="0">
                <a:solidFill>
                  <a:srgbClr val="0000FF"/>
                </a:solidFill>
                <a:latin typeface="+mj-lt"/>
              </a:rPr>
              <a:t>Driven</a:t>
            </a:r>
            <a:r>
              <a:rPr lang="en-US" sz="2000" dirty="0">
                <a:latin typeface="+mj-lt"/>
              </a:rPr>
              <a:t>: P2P networks are formed and ceased very dynamically based on the desired services or applications.</a:t>
            </a:r>
          </a:p>
          <a:p>
            <a:pPr marL="342900" indent="-342900">
              <a:buFont typeface="Arial" panose="020B0604020202020204" pitchFamily="34" charset="0"/>
              <a:buChar char="•"/>
            </a:pPr>
            <a:r>
              <a:rPr lang="en-US" sz="2000" dirty="0" smtClean="0">
                <a:solidFill>
                  <a:srgbClr val="0000FF"/>
                </a:solidFill>
                <a:latin typeface="+mj-lt"/>
              </a:rPr>
              <a:t>Vast </a:t>
            </a:r>
            <a:r>
              <a:rPr lang="en-US" sz="2000" dirty="0">
                <a:solidFill>
                  <a:srgbClr val="0000FF"/>
                </a:solidFill>
                <a:latin typeface="+mj-lt"/>
              </a:rPr>
              <a:t>Range of Use Cases</a:t>
            </a:r>
            <a:r>
              <a:rPr lang="en-US" sz="2000" dirty="0">
                <a:latin typeface="+mj-lt"/>
              </a:rPr>
              <a:t>: low data rate &amp; duty cycle (i.e. </a:t>
            </a:r>
            <a:r>
              <a:rPr lang="en-US" sz="2000" dirty="0">
                <a:latin typeface="+mj-lt"/>
              </a:rPr>
              <a:t>keep alive for social networking), high data rate &amp; long duty cycle (i.e. 3D graphic gaming).</a:t>
            </a:r>
          </a:p>
          <a:p>
            <a:pPr marL="342900" indent="-342900">
              <a:buFont typeface="Arial" panose="020B0604020202020204" pitchFamily="34" charset="0"/>
              <a:buChar char="•"/>
            </a:pPr>
            <a:r>
              <a:rPr lang="en-US" sz="2000" dirty="0" smtClean="0">
                <a:solidFill>
                  <a:srgbClr val="0000FF"/>
                </a:solidFill>
                <a:latin typeface="+mj-lt"/>
              </a:rPr>
              <a:t>Different </a:t>
            </a:r>
            <a:r>
              <a:rPr lang="en-US" sz="2000" dirty="0">
                <a:solidFill>
                  <a:srgbClr val="0000FF"/>
                </a:solidFill>
                <a:latin typeface="+mj-lt"/>
              </a:rPr>
              <a:t>Devices</a:t>
            </a:r>
            <a:r>
              <a:rPr lang="en-US" sz="2000" dirty="0">
                <a:latin typeface="+mj-lt"/>
              </a:rPr>
              <a:t>: from unlimited power supply and powerful data processing &amp; storage to very limited power supply and data processing &amp; storage. </a:t>
            </a:r>
            <a:r>
              <a:rPr lang="en-US" sz="2000" dirty="0">
                <a:latin typeface="+mj-lt"/>
              </a:rPr>
              <a:t>But most devices are battery constrained –cannot check or listen all the time.</a:t>
            </a:r>
          </a:p>
          <a:p>
            <a:endParaRPr lang="en-US" sz="1600" dirty="0">
              <a:latin typeface="+mj-lt"/>
            </a:endParaRPr>
          </a:p>
          <a:p>
            <a:r>
              <a:rPr lang="en-US" sz="2000" dirty="0" smtClean="0">
                <a:solidFill>
                  <a:srgbClr val="0000FF"/>
                </a:solidFill>
                <a:latin typeface="+mj-lt"/>
                <a:sym typeface="Wingdings" panose="05000000000000000000" pitchFamily="2" charset="2"/>
              </a:rPr>
              <a:t></a:t>
            </a:r>
            <a:r>
              <a:rPr lang="en-US" sz="2000" dirty="0" smtClean="0">
                <a:latin typeface="+mj-lt"/>
                <a:sym typeface="Wingdings" panose="05000000000000000000" pitchFamily="2" charset="2"/>
              </a:rPr>
              <a:t> </a:t>
            </a:r>
            <a:r>
              <a:rPr lang="en-US" sz="2000" dirty="0" smtClean="0">
                <a:latin typeface="+mj-lt"/>
              </a:rPr>
              <a:t>There </a:t>
            </a:r>
            <a:r>
              <a:rPr lang="en-US" sz="2000" dirty="0">
                <a:latin typeface="+mj-lt"/>
              </a:rPr>
              <a:t>is no </a:t>
            </a:r>
            <a:r>
              <a:rPr lang="en-US" sz="2000" dirty="0" smtClean="0">
                <a:solidFill>
                  <a:srgbClr val="0000FF"/>
                </a:solidFill>
                <a:latin typeface="+mj-lt"/>
              </a:rPr>
              <a:t>one-fit-all</a:t>
            </a:r>
            <a:r>
              <a:rPr lang="en-US" sz="2000" dirty="0" smtClean="0">
                <a:latin typeface="+mj-lt"/>
              </a:rPr>
              <a:t> solution</a:t>
            </a:r>
            <a:r>
              <a:rPr lang="en-US" sz="2000" dirty="0">
                <a:latin typeface="+mj-lt"/>
              </a:rPr>
              <a:t>. Need multiple </a:t>
            </a:r>
            <a:r>
              <a:rPr lang="en-US" sz="2000" dirty="0" smtClean="0">
                <a:latin typeface="+mj-lt"/>
              </a:rPr>
              <a:t>options or solutions </a:t>
            </a:r>
            <a:r>
              <a:rPr lang="en-US" sz="2000" dirty="0">
                <a:latin typeface="+mj-lt"/>
              </a:rPr>
              <a:t>to support all the use cases </a:t>
            </a:r>
            <a:r>
              <a:rPr lang="en-US" sz="2000" dirty="0" smtClean="0">
                <a:latin typeface="+mj-lt"/>
              </a:rPr>
              <a:t>and devices</a:t>
            </a:r>
            <a:r>
              <a:rPr lang="en-US" sz="2000" dirty="0">
                <a:latin typeface="+mj-lt"/>
              </a:rPr>
              <a:t>.</a:t>
            </a:r>
          </a:p>
          <a:p>
            <a:pPr marL="742950" lvl="1" indent="-285750">
              <a:buClr>
                <a:srgbClr val="00B0F0"/>
              </a:buClr>
              <a:buFont typeface="Arial" pitchFamily="34" charset="0"/>
              <a:buChar char="–"/>
              <a:defRPr/>
            </a:pPr>
            <a:endParaRPr kumimoji="0" lang="en-US" sz="1600" b="0" i="0" u="none" strike="noStrike" kern="1200" cap="none" spc="0" normalizeH="0" baseline="0" noProof="0" dirty="0" smtClean="0">
              <a:ln>
                <a:noFill/>
              </a:ln>
              <a:solidFill>
                <a:srgbClr val="0000FF"/>
              </a:solidFill>
              <a:effectLst/>
              <a:uLnTx/>
              <a:uFillTx/>
              <a:latin typeface="+mj-lt"/>
              <a:cs typeface="Arial" pitchFamily="34" charset="0"/>
            </a:endParaRPr>
          </a:p>
        </p:txBody>
      </p:sp>
    </p:spTree>
    <p:extLst>
      <p:ext uri="{BB962C8B-B14F-4D97-AF65-F5344CB8AC3E}">
        <p14:creationId xmlns:p14="http://schemas.microsoft.com/office/powerpoint/2010/main" val="1815588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843808" y="404664"/>
            <a:ext cx="5544616" cy="726435"/>
          </a:xfrm>
        </p:spPr>
        <p:txBody>
          <a:bodyPr>
            <a:normAutofit/>
          </a:bodyPr>
          <a:lstStyle/>
          <a:p>
            <a:pPr algn="l"/>
            <a:r>
              <a:rPr lang="en-US" altLang="ko-KR" sz="2800" dirty="0" smtClean="0"/>
              <a:t>MAC Main Features</a:t>
            </a:r>
            <a:endParaRPr lang="ko-KR" altLang="en-US" sz="2800" dirty="0"/>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72008" y="1111804"/>
            <a:ext cx="8964488" cy="648072"/>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100000"/>
              </a:lnSpc>
              <a:spcBef>
                <a:spcPts val="0"/>
              </a:spcBef>
              <a:spcAft>
                <a:spcPts val="0"/>
              </a:spcAft>
              <a:buClr>
                <a:srgbClr val="00B0F0"/>
              </a:buClr>
              <a:buSzTx/>
              <a:buFont typeface="Arial" pitchFamily="34" charset="0"/>
              <a:buChar char="–"/>
              <a:tabLst/>
              <a:defRPr/>
            </a:pPr>
            <a:endParaRPr kumimoji="0" lang="en-US" sz="2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989170417"/>
              </p:ext>
            </p:extLst>
          </p:nvPr>
        </p:nvGraphicFramePr>
        <p:xfrm>
          <a:off x="683568" y="983456"/>
          <a:ext cx="7861300" cy="4749800"/>
        </p:xfrm>
        <a:graphic>
          <a:graphicData uri="http://schemas.openxmlformats.org/presentationml/2006/ole">
            <mc:AlternateContent xmlns:mc="http://schemas.openxmlformats.org/markup-compatibility/2006">
              <mc:Choice xmlns:v="urn:schemas-microsoft-com:vml" Requires="v">
                <p:oleObj spid="_x0000_s599076" name="Visio" r:id="rId4" imgW="7782935" imgH="4280877" progId="Visio.Drawing.11">
                  <p:embed/>
                </p:oleObj>
              </mc:Choice>
              <mc:Fallback>
                <p:oleObj name="Visio" r:id="rId4" imgW="7782935" imgH="4280877" progId="Visio.Drawing.11">
                  <p:embed/>
                  <p:pic>
                    <p:nvPicPr>
                      <p:cNvPr id="0" name="Object 2"/>
                      <p:cNvPicPr>
                        <a:picLocks noChangeAspect="1" noChangeArrowheads="1"/>
                      </p:cNvPicPr>
                      <p:nvPr/>
                    </p:nvPicPr>
                    <p:blipFill>
                      <a:blip r:embed="rId5"/>
                      <a:srcRect/>
                      <a:stretch>
                        <a:fillRect/>
                      </a:stretch>
                    </p:blipFill>
                    <p:spPr bwMode="auto">
                      <a:xfrm>
                        <a:off x="683568" y="983456"/>
                        <a:ext cx="7861300"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488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131840" y="502322"/>
            <a:ext cx="4248472" cy="766438"/>
          </a:xfrm>
        </p:spPr>
        <p:txBody>
          <a:bodyPr>
            <a:normAutofit/>
          </a:bodyPr>
          <a:lstStyle/>
          <a:p>
            <a:pPr algn="l"/>
            <a:r>
              <a:rPr lang="en-US" altLang="ko-KR" sz="2800" dirty="0" smtClean="0">
                <a:solidFill>
                  <a:srgbClr val="0000FF"/>
                </a:solidFill>
              </a:rPr>
              <a:t>Frame Structure</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other MAC functions – Synchronization</a:t>
            </a:r>
            <a:r>
              <a:rPr lang="en-US" altLang="ko-KR" sz="2000" dirty="0" smtClean="0">
                <a:latin typeface="Arial" pitchFamily="34" charset="0"/>
                <a:cs typeface="Arial" pitchFamily="34" charset="0"/>
              </a:rPr>
              <a:t>, Discovery, Peering, Data </a:t>
            </a:r>
            <a:r>
              <a:rPr lang="en-US" altLang="ko-KR" sz="2000" dirty="0" err="1" smtClean="0">
                <a:latin typeface="Arial" pitchFamily="34" charset="0"/>
                <a:cs typeface="Arial" pitchFamily="34" charset="0"/>
              </a:rPr>
              <a:t>Transceiving</a:t>
            </a:r>
            <a:r>
              <a:rPr lang="en-US" altLang="ko-KR" sz="2000" dirty="0" smtClean="0">
                <a:latin typeface="Arial" pitchFamily="34" charset="0"/>
                <a:cs typeface="Arial" pitchFamily="34" charset="0"/>
              </a:rPr>
              <a:t>, etc.?</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 communications?</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multi-applications.?</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group based communications?</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Others:</a:t>
            </a:r>
          </a:p>
          <a:p>
            <a:pPr marL="1257300" lvl="2" indent="-342900">
              <a:buClr>
                <a:srgbClr val="00B0F0"/>
              </a:buClr>
              <a:buFont typeface="Wingdings" panose="05000000000000000000" pitchFamily="2" charset="2"/>
              <a:buChar char="§"/>
              <a:defRPr/>
            </a:pPr>
            <a:r>
              <a:rPr lang="en-US" altLang="ko-KR" sz="2000" dirty="0" smtClean="0">
                <a:latin typeface="Arial" pitchFamily="34" charset="0"/>
                <a:cs typeface="Arial" pitchFamily="34" charset="0"/>
              </a:rPr>
              <a:t>Beacon and/or Beaconless</a:t>
            </a:r>
          </a:p>
          <a:p>
            <a:pPr marL="1257300" lvl="2" indent="-342900">
              <a:buClr>
                <a:srgbClr val="00B0F0"/>
              </a:buClr>
              <a:buFont typeface="Wingdings" panose="05000000000000000000" pitchFamily="2" charset="2"/>
              <a:buChar char="§"/>
              <a:defRPr/>
            </a:pPr>
            <a:r>
              <a:rPr lang="en-US" altLang="ko-KR" sz="2000" dirty="0" smtClean="0">
                <a:latin typeface="Arial" pitchFamily="34" charset="0"/>
                <a:cs typeface="Arial" pitchFamily="34" charset="0"/>
              </a:rPr>
              <a:t>Contention based and/or contention free</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661288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131840" y="502322"/>
            <a:ext cx="4248472" cy="766438"/>
          </a:xfrm>
        </p:spPr>
        <p:txBody>
          <a:bodyPr>
            <a:normAutofit/>
          </a:bodyPr>
          <a:lstStyle/>
          <a:p>
            <a:pPr algn="l"/>
            <a:r>
              <a:rPr lang="en-US" altLang="ko-KR" sz="2800" dirty="0" smtClean="0">
                <a:solidFill>
                  <a:srgbClr val="0000FF"/>
                </a:solidFill>
              </a:rPr>
              <a:t>Synchronization</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Initial synchronization procedure</a:t>
            </a:r>
            <a:r>
              <a:rPr lang="en-US" altLang="ko-KR" sz="2000" dirty="0" smtClean="0">
                <a:latin typeface="Arial" pitchFamily="34" charset="0"/>
                <a:cs typeface="Arial" pitchFamily="34" charset="0"/>
              </a:rPr>
              <a:t>.</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Periodic and/or triggered synchronization procedure.</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multi-applications</a:t>
            </a:r>
            <a:r>
              <a:rPr lang="en-US" altLang="ko-KR" sz="2000" dirty="0">
                <a:latin typeface="Arial" pitchFamily="34" charset="0"/>
                <a:cs typeface="Arial" pitchFamily="34" charset="0"/>
              </a:rPr>
              <a:t>?</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group based </a:t>
            </a:r>
            <a:r>
              <a:rPr lang="en-US" altLang="ko-KR" sz="2000" dirty="0" smtClean="0">
                <a:latin typeface="Arial" pitchFamily="34" charset="0"/>
                <a:cs typeface="Arial" pitchFamily="34" charset="0"/>
              </a:rPr>
              <a:t>communications?</a:t>
            </a:r>
            <a:endParaRPr lang="en-US" altLang="ko-KR" sz="2000" dirty="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945480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131840" y="502322"/>
            <a:ext cx="4248472" cy="766438"/>
          </a:xfrm>
        </p:spPr>
        <p:txBody>
          <a:bodyPr>
            <a:normAutofit/>
          </a:bodyPr>
          <a:lstStyle/>
          <a:p>
            <a:pPr algn="l"/>
            <a:r>
              <a:rPr lang="en-US" altLang="ko-KR" sz="2800" dirty="0" smtClean="0">
                <a:solidFill>
                  <a:srgbClr val="0000FF"/>
                </a:solidFill>
              </a:rPr>
              <a:t>Discovery</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Initial discovery (i.e. the 1</a:t>
            </a:r>
            <a:r>
              <a:rPr lang="en-US" altLang="ko-KR" sz="2000" baseline="30000" dirty="0" smtClean="0">
                <a:latin typeface="Arial" pitchFamily="34" charset="0"/>
                <a:cs typeface="Arial" pitchFamily="34" charset="0"/>
              </a:rPr>
              <a:t>st</a:t>
            </a:r>
            <a:r>
              <a:rPr lang="en-US" altLang="ko-KR" sz="2000" dirty="0" smtClean="0">
                <a:latin typeface="Arial" pitchFamily="34" charset="0"/>
                <a:cs typeface="Arial" pitchFamily="34" charset="0"/>
              </a:rPr>
              <a:t> peer) procedure</a:t>
            </a:r>
            <a:r>
              <a:rPr lang="en-US" altLang="ko-KR" sz="2000" dirty="0" smtClean="0">
                <a:latin typeface="Arial" pitchFamily="34" charset="0"/>
                <a:cs typeface="Arial" pitchFamily="34" charset="0"/>
              </a:rPr>
              <a:t>.</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Discovery procedure after the P2PNW is formed.</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multi-applications</a:t>
            </a:r>
            <a:r>
              <a:rPr lang="en-US" altLang="ko-KR" sz="2000" dirty="0">
                <a:latin typeface="Arial" pitchFamily="34" charset="0"/>
                <a:cs typeface="Arial" pitchFamily="34" charset="0"/>
              </a:rPr>
              <a:t>?</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group based </a:t>
            </a:r>
            <a:r>
              <a:rPr lang="en-US" altLang="ko-KR" sz="2000" dirty="0" smtClean="0">
                <a:latin typeface="Arial" pitchFamily="34" charset="0"/>
                <a:cs typeface="Arial" pitchFamily="34" charset="0"/>
              </a:rPr>
              <a:t>communications?</a:t>
            </a:r>
            <a:endParaRPr lang="en-US" altLang="ko-KR" sz="2000" dirty="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3399495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63688" y="502322"/>
            <a:ext cx="5616624" cy="766438"/>
          </a:xfrm>
        </p:spPr>
        <p:txBody>
          <a:bodyPr>
            <a:normAutofit/>
          </a:bodyPr>
          <a:lstStyle/>
          <a:p>
            <a:pPr algn="l"/>
            <a:r>
              <a:rPr lang="en-US" altLang="ko-KR" sz="2800" dirty="0" smtClean="0">
                <a:solidFill>
                  <a:srgbClr val="0000FF"/>
                </a:solidFill>
              </a:rPr>
              <a:t>Peering/Re-peering/Dis-peering</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Peering/Re-peering/Dis-peering procedures</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multi-applications</a:t>
            </a:r>
            <a:r>
              <a:rPr lang="en-US" altLang="ko-KR" sz="2000" dirty="0">
                <a:latin typeface="Arial" pitchFamily="34" charset="0"/>
                <a:cs typeface="Arial" pitchFamily="34" charset="0"/>
              </a:rPr>
              <a:t>?</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group based </a:t>
            </a:r>
            <a:r>
              <a:rPr lang="en-US" altLang="ko-KR" sz="2000" dirty="0" smtClean="0">
                <a:latin typeface="Arial" pitchFamily="34" charset="0"/>
                <a:cs typeface="Arial" pitchFamily="34" charset="0"/>
              </a:rPr>
              <a:t>communications?</a:t>
            </a:r>
            <a:endParaRPr lang="en-US" altLang="ko-KR" sz="2000" dirty="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2886763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63688" y="502322"/>
            <a:ext cx="5616624" cy="766438"/>
          </a:xfrm>
        </p:spPr>
        <p:txBody>
          <a:bodyPr>
            <a:normAutofit fontScale="90000"/>
          </a:bodyPr>
          <a:lstStyle/>
          <a:p>
            <a:pPr algn="l"/>
            <a:r>
              <a:rPr lang="en-US" altLang="ko-KR" sz="2800" dirty="0" smtClean="0">
                <a:solidFill>
                  <a:srgbClr val="0000FF"/>
                </a:solidFill>
              </a:rPr>
              <a:t>Channel Accessing and Allocation</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Contention based and/or contention free?</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support multi-hop?</a:t>
            </a: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a:t>
            </a:r>
            <a:r>
              <a:rPr lang="en-US" altLang="ko-KR" sz="2000" dirty="0" smtClean="0">
                <a:latin typeface="Arial" pitchFamily="34" charset="0"/>
                <a:cs typeface="Arial" pitchFamily="34" charset="0"/>
              </a:rPr>
              <a:t>multi-applications</a:t>
            </a:r>
            <a:r>
              <a:rPr lang="en-US" altLang="ko-KR" sz="2000" dirty="0">
                <a:latin typeface="Arial" pitchFamily="34" charset="0"/>
                <a:cs typeface="Arial" pitchFamily="34" charset="0"/>
              </a:rPr>
              <a:t>?</a:t>
            </a:r>
            <a:endParaRPr lang="en-US" altLang="ko-KR" sz="2000" dirty="0" smtClean="0">
              <a:latin typeface="Arial" pitchFamily="34" charset="0"/>
              <a:cs typeface="Arial" pitchFamily="34" charset="0"/>
            </a:endParaRPr>
          </a:p>
          <a:p>
            <a:pPr marL="742950" lvl="1" indent="-285750">
              <a:buClr>
                <a:srgbClr val="00B0F0"/>
              </a:buClr>
              <a:buFont typeface="Arial" pitchFamily="34" charset="0"/>
              <a:buChar char="–"/>
              <a:defRPr/>
            </a:pPr>
            <a:r>
              <a:rPr lang="en-US" altLang="ko-KR" sz="2000" dirty="0">
                <a:latin typeface="Arial" pitchFamily="34" charset="0"/>
                <a:cs typeface="Arial" pitchFamily="34" charset="0"/>
              </a:rPr>
              <a:t>How to support group based </a:t>
            </a:r>
            <a:r>
              <a:rPr lang="en-US" altLang="ko-KR" sz="2000" dirty="0" smtClean="0">
                <a:latin typeface="Arial" pitchFamily="34" charset="0"/>
                <a:cs typeface="Arial" pitchFamily="34" charset="0"/>
              </a:rPr>
              <a:t>communications?</a:t>
            </a:r>
          </a:p>
          <a:p>
            <a:pPr marL="742950" lvl="1" indent="-285750">
              <a:buClr>
                <a:srgbClr val="00B0F0"/>
              </a:buClr>
              <a:buFont typeface="Arial" pitchFamily="34" charset="0"/>
              <a:buChar char="–"/>
              <a:defRPr/>
            </a:pPr>
            <a:r>
              <a:rPr lang="en-US" altLang="ko-KR" sz="2000" dirty="0" smtClean="0">
                <a:latin typeface="Arial" pitchFamily="34" charset="0"/>
                <a:cs typeface="Arial" pitchFamily="34" charset="0"/>
              </a:rPr>
              <a:t>How to minimize interferences among the P2P NWs?</a:t>
            </a:r>
            <a:endParaRPr lang="en-US" altLang="ko-KR" sz="2000" dirty="0">
              <a:latin typeface="Arial" pitchFamily="34" charset="0"/>
              <a:cs typeface="Arial" pitchFamily="34" charset="0"/>
            </a:endParaRPr>
          </a:p>
          <a:p>
            <a:pPr marL="742950" lvl="1" indent="-285750">
              <a:buClr>
                <a:srgbClr val="00B0F0"/>
              </a:buClr>
              <a:buFont typeface="Arial" pitchFamily="34" charset="0"/>
              <a:buChar char="–"/>
              <a:defRPr/>
            </a:pPr>
            <a:endParaRPr lang="en-US" altLang="ko-KR" sz="2000"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p:txBody>
      </p:sp>
    </p:spTree>
    <p:extLst>
      <p:ext uri="{BB962C8B-B14F-4D97-AF65-F5344CB8AC3E}">
        <p14:creationId xmlns:p14="http://schemas.microsoft.com/office/powerpoint/2010/main" val="462286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Props1.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F9E7D636-D1A9-424F-85CF-A033F87387DD}">
  <ds:schemaRefs>
    <ds:schemaRef ds:uri="http://purl.org/dc/terms/"/>
    <ds:schemaRef ds:uri="http://purl.org/dc/elements/1.1/"/>
    <ds:schemaRef ds:uri="http://www.w3.org/XML/1998/namespace"/>
    <ds:schemaRef ds:uri="http://schemas.openxmlformats.org/package/2006/metadata/core-properties"/>
    <ds:schemaRef ds:uri="http://schemas.microsoft.com/office/2006/metadata/properties"/>
    <ds:schemaRef ds:uri="http://schemas.microsoft.com/office/2006/documentManagement/types"/>
    <ds:schemaRef ds:uri="132a0d76-4fce-476a-bb63-62eb729f34bf"/>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180494</TotalTime>
  <Words>601</Words>
  <Application>Microsoft Office PowerPoint</Application>
  <PresentationFormat>On-screen Show (4:3)</PresentationFormat>
  <Paragraphs>107</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Microsoft Visio Drawing</vt:lpstr>
      <vt:lpstr>PowerPoint Presentation</vt:lpstr>
      <vt:lpstr>Peer Aware Communication</vt:lpstr>
      <vt:lpstr>PAC Challenges</vt:lpstr>
      <vt:lpstr>MAC Main Features</vt:lpstr>
      <vt:lpstr>Frame Structure</vt:lpstr>
      <vt:lpstr>Synchronization</vt:lpstr>
      <vt:lpstr>Discovery</vt:lpstr>
      <vt:lpstr>Peering/Re-peering/Dis-peering</vt:lpstr>
      <vt:lpstr>Channel Accessing and Allocation</vt:lpstr>
      <vt:lpstr>Data Transceiving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Contribution for IEEE802.15.8 Call for Preliminary Contribution</dc:title>
  <dc:creator>Soo-Young Chang</dc:creator>
  <cp:lastModifiedBy>Li, Qing</cp:lastModifiedBy>
  <cp:revision>2844</cp:revision>
  <dcterms:created xsi:type="dcterms:W3CDTF">2010-05-03T18:32:55Z</dcterms:created>
  <dcterms:modified xsi:type="dcterms:W3CDTF">2014-07-14T20:32:47Z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