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5" r:id="rId2"/>
    <p:sldId id="276" r:id="rId3"/>
    <p:sldId id="277" r:id="rId4"/>
    <p:sldId id="279" r:id="rId5"/>
    <p:sldId id="280" r:id="rId6"/>
    <p:sldId id="281" r:id="rId7"/>
    <p:sldId id="282" r:id="rId8"/>
    <p:sldId id="283" r:id="rId9"/>
    <p:sldId id="284" r:id="rId10"/>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8" autoAdjust="0"/>
    <p:restoredTop sz="86095" autoAdjust="0"/>
  </p:normalViewPr>
  <p:slideViewPr>
    <p:cSldViewPr>
      <p:cViewPr varScale="1">
        <p:scale>
          <a:sx n="77" d="100"/>
          <a:sy n="77" d="100"/>
        </p:scale>
        <p:origin x="1872"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802.11-14/0494r0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802.11-14/0494r0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802.11-14/0494r0</a:t>
            </a:r>
            <a:endParaRPr lang="en-US" dirty="0"/>
          </a:p>
        </p:txBody>
      </p:sp>
      <p:sp>
        <p:nvSpPr>
          <p:cNvPr id="5" name="Date Placeholder 4"/>
          <p:cNvSpPr>
            <a:spLocks noGrp="1"/>
          </p:cNvSpPr>
          <p:nvPr>
            <p:ph type="dt" idx="11"/>
          </p:nvPr>
        </p:nvSpPr>
        <p:spPr/>
        <p:txBody>
          <a:bodyPr/>
          <a:lstStyle/>
          <a:p>
            <a:pPr>
              <a:defRPr/>
            </a:pPr>
            <a:r>
              <a:rPr lang="en-US" smtClean="0"/>
              <a:t>May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1133369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802.11-14/0844r0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1617111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802.11-14/0844r0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380402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903266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val="2672177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Footer Placeholder 4"/>
          <p:cNvSpPr>
            <a:spLocks noGrp="1" noChangeArrowheads="1"/>
          </p:cNvSpPr>
          <p:nvPr>
            <p:ph type="ftr" idx="11"/>
          </p:nvPr>
        </p:nvSpPr>
        <p:spPr>
          <a:xfrm>
            <a:off x="5357813" y="6475413"/>
            <a:ext cx="3184525" cy="180975"/>
          </a:xfrm>
          <a:prstGeom prst="rect">
            <a:avLst/>
          </a:prstGeom>
          <a:ln/>
        </p:spPr>
        <p:txBody>
          <a:bodyPr/>
          <a:lstStyle>
            <a:lvl1pPr>
              <a:defRPr/>
            </a:lvl1pPr>
          </a:lstStyle>
          <a:p>
            <a:pPr>
              <a:defRPr/>
            </a:pPr>
            <a:r>
              <a:rPr lang="en-GB" smtClean="0"/>
              <a:t>Jon Rosdahl (CSR), 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Footer Placeholder 4"/>
          <p:cNvSpPr>
            <a:spLocks noGrp="1" noChangeArrowheads="1"/>
          </p:cNvSpPr>
          <p:nvPr>
            <p:ph type="ftr" idx="11"/>
          </p:nvPr>
        </p:nvSpPr>
        <p:spPr>
          <a:xfrm>
            <a:off x="5357813" y="6475413"/>
            <a:ext cx="3184525" cy="180975"/>
          </a:xfrm>
          <a:prstGeom prst="rect">
            <a:avLst/>
          </a:prstGeom>
          <a:ln/>
        </p:spPr>
        <p:txBody>
          <a:bodyPr/>
          <a:lstStyle>
            <a:lvl1pPr>
              <a:defRPr/>
            </a:lvl1pPr>
          </a:lstStyle>
          <a:p>
            <a:pPr>
              <a:defRPr/>
            </a:pPr>
            <a:r>
              <a:rPr lang="en-GB" smtClean="0"/>
              <a:t>Jon Rosdahl (CSR), 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Footer Placeholder 4"/>
          <p:cNvSpPr>
            <a:spLocks noGrp="1" noChangeArrowheads="1"/>
          </p:cNvSpPr>
          <p:nvPr>
            <p:ph type="ftr" idx="11"/>
          </p:nvPr>
        </p:nvSpPr>
        <p:spPr>
          <a:xfrm>
            <a:off x="5357813" y="6475413"/>
            <a:ext cx="3184525" cy="180975"/>
          </a:xfrm>
          <a:prstGeom prst="rect">
            <a:avLst/>
          </a:prstGeom>
          <a:ln/>
        </p:spPr>
        <p:txBody>
          <a:bodyPr/>
          <a:lstStyle>
            <a:lvl1pPr>
              <a:defRPr/>
            </a:lvl1pPr>
          </a:lstStyle>
          <a:p>
            <a:pPr>
              <a:defRPr/>
            </a:pPr>
            <a:r>
              <a:rPr lang="en-GB" smtClean="0"/>
              <a:t>Jon Rosdahl (CSR), 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6" name="Rectangle 4"/>
          <p:cNvSpPr>
            <a:spLocks noGrp="1" noChangeArrowheads="1"/>
          </p:cNvSpPr>
          <p:nvPr>
            <p:ph type="ftr" idx="11"/>
          </p:nvPr>
        </p:nvSpPr>
        <p:spPr>
          <a:xfrm>
            <a:off x="5357813" y="6475413"/>
            <a:ext cx="3184525" cy="180975"/>
          </a:xfrm>
          <a:prstGeom prst="rect">
            <a:avLst/>
          </a:prstGeom>
          <a:ln/>
        </p:spPr>
        <p:txBody>
          <a:bodyPr/>
          <a:lstStyle>
            <a:lvl1pPr>
              <a:defRPr/>
            </a:lvl1pPr>
          </a:lstStyle>
          <a:p>
            <a:pPr>
              <a:defRPr/>
            </a:pPr>
            <a:r>
              <a:rPr lang="en-GB" smtClean="0"/>
              <a:t>Jon Rosdahl (CSR), Ben Rolfe (BCA)</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2014</a:t>
            </a:r>
            <a:endParaRPr lang="en-GB" dirty="0"/>
          </a:p>
        </p:txBody>
      </p:sp>
      <p:sp>
        <p:nvSpPr>
          <p:cNvPr id="8" name="Footer Placeholder 7"/>
          <p:cNvSpPr>
            <a:spLocks noGrp="1"/>
          </p:cNvSpPr>
          <p:nvPr>
            <p:ph type="ftr" idx="11"/>
          </p:nvPr>
        </p:nvSpPr>
        <p:spPr>
          <a:xfrm>
            <a:off x="5643563" y="6475413"/>
            <a:ext cx="2898775" cy="180975"/>
          </a:xfrm>
          <a:prstGeom prst="rect">
            <a:avLst/>
          </a:prstGeom>
        </p:spPr>
        <p:txBody>
          <a:bodyPr/>
          <a:lstStyle>
            <a:lvl1pPr>
              <a:defRPr/>
            </a:lvl1pPr>
          </a:lstStyle>
          <a:p>
            <a:pPr>
              <a:defRPr/>
            </a:pPr>
            <a:r>
              <a:rPr lang="en-GB" smtClean="0"/>
              <a:t>Jon Rosdahl (CSR), Ben Rolfe (BCA)</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4" name="Rectangle 4"/>
          <p:cNvSpPr>
            <a:spLocks noGrp="1" noChangeArrowheads="1"/>
          </p:cNvSpPr>
          <p:nvPr>
            <p:ph type="ftr" idx="11"/>
          </p:nvPr>
        </p:nvSpPr>
        <p:spPr>
          <a:xfrm>
            <a:off x="5357813" y="6475413"/>
            <a:ext cx="3184525" cy="180975"/>
          </a:xfrm>
          <a:prstGeom prst="rect">
            <a:avLst/>
          </a:prstGeom>
          <a:ln/>
        </p:spPr>
        <p:txBody>
          <a:bodyPr/>
          <a:lstStyle>
            <a:lvl1pPr>
              <a:defRPr/>
            </a:lvl1pPr>
          </a:lstStyle>
          <a:p>
            <a:pPr>
              <a:defRPr/>
            </a:pPr>
            <a:r>
              <a:rPr lang="en-GB" smtClean="0"/>
              <a:t>Jon Rosdahl (CSR), Ben Rolfe (BCA)</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3" name="Rectangle 4"/>
          <p:cNvSpPr>
            <a:spLocks noGrp="1" noChangeArrowheads="1"/>
          </p:cNvSpPr>
          <p:nvPr>
            <p:ph type="ftr" idx="11"/>
          </p:nvPr>
        </p:nvSpPr>
        <p:spPr>
          <a:xfrm>
            <a:off x="5357813" y="6475413"/>
            <a:ext cx="3184525" cy="180975"/>
          </a:xfrm>
          <a:prstGeom prst="rect">
            <a:avLst/>
          </a:prstGeom>
          <a:ln/>
        </p:spPr>
        <p:txBody>
          <a:bodyPr/>
          <a:lstStyle>
            <a:lvl1pPr>
              <a:defRPr/>
            </a:lvl1pPr>
          </a:lstStyle>
          <a:p>
            <a:pPr>
              <a:defRPr/>
            </a:pPr>
            <a:r>
              <a:rPr lang="en-GB" smtClean="0"/>
              <a:t>Jon Rosdahl (CSR), Ben Rolfe (BCA)</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5" name="Footer Placeholder 4"/>
          <p:cNvSpPr>
            <a:spLocks noGrp="1" noChangeArrowheads="1"/>
          </p:cNvSpPr>
          <p:nvPr>
            <p:ph type="ftr" idx="11"/>
          </p:nvPr>
        </p:nvSpPr>
        <p:spPr>
          <a:xfrm>
            <a:off x="5357813" y="6475413"/>
            <a:ext cx="3184525" cy="180975"/>
          </a:xfrm>
          <a:prstGeom prst="rect">
            <a:avLst/>
          </a:prstGeom>
          <a:ln/>
        </p:spPr>
        <p:txBody>
          <a:bodyPr/>
          <a:lstStyle>
            <a:lvl1pPr>
              <a:defRPr/>
            </a:lvl1pPr>
          </a:lstStyle>
          <a:p>
            <a:pPr>
              <a:defRPr/>
            </a:pPr>
            <a:r>
              <a:rPr lang="en-GB" smtClean="0"/>
              <a:t>Jon Rosdahl (CSR), 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5" name="Footer Placeholder 4"/>
          <p:cNvSpPr>
            <a:spLocks noGrp="1" noChangeArrowheads="1"/>
          </p:cNvSpPr>
          <p:nvPr>
            <p:ph type="ftr" idx="11"/>
          </p:nvPr>
        </p:nvSpPr>
        <p:spPr>
          <a:xfrm>
            <a:off x="5357813" y="6475413"/>
            <a:ext cx="3184525" cy="180975"/>
          </a:xfrm>
          <a:prstGeom prst="rect">
            <a:avLst/>
          </a:prstGeom>
          <a:ln/>
        </p:spPr>
        <p:txBody>
          <a:bodyPr/>
          <a:lstStyle>
            <a:lvl1pPr>
              <a:defRPr/>
            </a:lvl1pPr>
          </a:lstStyle>
          <a:p>
            <a:pPr>
              <a:defRPr/>
            </a:pPr>
            <a:r>
              <a:rPr lang="en-GB" smtClean="0"/>
              <a:t>Jon Rosdahl (CSR), 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2014</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IEEE802.15-14-0419-00-0000</a:t>
            </a:r>
            <a:endParaRPr lang="en-GB" sz="1800" b="1" kern="1200"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July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 Ben Rolfe (BCA)</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17 </a:t>
            </a:r>
            <a:r>
              <a:rPr lang="en-US" altLang="ko-KR" sz="1600" dirty="0" smtClean="0">
                <a:solidFill>
                  <a:schemeClr val="tx1"/>
                </a:solidFill>
                <a:ea typeface="굴림" pitchFamily="50" charset="-127"/>
              </a:rPr>
              <a:t>July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July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11-14/0488r0.</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2014-07-17</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2051" name="Document" r:id="rId4" imgW="8257888" imgH="2948721" progId="Word.Document.8">
                  <p:embed/>
                </p:oleObj>
              </mc:Choice>
              <mc:Fallback>
                <p:oleObj name="Document" r:id="rId4" imgW="8257888" imgH="294872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36760944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July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GB" dirty="0">
                <a:latin typeface="Times New Roman" pitchFamily="16" charset="0"/>
                <a:ea typeface="MS Gothic" charset="-128"/>
                <a:cs typeface="Arial Unicode MS" charset="0"/>
              </a:rPr>
              <a:t>11-14/0488r0</a:t>
            </a: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398499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 End of May 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nvGraphicFramePr>
        <p:xfrm>
          <a:off x="609600" y="1066800"/>
          <a:ext cx="8153400" cy="5334004"/>
        </p:xfrm>
        <a:graphic>
          <a:graphicData uri="http://schemas.openxmlformats.org/drawingml/2006/table">
            <a:tbl>
              <a:tblPr/>
              <a:tblGrid>
                <a:gridCol w="4076700"/>
                <a:gridCol w="40767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a:latin typeface="Arial"/>
                          <a:ea typeface="Times New Roman"/>
                          <a:cs typeface="Times New Roman"/>
                        </a:rPr>
                        <a:t>Amount</a:t>
                      </a:r>
                      <a:endParaRPr lang="en-US" sz="360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marL="0" marR="0" algn="r">
                        <a:spcBef>
                          <a:spcPts val="0"/>
                        </a:spcBef>
                        <a:spcAft>
                          <a:spcPts val="0"/>
                        </a:spcAft>
                      </a:pPr>
                      <a:r>
                        <a:rPr lang="en-US" sz="1800">
                          <a:solidFill>
                            <a:srgbClr val="060606"/>
                          </a:solidFill>
                          <a:latin typeface="Arial"/>
                          <a:ea typeface="Times New Roman"/>
                          <a:cs typeface="Times New Roman"/>
                        </a:rPr>
                        <a:t>$386,936.34</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marL="0" marR="0" algn="r">
                        <a:spcBef>
                          <a:spcPts val="0"/>
                        </a:spcBef>
                        <a:spcAft>
                          <a:spcPts val="0"/>
                        </a:spcAft>
                      </a:pPr>
                      <a:r>
                        <a:rPr lang="en-US" sz="1800">
                          <a:solidFill>
                            <a:srgbClr val="060606"/>
                          </a:solidFill>
                          <a:latin typeface="Arial"/>
                          <a:ea typeface="Times New Roman"/>
                          <a:cs typeface="Times New Roman"/>
                        </a:rPr>
                        <a:t>$211,257.33</a:t>
                      </a:r>
                      <a:endParaRPr lang="en-US" sz="3600">
                        <a:latin typeface="Times New Roman"/>
                        <a:ea typeface="Times New Roman"/>
                        <a:cs typeface="Times New Roman"/>
                      </a:endParaRPr>
                    </a:p>
                  </a:txBody>
                  <a:tcPr marL="19050" marR="19050" marT="19050" marB="19050">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$598,193.67</a:t>
                      </a:r>
                      <a:endParaRPr lang="en-US" sz="3600">
                        <a:latin typeface="Times New Roman"/>
                        <a:ea typeface="Times New Roman"/>
                        <a:cs typeface="Times New Roman"/>
                      </a:endParaRPr>
                    </a:p>
                  </a:txBody>
                  <a:tcPr marL="19050"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a:solidFill>
                            <a:srgbClr val="000000"/>
                          </a:solidFill>
                          <a:latin typeface="Arial"/>
                          <a:ea typeface="Times New Roman"/>
                          <a:cs typeface="Times New Roman"/>
                        </a:rPr>
                        <a:t>$598,193.67</a:t>
                      </a:r>
                      <a:endParaRPr lang="en-US" sz="3600">
                        <a:latin typeface="Times New Roman"/>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a:solidFill>
                            <a:srgbClr val="000000"/>
                          </a:solidFill>
                          <a:latin typeface="Arial"/>
                          <a:ea typeface="Times New Roman"/>
                          <a:cs typeface="Times New Roman"/>
                        </a:rPr>
                        <a:t>$598,193.67</a:t>
                      </a:r>
                      <a:endParaRPr lang="en-US" sz="3600">
                        <a:latin typeface="Times New Roman"/>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$431,159.99</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a:solidFill>
                            <a:srgbClr val="060606"/>
                          </a:solidFill>
                          <a:latin typeface="Arial"/>
                          <a:ea typeface="Times New Roman"/>
                          <a:cs typeface="Times New Roman"/>
                        </a:rPr>
                        <a:t>$167,033.68</a:t>
                      </a:r>
                      <a:endParaRPr lang="en-US" sz="3600">
                        <a:latin typeface="Times New Roman"/>
                        <a:ea typeface="Times New Roman"/>
                        <a:cs typeface="Times New Roman"/>
                      </a:endParaRPr>
                    </a:p>
                  </a:txBody>
                  <a:tcPr marL="19050" marR="19050" marT="19050" marB="19050">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a:solidFill>
                            <a:srgbClr val="000000"/>
                          </a:solidFill>
                          <a:latin typeface="Arial"/>
                          <a:ea typeface="Times New Roman"/>
                          <a:cs typeface="Times New Roman"/>
                        </a:rPr>
                        <a:t>$598,193.67</a:t>
                      </a:r>
                      <a:endParaRPr lang="en-US" sz="3600">
                        <a:latin typeface="Times New Roman"/>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LIABILITIES &amp; EQUITY</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a:solidFill>
                            <a:srgbClr val="000000"/>
                          </a:solidFill>
                          <a:latin typeface="Arial"/>
                          <a:ea typeface="Times New Roman"/>
                          <a:cs typeface="Times New Roman"/>
                        </a:rPr>
                        <a:t>$598,193.67</a:t>
                      </a:r>
                      <a:endParaRPr lang="en-US" sz="3600" dirty="0">
                        <a:latin typeface="Times New Roman"/>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563982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7620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July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smtClean="0">
                <a:solidFill>
                  <a:schemeClr val="tx1"/>
                </a:solidFill>
                <a:ea typeface="MS PGothic" pitchFamily="34" charset="-128"/>
              </a:rPr>
              <a:t>	$231,900	               $258,900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	                   $7,666.92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	                           337</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$246,460.93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	                   $17,505.03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$13,445.00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	                   $93,164.43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$42,645.95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	                   $43,254.69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$21,411.32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	                   $12,234.69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	                    $2,800.00</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a:solidFill>
                  <a:schemeClr val="tx1"/>
                </a:solidFill>
                <a:ea typeface="MS PGothic" pitchFamily="34" charset="-128"/>
              </a:rPr>
              <a:t>$6,105	</a:t>
            </a:r>
            <a:r>
              <a:rPr lang="en-US" sz="1600" b="1" dirty="0" smtClean="0">
                <a:solidFill>
                  <a:schemeClr val="tx1"/>
                </a:solidFill>
                <a:ea typeface="MS PGothic" pitchFamily="34" charset="-128"/>
              </a:rPr>
              <a:t>              </a:t>
            </a:r>
            <a:r>
              <a:rPr lang="en-US" sz="1600" b="1" dirty="0">
                <a:solidFill>
                  <a:schemeClr val="tx1"/>
                </a:solidFill>
                <a:ea typeface="MS PGothic" pitchFamily="34" charset="-128"/>
              </a:rPr>
              <a:t>$20,105.99 </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6934200" y="1471496"/>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 July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392905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 </a:t>
            </a:r>
            <a:r>
              <a:rPr lang="en-US" sz="1400" dirty="0" smtClean="0"/>
              <a:t>- </a:t>
            </a:r>
            <a:r>
              <a:rPr lang="en-US" sz="1400" dirty="0" smtClean="0">
                <a:solidFill>
                  <a:srgbClr val="FF0000"/>
                </a:solidFill>
              </a:rPr>
              <a:t> $100.35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rPr>
              <a:t>$7,665 </a:t>
            </a:r>
            <a:r>
              <a:rPr lang="en-US" sz="1400" dirty="0" smtClean="0"/>
              <a:t>-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a:t>
            </a:r>
            <a:r>
              <a:rPr lang="en-US" sz="1400" dirty="0" smtClean="0">
                <a:solidFill>
                  <a:srgbClr val="FF0000"/>
                </a:solidFill>
              </a:rPr>
              <a:t>$15,259  </a:t>
            </a:r>
            <a:r>
              <a:rPr lang="en-US" sz="1400" dirty="0" smtClean="0"/>
              <a:t>- </a:t>
            </a:r>
            <a:r>
              <a:rPr lang="en-US" sz="1400" dirty="0" smtClean="0">
                <a:solidFill>
                  <a:srgbClr val="FF0000"/>
                </a:solidFill>
              </a:rPr>
              <a:t>$ 5,855</a:t>
            </a:r>
            <a:r>
              <a:rPr lang="en-US" sz="1400" dirty="0" smtClean="0"/>
              <a:t>)</a:t>
            </a:r>
          </a:p>
          <a:p>
            <a:pPr marL="515938" lvl="1" indent="-174625" defTabSz="914400" eaLnBrk="1" hangingPunct="1">
              <a:lnSpc>
                <a:spcPct val="90000"/>
              </a:lnSpc>
              <a:tabLst>
                <a:tab pos="7372350" algn="r"/>
              </a:tabLst>
            </a:pPr>
            <a:r>
              <a:rPr lang="en-US" sz="1400" dirty="0" smtClean="0"/>
              <a:t>337 – Hawaii      (</a:t>
            </a:r>
            <a:r>
              <a:rPr lang="en-US" sz="1400" dirty="0" smtClean="0">
                <a:solidFill>
                  <a:srgbClr val="FF0000"/>
                </a:solidFill>
              </a:rPr>
              <a:t>$10,533 </a:t>
            </a:r>
            <a:r>
              <a:rPr lang="en-US" sz="1400" dirty="0" smtClean="0"/>
              <a:t>- </a:t>
            </a:r>
            <a:r>
              <a:rPr lang="en-US" sz="1400" dirty="0">
                <a:solidFill>
                  <a:srgbClr val="FF0000"/>
                </a:solidFill>
              </a:rPr>
              <a:t>$</a:t>
            </a:r>
            <a:r>
              <a:rPr lang="en-US" sz="1400" dirty="0" smtClean="0">
                <a:solidFill>
                  <a:srgbClr val="FF0000"/>
                </a:solidFill>
              </a:rPr>
              <a:t>12,227</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($0- </a:t>
            </a:r>
            <a:r>
              <a:rPr lang="en-US" sz="1400" dirty="0" smtClean="0">
                <a:solidFill>
                  <a:srgbClr val="FF0000"/>
                </a:solidFill>
              </a:rPr>
              <a:t>$7,475</a:t>
            </a:r>
            <a:r>
              <a:rPr lang="en-US" sz="14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4018375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227132"/>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b="1" dirty="0" smtClean="0">
                <a:solidFill>
                  <a:srgbClr val="FF0000"/>
                </a:solidFill>
                <a:ea typeface="MS PGothic" pitchFamily="34" charset="-128"/>
              </a:rPr>
              <a:t>9,313.00</a:t>
            </a:r>
            <a:r>
              <a:rPr lang="en-US" sz="1800" dirty="0" smtClean="0"/>
              <a:t> , </a:t>
            </a:r>
            <a:r>
              <a:rPr lang="en-US" sz="1800" dirty="0" smtClean="0">
                <a:solidFill>
                  <a:srgbClr val="FF0000"/>
                </a:solidFill>
              </a:rPr>
              <a:t>$</a:t>
            </a:r>
            <a:r>
              <a:rPr lang="en-US" sz="1800" b="1" dirty="0" smtClean="0">
                <a:solidFill>
                  <a:srgbClr val="FF0000"/>
                </a:solidFill>
                <a:ea typeface="MS PGothic" pitchFamily="34" charset="-128"/>
              </a:rPr>
              <a:t>2,082.05</a:t>
            </a:r>
            <a:r>
              <a:rPr lang="en-US" sz="1800" b="1"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$20,</a:t>
            </a:r>
            <a:r>
              <a:rPr lang="en-US" sz="1800" b="1" dirty="0" smtClean="0">
                <a:solidFill>
                  <a:schemeClr val="tx1"/>
                </a:solidFill>
                <a:ea typeface="MS PGothic" pitchFamily="34" charset="-128"/>
              </a:rPr>
              <a:t>106</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 </a:t>
            </a: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1977403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0999"/>
          </a:xfrm>
        </p:spPr>
        <p:txBody>
          <a:bodyPr/>
          <a:lstStyle/>
          <a:p>
            <a:r>
              <a:rPr lang="en-US" dirty="0" smtClean="0"/>
              <a:t>2014 1</a:t>
            </a:r>
            <a:r>
              <a:rPr lang="en-US" baseline="30000" dirty="0" smtClean="0"/>
              <a:t>st</a:t>
            </a:r>
            <a:r>
              <a:rPr lang="en-US" dirty="0" smtClean="0"/>
              <a:t> Quarter Income Statement</a:t>
            </a:r>
            <a:endParaRPr lang="en-US" dirty="0"/>
          </a:p>
        </p:txBody>
      </p:sp>
      <p:sp>
        <p:nvSpPr>
          <p:cNvPr id="2" name="Date Placeholder 1"/>
          <p:cNvSpPr>
            <a:spLocks noGrp="1"/>
          </p:cNvSpPr>
          <p:nvPr>
            <p:ph type="dt" idx="10"/>
          </p:nvPr>
        </p:nvSpPr>
        <p:spPr/>
        <p:txBody>
          <a:bodyPr/>
          <a:lstStyle/>
          <a:p>
            <a:pPr>
              <a:defRPr/>
            </a:pPr>
            <a:r>
              <a:rPr lang="en-US" smtClean="0"/>
              <a:t>July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8</a:t>
            </a:fld>
            <a:endParaRPr lang="en-GB"/>
          </a:p>
        </p:txBody>
      </p:sp>
      <p:graphicFrame>
        <p:nvGraphicFramePr>
          <p:cNvPr id="7" name="Table 6"/>
          <p:cNvGraphicFramePr>
            <a:graphicFrameLocks noGrp="1"/>
          </p:cNvGraphicFramePr>
          <p:nvPr/>
        </p:nvGraphicFramePr>
        <p:xfrm>
          <a:off x="457201" y="1143001"/>
          <a:ext cx="8153400" cy="5333995"/>
        </p:xfrm>
        <a:graphic>
          <a:graphicData uri="http://schemas.openxmlformats.org/drawingml/2006/table">
            <a:tbl>
              <a:tblPr/>
              <a:tblGrid>
                <a:gridCol w="2729507"/>
                <a:gridCol w="1004292"/>
                <a:gridCol w="1705146"/>
                <a:gridCol w="1429981"/>
                <a:gridCol w="1284474"/>
              </a:tblGrid>
              <a:tr h="381756">
                <a:tc>
                  <a:txBody>
                    <a:bodyPr/>
                    <a:lstStyle/>
                    <a:p>
                      <a:pPr algn="l" fontAlgn="b"/>
                      <a:r>
                        <a:rPr lang="en-US" sz="1200" b="1" i="0" u="none" strike="noStrike" dirty="0">
                          <a:latin typeface="Arial"/>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2014-01 Century City, CA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Total</a:t>
                      </a:r>
                    </a:p>
                  </a:txBody>
                  <a:tcPr marL="9525" marR="9525" marT="9525" marB="0" anchor="b">
                    <a:lnL>
                      <a:noFill/>
                    </a:lnL>
                    <a:lnR>
                      <a:noFill/>
                    </a:lnR>
                    <a:lnT>
                      <a:noFill/>
                    </a:lnT>
                    <a:lnB>
                      <a:noFill/>
                    </a:lnB>
                    <a:solidFill>
                      <a:srgbClr val="D0D0D0"/>
                    </a:solidFill>
                  </a:tcPr>
                </a:tc>
              </a:tr>
              <a:tr h="237288">
                <a:tc>
                  <a:txBody>
                    <a:bodyPr/>
                    <a:lstStyle/>
                    <a:p>
                      <a:pPr algn="l" fontAlgn="b"/>
                      <a:r>
                        <a:rPr lang="en-US" sz="1200" b="1" i="0" u="none" strike="noStrike">
                          <a:latin typeface="Arial"/>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r>
              <a:tr h="237288">
                <a:tc>
                  <a:txBody>
                    <a:bodyPr/>
                    <a:lstStyle/>
                    <a:p>
                      <a:pPr algn="l" fontAlgn="ctr"/>
                      <a:r>
                        <a:rPr lang="en-US" sz="1400" b="1" i="0" u="none" strike="noStrike">
                          <a:solidFill>
                            <a:srgbClr val="000000"/>
                          </a:solidFill>
                          <a:latin typeface="Arial"/>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1" i="0" u="none" strike="noStrike">
                          <a:solidFill>
                            <a:srgbClr val="000000"/>
                          </a:solidFill>
                          <a:latin typeface="Arial"/>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latin typeface="Arial"/>
                        </a:rPr>
                        <a:t>$294,150.00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$120,950.00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$415,100.00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r>
              <a:tr h="443767">
                <a:tc>
                  <a:txBody>
                    <a:bodyPr/>
                    <a:lstStyle/>
                    <a:p>
                      <a:pPr algn="l" fontAlgn="b"/>
                      <a:r>
                        <a:rPr lang="en-US" sz="1400" b="0" i="0" u="none" strike="noStrike">
                          <a:solidFill>
                            <a:srgbClr val="000000"/>
                          </a:solidFill>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7288">
                <a:tc>
                  <a:txBody>
                    <a:bodyPr/>
                    <a:lstStyle/>
                    <a:p>
                      <a:pPr algn="l" fontAlgn="b"/>
                      <a:r>
                        <a:rPr lang="en-US" sz="1400" b="1" i="0" u="none" strike="noStrike">
                          <a:solidFill>
                            <a:srgbClr val="000000"/>
                          </a:solidFill>
                          <a:latin typeface="Arial"/>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$19,396.46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$637.75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$20,034.21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$51,061.35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$63,711.35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$47,590.07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$21,800.00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$69,390.07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$304,970.65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$35,087.75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$340,058.40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887333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July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9</a:t>
            </a:fld>
            <a:endParaRPr lang="en-GB"/>
          </a:p>
        </p:txBody>
      </p:sp>
      <p:graphicFrame>
        <p:nvGraphicFramePr>
          <p:cNvPr id="7" name="Table 6"/>
          <p:cNvGraphicFramePr>
            <a:graphicFrameLocks noGrp="1"/>
          </p:cNvGraphicFramePr>
          <p:nvPr/>
        </p:nvGraphicFramePr>
        <p:xfrm>
          <a:off x="10668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1800" b="1" i="0" u="none" strike="noStrike" dirty="0" smtClean="0">
                          <a:solidFill>
                            <a:srgbClr val="000000"/>
                          </a:solidFill>
                          <a:latin typeface="Arial"/>
                        </a:rPr>
                        <a:t>  Bank</a:t>
                      </a:r>
                      <a:endParaRPr lang="en-US" sz="18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18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1800" b="1" i="0" u="none" strike="noStrike" dirty="0" smtClean="0">
                          <a:solidFill>
                            <a:srgbClr val="000000"/>
                          </a:solidFill>
                          <a:latin typeface="Arial"/>
                        </a:rPr>
                        <a:t>  Total </a:t>
                      </a:r>
                      <a:r>
                        <a:rPr lang="en-US" sz="18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18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Retained </a:t>
                      </a:r>
                      <a:r>
                        <a:rPr lang="en-US" sz="18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Net </a:t>
                      </a:r>
                      <a:r>
                        <a:rPr lang="en-US" sz="18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88716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10431</TotalTime>
  <Words>1042</Words>
  <Application>Microsoft Office PowerPoint</Application>
  <PresentationFormat>On-screen Show (4:3)</PresentationFormat>
  <Paragraphs>305</Paragraphs>
  <Slides>9</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July 2014</vt:lpstr>
      <vt:lpstr>Abstract</vt:lpstr>
      <vt:lpstr>PowerPoint Presentation</vt:lpstr>
      <vt:lpstr> Waikoloa, HI - May 2014 Unaudited</vt:lpstr>
      <vt:lpstr>Historical Attendance</vt:lpstr>
      <vt:lpstr>Historical Attendance</vt:lpstr>
      <vt:lpstr>2014 1st Quarter Income Statement</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2014</dc:title>
  <dc:creator>Jon Rosdahl</dc:creator>
  <cp:keywords>May 2014</cp:keywords>
  <dc:description>Ben Rolfe (BCA); Jon Rosdahl (CSR)</dc:description>
  <cp:lastModifiedBy>Benjamin Rolfe</cp:lastModifiedBy>
  <cp:revision>133</cp:revision>
  <cp:lastPrinted>1601-01-01T00:00:00Z</cp:lastPrinted>
  <dcterms:created xsi:type="dcterms:W3CDTF">2012-05-13T15:07:35Z</dcterms:created>
  <dcterms:modified xsi:type="dcterms:W3CDTF">2014-07-17T21:52:54Z</dcterms:modified>
</cp:coreProperties>
</file>