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handoutMasterIdLst>
    <p:handoutMasterId r:id="rId15"/>
  </p:handoutMasterIdLst>
  <p:sldIdLst>
    <p:sldId id="259" r:id="rId2"/>
    <p:sldId id="264" r:id="rId3"/>
    <p:sldId id="266" r:id="rId4"/>
    <p:sldId id="267" r:id="rId5"/>
    <p:sldId id="268" r:id="rId6"/>
    <p:sldId id="269" r:id="rId7"/>
    <p:sldId id="270" r:id="rId8"/>
    <p:sldId id="271" r:id="rId9"/>
    <p:sldId id="272" r:id="rId10"/>
    <p:sldId id="273" r:id="rId11"/>
    <p:sldId id="277" r:id="rId12"/>
    <p:sldId id="278" r:id="rId13"/>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7972" autoAdjust="0"/>
  </p:normalViewPr>
  <p:slideViewPr>
    <p:cSldViewPr>
      <p:cViewPr varScale="1">
        <p:scale>
          <a:sx n="123" d="100"/>
          <a:sy n="123" d="100"/>
        </p:scale>
        <p:origin x="-2008"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14</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662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662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B63FDFD-3102-3049-A183-1639AB154947}" type="slidenum">
              <a:rPr lang="en-US"/>
              <a:pPr/>
              <a:t>3</a:t>
            </a:fld>
            <a:endParaRPr lang="en-US"/>
          </a:p>
        </p:txBody>
      </p:sp>
      <p:sp>
        <p:nvSpPr>
          <p:cNvPr id="26628" name="Rectangle 7"/>
          <p:cNvSpPr txBox="1">
            <a:spLocks noGrp="1" noChangeArrowheads="1"/>
          </p:cNvSpPr>
          <p:nvPr/>
        </p:nvSpPr>
        <p:spPr bwMode="auto">
          <a:xfrm>
            <a:off x="2933700" y="8985250"/>
            <a:ext cx="8016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711FCB9D-75C8-AE45-9137-8A7A20FF9FE9}" type="slidenum">
              <a:rPr lang="en-US"/>
              <a:pPr algn="r"/>
              <a:t>3</a:t>
            </a:fld>
            <a:endParaRPr lang="en-US"/>
          </a:p>
        </p:txBody>
      </p:sp>
      <p:sp>
        <p:nvSpPr>
          <p:cNvPr id="26629"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62" tIns="45028" rIns="91662" bIns="45028"/>
          <a:lstStyle/>
          <a:p>
            <a:pPr defTabSz="914400"/>
            <a:endParaRPr lang="en-GB">
              <a:latin typeface="Times New Roman" charset="0"/>
              <a:ea typeface="ＭＳ Ｐゴシック" charset="0"/>
              <a:cs typeface="ＭＳ Ｐゴシック" charset="0"/>
            </a:endParaRPr>
          </a:p>
        </p:txBody>
      </p:sp>
      <p:sp>
        <p:nvSpPr>
          <p:cNvPr id="26630" name="Rectangle 1027"/>
          <p:cNvSpPr>
            <a:spLocks noGrp="1" noRot="1" noChangeAspect="1" noChangeArrowheads="1" noTextEdit="1"/>
          </p:cNvSpPr>
          <p:nvPr>
            <p:ph type="sldImg"/>
          </p:nvPr>
        </p:nvSpPr>
        <p:spPr>
          <a:xfrm>
            <a:off x="1157288" y="701675"/>
            <a:ext cx="4624387" cy="3468688"/>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86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867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9AB7BD35-30BB-BF46-9732-13BA0757484F}" type="slidenum">
              <a:rPr lang="en-US"/>
              <a:pPr/>
              <a:t>4</a:t>
            </a:fld>
            <a:endParaRPr lang="en-US"/>
          </a:p>
        </p:txBody>
      </p:sp>
      <p:sp>
        <p:nvSpPr>
          <p:cNvPr id="28676" name="Rectangle 7"/>
          <p:cNvSpPr txBox="1">
            <a:spLocks noGrp="1" noChangeArrowheads="1"/>
          </p:cNvSpPr>
          <p:nvPr/>
        </p:nvSpPr>
        <p:spPr bwMode="auto">
          <a:xfrm>
            <a:off x="2933700" y="8985250"/>
            <a:ext cx="8016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3CF81E70-3440-824C-8AD1-947B4E232D14}" type="slidenum">
              <a:rPr lang="en-US"/>
              <a:pPr algn="r"/>
              <a:t>4</a:t>
            </a:fld>
            <a:endParaRPr lang="en-US"/>
          </a:p>
        </p:txBody>
      </p:sp>
      <p:sp>
        <p:nvSpPr>
          <p:cNvPr id="28677" name="Rectangle 2"/>
          <p:cNvSpPr>
            <a:spLocks noGrp="1" noRot="1" noChangeAspect="1" noChangeArrowheads="1" noTextEdit="1"/>
          </p:cNvSpPr>
          <p:nvPr>
            <p:ph type="sldImg"/>
          </p:nvPr>
        </p:nvSpPr>
        <p:spPr>
          <a:xfrm>
            <a:off x="1157288" y="701675"/>
            <a:ext cx="4624387" cy="3468688"/>
          </a:xfrm>
          <a:ln/>
        </p:spPr>
      </p:sp>
      <p:sp>
        <p:nvSpPr>
          <p:cNvPr id="2867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277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277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770CBF6E-EEED-2244-95D6-F632F099EA41}" type="slidenum">
              <a:rPr lang="en-US"/>
              <a:pPr/>
              <a:t>7</a:t>
            </a:fld>
            <a:endParaRPr lang="en-US"/>
          </a:p>
        </p:txBody>
      </p:sp>
      <p:sp>
        <p:nvSpPr>
          <p:cNvPr id="32772" name="Rectangle 7"/>
          <p:cNvSpPr txBox="1">
            <a:spLocks noGrp="1" noChangeArrowheads="1"/>
          </p:cNvSpPr>
          <p:nvPr/>
        </p:nvSpPr>
        <p:spPr bwMode="auto">
          <a:xfrm>
            <a:off x="2933700" y="8985250"/>
            <a:ext cx="8016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C77BC707-D005-DA4C-A2F7-A02FC5C411A4}" type="slidenum">
              <a:rPr lang="en-US"/>
              <a:pPr algn="r"/>
              <a:t>7</a:t>
            </a:fld>
            <a:endParaRPr lang="en-US"/>
          </a:p>
        </p:txBody>
      </p:sp>
      <p:sp>
        <p:nvSpPr>
          <p:cNvPr id="32773" name="Rectangle 2"/>
          <p:cNvSpPr>
            <a:spLocks noGrp="1" noRot="1" noChangeAspect="1" noChangeArrowheads="1" noTextEdit="1"/>
          </p:cNvSpPr>
          <p:nvPr>
            <p:ph type="sldImg"/>
          </p:nvPr>
        </p:nvSpPr>
        <p:spPr>
          <a:xfrm>
            <a:off x="1157288" y="701675"/>
            <a:ext cx="4624387" cy="3468688"/>
          </a:xfrm>
          <a:ln/>
        </p:spPr>
      </p:sp>
      <p:sp>
        <p:nvSpPr>
          <p:cNvPr id="3277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9</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July 14</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9</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July 14</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2014&gt;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2014&gt;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2014&gt;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2014&gt;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&lt;May 2014&gt;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&lt;May 2014&gt;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&lt;May 2014&gt;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&lt;May 2014&gt;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&lt;May 2014&gt;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&lt;May 2014&gt;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&lt;May 2014&gt;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smtClean="0"/>
              <a:t>&lt;July </a:t>
            </a:r>
            <a:r>
              <a:rPr lang="en-US" dirty="0" smtClean="0"/>
              <a:t>2014&gt;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14-</a:t>
            </a:r>
            <a:r>
              <a:rPr lang="en-US" b="1" dirty="0" smtClean="0"/>
              <a:t>0418-</a:t>
            </a:r>
            <a:r>
              <a:rPr lang="en-US" b="1" dirty="0" smtClean="0"/>
              <a:t>00-0mag</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 Id="rId3" Type="http://schemas.openxmlformats.org/officeDocument/2006/relationships/hyperlink" Target="http://ieee802.org/Mike_Spring_Article_on_Stds_Process.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SC Opening/ </a:t>
            </a:r>
            <a:r>
              <a:rPr lang="en-US" sz="1600" dirty="0">
                <a:solidFill>
                  <a:srgbClr val="FF0000"/>
                </a:solidFill>
                <a:latin typeface="Times New Roman" pitchFamily="18" charset="0"/>
                <a:ea typeface="ＭＳ Ｐゴシック" pitchFamily="-65" charset="-128"/>
                <a:cs typeface="+mn-cs"/>
              </a:rPr>
              <a:t>Report for </a:t>
            </a:r>
            <a:r>
              <a:rPr lang="en-US" sz="1600" dirty="0" smtClean="0">
                <a:solidFill>
                  <a:srgbClr val="FF0000"/>
                </a:solidFill>
                <a:latin typeface="Times New Roman" pitchFamily="18" charset="0"/>
                <a:ea typeface="ＭＳ Ｐゴシック" pitchFamily="-65" charset="-128"/>
                <a:cs typeface="+mn-cs"/>
              </a:rPr>
              <a:t>July</a:t>
            </a:r>
            <a:r>
              <a:rPr lang="en-US" sz="1600" dirty="0" smtClean="0">
                <a:solidFill>
                  <a:srgbClr val="FF0000"/>
                </a:solidFill>
                <a:latin typeface="Times New Roman" pitchFamily="18" charset="0"/>
                <a:ea typeface="ＭＳ Ｐゴシック" pitchFamily="-65" charset="-128"/>
                <a:cs typeface="+mn-cs"/>
              </a:rPr>
              <a:t> </a:t>
            </a:r>
            <a:r>
              <a:rPr lang="en-US" sz="1600" dirty="0" smtClean="0">
                <a:solidFill>
                  <a:srgbClr val="FF0000"/>
                </a:solidFill>
                <a:latin typeface="Times New Roman" pitchFamily="18" charset="0"/>
                <a:ea typeface="ＭＳ Ｐゴシック" pitchFamily="-65" charset="-128"/>
                <a:cs typeface="+mn-cs"/>
              </a:rPr>
              <a:t>2014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14 July 2014</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SC </a:t>
            </a:r>
            <a:r>
              <a:rPr lang="en-US" sz="1600" dirty="0">
                <a:latin typeface="Times New Roman" pitchFamily="18" charset="0"/>
                <a:ea typeface="ＭＳ Ｐゴシック" pitchFamily="-65" charset="-128"/>
                <a:cs typeface="+mn-cs"/>
              </a:rPr>
              <a:t>Opening Report for </a:t>
            </a:r>
            <a:r>
              <a:rPr lang="en-US" sz="1600" dirty="0" smtClean="0">
                <a:latin typeface="Times New Roman" pitchFamily="18" charset="0"/>
                <a:ea typeface="ＭＳ Ｐゴシック" pitchFamily="-65" charset="-128"/>
                <a:cs typeface="+mn-cs"/>
              </a:rPr>
              <a:t>July </a:t>
            </a:r>
            <a:r>
              <a:rPr lang="en-US" sz="1600" dirty="0" smtClean="0">
                <a:latin typeface="Times New Roman" pitchFamily="18" charset="0"/>
                <a:ea typeface="ＭＳ Ｐゴシック" pitchFamily="-65" charset="-128"/>
                <a:cs typeface="+mn-cs"/>
              </a:rPr>
              <a:t>2014 </a:t>
            </a:r>
            <a:r>
              <a:rPr lang="en-US" sz="1600" dirty="0">
                <a:latin typeface="Times New Roman" pitchFamily="18" charset="0"/>
                <a:ea typeface="ＭＳ Ｐゴシック" pitchFamily="-65" charset="-128"/>
                <a:cs typeface="+mn-cs"/>
              </a:rPr>
              <a:t>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latin typeface="Times New Roman" pitchFamily="18" charset="0"/>
                <a:ea typeface="ＭＳ Ｐゴシック" pitchFamily="-65" charset="-128"/>
                <a:cs typeface="+mn-cs"/>
              </a:rPr>
              <a:t>Opening 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July </a:t>
            </a:r>
            <a:r>
              <a:rPr lang="en-US" sz="1600" dirty="0" smtClean="0">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2014&gt;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2014&gt;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533400" y="685800"/>
            <a:ext cx="7772400" cy="762000"/>
          </a:xfrm>
        </p:spPr>
        <p:txBody>
          <a:bodyPr/>
          <a:lstStyle/>
          <a:p>
            <a:r>
              <a:rPr lang="en-US" b="1" dirty="0" smtClean="0">
                <a:latin typeface="Times New Roman" charset="0"/>
                <a:ea typeface="ＭＳ Ｐゴシック" charset="0"/>
                <a:cs typeface="ＭＳ Ｐゴシック" charset="0"/>
              </a:rPr>
              <a:t>SC Maintenance Detailed Agenda</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295400"/>
            <a:ext cx="87630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000" b="1" dirty="0" smtClean="0"/>
              <a:t>Monday </a:t>
            </a:r>
            <a:r>
              <a:rPr lang="en-US" sz="2000" b="1" dirty="0" smtClean="0"/>
              <a:t>14 July</a:t>
            </a:r>
            <a:r>
              <a:rPr lang="en-US" sz="2000" b="1" dirty="0" smtClean="0"/>
              <a:t>, </a:t>
            </a:r>
            <a:r>
              <a:rPr lang="en-US" sz="2000" b="1" dirty="0"/>
              <a:t>P</a:t>
            </a:r>
            <a:r>
              <a:rPr lang="en-US" sz="2000" b="1" dirty="0" smtClean="0"/>
              <a:t>M1</a:t>
            </a:r>
            <a:r>
              <a:rPr lang="en-US" sz="2000" b="1" dirty="0"/>
              <a:t>: </a:t>
            </a:r>
            <a:endParaRPr lang="en-US" sz="2000" b="1" dirty="0" smtClean="0"/>
          </a:p>
          <a:p>
            <a:pPr marL="800100" lvl="1" indent="-342900">
              <a:buClr>
                <a:srgbClr val="FF0000"/>
              </a:buClr>
              <a:buFont typeface="Wingdings" charset="2"/>
              <a:buChar char="q"/>
            </a:pPr>
            <a:r>
              <a:rPr lang="en-US" sz="2000" b="1" dirty="0" smtClean="0">
                <a:solidFill>
                  <a:srgbClr val="000000"/>
                </a:solidFill>
                <a:latin typeface="+mj-lt"/>
                <a:ea typeface="Lucida Grande"/>
                <a:cs typeface="Lucida Grande"/>
              </a:rPr>
              <a:t>Review LB94 voting results, CCA and TSCH presentations</a:t>
            </a:r>
            <a:endParaRPr lang="en-US" sz="2000" b="1" dirty="0" smtClean="0">
              <a:solidFill>
                <a:srgbClr val="000000"/>
              </a:solidFill>
              <a:latin typeface="+mj-lt"/>
              <a:ea typeface="Lucida Grande"/>
              <a:cs typeface="Lucida Grande"/>
            </a:endParaRPr>
          </a:p>
          <a:p>
            <a:pPr marL="342900" indent="-342900">
              <a:buClr>
                <a:srgbClr val="FF0000"/>
              </a:buClr>
              <a:buFont typeface="Wingdings" charset="2"/>
              <a:buChar char="q"/>
            </a:pPr>
            <a:r>
              <a:rPr lang="en-US" sz="2000" b="1" dirty="0" smtClean="0">
                <a:solidFill>
                  <a:srgbClr val="000000"/>
                </a:solidFill>
                <a:ea typeface="Lucida Grande"/>
                <a:cs typeface="Lucida Grande"/>
              </a:rPr>
              <a:t>Tuesday</a:t>
            </a:r>
            <a:r>
              <a:rPr lang="en-US" sz="2000" b="1" dirty="0">
                <a:solidFill>
                  <a:srgbClr val="000000"/>
                </a:solidFill>
                <a:ea typeface="Lucida Grande"/>
                <a:cs typeface="Lucida Grande"/>
              </a:rPr>
              <a:t>, </a:t>
            </a:r>
            <a:r>
              <a:rPr lang="en-US" sz="2000" b="1" dirty="0" smtClean="0">
                <a:solidFill>
                  <a:srgbClr val="000000"/>
                </a:solidFill>
                <a:ea typeface="Lucida Grande"/>
                <a:cs typeface="Lucida Grande"/>
              </a:rPr>
              <a:t>15 July</a:t>
            </a:r>
            <a:r>
              <a:rPr lang="en-US" sz="2000" b="1" dirty="0">
                <a:solidFill>
                  <a:srgbClr val="000000"/>
                </a:solidFill>
                <a:ea typeface="Lucida Grande"/>
                <a:cs typeface="Lucida Grande"/>
              </a:rPr>
              <a:t>, </a:t>
            </a:r>
            <a:r>
              <a:rPr lang="en-US" sz="2000" b="1" dirty="0" smtClean="0">
                <a:solidFill>
                  <a:srgbClr val="000000"/>
                </a:solidFill>
                <a:ea typeface="Lucida Grande"/>
                <a:cs typeface="Lucida Grande"/>
              </a:rPr>
              <a:t>AM2</a:t>
            </a:r>
            <a:endParaRPr lang="en-US" sz="2000" b="1" dirty="0">
              <a:solidFill>
                <a:srgbClr val="000000"/>
              </a:solidFill>
              <a:ea typeface="Lucida Grande"/>
              <a:cs typeface="Lucida Grande"/>
            </a:endParaRPr>
          </a:p>
          <a:p>
            <a:pPr marL="800100" lvl="1" indent="-342900">
              <a:buClr>
                <a:srgbClr val="FF0000"/>
              </a:buClr>
              <a:buFont typeface="Wingdings" charset="2"/>
              <a:buChar char="q"/>
            </a:pPr>
            <a:r>
              <a:rPr lang="en-US" sz="2000" b="1" dirty="0">
                <a:solidFill>
                  <a:srgbClr val="000000"/>
                </a:solidFill>
                <a:ea typeface="Lucida Grande"/>
                <a:cs typeface="Lucida Grande"/>
              </a:rPr>
              <a:t> review </a:t>
            </a:r>
            <a:r>
              <a:rPr lang="en-US" sz="2000" b="1" dirty="0" smtClean="0">
                <a:solidFill>
                  <a:srgbClr val="000000"/>
                </a:solidFill>
                <a:ea typeface="Lucida Grande"/>
                <a:cs typeface="Lucida Grande"/>
              </a:rPr>
              <a:t>LB94 Comments submitted, categorization effort</a:t>
            </a:r>
            <a:endParaRPr lang="en-US" sz="2000" b="1" dirty="0">
              <a:solidFill>
                <a:srgbClr val="000000"/>
              </a:solidFill>
              <a:ea typeface="Lucida Grande"/>
              <a:cs typeface="Lucida Grande"/>
            </a:endParaRPr>
          </a:p>
          <a:p>
            <a:pPr marL="342900" indent="-342900">
              <a:buClr>
                <a:srgbClr val="FF0000"/>
              </a:buClr>
              <a:buFont typeface="Wingdings" charset="2"/>
              <a:buChar char="q"/>
            </a:pPr>
            <a:r>
              <a:rPr lang="en-US" sz="2000" b="1" dirty="0" smtClean="0">
                <a:solidFill>
                  <a:srgbClr val="000000"/>
                </a:solidFill>
                <a:latin typeface="+mj-lt"/>
                <a:ea typeface="Lucida Grande"/>
                <a:cs typeface="Lucida Grande"/>
              </a:rPr>
              <a:t>Tuesday</a:t>
            </a:r>
            <a:r>
              <a:rPr lang="en-US" sz="2000" b="1" dirty="0" smtClean="0">
                <a:solidFill>
                  <a:srgbClr val="000000"/>
                </a:solidFill>
                <a:latin typeface="+mj-lt"/>
                <a:ea typeface="Lucida Grande"/>
                <a:cs typeface="Lucida Grande"/>
              </a:rPr>
              <a:t>, </a:t>
            </a:r>
            <a:r>
              <a:rPr lang="en-US" sz="2000" b="1" dirty="0" smtClean="0">
                <a:solidFill>
                  <a:srgbClr val="000000"/>
                </a:solidFill>
                <a:latin typeface="+mj-lt"/>
                <a:ea typeface="Lucida Grande"/>
                <a:cs typeface="Lucida Grande"/>
              </a:rPr>
              <a:t>15 July</a:t>
            </a:r>
            <a:r>
              <a:rPr lang="en-US" sz="2000" b="1" dirty="0" smtClean="0">
                <a:solidFill>
                  <a:srgbClr val="000000"/>
                </a:solidFill>
                <a:latin typeface="+mj-lt"/>
                <a:ea typeface="Lucida Grande"/>
                <a:cs typeface="Lucida Grande"/>
              </a:rPr>
              <a:t>, PM1</a:t>
            </a:r>
          </a:p>
          <a:p>
            <a:pPr marL="800100" lvl="1" indent="-342900">
              <a:buClr>
                <a:srgbClr val="FF0000"/>
              </a:buClr>
              <a:buFont typeface="Wingdings" charset="2"/>
              <a:buChar char="q"/>
            </a:pPr>
            <a:r>
              <a:rPr lang="en-US" sz="2000" b="1" dirty="0" smtClean="0">
                <a:solidFill>
                  <a:srgbClr val="000000"/>
                </a:solidFill>
                <a:latin typeface="+mj-lt"/>
                <a:ea typeface="Lucida Grande"/>
                <a:cs typeface="Lucida Grande"/>
              </a:rPr>
              <a:t> </a:t>
            </a:r>
            <a:r>
              <a:rPr lang="en-US" sz="2000" b="1" dirty="0" smtClean="0">
                <a:solidFill>
                  <a:srgbClr val="000000"/>
                </a:solidFill>
                <a:latin typeface="+mj-lt"/>
                <a:ea typeface="Lucida Grande"/>
                <a:cs typeface="Lucida Grande"/>
              </a:rPr>
              <a:t>LB94 Comment resolution</a:t>
            </a:r>
            <a:endParaRPr lang="en-US" sz="2000" b="1" dirty="0" smtClean="0">
              <a:solidFill>
                <a:srgbClr val="000000"/>
              </a:solidFill>
              <a:latin typeface="+mj-lt"/>
              <a:ea typeface="Lucida Grande"/>
              <a:cs typeface="Lucida Grande"/>
            </a:endParaRPr>
          </a:p>
          <a:p>
            <a:pPr marL="342900" indent="-342900">
              <a:buClr>
                <a:srgbClr val="FF0000"/>
              </a:buClr>
              <a:buFont typeface="Wingdings" charset="2"/>
              <a:buChar char="q"/>
            </a:pPr>
            <a:r>
              <a:rPr lang="en-US" sz="2000" b="1" dirty="0" smtClean="0"/>
              <a:t>Wednesday 16 </a:t>
            </a:r>
            <a:r>
              <a:rPr lang="en-US" sz="2000" b="1" dirty="0" smtClean="0"/>
              <a:t>Jul</a:t>
            </a:r>
            <a:r>
              <a:rPr lang="en-US" sz="2000" b="1" dirty="0" smtClean="0"/>
              <a:t>y</a:t>
            </a:r>
            <a:r>
              <a:rPr lang="en-US" sz="2000" b="1" dirty="0" smtClean="0"/>
              <a:t>, </a:t>
            </a:r>
            <a:r>
              <a:rPr lang="en-US" sz="2000" b="1" dirty="0"/>
              <a:t>AM1: </a:t>
            </a:r>
            <a:endParaRPr lang="en-US" sz="2000" b="1" dirty="0" smtClean="0"/>
          </a:p>
          <a:p>
            <a:pPr marL="800100" lvl="1" indent="-342900">
              <a:buClr>
                <a:srgbClr val="FF0000"/>
              </a:buClr>
              <a:buFont typeface="Wingdings" charset="2"/>
              <a:buChar char="q"/>
            </a:pPr>
            <a:r>
              <a:rPr lang="en-US" sz="2000" b="1" dirty="0" smtClean="0"/>
              <a:t>LB94 Comment resolution</a:t>
            </a:r>
            <a:endParaRPr lang="en-US" sz="2000" dirty="0" smtClean="0"/>
          </a:p>
          <a:p>
            <a:pPr marL="342900" indent="-342900">
              <a:buClr>
                <a:srgbClr val="FF0000"/>
              </a:buClr>
              <a:buFont typeface="Wingdings" charset="2"/>
              <a:buChar char="q"/>
            </a:pPr>
            <a:r>
              <a:rPr lang="en-US" sz="2000" b="1" dirty="0"/>
              <a:t>Thursday 17 July, </a:t>
            </a:r>
            <a:r>
              <a:rPr lang="en-US" sz="2000" b="1" dirty="0" smtClean="0"/>
              <a:t>AM1</a:t>
            </a:r>
          </a:p>
          <a:p>
            <a:pPr marL="800100" lvl="1" indent="-342900">
              <a:buClr>
                <a:srgbClr val="FF0000"/>
              </a:buClr>
              <a:buFont typeface="Wingdings" charset="2"/>
              <a:buChar char="q"/>
            </a:pPr>
            <a:r>
              <a:rPr lang="en-US" sz="2000" b="1" dirty="0"/>
              <a:t>LB94 Comment </a:t>
            </a:r>
            <a:r>
              <a:rPr lang="en-US" sz="2000" b="1" dirty="0" smtClean="0"/>
              <a:t>resolution</a:t>
            </a:r>
            <a:endParaRPr lang="en-US" sz="2000" b="1" dirty="0"/>
          </a:p>
          <a:p>
            <a:pPr marL="342900" indent="-342900">
              <a:buClr>
                <a:srgbClr val="FF0000"/>
              </a:buClr>
              <a:buFont typeface="Wingdings" charset="2"/>
              <a:buChar char="q"/>
            </a:pPr>
            <a:r>
              <a:rPr lang="en-US" sz="2000" b="1" dirty="0" smtClean="0"/>
              <a:t>Thursday 17 July, AM2</a:t>
            </a:r>
          </a:p>
          <a:p>
            <a:pPr marL="800100" lvl="1" indent="-342900">
              <a:buClr>
                <a:srgbClr val="FF0000"/>
              </a:buClr>
              <a:buFont typeface="Wingdings" charset="2"/>
              <a:buChar char="q"/>
            </a:pPr>
            <a:r>
              <a:rPr lang="en-US" sz="2000" b="1" dirty="0"/>
              <a:t>LB94 Comment </a:t>
            </a:r>
            <a:r>
              <a:rPr lang="en-US" sz="2000" b="1" dirty="0" smtClean="0"/>
              <a:t>resolution</a:t>
            </a:r>
            <a:endParaRPr lang="en-US" sz="2000" b="1" dirty="0" smtClean="0"/>
          </a:p>
          <a:p>
            <a:pPr marL="342900" indent="-342900">
              <a:buClr>
                <a:srgbClr val="FF0000"/>
              </a:buClr>
              <a:buFont typeface="Wingdings" charset="2"/>
              <a:buChar char="q"/>
            </a:pPr>
            <a:r>
              <a:rPr lang="en-US" sz="2000" b="1" dirty="0" smtClean="0"/>
              <a:t>Thursday </a:t>
            </a:r>
            <a:r>
              <a:rPr lang="en-US" sz="2000" b="1" dirty="0"/>
              <a:t>17 July, </a:t>
            </a:r>
            <a:r>
              <a:rPr lang="en-US" sz="2000" b="1" dirty="0" smtClean="0"/>
              <a:t>PM1</a:t>
            </a:r>
          </a:p>
          <a:p>
            <a:pPr marL="800100" lvl="1" indent="-342900">
              <a:buClr>
                <a:srgbClr val="FF0000"/>
              </a:buClr>
              <a:buFont typeface="Wingdings" charset="2"/>
              <a:buChar char="q"/>
            </a:pPr>
            <a:r>
              <a:rPr lang="en-US" sz="2000" b="1" dirty="0"/>
              <a:t>LB94 Comment </a:t>
            </a:r>
            <a:r>
              <a:rPr lang="en-US" sz="2000" b="1" dirty="0" smtClean="0"/>
              <a:t>resolution</a:t>
            </a:r>
            <a:endParaRPr lang="en-US" sz="2000" b="1" dirty="0"/>
          </a:p>
          <a:p>
            <a:pPr marL="342900" indent="-342900">
              <a:buClr>
                <a:srgbClr val="FF0000"/>
              </a:buClr>
              <a:buFont typeface="Wingdings" charset="2"/>
              <a:buChar char="q"/>
            </a:pPr>
            <a:r>
              <a:rPr lang="en-US" sz="2000" b="1" dirty="0" smtClean="0"/>
              <a:t>Thursday 17 July, </a:t>
            </a:r>
            <a:r>
              <a:rPr lang="en-US" sz="2000" b="1" dirty="0"/>
              <a:t>P</a:t>
            </a:r>
            <a:r>
              <a:rPr lang="en-US" sz="2000" b="1" dirty="0" smtClean="0"/>
              <a:t>M2</a:t>
            </a:r>
            <a:r>
              <a:rPr lang="en-US" sz="2000" b="1" dirty="0"/>
              <a:t>: </a:t>
            </a:r>
            <a:endParaRPr lang="en-US" sz="2000" b="1" dirty="0" smtClean="0"/>
          </a:p>
          <a:p>
            <a:pPr marL="800100" lvl="1" indent="-342900">
              <a:buClr>
                <a:srgbClr val="FF0000"/>
              </a:buClr>
              <a:buFont typeface="Wingdings" charset="2"/>
              <a:buChar char="q"/>
            </a:pPr>
            <a:r>
              <a:rPr lang="en-US" sz="2000" b="1" dirty="0" smtClean="0"/>
              <a:t>BRC formation, approval of resolutions to date, </a:t>
            </a:r>
            <a:r>
              <a:rPr lang="en-US" sz="2000" b="1" dirty="0" err="1" smtClean="0"/>
              <a:t>conf</a:t>
            </a:r>
            <a:r>
              <a:rPr lang="en-US" sz="2000" b="1" dirty="0" smtClean="0"/>
              <a:t> call scheduling</a:t>
            </a:r>
            <a:endParaRPr lang="en-US" sz="2000" b="1" dirty="0" smtClean="0"/>
          </a:p>
        </p:txBody>
      </p:sp>
    </p:spTree>
    <p:extLst>
      <p:ext uri="{BB962C8B-B14F-4D97-AF65-F5344CB8AC3E}">
        <p14:creationId xmlns:p14="http://schemas.microsoft.com/office/powerpoint/2010/main" val="126530409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7772400" cy="1066800"/>
          </a:xfrm>
        </p:spPr>
        <p:txBody>
          <a:bodyPr/>
          <a:lstStyle/>
          <a:p>
            <a:r>
              <a:rPr lang="en-US" dirty="0" smtClean="0"/>
              <a:t>Issues with CSMA-CA in 802.15.4 </a:t>
            </a:r>
            <a:r>
              <a:rPr lang="en-US" sz="2400" dirty="0" smtClean="0"/>
              <a:t>(15-14-0383-00)</a:t>
            </a:r>
            <a:endParaRPr lang="en-US" sz="2400" dirty="0"/>
          </a:p>
        </p:txBody>
      </p:sp>
      <p:sp>
        <p:nvSpPr>
          <p:cNvPr id="3" name="Content Placeholder 2"/>
          <p:cNvSpPr>
            <a:spLocks noGrp="1"/>
          </p:cNvSpPr>
          <p:nvPr>
            <p:ph idx="1"/>
          </p:nvPr>
        </p:nvSpPr>
        <p:spPr>
          <a:xfrm>
            <a:off x="152400" y="1905000"/>
            <a:ext cx="8686800" cy="4572000"/>
          </a:xfrm>
        </p:spPr>
        <p:txBody>
          <a:bodyPr/>
          <a:lstStyle/>
          <a:p>
            <a:pPr marL="0" indent="0">
              <a:buNone/>
            </a:pPr>
            <a:r>
              <a:rPr lang="en-US" sz="2400" dirty="0" smtClean="0"/>
              <a:t>Summary of timing changes and CCA issues</a:t>
            </a:r>
            <a:endParaRPr lang="en-US" sz="2400"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&lt;May 2014&gt;</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11</a:t>
            </a:fld>
            <a:endParaRPr lang="en-GB"/>
          </a:p>
        </p:txBody>
      </p:sp>
      <p:sp>
        <p:nvSpPr>
          <p:cNvPr id="7" name="Footer Placeholder 6"/>
          <p:cNvSpPr>
            <a:spLocks noGrp="1"/>
          </p:cNvSpPr>
          <p:nvPr>
            <p:ph type="ftr" idx="11"/>
          </p:nvPr>
        </p:nvSpPr>
        <p:spPr/>
        <p:txBody>
          <a:bodyPr/>
          <a:lstStyle/>
          <a:p>
            <a:pPr>
              <a:defRPr/>
            </a:pPr>
            <a:r>
              <a:rPr lang="en-GB" smtClean="0"/>
              <a:t>&lt;Pat Kinney&gt;, &lt;Kinney Consulting LLC&gt;</a:t>
            </a:r>
            <a:endParaRPr lang="en-GB" dirty="0"/>
          </a:p>
        </p:txBody>
      </p:sp>
    </p:spTree>
    <p:extLst>
      <p:ext uri="{BB962C8B-B14F-4D97-AF65-F5344CB8AC3E}">
        <p14:creationId xmlns:p14="http://schemas.microsoft.com/office/powerpoint/2010/main" val="19095750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 with TSCH default values </a:t>
            </a:r>
            <a:r>
              <a:rPr lang="en-US" sz="2400" dirty="0" smtClean="0"/>
              <a:t>(15-14-0390-01)</a:t>
            </a:r>
            <a:endParaRPr lang="en-US" sz="2400" dirty="0"/>
          </a:p>
        </p:txBody>
      </p:sp>
      <p:sp>
        <p:nvSpPr>
          <p:cNvPr id="3" name="Content Placeholder 2"/>
          <p:cNvSpPr>
            <a:spLocks noGrp="1"/>
          </p:cNvSpPr>
          <p:nvPr>
            <p:ph idx="1"/>
          </p:nvPr>
        </p:nvSpPr>
        <p:spPr>
          <a:xfrm>
            <a:off x="685800" y="1830388"/>
            <a:ext cx="7770813" cy="4264025"/>
          </a:xfrm>
        </p:spPr>
        <p:txBody>
          <a:bodyPr>
            <a:normAutofit/>
          </a:bodyPr>
          <a:lstStyle/>
          <a:p>
            <a:pPr>
              <a:buFont typeface="Arial" panose="020B0604020202020204" pitchFamily="34" charset="0"/>
              <a:buChar char="•"/>
            </a:pPr>
            <a:r>
              <a:rPr lang="en-US" dirty="0" smtClean="0"/>
              <a:t>Review of TSCH and illustration of errors in some default values</a:t>
            </a:r>
            <a:endParaRPr lang="en-US" dirty="0"/>
          </a:p>
          <a:p>
            <a:pPr lvl="1">
              <a:buFont typeface="Arial" panose="020B0604020202020204" pitchFamily="34" charset="0"/>
              <a:buChar char="•"/>
            </a:pPr>
            <a:endParaRPr lang="en-US" dirty="0" smtClean="0"/>
          </a:p>
          <a:p>
            <a:endParaRPr lang="en-US"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&lt;May 2014&gt;</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12</a:t>
            </a:fld>
            <a:endParaRPr lang="en-GB"/>
          </a:p>
        </p:txBody>
      </p:sp>
      <p:sp>
        <p:nvSpPr>
          <p:cNvPr id="7" name="Footer Placeholder 6"/>
          <p:cNvSpPr>
            <a:spLocks noGrp="1"/>
          </p:cNvSpPr>
          <p:nvPr>
            <p:ph type="ftr" idx="11"/>
          </p:nvPr>
        </p:nvSpPr>
        <p:spPr/>
        <p:txBody>
          <a:bodyPr/>
          <a:lstStyle/>
          <a:p>
            <a:pPr>
              <a:defRPr/>
            </a:pPr>
            <a:r>
              <a:rPr lang="en-GB" smtClean="0"/>
              <a:t>&lt;Pat Kinney&gt;, &lt;Kinney Consulting LLC&gt;</a:t>
            </a:r>
            <a:endParaRPr lang="en-GB" dirty="0"/>
          </a:p>
        </p:txBody>
      </p:sp>
    </p:spTree>
    <p:extLst>
      <p:ext uri="{BB962C8B-B14F-4D97-AF65-F5344CB8AC3E}">
        <p14:creationId xmlns:p14="http://schemas.microsoft.com/office/powerpoint/2010/main" val="37043767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2014&gt;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a:t>
            </a:fld>
            <a:endParaRPr lang="en-US"/>
          </a:p>
        </p:txBody>
      </p:sp>
      <p:sp>
        <p:nvSpPr>
          <p:cNvPr id="21509" name="Rectangle 2"/>
          <p:cNvSpPr>
            <a:spLocks noGrp="1" noChangeArrowheads="1"/>
          </p:cNvSpPr>
          <p:nvPr>
            <p:ph type="title" idx="4294967295"/>
          </p:nvPr>
        </p:nvSpPr>
        <p:spPr>
          <a:xfrm>
            <a:off x="533400" y="685800"/>
            <a:ext cx="7772400" cy="7620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Goals </a:t>
            </a:r>
            <a:r>
              <a:rPr lang="en-US" sz="2800" dirty="0" smtClean="0">
                <a:latin typeface="Times New Roman" charset="0"/>
                <a:ea typeface="ＭＳ Ｐゴシック" charset="0"/>
                <a:cs typeface="ＭＳ Ｐゴシック" charset="0"/>
              </a:rPr>
              <a:t>(Agenda 15-14-</a:t>
            </a:r>
            <a:r>
              <a:rPr lang="en-US" sz="2800" dirty="0" smtClean="0">
                <a:latin typeface="Times New Roman" charset="0"/>
                <a:ea typeface="ＭＳ Ｐゴシック" charset="0"/>
                <a:cs typeface="ＭＳ Ｐゴシック" charset="0"/>
              </a:rPr>
              <a:t>0362-01)</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447800"/>
            <a:ext cx="89154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800" b="1" dirty="0" smtClean="0"/>
              <a:t>SC Maintenance</a:t>
            </a:r>
          </a:p>
          <a:p>
            <a:pPr marL="800100" lvl="1" indent="-342900">
              <a:buClr>
                <a:srgbClr val="FF0000"/>
              </a:buClr>
              <a:buFont typeface="Wingdings" charset="2"/>
              <a:buChar char="q"/>
            </a:pPr>
            <a:r>
              <a:rPr lang="en-US" sz="2000" b="1" dirty="0" smtClean="0"/>
              <a:t>Monday </a:t>
            </a:r>
            <a:r>
              <a:rPr lang="en-US" sz="2000" b="1" dirty="0" smtClean="0"/>
              <a:t>14 July, </a:t>
            </a:r>
            <a:r>
              <a:rPr lang="en-US" sz="2000" b="1" dirty="0" smtClean="0"/>
              <a:t>P</a:t>
            </a:r>
            <a:r>
              <a:rPr lang="en-US" sz="2000" b="1" dirty="0" smtClean="0"/>
              <a:t>M1</a:t>
            </a:r>
            <a:r>
              <a:rPr lang="en-US" sz="2000" b="1" dirty="0" smtClean="0">
                <a:latin typeface="+mj-lt"/>
              </a:rPr>
              <a:t>: Opening report, </a:t>
            </a:r>
            <a:r>
              <a:rPr lang="en-US" sz="2000" b="1" dirty="0"/>
              <a:t>802.15.4 </a:t>
            </a:r>
            <a:r>
              <a:rPr lang="en-US" sz="2000" b="1" dirty="0" smtClean="0"/>
              <a:t>rev comment resolution</a:t>
            </a:r>
            <a:endParaRPr lang="en-US" sz="2000" b="1" dirty="0" smtClean="0">
              <a:solidFill>
                <a:srgbClr val="000000"/>
              </a:solidFill>
              <a:latin typeface="+mj-lt"/>
              <a:ea typeface="Lucida Grande"/>
              <a:cs typeface="Lucida Grande"/>
            </a:endParaRPr>
          </a:p>
          <a:p>
            <a:pPr marL="800100" lvl="1" indent="-342900">
              <a:buClr>
                <a:srgbClr val="FF0000"/>
              </a:buClr>
              <a:buFont typeface="Wingdings" charset="2"/>
              <a:buChar char="q"/>
            </a:pPr>
            <a:r>
              <a:rPr lang="en-US" sz="2000" b="1" dirty="0" smtClean="0">
                <a:solidFill>
                  <a:srgbClr val="000000"/>
                </a:solidFill>
                <a:latin typeface="+mj-lt"/>
                <a:ea typeface="Lucida Grande"/>
                <a:cs typeface="Lucida Grande"/>
              </a:rPr>
              <a:t>Tuesday, 15 July, AM2: </a:t>
            </a:r>
            <a:r>
              <a:rPr lang="en-US" sz="2000" b="1" dirty="0"/>
              <a:t>802.15.4 rev comment </a:t>
            </a:r>
            <a:r>
              <a:rPr lang="en-US" sz="2000" b="1" dirty="0" smtClean="0"/>
              <a:t>resolution</a:t>
            </a:r>
            <a:endParaRPr lang="en-US" sz="2000" b="1" dirty="0" smtClean="0"/>
          </a:p>
          <a:p>
            <a:pPr marL="800100" lvl="1" indent="-342900">
              <a:buClr>
                <a:srgbClr val="FF0000"/>
              </a:buClr>
              <a:buFont typeface="Wingdings" charset="2"/>
              <a:buChar char="q"/>
            </a:pPr>
            <a:r>
              <a:rPr lang="en-US" sz="2000" b="1" dirty="0" smtClean="0"/>
              <a:t>Tuesday</a:t>
            </a:r>
            <a:r>
              <a:rPr lang="en-US" sz="2000" b="1" dirty="0" smtClean="0"/>
              <a:t>, </a:t>
            </a:r>
            <a:r>
              <a:rPr lang="en-US" sz="2000" b="1" dirty="0" smtClean="0"/>
              <a:t>15 July</a:t>
            </a:r>
            <a:r>
              <a:rPr lang="en-US" sz="2000" b="1" dirty="0" smtClean="0"/>
              <a:t>, PM1</a:t>
            </a:r>
            <a:r>
              <a:rPr lang="en-US" sz="2000" b="1" dirty="0"/>
              <a:t>:802.15.4 rev comment resolution</a:t>
            </a:r>
          </a:p>
          <a:p>
            <a:pPr marL="800100" lvl="1" indent="-342900">
              <a:buClr>
                <a:srgbClr val="FF0000"/>
              </a:buClr>
              <a:buFont typeface="Wingdings" charset="2"/>
              <a:buChar char="q"/>
            </a:pPr>
            <a:r>
              <a:rPr lang="en-US" sz="2000" b="1" dirty="0" smtClean="0"/>
              <a:t>Wednesday,  16 July, AM1: </a:t>
            </a:r>
            <a:r>
              <a:rPr lang="en-US" sz="2000" b="1" dirty="0"/>
              <a:t>802.15.4 rev comment </a:t>
            </a:r>
            <a:r>
              <a:rPr lang="en-US" sz="2000" b="1" dirty="0" smtClean="0"/>
              <a:t>resolution</a:t>
            </a:r>
            <a:r>
              <a:rPr lang="en-US" sz="2000" b="1" dirty="0" smtClean="0"/>
              <a:t> </a:t>
            </a:r>
            <a:endParaRPr lang="en-US" sz="2000" dirty="0" smtClean="0"/>
          </a:p>
          <a:p>
            <a:pPr marL="800100" lvl="1" indent="-342900">
              <a:buClr>
                <a:srgbClr val="FF0000"/>
              </a:buClr>
              <a:buFont typeface="Wingdings" charset="2"/>
              <a:buChar char="q"/>
            </a:pPr>
            <a:r>
              <a:rPr lang="en-US" sz="2000" b="1" dirty="0" smtClean="0"/>
              <a:t>Thursday </a:t>
            </a:r>
            <a:r>
              <a:rPr lang="en-US" sz="2000" b="1" dirty="0" smtClean="0"/>
              <a:t>17 </a:t>
            </a:r>
            <a:r>
              <a:rPr lang="en-US" sz="2000" b="1" dirty="0" smtClean="0"/>
              <a:t>May, </a:t>
            </a:r>
            <a:r>
              <a:rPr lang="en-US" sz="2000" b="1" dirty="0"/>
              <a:t>AM1: </a:t>
            </a:r>
            <a:r>
              <a:rPr lang="en-US" sz="2000" b="1" dirty="0"/>
              <a:t>802.15.4 rev comment </a:t>
            </a:r>
            <a:r>
              <a:rPr lang="en-US" sz="2000" b="1" dirty="0" smtClean="0"/>
              <a:t>resolution</a:t>
            </a:r>
            <a:endParaRPr lang="en-US" sz="2000" dirty="0" smtClean="0"/>
          </a:p>
          <a:p>
            <a:pPr marL="800100" lvl="1" indent="-342900">
              <a:buClr>
                <a:srgbClr val="FF0000"/>
              </a:buClr>
              <a:buFont typeface="Wingdings" charset="2"/>
              <a:buChar char="q"/>
            </a:pPr>
            <a:r>
              <a:rPr lang="en-US" sz="2000" b="1" dirty="0" smtClean="0"/>
              <a:t>Thursday </a:t>
            </a:r>
            <a:r>
              <a:rPr lang="en-US" sz="2000" b="1" dirty="0" smtClean="0"/>
              <a:t>17 </a:t>
            </a:r>
            <a:r>
              <a:rPr lang="en-US" sz="2000" b="1" dirty="0" smtClean="0"/>
              <a:t>May, </a:t>
            </a:r>
            <a:r>
              <a:rPr lang="en-US" sz="2000" b="1" dirty="0"/>
              <a:t>AM2: </a:t>
            </a:r>
            <a:r>
              <a:rPr lang="en-US" sz="2000" b="1" dirty="0"/>
              <a:t>802.15.4 rev comment </a:t>
            </a:r>
            <a:r>
              <a:rPr lang="en-US" sz="2000" b="1" dirty="0" smtClean="0"/>
              <a:t>resolution</a:t>
            </a:r>
            <a:r>
              <a:rPr lang="en-US" sz="2000" b="1" dirty="0" smtClean="0"/>
              <a:t> </a:t>
            </a:r>
            <a:r>
              <a:rPr lang="en-US" sz="2000" dirty="0" smtClean="0">
                <a:solidFill>
                  <a:srgbClr val="000000"/>
                </a:solidFill>
                <a:latin typeface="Lucida Grande"/>
                <a:ea typeface="Lucida Grande"/>
                <a:cs typeface="Lucida Grande"/>
              </a:rPr>
              <a:t> </a:t>
            </a:r>
          </a:p>
          <a:p>
            <a:pPr marL="800100" lvl="1" indent="-342900">
              <a:buClr>
                <a:srgbClr val="FF0000"/>
              </a:buClr>
              <a:buFont typeface="Wingdings" charset="2"/>
              <a:buChar char="q"/>
            </a:pPr>
            <a:r>
              <a:rPr lang="en-US" sz="2000" b="1" dirty="0"/>
              <a:t>Thursday 17 May, </a:t>
            </a:r>
            <a:r>
              <a:rPr lang="en-US" sz="2000" b="1" dirty="0" smtClean="0"/>
              <a:t>PM1: </a:t>
            </a:r>
            <a:r>
              <a:rPr lang="en-US" sz="2000" b="1" dirty="0"/>
              <a:t>802.15.4 rev comment </a:t>
            </a:r>
            <a:r>
              <a:rPr lang="en-US" sz="2000" b="1" dirty="0" smtClean="0"/>
              <a:t>resolution </a:t>
            </a:r>
            <a:r>
              <a:rPr lang="en-US" sz="2000" dirty="0" smtClean="0">
                <a:solidFill>
                  <a:srgbClr val="000000"/>
                </a:solidFill>
                <a:latin typeface="Lucida Grande"/>
                <a:ea typeface="Lucida Grande"/>
                <a:cs typeface="Lucida Grande"/>
              </a:rPr>
              <a:t> </a:t>
            </a:r>
            <a:endParaRPr lang="en-US" sz="2000" dirty="0">
              <a:solidFill>
                <a:srgbClr val="000000"/>
              </a:solidFill>
              <a:latin typeface="Lucida Grande"/>
              <a:ea typeface="Lucida Grande"/>
              <a:cs typeface="Lucida Grande"/>
            </a:endParaRPr>
          </a:p>
          <a:p>
            <a:pPr marL="800100" lvl="1" indent="-342900">
              <a:buClr>
                <a:srgbClr val="FF0000"/>
              </a:buClr>
              <a:buFont typeface="Wingdings" charset="2"/>
              <a:buChar char="q"/>
            </a:pPr>
            <a:r>
              <a:rPr lang="en-US" sz="2000" b="1" dirty="0"/>
              <a:t>Thursday 17 May, </a:t>
            </a:r>
            <a:r>
              <a:rPr lang="en-US" sz="2000" b="1" dirty="0" smtClean="0"/>
              <a:t>PM2: 802.15.4: </a:t>
            </a:r>
            <a:r>
              <a:rPr lang="en-US" sz="2000" b="1" dirty="0" smtClean="0">
                <a:solidFill>
                  <a:srgbClr val="000000"/>
                </a:solidFill>
                <a:latin typeface="+mj-lt"/>
                <a:ea typeface="Lucida Grande"/>
                <a:cs typeface="Lucida Grande"/>
              </a:rPr>
              <a:t>seek </a:t>
            </a:r>
            <a:r>
              <a:rPr lang="en-US" sz="2000" b="1" dirty="0">
                <a:solidFill>
                  <a:srgbClr val="000000"/>
                </a:solidFill>
                <a:latin typeface="+mj-lt"/>
                <a:ea typeface="Lucida Grande"/>
                <a:cs typeface="Lucida Grande"/>
              </a:rPr>
              <a:t>approval for comment review </a:t>
            </a:r>
            <a:r>
              <a:rPr lang="en-US" sz="2000" b="1" dirty="0" smtClean="0">
                <a:solidFill>
                  <a:srgbClr val="000000"/>
                </a:solidFill>
                <a:latin typeface="+mj-lt"/>
                <a:ea typeface="Lucida Grande"/>
                <a:cs typeface="Lucida Grande"/>
              </a:rPr>
              <a:t>and approval of BRC members</a:t>
            </a:r>
            <a:endParaRPr lang="en-US" sz="2000" b="1" dirty="0" smtClean="0">
              <a:latin typeface="+mj-lt"/>
            </a:endParaRPr>
          </a:p>
          <a:p>
            <a:pPr marL="465138" lvl="1" indent="-457200">
              <a:buClr>
                <a:srgbClr val="FF0000"/>
              </a:buClr>
              <a:buFont typeface="Wingdings" charset="2"/>
              <a:buChar char="q"/>
            </a:pPr>
            <a:r>
              <a:rPr lang="en-US" sz="2800" b="1" dirty="0" smtClean="0"/>
              <a:t>SC </a:t>
            </a:r>
            <a:r>
              <a:rPr lang="en-US" sz="2800" b="1" dirty="0" smtClean="0"/>
              <a:t>WNG </a:t>
            </a:r>
            <a:r>
              <a:rPr lang="en-US" sz="2000" b="1" dirty="0" smtClean="0"/>
              <a:t>(Wed, 16 July, AM2)</a:t>
            </a:r>
            <a:endParaRPr lang="en-US" sz="2000" b="1" dirty="0" smtClean="0"/>
          </a:p>
          <a:p>
            <a:pPr marL="914400" lvl="1" indent="-457200" eaLnBrk="0" fontAlgn="b" hangingPunct="0">
              <a:buClr>
                <a:srgbClr val="FF0000"/>
              </a:buClr>
              <a:buFont typeface="Wingdings" charset="2"/>
              <a:buChar char="q"/>
            </a:pPr>
            <a:r>
              <a:rPr lang="en-US" sz="2000" b="1" dirty="0"/>
              <a:t>802.16 projects of possible interest to 802.15 by R Marks</a:t>
            </a:r>
            <a:r>
              <a:rPr lang="en-US" sz="2000" dirty="0"/>
              <a:t> </a:t>
            </a:r>
            <a:endParaRPr lang="en-US" sz="2000" dirty="0" smtClean="0"/>
          </a:p>
          <a:p>
            <a:pPr marL="914400" lvl="1" indent="-457200" eaLnBrk="0" fontAlgn="b" hangingPunct="0">
              <a:buClr>
                <a:srgbClr val="FF0000"/>
              </a:buClr>
              <a:buFont typeface="Wingdings" charset="2"/>
              <a:buChar char="q"/>
            </a:pPr>
            <a:r>
              <a:rPr lang="en-US" sz="2000" b="1" dirty="0" smtClean="0"/>
              <a:t>A </a:t>
            </a:r>
            <a:r>
              <a:rPr lang="en-US" sz="2000" b="1" dirty="0"/>
              <a:t>true low power solution for 802.15.4 by J Gilb</a:t>
            </a:r>
            <a:r>
              <a:rPr lang="en-US" sz="2000" dirty="0"/>
              <a:t> </a:t>
            </a:r>
            <a:endParaRPr lang="en-US" sz="2000" b="1" dirty="0" smtClean="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2014&gt;</a:t>
            </a:r>
            <a:endParaRPr lang="en-US" sz="1400"/>
          </a:p>
        </p:txBody>
      </p:sp>
      <p:sp>
        <p:nvSpPr>
          <p:cNvPr id="25602"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560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C36C35DE-F890-C041-8F5F-CE2D4AA24710}" type="slidenum">
              <a:rPr lang="en-US"/>
              <a:pPr/>
              <a:t>3</a:t>
            </a:fld>
            <a:endParaRPr lang="en-US"/>
          </a:p>
        </p:txBody>
      </p:sp>
      <p:sp>
        <p:nvSpPr>
          <p:cNvPr id="25604" name="Rectangle 1027"/>
          <p:cNvSpPr>
            <a:spLocks noGrp="1" noChangeArrowheads="1"/>
          </p:cNvSpPr>
          <p:nvPr>
            <p:ph type="body" idx="4294967295"/>
          </p:nvPr>
        </p:nvSpPr>
        <p:spPr>
          <a:xfrm>
            <a:off x="152400" y="609600"/>
            <a:ext cx="8763000" cy="5943600"/>
          </a:xfrm>
        </p:spPr>
        <p:txBody>
          <a:bodyPr lIns="90487" tIns="44450" rIns="90487" bIns="44450"/>
          <a:lstStyle/>
          <a:p>
            <a:pPr>
              <a:lnSpc>
                <a:spcPct val="80000"/>
              </a:lnSpc>
              <a:spcAft>
                <a:spcPct val="30000"/>
              </a:spcAft>
              <a:buFont typeface="Monotype Sorts" charset="0"/>
              <a:buNone/>
            </a:pPr>
            <a:r>
              <a:rPr lang="en-US" sz="1800" b="1">
                <a:latin typeface="Arial" charset="0"/>
                <a:ea typeface="ＭＳ Ｐゴシック" charset="0"/>
                <a:cs typeface="ＭＳ Ｐゴシック" charset="0"/>
              </a:rPr>
              <a:t>	The IEEE-SA strongly recommends that at each WG meeting the chair or a designee:</a:t>
            </a:r>
            <a:endParaRPr lang="en-US" sz="1800">
              <a:latin typeface="Arial" charset="0"/>
              <a:ea typeface="ＭＳ Ｐゴシック" charset="0"/>
              <a:cs typeface="ＭＳ Ｐゴシック" charset="0"/>
            </a:endParaRPr>
          </a:p>
          <a:p>
            <a:pPr lvl="1">
              <a:lnSpc>
                <a:spcPct val="80000"/>
              </a:lnSpc>
            </a:pPr>
            <a:r>
              <a:rPr lang="en-US" sz="1400" b="1">
                <a:latin typeface="Arial" charset="0"/>
                <a:ea typeface="ＭＳ Ｐゴシック" charset="0"/>
              </a:rPr>
              <a:t>Show slides #1 through #4 of this presentation</a:t>
            </a:r>
          </a:p>
          <a:p>
            <a:pPr lvl="1">
              <a:lnSpc>
                <a:spcPct val="80000"/>
              </a:lnSpc>
            </a:pPr>
            <a:r>
              <a:rPr lang="en-US" sz="1400" b="1">
                <a:latin typeface="Arial" charset="0"/>
                <a:ea typeface="ＭＳ Ｐゴシック" charset="0"/>
              </a:rPr>
              <a:t>Advise the WG attendees that:</a:t>
            </a:r>
            <a:r>
              <a:rPr lang="en-US" sz="1400">
                <a:latin typeface="Arial" charset="0"/>
                <a:ea typeface="ＭＳ Ｐゴシック" charset="0"/>
              </a:rPr>
              <a:t> </a:t>
            </a:r>
          </a:p>
          <a:p>
            <a:pPr lvl="2">
              <a:lnSpc>
                <a:spcPct val="80000"/>
              </a:lnSpc>
            </a:pPr>
            <a:r>
              <a:rPr lang="en-US" sz="1400">
                <a:latin typeface="Arial" charset="0"/>
                <a:ea typeface="ＭＳ Ｐゴシック" charset="0"/>
              </a:rPr>
              <a:t>The IEEE’s patent policy is consistent with the ANSI patent policy and is described in Clause 6 of the </a:t>
            </a:r>
            <a:r>
              <a:rPr lang="en-US" sz="1400" i="1">
                <a:latin typeface="Arial" charset="0"/>
                <a:ea typeface="ＭＳ Ｐゴシック" charset="0"/>
              </a:rPr>
              <a:t>IEEE-SA Standards Board Bylaws</a:t>
            </a:r>
            <a:r>
              <a:rPr lang="en-US" sz="1400">
                <a:latin typeface="Arial" charset="0"/>
                <a:ea typeface="ＭＳ Ｐゴシック" charset="0"/>
              </a:rPr>
              <a:t>;</a:t>
            </a:r>
          </a:p>
          <a:p>
            <a:pPr lvl="2">
              <a:lnSpc>
                <a:spcPct val="80000"/>
              </a:lnSpc>
            </a:pPr>
            <a:r>
              <a:rPr lang="en-US" sz="1400">
                <a:latin typeface="Arial" charset="0"/>
                <a:ea typeface="ＭＳ Ｐゴシック" charset="0"/>
              </a:rPr>
              <a:t>Early identification of patent claims which may be essential for the use of standards under development is strongly encouraged; </a:t>
            </a:r>
          </a:p>
          <a:p>
            <a:pPr lvl="2">
              <a:lnSpc>
                <a:spcPct val="80000"/>
              </a:lnSpc>
            </a:pPr>
            <a:r>
              <a:rPr lang="en-US" sz="1400">
                <a:latin typeface="Arial" charset="0"/>
                <a:ea typeface="ＭＳ Ｐゴシック"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a:latin typeface="Arial" charset="0"/>
                <a:ea typeface="ＭＳ Ｐゴシック" charset="0"/>
              </a:rPr>
            </a:br>
            <a:endParaRPr lang="en-US" sz="1400">
              <a:latin typeface="Arial" charset="0"/>
              <a:ea typeface="ＭＳ Ｐゴシック" charset="0"/>
            </a:endParaRPr>
          </a:p>
          <a:p>
            <a:pPr lvl="1">
              <a:lnSpc>
                <a:spcPct val="20000"/>
              </a:lnSpc>
            </a:pPr>
            <a:r>
              <a:rPr lang="en-US" sz="1400" b="1">
                <a:latin typeface="Arial" charset="0"/>
                <a:ea typeface="ＭＳ Ｐゴシック" charset="0"/>
              </a:rPr>
              <a:t>Instruct the WG Secretary to record in the minutes of the relevant WG meeting:</a:t>
            </a:r>
            <a:r>
              <a:rPr lang="en-US" sz="900">
                <a:latin typeface="Arial" charset="0"/>
                <a:ea typeface="ＭＳ Ｐゴシック" charset="0"/>
              </a:rPr>
              <a:t> </a:t>
            </a:r>
          </a:p>
          <a:p>
            <a:pPr lvl="2">
              <a:lnSpc>
                <a:spcPct val="80000"/>
              </a:lnSpc>
            </a:pPr>
            <a:r>
              <a:rPr lang="en-US" sz="1400">
                <a:latin typeface="Arial" charset="0"/>
                <a:ea typeface="ＭＳ Ｐゴシック" charset="0"/>
              </a:rPr>
              <a:t>That the foregoing information was provided and that slides 1 through 4 (and this slide 0, if applicable) were shown; </a:t>
            </a:r>
          </a:p>
          <a:p>
            <a:pPr lvl="2">
              <a:lnSpc>
                <a:spcPct val="80000"/>
              </a:lnSpc>
            </a:pPr>
            <a:r>
              <a:rPr lang="en-US" sz="1400">
                <a:latin typeface="Arial" charset="0"/>
                <a:ea typeface="ＭＳ Ｐゴシック"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400">
                <a:latin typeface="Arial" charset="0"/>
                <a:ea typeface="ＭＳ Ｐゴシック" charset="0"/>
              </a:rPr>
              <a:t>Any responses that were given, specifically the patent claim(s)/patent application claim(s) and/or the holder of the patent claim(s)/patent application claim(s) that were identified (if any) and by whom.</a:t>
            </a:r>
          </a:p>
          <a:p>
            <a:pPr lvl="2">
              <a:lnSpc>
                <a:spcPct val="80000"/>
              </a:lnSpc>
            </a:pPr>
            <a:endParaRPr lang="en-US" sz="800">
              <a:latin typeface="Arial" charset="0"/>
              <a:ea typeface="ＭＳ Ｐゴシック" charset="0"/>
            </a:endParaRPr>
          </a:p>
          <a:p>
            <a:pPr lvl="1">
              <a:lnSpc>
                <a:spcPct val="80000"/>
              </a:lnSpc>
              <a:spcBef>
                <a:spcPct val="5000"/>
              </a:spcBef>
            </a:pPr>
            <a:r>
              <a:rPr lang="en-US" sz="1400">
                <a:latin typeface="Arial" charset="0"/>
                <a:ea typeface="ＭＳ Ｐゴシック" charset="0"/>
              </a:rPr>
              <a:t>The WG Chair shall ensure that a request is made to any identified holders of potential essential patent claim(s) to complete and submit a Letter of Assurance.</a:t>
            </a:r>
          </a:p>
          <a:p>
            <a:pPr lvl="1">
              <a:lnSpc>
                <a:spcPct val="80000"/>
              </a:lnSpc>
              <a:spcBef>
                <a:spcPct val="5000"/>
              </a:spcBef>
            </a:pPr>
            <a:r>
              <a:rPr lang="en-US" sz="1400">
                <a:latin typeface="Arial" charset="0"/>
                <a:ea typeface="ＭＳ Ｐゴシック" charset="0"/>
              </a:rPr>
              <a:t>It is recommended that the WG chair review the guidance in </a:t>
            </a:r>
            <a:r>
              <a:rPr lang="en-US" sz="1400" i="1">
                <a:latin typeface="Arial" charset="0"/>
                <a:ea typeface="ＭＳ Ｐゴシック" charset="0"/>
              </a:rPr>
              <a:t>IEEE-SA Standards Board Operations Manual</a:t>
            </a:r>
            <a:r>
              <a:rPr lang="en-US" sz="1400">
                <a:latin typeface="Arial" charset="0"/>
                <a:ea typeface="ＭＳ Ｐゴシック" charset="0"/>
              </a:rPr>
              <a:t> 6.3.5 and in FAQs 12 and 12a on inclusion of potential Essential Patent Claims by incorporation or by reference.</a:t>
            </a:r>
            <a:r>
              <a:rPr lang="en-US" sz="1400">
                <a:solidFill>
                  <a:srgbClr val="FF3300"/>
                </a:solidFill>
                <a:latin typeface="Arial" charset="0"/>
                <a:ea typeface="ＭＳ Ｐゴシック" charset="0"/>
              </a:rPr>
              <a:t> </a:t>
            </a:r>
          </a:p>
          <a:p>
            <a:pPr lvl="1">
              <a:lnSpc>
                <a:spcPct val="80000"/>
              </a:lnSpc>
              <a:spcBef>
                <a:spcPct val="5000"/>
              </a:spcBef>
              <a:buFont typeface="Monotype Sorts" charset="0"/>
              <a:buNone/>
            </a:pPr>
            <a:endParaRPr lang="en-US" sz="1200">
              <a:latin typeface="Arial" charset="0"/>
              <a:ea typeface="ＭＳ Ｐゴシック" charset="0"/>
            </a:endParaRPr>
          </a:p>
          <a:p>
            <a:pPr lvl="1">
              <a:lnSpc>
                <a:spcPct val="80000"/>
              </a:lnSpc>
              <a:spcBef>
                <a:spcPct val="5000"/>
              </a:spcBef>
              <a:buFont typeface="Monotype Sorts" charset="0"/>
              <a:buNone/>
            </a:pPr>
            <a:r>
              <a:rPr lang="en-US" sz="1200">
                <a:latin typeface="Arial" charset="0"/>
                <a:ea typeface="ＭＳ Ｐゴシック" charset="0"/>
              </a:rPr>
              <a:t>	Note: </a:t>
            </a:r>
            <a:r>
              <a:rPr lang="en-US" sz="1200" b="1">
                <a:latin typeface="Arial" charset="0"/>
                <a:ea typeface="ＭＳ Ｐゴシック" charset="0"/>
              </a:rPr>
              <a:t>WG</a:t>
            </a:r>
            <a:r>
              <a:rPr lang="en-US" sz="1200">
                <a:latin typeface="Arial" charset="0"/>
                <a:ea typeface="ＭＳ Ｐゴシック" charset="0"/>
              </a:rPr>
              <a:t> includes Working Groups, Task Groups, and other standards-developing committees with a PAR approved by the IEEE-SA Standards Board.</a:t>
            </a:r>
          </a:p>
        </p:txBody>
      </p:sp>
      <p:sp>
        <p:nvSpPr>
          <p:cNvPr id="25605" name="Rectangle 1026"/>
          <p:cNvSpPr>
            <a:spLocks noGrp="1" noChangeArrowheads="1"/>
          </p:cNvSpPr>
          <p:nvPr>
            <p:ph type="title" idx="4294967295"/>
          </p:nvPr>
        </p:nvSpPr>
        <p:spPr>
          <a:xfrm>
            <a:off x="228600" y="0"/>
            <a:ext cx="7772400" cy="609600"/>
          </a:xfrm>
        </p:spPr>
        <p:txBody>
          <a:bodyPr lIns="90487" tIns="44450" rIns="90487" bIns="44450"/>
          <a:lstStyle/>
          <a:p>
            <a:r>
              <a:rPr lang="en-US" sz="2400">
                <a:latin typeface="Times New Roman" charset="0"/>
                <a:ea typeface="ＭＳ Ｐゴシック" charset="0"/>
                <a:cs typeface="ＭＳ Ｐゴシック" charset="0"/>
              </a:rPr>
              <a:t>Instructions for the WG Chair</a:t>
            </a:r>
          </a:p>
        </p:txBody>
      </p:sp>
      <p:sp>
        <p:nvSpPr>
          <p:cNvPr id="25606"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sz="3200" b="1" u="sng">
              <a:solidFill>
                <a:srgbClr val="000099"/>
              </a:solidFill>
              <a:latin typeface="Arial" charset="0"/>
            </a:endParaRPr>
          </a:p>
        </p:txBody>
      </p:sp>
      <p:sp>
        <p:nvSpPr>
          <p:cNvPr id="25607"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5608" name="Slide Number Placeholder 7"/>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4255CAD-CE32-DC49-BEE1-A92A5D4F166B}" type="slidenum">
              <a:rPr lang="en-US"/>
              <a:pPr algn="ctr"/>
              <a:t>3</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2014&gt;</a:t>
            </a:r>
            <a:endParaRPr lang="en-US" sz="1400"/>
          </a:p>
        </p:txBody>
      </p:sp>
      <p:sp>
        <p:nvSpPr>
          <p:cNvPr id="2765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765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BC035B2-1C51-5848-99DE-D04DAEE4E86C}" type="slidenum">
              <a:rPr lang="en-US"/>
              <a:pPr/>
              <a:t>4</a:t>
            </a:fld>
            <a:endParaRPr lang="en-US"/>
          </a:p>
        </p:txBody>
      </p:sp>
      <p:sp>
        <p:nvSpPr>
          <p:cNvPr id="27652" name="Rectangle 2"/>
          <p:cNvSpPr>
            <a:spLocks noGrp="1" noChangeArrowheads="1"/>
          </p:cNvSpPr>
          <p:nvPr>
            <p:ph type="title" idx="4294967295"/>
          </p:nvPr>
        </p:nvSpPr>
        <p:spPr>
          <a:xfrm>
            <a:off x="304800" y="457200"/>
            <a:ext cx="8458200" cy="609600"/>
          </a:xfrm>
        </p:spPr>
        <p:txBody>
          <a:bodyPr/>
          <a:lstStyle/>
          <a:p>
            <a:r>
              <a:rPr lang="en-US" sz="2800">
                <a:latin typeface="Times New Roman" charset="0"/>
                <a:ea typeface="ＭＳ Ｐゴシック" charset="0"/>
                <a:cs typeface="ＭＳ Ｐゴシック" charset="0"/>
              </a:rPr>
              <a:t>Participants, Patents, and Duty to Inform</a:t>
            </a:r>
          </a:p>
        </p:txBody>
      </p:sp>
      <p:sp>
        <p:nvSpPr>
          <p:cNvPr id="2765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
        <p:nvSpPr>
          <p:cNvPr id="27654" name="Rectangle 4"/>
          <p:cNvSpPr>
            <a:spLocks noChangeArrowheads="1"/>
          </p:cNvSpPr>
          <p:nvPr/>
        </p:nvSpPr>
        <p:spPr bwMode="auto">
          <a:xfrm>
            <a:off x="533400" y="9144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en-US" sz="1400" b="1">
                <a:solidFill>
                  <a:srgbClr val="000099"/>
                </a:solidFill>
                <a:latin typeface="Arial" charset="0"/>
              </a:rPr>
              <a:t>“Personal awareness” means that the participant “is personally aware that the holder may have a potential Essential Patent Claim,”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27655" name="Text Box 5"/>
          <p:cNvSpPr txBox="1">
            <a:spLocks noChangeArrowheads="1"/>
          </p:cNvSpPr>
          <p:nvPr/>
        </p:nvSpPr>
        <p:spPr bwMode="auto">
          <a:xfrm>
            <a:off x="4876800" y="60198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#1</a:t>
            </a:r>
            <a:endParaRPr lang="en-US"/>
          </a:p>
        </p:txBody>
      </p:sp>
      <p:sp>
        <p:nvSpPr>
          <p:cNvPr id="27656"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90450184-10C4-BC40-ABA0-2B8DD39BF772}" type="slidenum">
              <a:rPr lang="en-US"/>
              <a:pPr algn="ctr"/>
              <a:t>4</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2014&gt;</a:t>
            </a:r>
            <a:endParaRPr lang="en-US" sz="1400"/>
          </a:p>
        </p:txBody>
      </p:sp>
      <p:sp>
        <p:nvSpPr>
          <p:cNvPr id="2969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969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00A30521-28AC-514B-A800-E3365A813165}" type="slidenum">
              <a:rPr lang="en-US"/>
              <a:pPr/>
              <a:t>5</a:t>
            </a:fld>
            <a:endParaRPr lang="en-US"/>
          </a:p>
        </p:txBody>
      </p:sp>
      <p:sp>
        <p:nvSpPr>
          <p:cNvPr id="29700" name="Rectangle 2"/>
          <p:cNvSpPr>
            <a:spLocks noGrp="1" noChangeArrowheads="1"/>
          </p:cNvSpPr>
          <p:nvPr>
            <p:ph type="title" idx="4294967295"/>
          </p:nvPr>
        </p:nvSpPr>
        <p:spPr>
          <a:xfrm>
            <a:off x="609600" y="304800"/>
            <a:ext cx="7772400" cy="1143000"/>
          </a:xfrm>
        </p:spPr>
        <p:txBody>
          <a:bodyPr/>
          <a:lstStyle/>
          <a:p>
            <a:r>
              <a:rPr lang="en-GB">
                <a:latin typeface="Times New Roman" charset="0"/>
                <a:ea typeface="ＭＳ Ｐゴシック" charset="0"/>
                <a:cs typeface="ＭＳ Ｐゴシック" charset="0"/>
              </a:rPr>
              <a:t>Patent Related Links</a:t>
            </a:r>
            <a:endParaRPr lang="en-US">
              <a:latin typeface="Times New Roman" charset="0"/>
              <a:ea typeface="ＭＳ Ｐゴシック" charset="0"/>
              <a:cs typeface="ＭＳ Ｐゴシック" charset="0"/>
            </a:endParaRPr>
          </a:p>
        </p:txBody>
      </p:sp>
      <p:sp>
        <p:nvSpPr>
          <p:cNvPr id="29701" name="Rectangle 3"/>
          <p:cNvSpPr>
            <a:spLocks noGrp="1" noChangeArrowheads="1"/>
          </p:cNvSpPr>
          <p:nvPr>
            <p:ph type="body" idx="4294967295"/>
          </p:nvPr>
        </p:nvSpPr>
        <p:spPr>
          <a:xfrm>
            <a:off x="0" y="1295400"/>
            <a:ext cx="8991600" cy="3733800"/>
          </a:xfrm>
        </p:spPr>
        <p:txBody>
          <a:bodyPr/>
          <a:lstStyle/>
          <a:p>
            <a:pPr lvl="1">
              <a:lnSpc>
                <a:spcPct val="90000"/>
              </a:lnSpc>
              <a:buFont typeface="Monotype Sorts" charset="0"/>
              <a:buNone/>
            </a:pPr>
            <a:r>
              <a:rPr lang="en-US" sz="2400">
                <a:latin typeface="Arial" charset="0"/>
                <a:ea typeface="ＭＳ Ｐゴシック"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ea typeface="ＭＳ Ｐゴシック" charset="0"/>
                <a:cs typeface="Times New Roman" charset="0"/>
              </a:rPr>
              <a:t>	Patent Policy is stated in these sources:</a:t>
            </a:r>
          </a:p>
          <a:p>
            <a:pPr lvl="1">
              <a:lnSpc>
                <a:spcPct val="90000"/>
              </a:lnSpc>
              <a:buFont typeface="Monotype Sorts" charset="0"/>
              <a:buNone/>
            </a:pPr>
            <a:r>
              <a:rPr lang="en-GB" sz="2400">
                <a:latin typeface="Arial" charset="0"/>
                <a:ea typeface="ＭＳ Ｐゴシック" charset="0"/>
              </a:rPr>
              <a:t>		IEEE-SA Standards Boards Bylaws</a:t>
            </a:r>
          </a:p>
          <a:p>
            <a:pPr lvl="1">
              <a:lnSpc>
                <a:spcPct val="90000"/>
              </a:lnSpc>
              <a:buFont typeface="Monotype Sorts" charset="0"/>
              <a:buNone/>
            </a:pPr>
            <a:r>
              <a:rPr lang="en-US" sz="2100">
                <a:latin typeface="Arial" charset="0"/>
                <a:ea typeface="ＭＳ Ｐゴシック" charset="0"/>
              </a:rPr>
              <a:t>		</a:t>
            </a:r>
            <a:r>
              <a:rPr lang="en-US" sz="2100" i="1">
                <a:latin typeface="Arial" charset="0"/>
                <a:ea typeface="ＭＳ Ｐゴシック" charset="0"/>
              </a:rPr>
              <a:t>http://standards.ieee.org/guides/bylaws/sect6-7.html#6</a:t>
            </a:r>
          </a:p>
          <a:p>
            <a:pPr lvl="1">
              <a:lnSpc>
                <a:spcPct val="90000"/>
              </a:lnSpc>
              <a:buFont typeface="Monotype Sorts" charset="0"/>
              <a:buNone/>
            </a:pPr>
            <a:r>
              <a:rPr lang="en-GB" sz="2400">
                <a:latin typeface="Arial" charset="0"/>
                <a:ea typeface="ＭＳ Ｐゴシック" charset="0"/>
              </a:rPr>
              <a:t>		IEEE-SA Standards Board Operations Manual</a:t>
            </a:r>
          </a:p>
          <a:p>
            <a:pPr lvl="1">
              <a:lnSpc>
                <a:spcPct val="90000"/>
              </a:lnSpc>
              <a:buFont typeface="Monotype Sorts" charset="0"/>
              <a:buNone/>
            </a:pPr>
            <a:r>
              <a:rPr lang="en-US" sz="2400">
                <a:latin typeface="Arial" charset="0"/>
                <a:ea typeface="ＭＳ Ｐゴシック" charset="0"/>
              </a:rPr>
              <a:t>		</a:t>
            </a:r>
            <a:r>
              <a:rPr lang="en-US" sz="2100" i="1">
                <a:latin typeface="Arial" charset="0"/>
                <a:ea typeface="ＭＳ Ｐゴシック" charset="0"/>
              </a:rPr>
              <a:t>http://standards.ieee.org/guides/opman/sect6.html#6.3</a:t>
            </a:r>
            <a:endParaRPr lang="en-US" sz="2400">
              <a:latin typeface="Arial" charset="0"/>
              <a:ea typeface="ＭＳ Ｐゴシック" charset="0"/>
            </a:endParaRPr>
          </a:p>
          <a:p>
            <a:pPr lvl="1">
              <a:lnSpc>
                <a:spcPct val="90000"/>
              </a:lnSpc>
              <a:buFont typeface="Monotype Sorts" charset="0"/>
              <a:buNone/>
            </a:pPr>
            <a:r>
              <a:rPr lang="en-US" sz="2400">
                <a:latin typeface="Arial" charset="0"/>
                <a:ea typeface="ＭＳ Ｐゴシック" charset="0"/>
                <a:cs typeface="Times New Roman" charset="0"/>
              </a:rPr>
              <a:t>	Material about the patent policy is available at</a:t>
            </a:r>
            <a:r>
              <a:rPr lang="en-US" sz="2400">
                <a:latin typeface="Arial" charset="0"/>
                <a:ea typeface="ＭＳ Ｐゴシック" charset="0"/>
              </a:rPr>
              <a:t> </a:t>
            </a:r>
          </a:p>
          <a:p>
            <a:pPr lvl="1">
              <a:lnSpc>
                <a:spcPct val="90000"/>
              </a:lnSpc>
              <a:buFont typeface="Monotype Sorts" charset="0"/>
              <a:buNone/>
            </a:pPr>
            <a:r>
              <a:rPr lang="en-US" sz="2400">
                <a:latin typeface="Arial" charset="0"/>
                <a:ea typeface="ＭＳ Ｐゴシック" charset="0"/>
              </a:rPr>
              <a:t>		</a:t>
            </a:r>
            <a:r>
              <a:rPr lang="en-US" sz="2100" i="1">
                <a:latin typeface="Arial" charset="0"/>
                <a:ea typeface="ＭＳ Ｐゴシック" charset="0"/>
              </a:rPr>
              <a:t>http://standards.ieee.org/board/pat/pat-material.html</a:t>
            </a:r>
          </a:p>
        </p:txBody>
      </p:sp>
      <p:sp>
        <p:nvSpPr>
          <p:cNvPr id="29702" name="Text Box 6"/>
          <p:cNvSpPr txBox="1">
            <a:spLocks noChangeArrowheads="1"/>
          </p:cNvSpPr>
          <p:nvPr/>
        </p:nvSpPr>
        <p:spPr bwMode="auto">
          <a:xfrm>
            <a:off x="3733800" y="58674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#2</a:t>
            </a:r>
            <a:endParaRPr lang="en-US"/>
          </a:p>
        </p:txBody>
      </p:sp>
      <p:sp>
        <p:nvSpPr>
          <p:cNvPr id="29703" name="Rectangle 7"/>
          <p:cNvSpPr>
            <a:spLocks noChangeArrowheads="1"/>
          </p:cNvSpPr>
          <p:nvPr/>
        </p:nvSpPr>
        <p:spPr bwMode="auto">
          <a:xfrm>
            <a:off x="1143000" y="5029200"/>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29704"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8A9B3E1C-E013-274F-9D4F-0F22F92FBEF0}" type="slidenum">
              <a:rPr lang="en-US"/>
              <a:pPr algn="ctr"/>
              <a:t>5</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2014&gt;</a:t>
            </a:r>
            <a:endParaRPr lang="en-US" sz="1400"/>
          </a:p>
        </p:txBody>
      </p:sp>
      <p:sp>
        <p:nvSpPr>
          <p:cNvPr id="30722"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072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25293290-5722-4E46-A27C-0EF1DF4E536C}" type="slidenum">
              <a:rPr lang="en-US"/>
              <a:pPr/>
              <a:t>6</a:t>
            </a:fld>
            <a:endParaRPr lang="en-US"/>
          </a:p>
        </p:txBody>
      </p:sp>
      <p:sp>
        <p:nvSpPr>
          <p:cNvPr id="30724" name="Rectangle 1026"/>
          <p:cNvSpPr>
            <a:spLocks noGrp="1" noChangeArrowheads="1"/>
          </p:cNvSpPr>
          <p:nvPr>
            <p:ph type="title" idx="4294967295"/>
          </p:nvPr>
        </p:nvSpPr>
        <p:spPr>
          <a:xfrm>
            <a:off x="304800" y="381000"/>
            <a:ext cx="8686800" cy="1143000"/>
          </a:xfrm>
        </p:spPr>
        <p:txBody>
          <a:bodyPr/>
          <a:lstStyle/>
          <a:p>
            <a:r>
              <a:rPr lang="en-US">
                <a:latin typeface="Times New Roman" charset="0"/>
                <a:ea typeface="ＭＳ Ｐゴシック" charset="0"/>
                <a:cs typeface="ＭＳ Ｐゴシック" charset="0"/>
              </a:rPr>
              <a:t>Call for Potentially Essential Patents</a:t>
            </a:r>
          </a:p>
        </p:txBody>
      </p:sp>
      <p:sp>
        <p:nvSpPr>
          <p:cNvPr id="30725" name="Rectangle 1027"/>
          <p:cNvSpPr>
            <a:spLocks noGrp="1" noChangeArrowheads="1"/>
          </p:cNvSpPr>
          <p:nvPr>
            <p:ph type="body" idx="4294967295"/>
          </p:nvPr>
        </p:nvSpPr>
        <p:spPr>
          <a:xfrm>
            <a:off x="381000" y="1295400"/>
            <a:ext cx="7772400" cy="4876800"/>
          </a:xfrm>
        </p:spPr>
        <p:txBody>
          <a:bodyPr/>
          <a:lstStyle/>
          <a:p>
            <a:r>
              <a:rPr lang="en-US" sz="2800">
                <a:latin typeface="Arial" charset="0"/>
                <a:ea typeface="ＭＳ Ｐゴシック" charset="0"/>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a:latin typeface="Arial" charset="0"/>
                <a:ea typeface="ＭＳ Ｐゴシック" charset="0"/>
              </a:rPr>
              <a:t>Either speak up now or</a:t>
            </a:r>
          </a:p>
          <a:p>
            <a:pPr lvl="1"/>
            <a:r>
              <a:rPr lang="en-US" sz="2000">
                <a:latin typeface="Arial" charset="0"/>
                <a:ea typeface="ＭＳ Ｐゴシック" charset="0"/>
              </a:rPr>
              <a:t>Provide the chair of this group with the identity of the holder(s) of any and all such claims as soon as possible or</a:t>
            </a:r>
          </a:p>
          <a:p>
            <a:pPr lvl="1"/>
            <a:r>
              <a:rPr lang="en-US" sz="2000">
                <a:latin typeface="Arial" charset="0"/>
                <a:ea typeface="ＭＳ Ｐゴシック" charset="0"/>
              </a:rPr>
              <a:t>Cause an LOA to be submitted</a:t>
            </a:r>
          </a:p>
        </p:txBody>
      </p:sp>
      <p:sp>
        <p:nvSpPr>
          <p:cNvPr id="30726" name="Text Box 1028"/>
          <p:cNvSpPr txBox="1">
            <a:spLocks noChangeArrowheads="1"/>
          </p:cNvSpPr>
          <p:nvPr/>
        </p:nvSpPr>
        <p:spPr bwMode="auto">
          <a:xfrm>
            <a:off x="3352800" y="5486400"/>
            <a:ext cx="9525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#3</a:t>
            </a:r>
          </a:p>
        </p:txBody>
      </p:sp>
      <p:sp>
        <p:nvSpPr>
          <p:cNvPr id="30727"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896F8C0E-7283-2A44-A043-7924914A8E19}" type="slidenum">
              <a:rPr lang="en-US"/>
              <a:pPr algn="ctr"/>
              <a:t>6</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2014&gt;</a:t>
            </a:r>
            <a:endParaRPr lang="en-US" sz="1400"/>
          </a:p>
        </p:txBody>
      </p:sp>
      <p:sp>
        <p:nvSpPr>
          <p:cNvPr id="3174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174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B478FD80-E021-1146-8640-7B387F2A0DE5}" type="slidenum">
              <a:rPr lang="en-US"/>
              <a:pPr/>
              <a:t>7</a:t>
            </a:fld>
            <a:endParaRPr lang="en-US"/>
          </a:p>
        </p:txBody>
      </p:sp>
      <p:sp>
        <p:nvSpPr>
          <p:cNvPr id="31748" name="Rectangle 2"/>
          <p:cNvSpPr>
            <a:spLocks noGrp="1" noChangeArrowheads="1"/>
          </p:cNvSpPr>
          <p:nvPr>
            <p:ph type="title" idx="4294967295"/>
          </p:nvPr>
        </p:nvSpPr>
        <p:spPr>
          <a:xfrm>
            <a:off x="228600" y="609600"/>
            <a:ext cx="8458200" cy="609600"/>
          </a:xfrm>
        </p:spPr>
        <p:txBody>
          <a:bodyPr/>
          <a:lstStyle/>
          <a:p>
            <a:r>
              <a:rPr lang="en-US" sz="2800">
                <a:latin typeface="Times New Roman" charset="0"/>
                <a:ea typeface="ＭＳ Ｐゴシック" charset="0"/>
                <a:cs typeface="ＭＳ Ｐゴシック" charset="0"/>
              </a:rPr>
              <a:t>Other Guidelines for IEEE WG Meetings</a:t>
            </a:r>
          </a:p>
        </p:txBody>
      </p:sp>
      <p:sp>
        <p:nvSpPr>
          <p:cNvPr id="31749"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
        <p:nvSpPr>
          <p:cNvPr id="31750" name="Rectangle 4"/>
          <p:cNvSpPr>
            <a:spLocks noChangeArrowheads="1"/>
          </p:cNvSpPr>
          <p:nvPr/>
        </p:nvSpPr>
        <p:spPr bwMode="auto">
          <a:xfrm>
            <a:off x="533400" y="16002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altLang="ja-JP" b="1">
                <a:solidFill>
                  <a:srgbClr val="000099"/>
                </a:solidFill>
                <a:latin typeface="Arial" charset="0"/>
              </a:rPr>
              <a:t> for more details.</a:t>
            </a:r>
            <a:endParaRPr lang="en-US" b="1">
              <a:solidFill>
                <a:srgbClr val="000099"/>
              </a:solidFill>
              <a:latin typeface="Arial" charset="0"/>
            </a:endParaRPr>
          </a:p>
        </p:txBody>
      </p:sp>
      <p:sp>
        <p:nvSpPr>
          <p:cNvPr id="31751" name="Text Box 7"/>
          <p:cNvSpPr txBox="1">
            <a:spLocks noChangeArrowheads="1"/>
          </p:cNvSpPr>
          <p:nvPr/>
        </p:nvSpPr>
        <p:spPr bwMode="auto">
          <a:xfrm>
            <a:off x="4267200" y="59436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#4</a:t>
            </a:r>
            <a:endParaRPr lang="en-US"/>
          </a:p>
        </p:txBody>
      </p:sp>
      <p:sp>
        <p:nvSpPr>
          <p:cNvPr id="31752" name="Slide Number Placeholder 6"/>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1D17571F-D084-3D42-889F-050185ECD7DA}" type="slidenum">
              <a:rPr lang="en-US"/>
              <a:pPr algn="ctr"/>
              <a:t>7</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2014&gt;</a:t>
            </a:r>
            <a:endParaRPr lang="en-US" sz="1400"/>
          </a:p>
        </p:txBody>
      </p:sp>
      <p:sp>
        <p:nvSpPr>
          <p:cNvPr id="3379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379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A3A51FB-5A75-9A45-A17E-5844EA2DA793}" type="slidenum">
              <a:rPr lang="en-US"/>
              <a:pPr/>
              <a:t>8</a:t>
            </a:fld>
            <a:endParaRPr lang="en-US"/>
          </a:p>
        </p:txBody>
      </p:sp>
      <p:sp>
        <p:nvSpPr>
          <p:cNvPr id="33796"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EEEEEC27-9AB7-2748-97A7-7ACDD150DF3D}" type="slidenum">
              <a:rPr lang="en-US"/>
              <a:pPr algn="ctr"/>
              <a:t>8</a:t>
            </a:fld>
            <a:endParaRPr lang="en-US"/>
          </a:p>
        </p:txBody>
      </p:sp>
      <p:sp>
        <p:nvSpPr>
          <p:cNvPr id="33797" name="Rectangle 2"/>
          <p:cNvSpPr>
            <a:spLocks noGrp="1" noChangeArrowheads="1"/>
          </p:cNvSpPr>
          <p:nvPr>
            <p:ph type="title" idx="4294967295"/>
          </p:nvPr>
        </p:nvSpPr>
        <p:spPr/>
        <p:txBody>
          <a:bodyPr/>
          <a:lstStyle/>
          <a:p>
            <a:r>
              <a:rPr lang="en-US" dirty="0" err="1" smtClean="0">
                <a:latin typeface="Times New Roman" charset="0"/>
                <a:ea typeface="ＭＳ Ｐゴシック" charset="0"/>
                <a:cs typeface="ＭＳ Ｐゴシック" charset="0"/>
              </a:rPr>
              <a:t>SCmaintenance</a:t>
            </a:r>
            <a:r>
              <a:rPr lang="en-US" dirty="0" smtClean="0">
                <a:latin typeface="Times New Roman" charset="0"/>
                <a:ea typeface="ＭＳ Ｐゴシック" charset="0"/>
                <a:cs typeface="ＭＳ Ｐゴシック" charset="0"/>
              </a:rPr>
              <a:t>/</a:t>
            </a:r>
            <a:r>
              <a:rPr lang="en-US" dirty="0" err="1" smtClean="0">
                <a:latin typeface="Times New Roman" charset="0"/>
                <a:ea typeface="ＭＳ Ｐゴシック" charset="0"/>
                <a:cs typeface="ＭＳ Ｐゴシック" charset="0"/>
              </a:rPr>
              <a:t>SCwng</a:t>
            </a:r>
            <a:r>
              <a:rPr lang="en-US" dirty="0" smtClean="0">
                <a:latin typeface="Times New Roman" charset="0"/>
                <a:ea typeface="ＭＳ Ｐゴシック" charset="0"/>
                <a:cs typeface="ＭＳ Ｐゴシック" charset="0"/>
              </a:rPr>
              <a:t> Officer</a:t>
            </a:r>
            <a:endParaRPr lang="en-US" dirty="0">
              <a:latin typeface="Times New Roman" charset="0"/>
              <a:ea typeface="ＭＳ Ｐゴシック" charset="0"/>
              <a:cs typeface="ＭＳ Ｐゴシック" charset="0"/>
            </a:endParaRPr>
          </a:p>
        </p:txBody>
      </p:sp>
      <p:sp>
        <p:nvSpPr>
          <p:cNvPr id="33798" name="Rectangle 3"/>
          <p:cNvSpPr>
            <a:spLocks noGrp="1" noChangeArrowheads="1"/>
          </p:cNvSpPr>
          <p:nvPr>
            <p:ph type="body" idx="4294967295"/>
          </p:nvPr>
        </p:nvSpPr>
        <p:spPr>
          <a:xfrm>
            <a:off x="762000" y="1752600"/>
            <a:ext cx="7772400" cy="4419600"/>
          </a:xfrm>
        </p:spPr>
        <p:txBody>
          <a:bodyPr/>
          <a:lstStyle/>
          <a:p>
            <a:pPr>
              <a:lnSpc>
                <a:spcPct val="80000"/>
              </a:lnSpc>
              <a:buFontTx/>
              <a:buNone/>
            </a:pPr>
            <a:r>
              <a:rPr lang="en-US" sz="1800" dirty="0">
                <a:latin typeface="Arial" charset="0"/>
                <a:ea typeface="ＭＳ Ｐゴシック" charset="0"/>
                <a:cs typeface="ＭＳ Ｐゴシック" charset="0"/>
              </a:rPr>
              <a:t>Chair:		</a:t>
            </a:r>
            <a:r>
              <a:rPr lang="en-US" sz="1800" dirty="0" smtClean="0">
                <a:latin typeface="Arial" charset="0"/>
                <a:ea typeface="ＭＳ Ｐゴシック" charset="0"/>
                <a:cs typeface="ＭＳ Ｐゴシック" charset="0"/>
              </a:rPr>
              <a:t>	Patrick </a:t>
            </a:r>
            <a:r>
              <a:rPr lang="en-US" sz="1800" dirty="0">
                <a:latin typeface="Arial" charset="0"/>
                <a:ea typeface="ＭＳ Ｐゴシック" charset="0"/>
                <a:cs typeface="ＭＳ Ｐゴシック" charset="0"/>
              </a:rPr>
              <a:t>Kinney</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Vice </a:t>
            </a:r>
            <a:r>
              <a:rPr lang="en-US" sz="1800" dirty="0" smtClean="0">
                <a:latin typeface="Arial" charset="0"/>
                <a:ea typeface="ＭＳ Ｐゴシック" charset="0"/>
                <a:cs typeface="ＭＳ Ｐゴシック" charset="0"/>
              </a:rPr>
              <a:t>Chair		Ben Rolfe</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smtClean="0">
                <a:latin typeface="Arial" charset="0"/>
                <a:ea typeface="ＭＳ Ｐゴシック" charset="0"/>
                <a:cs typeface="ＭＳ Ｐゴシック" charset="0"/>
              </a:rPr>
              <a:t>Secretary	</a:t>
            </a:r>
            <a:endParaRPr lang="en-US" sz="1800" dirty="0">
              <a:latin typeface="Arial"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&lt;May 2014&gt;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9</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9</a:t>
            </a:fld>
            <a:endParaRPr lang="en-US"/>
          </a:p>
        </p:txBody>
      </p:sp>
      <p:sp>
        <p:nvSpPr>
          <p:cNvPr id="34821" name="Rectangle 2"/>
          <p:cNvSpPr>
            <a:spLocks noGrp="1" noChangeArrowheads="1"/>
          </p:cNvSpPr>
          <p:nvPr>
            <p:ph type="title" idx="4294967295"/>
          </p:nvPr>
        </p:nvSpPr>
        <p:spPr>
          <a:xfrm>
            <a:off x="762000" y="457200"/>
            <a:ext cx="7772400" cy="762000"/>
          </a:xfrm>
        </p:spPr>
        <p:txBody>
          <a:bodyPr/>
          <a:lstStyle/>
          <a:p>
            <a:r>
              <a:rPr lang="en-US">
                <a:latin typeface="Times New Roman" charset="0"/>
                <a:ea typeface="ＭＳ Ｐゴシック" charset="0"/>
                <a:cs typeface="ＭＳ Ｐゴシック" charset="0"/>
              </a:rPr>
              <a:t>Chair’s Role</a:t>
            </a:r>
          </a:p>
        </p:txBody>
      </p:sp>
      <p:sp>
        <p:nvSpPr>
          <p:cNvPr id="34822" name="Rectangle 3"/>
          <p:cNvSpPr>
            <a:spLocks noGrp="1" noChangeArrowheads="1"/>
          </p:cNvSpPr>
          <p:nvPr>
            <p:ph type="body" idx="4294967295"/>
          </p:nvPr>
        </p:nvSpPr>
        <p:spPr>
          <a:xfrm>
            <a:off x="762000" y="1371600"/>
            <a:ext cx="7772400" cy="4876800"/>
          </a:xfrm>
        </p:spPr>
        <p:txBody>
          <a:bodyPr/>
          <a:lstStyle/>
          <a:p>
            <a:pPr>
              <a:lnSpc>
                <a:spcPct val="80000"/>
              </a:lnSpc>
            </a:pPr>
            <a:r>
              <a:rPr lang="en-US" sz="2400" b="1">
                <a:latin typeface="Arial" charset="0"/>
                <a:ea typeface="ＭＳ Ｐゴシック" charset="0"/>
                <a:cs typeface="ＭＳ Ｐゴシック" charset="0"/>
                <a:hlinkClick r:id="rId3"/>
              </a:rPr>
              <a:t>http://ieee802.org/Mike_Spring_Article_on_Stds_Process.pdf</a:t>
            </a:r>
            <a:endParaRPr lang="en-US" sz="2400" b="1">
              <a:latin typeface="Arial" charset="0"/>
              <a:ea typeface="ＭＳ Ｐゴシック" charset="0"/>
              <a:cs typeface="ＭＳ Ｐゴシック" charset="0"/>
            </a:endParaRPr>
          </a:p>
          <a:p>
            <a:pPr>
              <a:lnSpc>
                <a:spcPct val="80000"/>
              </a:lnSpc>
              <a:buFontTx/>
              <a:buNone/>
            </a:pPr>
            <a:r>
              <a:rPr lang="en-US" sz="2400" i="1">
                <a:latin typeface="Arial" charset="0"/>
                <a:ea typeface="ＭＳ Ｐゴシック" charset="0"/>
                <a:cs typeface="ＭＳ Ｐゴシック" charset="0"/>
              </a:rPr>
              <a:t>…the chairperson of the working group is key to what and how fast a standard is produced.</a:t>
            </a:r>
            <a:endParaRPr lang="en-US" sz="2400">
              <a:latin typeface="Arial" charset="0"/>
              <a:ea typeface="ＭＳ Ｐゴシック" charset="0"/>
              <a:cs typeface="ＭＳ Ｐゴシック" charset="0"/>
            </a:endParaRPr>
          </a:p>
          <a:p>
            <a:pPr>
              <a:lnSpc>
                <a:spcPct val="80000"/>
              </a:lnSpc>
              <a:buFontTx/>
              <a:buNone/>
            </a:pPr>
            <a:endParaRPr lang="en-US" sz="2400">
              <a:latin typeface="Arial" charset="0"/>
              <a:ea typeface="ＭＳ Ｐゴシック" charset="0"/>
              <a:cs typeface="ＭＳ Ｐゴシック" charset="0"/>
            </a:endParaRPr>
          </a:p>
          <a:p>
            <a:pPr>
              <a:lnSpc>
                <a:spcPct val="80000"/>
              </a:lnSpc>
              <a:buFontTx/>
              <a:buNone/>
            </a:pPr>
            <a:r>
              <a:rPr lang="en-US" sz="2400">
                <a:latin typeface="Arial" charset="0"/>
                <a:ea typeface="ＭＳ Ｐゴシック" charset="0"/>
                <a:cs typeface="ＭＳ Ｐゴシック" charset="0"/>
              </a:rPr>
              <a:t>The 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20560</TotalTime>
  <Words>1210</Words>
  <Application>Microsoft Macintosh PowerPoint</Application>
  <PresentationFormat>On-screen Show (4:3)</PresentationFormat>
  <Paragraphs>191</Paragraphs>
  <Slides>12</Slides>
  <Notes>7</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Default Design</vt:lpstr>
      <vt:lpstr>PowerPoint Presentation</vt:lpstr>
      <vt:lpstr>Meeting Goals (Agenda 15-14-0362-01)</vt:lpstr>
      <vt:lpstr>Instructions for the WG Chair</vt:lpstr>
      <vt:lpstr>Participants, Patents, and Duty to Inform</vt:lpstr>
      <vt:lpstr>Patent Related Links</vt:lpstr>
      <vt:lpstr>Call for Potentially Essential Patents</vt:lpstr>
      <vt:lpstr>Other Guidelines for IEEE WG Meetings</vt:lpstr>
      <vt:lpstr>SCmaintenance/SCwng Officer</vt:lpstr>
      <vt:lpstr>Chair’s Role</vt:lpstr>
      <vt:lpstr>SC Maintenance Detailed Agenda</vt:lpstr>
      <vt:lpstr>Issues with CSMA-CA in 802.15.4 (15-14-0383-00)</vt:lpstr>
      <vt:lpstr>Issues with TSCH default values (15-14-0390-01)</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Opening Report for San Diego</dc:title>
  <dc:subject>IEEE 802.15 &lt;SC Opening Report&gt;</dc:subject>
  <dc:creator>Pat Kinney</dc:creator>
  <cp:keywords/>
  <dc:description>&lt;15-14-0418-00-0mag&gt;</dc:description>
  <cp:lastModifiedBy>Pat Kinney</cp:lastModifiedBy>
  <cp:revision>517</cp:revision>
  <cp:lastPrinted>1998-02-10T13:28:06Z</cp:lastPrinted>
  <dcterms:created xsi:type="dcterms:W3CDTF">2009-07-12T16:25:16Z</dcterms:created>
  <dcterms:modified xsi:type="dcterms:W3CDTF">2014-07-14T17:41:29Z</dcterms:modified>
  <cp:category/>
</cp:coreProperties>
</file>