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6" r:id="rId2"/>
    <p:sldId id="257" r:id="rId3"/>
    <p:sldId id="273" r:id="rId4"/>
    <p:sldId id="296" r:id="rId5"/>
    <p:sldId id="297" r:id="rId6"/>
    <p:sldId id="299" r:id="rId7"/>
    <p:sldId id="300" r:id="rId8"/>
    <p:sldId id="298" r:id="rId9"/>
    <p:sldId id="294" r:id="rId10"/>
  </p:sldIdLst>
  <p:sldSz cx="9144000" cy="6858000" type="screen4x3"/>
  <p:notesSz cx="6858000" cy="9237663"/>
  <p:defaultTextStyle>
    <a:defPPr>
      <a:defRPr lang="en-GB"/>
    </a:defPPr>
    <a:lvl1pPr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fontAlgn="base">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64" autoAdjust="0"/>
    <p:restoredTop sz="97326" autoAdjust="0"/>
  </p:normalViewPr>
  <p:slideViewPr>
    <p:cSldViewPr>
      <p:cViewPr varScale="1">
        <p:scale>
          <a:sx n="70" d="100"/>
          <a:sy n="70" d="100"/>
        </p:scale>
        <p:origin x="-96" y="-30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181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buClr>
                <a:srgbClr val="000000"/>
              </a:buClr>
              <a:buSzPct val="100000"/>
              <a:buFont typeface="Times New Roman" pitchFamily="18" charset="0"/>
              <a:buNone/>
              <a:defRPr sz="1200"/>
            </a:lvl1pPr>
          </a:lstStyle>
          <a:p>
            <a:pPr>
              <a:defRPr/>
            </a:pPr>
            <a:endParaRPr lang="en-US"/>
          </a:p>
        </p:txBody>
      </p:sp>
      <p:sp>
        <p:nvSpPr>
          <p:cNvPr id="3" name="Date Placeholder 2"/>
          <p:cNvSpPr>
            <a:spLocks noGrp="1"/>
          </p:cNvSpPr>
          <p:nvPr>
            <p:ph type="dt" sz="quarter" idx="1"/>
          </p:nvPr>
        </p:nvSpPr>
        <p:spPr>
          <a:xfrm>
            <a:off x="3884613" y="0"/>
            <a:ext cx="2971800" cy="461963"/>
          </a:xfrm>
          <a:prstGeom prst="rect">
            <a:avLst/>
          </a:prstGeom>
        </p:spPr>
        <p:txBody>
          <a:bodyPr vert="horz" lIns="91440" tIns="45720" rIns="91440" bIns="45720" rtlCol="0"/>
          <a:lstStyle>
            <a:lvl1pPr algn="r">
              <a:buClr>
                <a:srgbClr val="000000"/>
              </a:buClr>
              <a:buSzPct val="100000"/>
              <a:buFont typeface="Times New Roman" pitchFamily="18" charset="0"/>
              <a:buNone/>
              <a:defRPr sz="1200"/>
            </a:lvl1pPr>
          </a:lstStyle>
          <a:p>
            <a:pPr>
              <a:defRPr/>
            </a:pPr>
            <a:fld id="{D37953CE-6A72-4492-A55D-099A585288BC}" type="datetimeFigureOut">
              <a:rPr lang="en-US"/>
              <a:pPr>
                <a:defRPr/>
              </a:pPr>
              <a:t>7/15/2014</a:t>
            </a:fld>
            <a:endParaRPr lang="en-US"/>
          </a:p>
        </p:txBody>
      </p:sp>
      <p:sp>
        <p:nvSpPr>
          <p:cNvPr id="4" name="Footer Placeholder 3"/>
          <p:cNvSpPr>
            <a:spLocks noGrp="1"/>
          </p:cNvSpPr>
          <p:nvPr>
            <p:ph type="ftr" sz="quarter" idx="2"/>
          </p:nvPr>
        </p:nvSpPr>
        <p:spPr>
          <a:xfrm>
            <a:off x="0" y="8774113"/>
            <a:ext cx="2971800" cy="461962"/>
          </a:xfrm>
          <a:prstGeom prst="rect">
            <a:avLst/>
          </a:prstGeom>
        </p:spPr>
        <p:txBody>
          <a:bodyPr vert="horz" lIns="91440" tIns="45720" rIns="91440" bIns="45720" rtlCol="0" anchor="b"/>
          <a:lstStyle>
            <a:lvl1pPr algn="l">
              <a:buClr>
                <a:srgbClr val="000000"/>
              </a:buClr>
              <a:buSzPct val="100000"/>
              <a:buFont typeface="Times New Roman" pitchFamily="18" charset="0"/>
              <a:buNone/>
              <a:defRPr sz="1200"/>
            </a:lvl1pPr>
          </a:lstStyle>
          <a:p>
            <a:pPr>
              <a:defRPr/>
            </a:pPr>
            <a:endParaRPr lang="en-US"/>
          </a:p>
        </p:txBody>
      </p:sp>
      <p:sp>
        <p:nvSpPr>
          <p:cNvPr id="5" name="Slide Number Placeholder 4"/>
          <p:cNvSpPr>
            <a:spLocks noGrp="1"/>
          </p:cNvSpPr>
          <p:nvPr>
            <p:ph type="sldNum" sz="quarter" idx="3"/>
          </p:nvPr>
        </p:nvSpPr>
        <p:spPr>
          <a:xfrm>
            <a:off x="3884613" y="8774113"/>
            <a:ext cx="2971800" cy="461962"/>
          </a:xfrm>
          <a:prstGeom prst="rect">
            <a:avLst/>
          </a:prstGeom>
        </p:spPr>
        <p:txBody>
          <a:bodyPr vert="horz" lIns="91440" tIns="45720" rIns="91440" bIns="45720" rtlCol="0" anchor="b"/>
          <a:lstStyle>
            <a:lvl1pPr algn="r">
              <a:buClr>
                <a:srgbClr val="000000"/>
              </a:buClr>
              <a:buSzPct val="100000"/>
              <a:buFont typeface="Times New Roman" pitchFamily="18" charset="0"/>
              <a:buNone/>
              <a:defRPr sz="1200"/>
            </a:lvl1pPr>
          </a:lstStyle>
          <a:p>
            <a:pPr>
              <a:defRPr/>
            </a:pPr>
            <a:fld id="{7170A925-4A9B-46EB-B904-5E8F59FAC3D9}" type="slidenum">
              <a:rPr lang="en-US"/>
              <a:pPr>
                <a:defRPr/>
              </a:pPr>
              <a:t>‹#›</a:t>
            </a:fld>
            <a:endParaRPr lang="en-US"/>
          </a:p>
        </p:txBody>
      </p:sp>
    </p:spTree>
    <p:extLst>
      <p:ext uri="{BB962C8B-B14F-4D97-AF65-F5344CB8AC3E}">
        <p14:creationId xmlns:p14="http://schemas.microsoft.com/office/powerpoint/2010/main" val="695050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4" name="AutoShape 2"/>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5" name="AutoShape 3"/>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6" name="AutoShape 4"/>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7" name="AutoShape 5"/>
          <p:cNvSpPr>
            <a:spLocks noChangeArrowheads="1"/>
          </p:cNvSpPr>
          <p:nvPr/>
        </p:nvSpPr>
        <p:spPr bwMode="auto">
          <a:xfrm>
            <a:off x="0" y="0"/>
            <a:ext cx="6858000" cy="9237663"/>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8" name="Text Box 6"/>
          <p:cNvSpPr txBox="1">
            <a:spLocks noChangeArrowheads="1"/>
          </p:cNvSpPr>
          <p:nvPr/>
        </p:nvSpPr>
        <p:spPr bwMode="auto">
          <a:xfrm>
            <a:off x="3429000" y="95250"/>
            <a:ext cx="27844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79" name="Rectangle 7"/>
          <p:cNvSpPr>
            <a:spLocks noGrp="1" noChangeArrowheads="1"/>
          </p:cNvSpPr>
          <p:nvPr>
            <p:ph type="dt"/>
          </p:nvPr>
        </p:nvSpPr>
        <p:spPr bwMode="auto">
          <a:xfrm>
            <a:off x="646113" y="85725"/>
            <a:ext cx="2700337" cy="211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b" anchorCtr="0" compatLnSpc="1">
            <a:prstTxWarp prst="textNoShape">
              <a:avLst/>
            </a:prstTxWarp>
          </a:bodyPr>
          <a:lstStyle>
            <a:lvl1pPr>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0"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sp>
      <p:sp>
        <p:nvSpPr>
          <p:cNvPr id="3081" name="Rectangle 9"/>
          <p:cNvSpPr>
            <a:spLocks noGrp="1" noChangeArrowheads="1"/>
          </p:cNvSpPr>
          <p:nvPr>
            <p:ph type="body"/>
          </p:nvPr>
        </p:nvSpPr>
        <p:spPr bwMode="auto">
          <a:xfrm>
            <a:off x="914400" y="4387850"/>
            <a:ext cx="5021263" cy="414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60" tIns="46080" rIns="92160" bIns="46080" numCol="1" anchor="t" anchorCtr="0" compatLnSpc="1">
            <a:prstTxWarp prst="textNoShape">
              <a:avLst/>
            </a:prstTxWarp>
          </a:bodyPr>
          <a:lstStyle/>
          <a:p>
            <a:pPr lvl="0"/>
            <a:endParaRPr lang="en-US" noProof="0" smtClean="0"/>
          </a:p>
        </p:txBody>
      </p:sp>
      <p:sp>
        <p:nvSpPr>
          <p:cNvPr id="3082" name="Text Box 10"/>
          <p:cNvSpPr txBox="1">
            <a:spLocks noChangeArrowheads="1"/>
          </p:cNvSpPr>
          <p:nvPr/>
        </p:nvSpPr>
        <p:spPr bwMode="auto">
          <a:xfrm>
            <a:off x="3730625" y="8942388"/>
            <a:ext cx="2482850" cy="152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83" name="Rectangle 11"/>
          <p:cNvSpPr>
            <a:spLocks noGrp="1" noChangeArrowheads="1"/>
          </p:cNvSpPr>
          <p:nvPr>
            <p:ph type="sldNum"/>
          </p:nvPr>
        </p:nvSpPr>
        <p:spPr bwMode="auto">
          <a:xfrm>
            <a:off x="2901950" y="8942388"/>
            <a:ext cx="784225" cy="730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0" tIns="0" rIns="0" bIns="0" numCol="1" anchor="t" anchorCtr="0" compatLnSpc="1">
            <a:prstTxWarp prst="textNoShape">
              <a:avLst/>
            </a:prstTxWarp>
          </a:bodyPr>
          <a:lstStyle>
            <a:lvl1pPr algn="r">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t>Page </a:t>
            </a:r>
            <a:fld id="{A081A434-73D9-4B5C-978F-6167C9D29855}" type="slidenum">
              <a:rPr lang="en-US"/>
              <a:pPr>
                <a:defRPr/>
              </a:pPr>
              <a:t>‹#›</a:t>
            </a:fld>
            <a:endParaRPr lang="en-US"/>
          </a:p>
        </p:txBody>
      </p:sp>
      <p:sp>
        <p:nvSpPr>
          <p:cNvPr id="3084" name="Rectangle 12"/>
          <p:cNvSpPr>
            <a:spLocks noChangeArrowheads="1"/>
          </p:cNvSpPr>
          <p:nvPr/>
        </p:nvSpPr>
        <p:spPr bwMode="auto">
          <a:xfrm>
            <a:off x="715963" y="8942388"/>
            <a:ext cx="2255837"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a:solidFill>
                  <a:srgbClr val="000000"/>
                </a:solidFill>
                <a:latin typeface="Times New Roman" charset="0"/>
                <a:ea typeface="ＭＳ Ｐゴシック" charset="0"/>
                <a:cs typeface="ＭＳ Ｐゴシック" charset="0"/>
              </a:rPr>
              <a:t>Tentative agenda Full WG</a:t>
            </a:r>
          </a:p>
        </p:txBody>
      </p:sp>
      <p:sp>
        <p:nvSpPr>
          <p:cNvPr id="3085"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
        <p:nvSpPr>
          <p:cNvPr id="3086"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99539129"/>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535147B9-9AFE-429A-A865-3DDA2F0C589E}" type="slidenum">
              <a:rPr lang="en-US" sz="2400" smtClean="0">
                <a:solidFill>
                  <a:srgbClr val="000000"/>
                </a:solidFill>
              </a:rPr>
              <a:pPr eaLnBrk="1" hangingPunct="1">
                <a:defRPr/>
              </a:pPr>
              <a:t>1</a:t>
            </a:fld>
            <a:endParaRPr lang="en-US" sz="2400" smtClean="0">
              <a:solidFill>
                <a:srgbClr val="000000"/>
              </a:solidFill>
            </a:endParaRPr>
          </a:p>
        </p:txBody>
      </p:sp>
      <p:sp>
        <p:nvSpPr>
          <p:cNvPr id="2150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150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89690A17-4B16-45BF-AD7D-C638CBE63342}" type="slidenum">
              <a:rPr lang="en-US" smtClean="0">
                <a:solidFill>
                  <a:srgbClr val="000000"/>
                </a:solidFill>
              </a:rPr>
              <a:pPr algn="r" eaLnBrk="1" hangingPunct="1">
                <a:buSzPct val="100000"/>
                <a:defRPr/>
              </a:pPr>
              <a:t>1</a:t>
            </a:fld>
            <a:endParaRPr lang="en-US" smtClean="0">
              <a:solidFill>
                <a:srgbClr val="000000"/>
              </a:solidFill>
            </a:endParaRPr>
          </a:p>
        </p:txBody>
      </p:sp>
      <p:sp>
        <p:nvSpPr>
          <p:cNvPr id="2150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150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4C9AEE48-F2E2-4A14-A1AE-AE7FDDB204FD}" type="slidenum">
              <a:rPr lang="en-US" sz="2400" smtClean="0">
                <a:solidFill>
                  <a:srgbClr val="000000"/>
                </a:solidFill>
              </a:rPr>
              <a:pPr eaLnBrk="1" hangingPunct="1">
                <a:defRPr/>
              </a:pPr>
              <a:t>2</a:t>
            </a:fld>
            <a:endParaRPr lang="en-US" sz="2400" smtClean="0">
              <a:solidFill>
                <a:srgbClr val="000000"/>
              </a:solidFill>
            </a:endParaRPr>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1ED17A03-9B24-4705-9AAD-0F6E93C4F19C}" type="slidenum">
              <a:rPr lang="en-US" smtClean="0">
                <a:solidFill>
                  <a:srgbClr val="000000"/>
                </a:solidFill>
              </a:rPr>
              <a:pPr algn="r" eaLnBrk="1" hangingPunct="1">
                <a:buSzPct val="100000"/>
                <a:defRPr/>
              </a:pPr>
              <a:t>2</a:t>
            </a:fld>
            <a:endParaRPr lang="en-US" smtClean="0">
              <a:solidFill>
                <a:srgbClr val="000000"/>
              </a:solidFill>
            </a:endParaRPr>
          </a:p>
        </p:txBody>
      </p:sp>
      <p:sp>
        <p:nvSpPr>
          <p:cNvPr id="22531"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dirty="0" smtClean="0">
              <a:ea typeface="ＭＳ Ｐゴシック" charset="0"/>
              <a:cs typeface="+mn-cs"/>
            </a:endParaRPr>
          </a:p>
          <a:p>
            <a:pPr>
              <a:buFont typeface="Times New Roman" charset="0"/>
              <a:buNone/>
              <a:defRPr/>
            </a:pPr>
            <a:r>
              <a:rPr lang="en-US" dirty="0" smtClean="0">
                <a:ea typeface="ＭＳ Ｐゴシック" charset="0"/>
                <a:cs typeface="+mn-cs"/>
              </a:rPr>
              <a:t>----- Meeting Notes (17/01/2011 11:38) -----</a:t>
            </a:r>
          </a:p>
          <a:p>
            <a:pPr>
              <a:buFont typeface="Times New Roman" charset="0"/>
              <a:buNone/>
              <a:defRPr/>
            </a:pPr>
            <a:r>
              <a:rPr lang="en-US" dirty="0" smtClean="0">
                <a:ea typeface="ＭＳ Ｐゴシック" charset="0"/>
                <a:cs typeface="+mn-cs"/>
              </a:rPr>
              <a:t>Replace 1st paragraph with context for TVWS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DFDCF90-5139-49E4-A559-B9CC2041126F}" type="slidenum">
              <a:rPr lang="en-US" sz="2400" smtClean="0">
                <a:solidFill>
                  <a:srgbClr val="000000"/>
                </a:solidFill>
              </a:rPr>
              <a:pPr eaLnBrk="1" hangingPunct="1">
                <a:defRPr/>
              </a:pPr>
              <a:t>3</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C14C7C5A-C08D-42E3-B204-CC4EFD8D0AA9}" type="slidenum">
              <a:rPr lang="en-US" smtClean="0">
                <a:solidFill>
                  <a:srgbClr val="000000"/>
                </a:solidFill>
              </a:rPr>
              <a:pPr algn="r" eaLnBrk="1" hangingPunct="1">
                <a:buSzPct val="100000"/>
                <a:defRPr/>
              </a:pPr>
              <a:t>3</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4</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4</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5</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5</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6</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6</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7</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7</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CE58FE54-4D90-496D-AF3D-EA2887D1EB3B}" type="slidenum">
              <a:rPr lang="en-US" sz="2400" smtClean="0">
                <a:solidFill>
                  <a:srgbClr val="000000"/>
                </a:solidFill>
              </a:rPr>
              <a:pPr eaLnBrk="1" hangingPunct="1">
                <a:defRPr/>
              </a:pPr>
              <a:t>8</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9C281768-868D-40D9-AF86-0FB2166B9B76}" type="slidenum">
              <a:rPr lang="en-US" smtClean="0">
                <a:solidFill>
                  <a:srgbClr val="000000"/>
                </a:solidFill>
              </a:rPr>
              <a:pPr algn="r" eaLnBrk="1" hangingPunct="1">
                <a:buSzPct val="100000"/>
                <a:defRPr/>
              </a:pPr>
              <a:t>8</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p:txBody>
          <a:bodyPr/>
          <a:lstStyle/>
          <a:p>
            <a:pPr>
              <a:defRPr/>
            </a:pPr>
            <a:r>
              <a:rPr lang="en-US"/>
              <a:t>07/12/10</a:t>
            </a:r>
          </a:p>
        </p:txBody>
      </p:sp>
      <p:sp>
        <p:nvSpPr>
          <p:cNvPr id="7" name="Rectangle 11"/>
          <p:cNvSpPr>
            <a:spLocks noGrp="1" noChangeArrowheads="1"/>
          </p:cNvSpPr>
          <p:nvPr>
            <p:ph type="sldNum" sz="quarter"/>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eaLnBrk="1" hangingPunct="1">
              <a:defRPr/>
            </a:pPr>
            <a:r>
              <a:rPr lang="en-US" sz="2400" smtClean="0">
                <a:solidFill>
                  <a:srgbClr val="000000"/>
                </a:solidFill>
              </a:rPr>
              <a:t>Page </a:t>
            </a:r>
            <a:fld id="{6D18D95E-7773-40A8-8299-D75D28AF955D}" type="slidenum">
              <a:rPr lang="en-US" sz="2400" smtClean="0">
                <a:solidFill>
                  <a:srgbClr val="000000"/>
                </a:solidFill>
              </a:rPr>
              <a:pPr eaLnBrk="1" hangingPunct="1">
                <a:defRPr/>
              </a:pPr>
              <a:t>9</a:t>
            </a:fld>
            <a:endParaRPr lang="en-US" sz="2400" smtClean="0">
              <a:solidFill>
                <a:srgbClr val="000000"/>
              </a:solidFill>
            </a:endParaRPr>
          </a:p>
        </p:txBody>
      </p:sp>
      <p:sp>
        <p:nvSpPr>
          <p:cNvPr id="26625"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smtClean="0"/>
              <a:t>Jul 12, 2010</a:t>
            </a:r>
          </a:p>
        </p:txBody>
      </p:sp>
      <p:sp>
        <p:nvSpPr>
          <p:cNvPr id="26626"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itchFamily="18" charset="0"/>
                <a:ea typeface="MS PGothic" pitchFamily="34" charset="-128"/>
              </a:defRPr>
            </a:lvl9pPr>
          </a:lstStyle>
          <a:p>
            <a:pPr algn="r" eaLnBrk="1" hangingPunct="1">
              <a:buSzPct val="100000"/>
              <a:defRPr/>
            </a:pPr>
            <a:r>
              <a:rPr lang="en-US" smtClean="0">
                <a:solidFill>
                  <a:srgbClr val="000000"/>
                </a:solidFill>
              </a:rPr>
              <a:t>Page </a:t>
            </a:r>
            <a:fld id="{C673AB3B-ECEA-4520-B243-7A35E4BAAC9F}" type="slidenum">
              <a:rPr lang="en-US" smtClean="0">
                <a:solidFill>
                  <a:srgbClr val="000000"/>
                </a:solidFill>
              </a:rPr>
              <a:pPr algn="r" eaLnBrk="1" hangingPunct="1">
                <a:buSzPct val="100000"/>
                <a:defRPr/>
              </a:pPr>
              <a:t>9</a:t>
            </a:fld>
            <a:endParaRPr lang="en-US" smtClean="0">
              <a:solidFill>
                <a:srgbClr val="000000"/>
              </a:solidFill>
            </a:endParaRPr>
          </a:p>
        </p:txBody>
      </p:sp>
      <p:sp>
        <p:nvSpPr>
          <p:cNvPr id="26627" name="Text Box 3"/>
          <p:cNvSpPr>
            <a:spLocks noGrp="1" noRot="1" noChangeAspect="1" noChangeArrowheads="1"/>
          </p:cNvSpPr>
          <p:nvPr>
            <p:ph type="sldImg"/>
          </p:nvPr>
        </p:nvSpPr>
        <p:spPr>
          <a:xfrm>
            <a:off x="1130300" y="698500"/>
            <a:ext cx="4602163" cy="3451225"/>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6628"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pPr>
              <a:buFont typeface="Times New Roman" charset="0"/>
              <a:buNone/>
              <a:defRPr/>
            </a:pPr>
            <a:endParaRPr lang="en-US" smtClean="0">
              <a:ea typeface="ＭＳ Ｐゴシック" charset="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Slide Number Placeholder 3"/>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535E8421-827A-41E6-A6A9-AEF17531E05D}" type="slidenum">
              <a:rPr lang="en-US"/>
              <a:pPr>
                <a:defRPr/>
              </a:pPr>
              <a:t>‹#›</a:t>
            </a:fld>
            <a:endParaRPr lang="en-US"/>
          </a:p>
        </p:txBody>
      </p:sp>
    </p:spTree>
    <p:extLst>
      <p:ext uri="{BB962C8B-B14F-4D97-AF65-F5344CB8AC3E}">
        <p14:creationId xmlns:p14="http://schemas.microsoft.com/office/powerpoint/2010/main" val="4123481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Slide Number Placeholder 3"/>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70E43FED-D660-49DC-BE64-053BDFCBAE47}" type="slidenum">
              <a:rPr lang="en-US"/>
              <a:pPr>
                <a:defRPr/>
              </a:pPr>
              <a:t>‹#›</a:t>
            </a:fld>
            <a:endParaRPr lang="en-US"/>
          </a:p>
        </p:txBody>
      </p:sp>
    </p:spTree>
    <p:extLst>
      <p:ext uri="{BB962C8B-B14F-4D97-AF65-F5344CB8AC3E}">
        <p14:creationId xmlns:p14="http://schemas.microsoft.com/office/powerpoint/2010/main" val="2703457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Slide Number Placeholder 4"/>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F479B1D0-31FE-4D4B-AE97-9A88EC158A4D}" type="slidenum">
              <a:rPr lang="en-US"/>
              <a:pPr>
                <a:defRPr/>
              </a:pPr>
              <a:t>‹#›</a:t>
            </a:fld>
            <a:endParaRPr lang="en-US"/>
          </a:p>
        </p:txBody>
      </p:sp>
    </p:spTree>
    <p:extLst>
      <p:ext uri="{BB962C8B-B14F-4D97-AF65-F5344CB8AC3E}">
        <p14:creationId xmlns:p14="http://schemas.microsoft.com/office/powerpoint/2010/main" val="1362915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noChangeArrowheads="1"/>
          </p:cNvSpPr>
          <p:nvPr>
            <p:ph type="sldNum" idx="10"/>
          </p:nvPr>
        </p:nvSpPr>
        <p:spPr>
          <a:xfrm>
            <a:off x="4344988" y="6475413"/>
            <a:ext cx="522287" cy="1092200"/>
          </a:xfrm>
          <a:prstGeom prst="rect">
            <a:avLst/>
          </a:prstGeom>
        </p:spPr>
        <p:txBody>
          <a:bodyPr/>
          <a:lstStyle>
            <a:lvl1pPr>
              <a:defRPr/>
            </a:lvl1pPr>
          </a:lstStyle>
          <a:p>
            <a:pPr>
              <a:defRPr/>
            </a:pPr>
            <a:r>
              <a:rPr lang="en-US"/>
              <a:t>Slide </a:t>
            </a:r>
            <a:fld id="{66DF3033-AB1F-4956-921B-E6EE642CEB9D}" type="slidenum">
              <a:rPr lang="en-US"/>
              <a:pPr>
                <a:defRPr/>
              </a:pPr>
              <a:t>‹#›</a:t>
            </a:fld>
            <a:endParaRPr lang="en-US"/>
          </a:p>
        </p:txBody>
      </p:sp>
    </p:spTree>
    <p:extLst>
      <p:ext uri="{BB962C8B-B14F-4D97-AF65-F5344CB8AC3E}">
        <p14:creationId xmlns:p14="http://schemas.microsoft.com/office/powerpoint/2010/main" val="25323599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572000" y="412750"/>
            <a:ext cx="3962400" cy="18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p>
            <a:pPr marL="1428750" lvl="4" indent="0" algn="r">
              <a:buSzPct val="1000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a:pPr>
            <a:r>
              <a:rPr lang="en-GB" b="1" dirty="0">
                <a:solidFill>
                  <a:srgbClr val="000000"/>
                </a:solidFill>
                <a:latin typeface="Times New Roman" charset="0"/>
                <a:ea typeface="ＭＳ Ｐゴシック" charset="0"/>
              </a:rPr>
              <a:t>doc.: IEEE </a:t>
            </a:r>
            <a:r>
              <a:rPr lang="en-US" b="1" dirty="0" smtClean="0">
                <a:solidFill>
                  <a:srgbClr val="000000"/>
                </a:solidFill>
                <a:latin typeface="Times New Roman" charset="0"/>
                <a:ea typeface="ＭＳ Ｐゴシック" charset="0"/>
              </a:rPr>
              <a:t>15-14-0</a:t>
            </a:r>
            <a:r>
              <a:rPr lang="en-US" b="1" dirty="0" smtClean="0">
                <a:solidFill>
                  <a:schemeClr val="tx1"/>
                </a:solidFill>
                <a:latin typeface="Times New Roman" pitchFamily="18" charset="0"/>
                <a:ea typeface="MS PGothic" pitchFamily="34" charset="-128"/>
              </a:rPr>
              <a:t>417</a:t>
            </a:r>
            <a:r>
              <a:rPr lang="en-US" b="1" dirty="0" smtClean="0">
                <a:solidFill>
                  <a:srgbClr val="000000"/>
                </a:solidFill>
                <a:latin typeface="Times New Roman" charset="0"/>
                <a:ea typeface="ＭＳ Ｐゴシック" charset="0"/>
              </a:rPr>
              <a:t>-01-0010</a:t>
            </a:r>
            <a:endParaRPr lang="en-GB" b="1" dirty="0">
              <a:solidFill>
                <a:srgbClr val="000000"/>
              </a:solidFill>
              <a:latin typeface="Times New Roman" charset="0"/>
              <a:ea typeface="ＭＳ Ｐゴシック" charset="0"/>
            </a:endParaRPr>
          </a:p>
        </p:txBody>
      </p:sp>
      <p:sp>
        <p:nvSpPr>
          <p:cNvPr id="1026" name="Line 2"/>
          <p:cNvSpPr>
            <a:spLocks noChangeShapeType="1"/>
          </p:cNvSpPr>
          <p:nvPr/>
        </p:nvSpPr>
        <p:spPr bwMode="auto">
          <a:xfrm>
            <a:off x="685800" y="609600"/>
            <a:ext cx="7848600"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endParaRPr>
          </a:p>
        </p:txBody>
      </p:sp>
      <p:sp>
        <p:nvSpPr>
          <p:cNvPr id="1027" name="Rectangle 3"/>
          <p:cNvSpPr>
            <a:spLocks noChangeArrowheads="1"/>
          </p:cNvSpPr>
          <p:nvPr/>
        </p:nvSpPr>
        <p:spPr bwMode="auto">
          <a:xfrm>
            <a:off x="712788" y="6516688"/>
            <a:ext cx="1524000" cy="184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dirty="0" smtClean="0">
                <a:solidFill>
                  <a:srgbClr val="000000"/>
                </a:solidFill>
                <a:latin typeface="Times New Roman" charset="0"/>
                <a:ea typeface="ＭＳ Ｐゴシック" charset="0"/>
              </a:rPr>
              <a:t>802.15 TG10 </a:t>
            </a:r>
            <a:r>
              <a:rPr lang="en-GB" dirty="0">
                <a:solidFill>
                  <a:srgbClr val="000000"/>
                </a:solidFill>
                <a:latin typeface="Times New Roman" charset="0"/>
                <a:ea typeface="ＭＳ Ｐゴシック" charset="0"/>
              </a:rPr>
              <a:t>(L2R)</a:t>
            </a:r>
          </a:p>
        </p:txBody>
      </p:sp>
      <p:sp>
        <p:nvSpPr>
          <p:cNvPr id="1028" name="Line 4"/>
          <p:cNvSpPr>
            <a:spLocks noChangeShapeType="1"/>
          </p:cNvSpPr>
          <p:nvPr/>
        </p:nvSpPr>
        <p:spPr bwMode="auto">
          <a:xfrm>
            <a:off x="706438" y="6477000"/>
            <a:ext cx="7827962" cy="1588"/>
          </a:xfrm>
          <a:prstGeom prst="line">
            <a:avLst/>
          </a:prstGeom>
          <a:noFill/>
          <a:ln w="126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a:buClr>
                <a:srgbClr val="000000"/>
              </a:buClr>
              <a:buSzPct val="100000"/>
              <a:buFont typeface="Times New Roman" charset="0"/>
              <a:buNone/>
              <a:defRPr/>
            </a:pPr>
            <a:endParaRPr lang="en-US">
              <a:latin typeface="Times New Roman" charset="0"/>
              <a:ea typeface="ＭＳ Ｐゴシック" charset="0"/>
            </a:endParaRPr>
          </a:p>
        </p:txBody>
      </p:sp>
      <p:sp>
        <p:nvSpPr>
          <p:cNvPr id="1029" name="Text Box 5"/>
          <p:cNvSpPr txBox="1">
            <a:spLocks noChangeArrowheads="1"/>
          </p:cNvSpPr>
          <p:nvPr/>
        </p:nvSpPr>
        <p:spPr bwMode="auto">
          <a:xfrm>
            <a:off x="685800" y="373063"/>
            <a:ext cx="1752600" cy="27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GB" dirty="0" smtClean="0"/>
              <a:t>July 2014</a:t>
            </a:r>
          </a:p>
        </p:txBody>
      </p:sp>
      <p:sp>
        <p:nvSpPr>
          <p:cNvPr id="1030" name="Text Box 6"/>
          <p:cNvSpPr txBox="1">
            <a:spLocks noChangeArrowheads="1"/>
          </p:cNvSpPr>
          <p:nvPr/>
        </p:nvSpPr>
        <p:spPr bwMode="auto">
          <a:xfrm>
            <a:off x="6802438" y="6477000"/>
            <a:ext cx="1816100" cy="27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a:spcBef>
                <a:spcPts val="750"/>
              </a:spcBef>
              <a:buSzPct val="100000"/>
              <a:defRPr/>
            </a:pPr>
            <a:r>
              <a:rPr lang="en-GB" dirty="0" smtClean="0"/>
              <a:t>Clint Powell (PWC, LLC)</a:t>
            </a:r>
          </a:p>
        </p:txBody>
      </p:sp>
      <p:sp>
        <p:nvSpPr>
          <p:cNvPr id="1031" name="Rectangle 7"/>
          <p:cNvSpPr>
            <a:spLocks noGrp="1" noChangeArrowheads="1"/>
          </p:cNvSpPr>
          <p:nvPr>
            <p:ph type="title"/>
          </p:nvPr>
        </p:nvSpPr>
        <p:spPr bwMode="auto">
          <a:xfrm>
            <a:off x="762000" y="685800"/>
            <a:ext cx="7764463" cy="7540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32" name="Rectangle 8"/>
          <p:cNvSpPr>
            <a:spLocks noGrp="1" noChangeArrowheads="1"/>
          </p:cNvSpPr>
          <p:nvPr>
            <p:ph type="body" idx="1"/>
          </p:nvPr>
        </p:nvSpPr>
        <p:spPr bwMode="auto">
          <a:xfrm>
            <a:off x="609600" y="1371600"/>
            <a:ext cx="7764463" cy="4868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Tree>
  </p:cSld>
  <p:clrMap bg1="lt1" tx1="dk1" bg2="lt2" tx2="dk2" accent1="accent1" accent2="accent2" accent3="accent3" accent4="accent4" accent5="accent5" accent6="accent6" hlink="hlink" folHlink="folHlink"/>
  <p:sldLayoutIdLst>
    <p:sldLayoutId id="2147483953" r:id="rId1"/>
    <p:sldLayoutId id="2147483954" r:id="rId2"/>
    <p:sldLayoutId id="2147483955" r:id="rId3"/>
    <p:sldLayoutId id="2147483956" r:id="rId4"/>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mj-lt"/>
          <a:ea typeface="MS PGothic"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ChangeArrowheads="1"/>
          </p:cNvSpPr>
          <p:nvPr/>
        </p:nvSpPr>
        <p:spPr bwMode="auto">
          <a:xfrm>
            <a:off x="533400" y="762000"/>
            <a:ext cx="8001000"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spAutoFit/>
          </a:bodyPr>
          <a:lstStyle/>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2000" b="1" u="sng" dirty="0">
                <a:solidFill>
                  <a:srgbClr val="000000"/>
                </a:solidFill>
                <a:effectLst>
                  <a:outerShdw blurRad="38100" dist="38100" dir="2700000" algn="tl">
                    <a:srgbClr val="C0C0C0"/>
                  </a:outerShdw>
                </a:effectLst>
              </a:rPr>
              <a:t>Project: IEEE P802.15 Working Group for Wireless Personal Area Networks (WPANs)</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endParaRPr lang="en-US" sz="20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Submission Title:</a:t>
            </a:r>
            <a:r>
              <a:rPr lang="en-US" sz="1800" dirty="0">
                <a:solidFill>
                  <a:srgbClr val="000000"/>
                </a:solidFill>
              </a:rPr>
              <a:t>  S</a:t>
            </a:r>
            <a:r>
              <a:rPr lang="en-US" sz="1800" dirty="0" smtClean="0">
                <a:solidFill>
                  <a:srgbClr val="000000"/>
                </a:solidFill>
              </a:rPr>
              <a:t>ummary of L2R Preliminary Proposals</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Date Submitted: </a:t>
            </a:r>
            <a:r>
              <a:rPr lang="en-US" sz="1800" dirty="0" smtClean="0">
                <a:solidFill>
                  <a:srgbClr val="000000"/>
                </a:solidFill>
              </a:rPr>
              <a:t>July </a:t>
            </a:r>
            <a:r>
              <a:rPr lang="en-US" sz="1800" dirty="0">
                <a:solidFill>
                  <a:srgbClr val="000000"/>
                </a:solidFill>
              </a:rPr>
              <a:t>2014</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Source:</a:t>
            </a:r>
            <a:r>
              <a:rPr lang="en-US" sz="1800" dirty="0">
                <a:solidFill>
                  <a:srgbClr val="000000"/>
                </a:solidFill>
              </a:rPr>
              <a:t> 	Clint Powell, Powell Wireless Commsulting, LLC</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Contact: </a:t>
            </a:r>
            <a:r>
              <a:rPr lang="en-US" sz="1800" dirty="0">
                <a:solidFill>
                  <a:srgbClr val="000000"/>
                </a:solidFill>
              </a:rPr>
              <a:t>Clint Powell, Powell Wireless Commsulting, LLC</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Voice:</a:t>
            </a:r>
            <a:r>
              <a:rPr lang="en-US" sz="1800" dirty="0">
                <a:solidFill>
                  <a:srgbClr val="000000"/>
                </a:solidFill>
              </a:rPr>
              <a:t> 	+1 480-586-8457, E-Mail: cpowell@ieee.org	</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Re:</a:t>
            </a:r>
            <a:r>
              <a:rPr lang="en-US" sz="1800" dirty="0">
                <a:solidFill>
                  <a:srgbClr val="000000"/>
                </a:solidFill>
              </a:rPr>
              <a:t> 	TG10 (L2R) Closing Report for May 2014</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Abstract: </a:t>
            </a:r>
            <a:r>
              <a:rPr lang="en-US" sz="1800" dirty="0">
                <a:solidFill>
                  <a:srgbClr val="000000"/>
                </a:solidFill>
              </a:rPr>
              <a:t>Summary of Preliminary </a:t>
            </a:r>
            <a:r>
              <a:rPr lang="en-US" sz="1800" dirty="0" smtClean="0">
                <a:solidFill>
                  <a:srgbClr val="000000"/>
                </a:solidFill>
              </a:rPr>
              <a:t>Proposals Heard at May 2014 Mtg.</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Purpose: </a:t>
            </a:r>
            <a:r>
              <a:rPr lang="en-US" sz="1800" dirty="0">
                <a:solidFill>
                  <a:srgbClr val="000000"/>
                </a:solidFill>
              </a:rPr>
              <a:t>F</a:t>
            </a:r>
            <a:r>
              <a:rPr lang="en-US" sz="1800" dirty="0" smtClean="0">
                <a:solidFill>
                  <a:srgbClr val="000000"/>
                </a:solidFill>
              </a:rPr>
              <a:t>or 802.15/802.1 Joint Session</a:t>
            </a:r>
            <a:endParaRPr lang="en-US" sz="1800" dirty="0">
              <a:solidFill>
                <a:srgbClr val="000000"/>
              </a:solidFill>
            </a:endParaRP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06463">
              <a:buSzPct val="10000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762000" y="8382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802.15 TG10 (L2R)</a:t>
            </a:r>
          </a:p>
        </p:txBody>
      </p:sp>
      <p:sp>
        <p:nvSpPr>
          <p:cNvPr id="5124" name="Text Box 4"/>
          <p:cNvSpPr txBox="1">
            <a:spLocks noChangeArrowheads="1"/>
          </p:cNvSpPr>
          <p:nvPr/>
        </p:nvSpPr>
        <p:spPr bwMode="auto">
          <a:xfrm>
            <a:off x="3810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457200" lvl="1" indent="0">
              <a:spcBef>
                <a:spcPts val="375"/>
              </a:spcBef>
              <a:buSzPct val="100000"/>
              <a:buFont typeface="Times New Roman" pitchFamily="18" charset="0"/>
              <a:buNone/>
              <a:defRPr/>
            </a:pPr>
            <a:r>
              <a:rPr lang="en-US" sz="2800" dirty="0" smtClean="0"/>
              <a:t>Draft a recommended practice for Layer 2 Routing of Dynamically Changing 802.15.4 Mesh Networks.</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6096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rPr>
              <a:t>Heard 4 Preliminary Proposals</a:t>
            </a: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rgbClr val="000000"/>
                </a:solidFill>
                <a:cs typeface="Times New Roman" panose="02020603050405020304" pitchFamily="18" charset="0"/>
              </a:rPr>
              <a:t>Preliminary Proposal #1 - doc. # </a:t>
            </a:r>
            <a:r>
              <a:rPr lang="en-US" sz="2400" dirty="0" smtClean="0">
                <a:solidFill>
                  <a:srgbClr val="000000"/>
                </a:solidFill>
                <a:cs typeface="Times New Roman" panose="02020603050405020304" pitchFamily="18" charset="0"/>
              </a:rPr>
              <a:t>15-14-0279-01</a:t>
            </a:r>
          </a:p>
          <a:p>
            <a:pPr marL="1268413" lvl="1"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rgbClr val="000000"/>
                </a:solidFill>
                <a:cs typeface="Times New Roman" panose="02020603050405020304" pitchFamily="18" charset="0"/>
              </a:rPr>
              <a:t>Preliminary Proposal #2 - doc. # 15-14-0286-00</a:t>
            </a:r>
          </a:p>
          <a:p>
            <a:pPr marL="1268413" lvl="1"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a:solidFill>
                  <a:srgbClr val="000000"/>
                </a:solidFill>
                <a:cs typeface="Times New Roman" panose="02020603050405020304" pitchFamily="18" charset="0"/>
              </a:rPr>
              <a:t>Preliminary Proposal #3 - doc. # </a:t>
            </a:r>
            <a:r>
              <a:rPr lang="en-US" sz="2400" dirty="0" smtClean="0">
                <a:solidFill>
                  <a:srgbClr val="000000"/>
                </a:solidFill>
                <a:cs typeface="Times New Roman" panose="02020603050405020304" pitchFamily="18" charset="0"/>
              </a:rPr>
              <a:t>15-14-0284-01</a:t>
            </a:r>
          </a:p>
          <a:p>
            <a:pPr marL="1268413" lvl="1"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a:p>
            <a:pPr marL="1268413" lvl="1"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US" sz="2400" dirty="0" smtClean="0">
                <a:solidFill>
                  <a:srgbClr val="000000"/>
                </a:solidFill>
              </a:rPr>
              <a:t>Preliminary </a:t>
            </a:r>
            <a:r>
              <a:rPr lang="en-US" sz="2400" dirty="0">
                <a:solidFill>
                  <a:srgbClr val="000000"/>
                </a:solidFill>
              </a:rPr>
              <a:t>Proposal #4 - doc. # </a:t>
            </a:r>
            <a:r>
              <a:rPr lang="en-US" sz="2400" dirty="0" smtClean="0">
                <a:solidFill>
                  <a:srgbClr val="000000"/>
                </a:solidFill>
              </a:rPr>
              <a:t>15-14-0291-00</a:t>
            </a:r>
          </a:p>
          <a:p>
            <a:pPr marL="525463" indent="-525463">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chemeClr val="tx1"/>
              </a:solidFill>
            </a:endParaRPr>
          </a:p>
        </p:txBody>
      </p:sp>
      <p:sp>
        <p:nvSpPr>
          <p:cNvPr id="6" name="Text Box 3"/>
          <p:cNvSpPr txBox="1">
            <a:spLocks noChangeArrowheads="1"/>
          </p:cNvSpPr>
          <p:nvPr/>
        </p:nvSpPr>
        <p:spPr bwMode="auto">
          <a:xfrm>
            <a:off x="7620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a:t>S</a:t>
            </a:r>
            <a:r>
              <a:rPr lang="en-US" sz="3600" dirty="0" smtClean="0"/>
              <a:t>ummary of L2R Preliminary Proposals</a:t>
            </a:r>
            <a:br>
              <a:rPr lang="en-US" sz="3600" dirty="0" smtClean="0"/>
            </a:br>
            <a:r>
              <a:rPr lang="en-US" sz="3600" dirty="0" smtClean="0"/>
              <a:t>Heard at May 2014 Mtg.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3"/>
          <p:cNvSpPr txBox="1">
            <a:spLocks noChangeArrowheads="1"/>
          </p:cNvSpPr>
          <p:nvPr/>
        </p:nvSpPr>
        <p:spPr bwMode="auto">
          <a:xfrm>
            <a:off x="685800" y="692696"/>
            <a:ext cx="7772400"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a:t>Preliminary Proposal #1 - doc. # 15-14-0279-01</a:t>
            </a:r>
          </a:p>
          <a:p>
            <a:pPr algn="ctr">
              <a:buSzPct val="100000"/>
              <a:defRPr/>
            </a:pPr>
            <a:r>
              <a:rPr lang="en-US" sz="2400" dirty="0" err="1"/>
              <a:t>Rabarijaona</a:t>
            </a:r>
            <a:r>
              <a:rPr lang="en-US" sz="2400" dirty="0"/>
              <a:t>, et al.</a:t>
            </a:r>
          </a:p>
          <a:p>
            <a:pPr algn="ctr">
              <a:buSzPct val="100000"/>
              <a:defRPr/>
            </a:pPr>
            <a:r>
              <a:rPr lang="en-US" sz="2400" dirty="0"/>
              <a:t>Hierarchical Mesh Tree Routing</a:t>
            </a:r>
          </a:p>
        </p:txBody>
      </p:sp>
      <p:sp>
        <p:nvSpPr>
          <p:cNvPr id="4"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r>
              <a:rPr lang="en-US" sz="1400" dirty="0" smtClean="0">
                <a:solidFill>
                  <a:schemeClr val="tx1"/>
                </a:solidFill>
              </a:rPr>
              <a:t>The </a:t>
            </a:r>
            <a:r>
              <a:rPr lang="en-US" sz="1400" dirty="0">
                <a:solidFill>
                  <a:schemeClr val="tx1"/>
                </a:solidFill>
              </a:rPr>
              <a:t>D2D function in 15.4m allows devices associated to the same coordinator to send packets to each other directly bur does not provide routing capability to distant nodes</a:t>
            </a:r>
          </a:p>
          <a:p>
            <a:r>
              <a:rPr lang="en-US" sz="1400" dirty="0">
                <a:solidFill>
                  <a:schemeClr val="tx1"/>
                </a:solidFill>
              </a:rPr>
              <a:t> </a:t>
            </a:r>
          </a:p>
          <a:p>
            <a:r>
              <a:rPr lang="en-US" sz="1400" dirty="0">
                <a:solidFill>
                  <a:schemeClr val="tx1"/>
                </a:solidFill>
              </a:rPr>
              <a:t>Uses concept of Parent, Brother, Child nodes</a:t>
            </a:r>
          </a:p>
          <a:p>
            <a:endParaRPr lang="en-US" sz="1400" dirty="0" smtClean="0">
              <a:solidFill>
                <a:schemeClr val="tx1"/>
              </a:solidFill>
            </a:endParaRPr>
          </a:p>
          <a:p>
            <a:r>
              <a:rPr lang="en-US" sz="1400" dirty="0" smtClean="0">
                <a:solidFill>
                  <a:schemeClr val="tx1"/>
                </a:solidFill>
              </a:rPr>
              <a:t>Main Topics Covered</a:t>
            </a:r>
            <a:endParaRPr lang="en-US" sz="1400" dirty="0">
              <a:solidFill>
                <a:schemeClr val="tx1"/>
              </a:solidFill>
            </a:endParaRPr>
          </a:p>
          <a:p>
            <a:pPr lvl="1" fontAlgn="ctr">
              <a:buFont typeface="Arial" panose="020B0604020202020204" pitchFamily="34" charset="0"/>
              <a:buChar char="•"/>
            </a:pPr>
            <a:r>
              <a:rPr lang="en-US" sz="1400" dirty="0">
                <a:solidFill>
                  <a:schemeClr val="tx1"/>
                </a:solidFill>
              </a:rPr>
              <a:t>Formation</a:t>
            </a:r>
          </a:p>
          <a:p>
            <a:pPr lvl="1" fontAlgn="ctr">
              <a:buFont typeface="Arial" panose="020B0604020202020204" pitchFamily="34" charset="0"/>
              <a:buChar char="•"/>
            </a:pPr>
            <a:r>
              <a:rPr lang="en-US" sz="1400" dirty="0" err="1">
                <a:solidFill>
                  <a:schemeClr val="tx1"/>
                </a:solidFill>
              </a:rPr>
              <a:t>Maint</a:t>
            </a:r>
            <a:r>
              <a:rPr lang="en-US" sz="1400" dirty="0">
                <a:solidFill>
                  <a:schemeClr val="tx1"/>
                </a:solidFill>
              </a:rPr>
              <a:t>. &amp; Update</a:t>
            </a:r>
          </a:p>
          <a:p>
            <a:pPr lvl="1" fontAlgn="ctr">
              <a:buFont typeface="Arial" panose="020B0604020202020204" pitchFamily="34" charset="0"/>
              <a:buChar char="•"/>
            </a:pPr>
            <a:r>
              <a:rPr lang="en-US" sz="1400" dirty="0">
                <a:solidFill>
                  <a:schemeClr val="tx1"/>
                </a:solidFill>
              </a:rPr>
              <a:t>Routing (MP2P)  Multi Point to Point</a:t>
            </a:r>
          </a:p>
          <a:p>
            <a:pPr lvl="1" fontAlgn="ctr">
              <a:buFont typeface="Arial" panose="020B0604020202020204" pitchFamily="34" charset="0"/>
              <a:buChar char="•"/>
            </a:pPr>
            <a:r>
              <a:rPr lang="en-US" sz="1400" dirty="0">
                <a:solidFill>
                  <a:schemeClr val="tx1"/>
                </a:solidFill>
              </a:rPr>
              <a:t>Routing (P2MP)  Point to Multi Point</a:t>
            </a:r>
          </a:p>
          <a:p>
            <a:pPr lvl="1" fontAlgn="ctr">
              <a:buFont typeface="Arial" panose="020B0604020202020204" pitchFamily="34" charset="0"/>
              <a:buChar char="•"/>
            </a:pPr>
            <a:r>
              <a:rPr lang="en-US" sz="1400" dirty="0">
                <a:solidFill>
                  <a:schemeClr val="tx1"/>
                </a:solidFill>
              </a:rPr>
              <a:t>High Reliability Option</a:t>
            </a:r>
          </a:p>
          <a:p>
            <a:pPr lvl="1" fontAlgn="ctr">
              <a:buFont typeface="Arial" panose="020B0604020202020204" pitchFamily="34" charset="0"/>
              <a:buChar char="•"/>
            </a:pPr>
            <a:r>
              <a:rPr lang="en-US" sz="1400" dirty="0">
                <a:solidFill>
                  <a:schemeClr val="tx1"/>
                </a:solidFill>
              </a:rPr>
              <a:t>Data Aggregation Option</a:t>
            </a:r>
          </a:p>
          <a:p>
            <a:r>
              <a:rPr lang="en-US" sz="1400" dirty="0" smtClean="0">
                <a:solidFill>
                  <a:schemeClr val="tx1"/>
                </a:solidFill>
              </a:rPr>
              <a:t>Requires</a:t>
            </a:r>
            <a:r>
              <a:rPr lang="en-US" sz="1400" dirty="0">
                <a:solidFill>
                  <a:schemeClr val="tx1"/>
                </a:solidFill>
              </a:rPr>
              <a:t>:</a:t>
            </a:r>
          </a:p>
          <a:p>
            <a:pPr lvl="1" fontAlgn="ctr">
              <a:buFont typeface="Arial" panose="020B0604020202020204" pitchFamily="34" charset="0"/>
              <a:buChar char="•"/>
            </a:pPr>
            <a:r>
              <a:rPr lang="en-US" sz="1400" dirty="0">
                <a:solidFill>
                  <a:schemeClr val="tx1"/>
                </a:solidFill>
              </a:rPr>
              <a:t>HMT Routing IE in the header</a:t>
            </a:r>
          </a:p>
          <a:p>
            <a:pPr lvl="1" fontAlgn="ctr">
              <a:buFont typeface="Arial" panose="020B0604020202020204" pitchFamily="34" charset="0"/>
              <a:buChar char="•"/>
            </a:pPr>
            <a:r>
              <a:rPr lang="en-US" sz="1400" dirty="0">
                <a:solidFill>
                  <a:schemeClr val="tx1"/>
                </a:solidFill>
              </a:rPr>
              <a:t>Data Aggregation IE in the payload</a:t>
            </a:r>
          </a:p>
          <a:p>
            <a:endParaRPr lang="en-US" sz="1400" dirty="0" smtClean="0">
              <a:solidFill>
                <a:schemeClr val="tx1"/>
              </a:solidFill>
            </a:endParaRPr>
          </a:p>
          <a:p>
            <a:r>
              <a:rPr lang="en-US" sz="1400" dirty="0" smtClean="0">
                <a:solidFill>
                  <a:schemeClr val="tx1"/>
                </a:solidFill>
              </a:rPr>
              <a:t>SINR </a:t>
            </a:r>
            <a:r>
              <a:rPr lang="en-US" sz="1400" dirty="0">
                <a:solidFill>
                  <a:schemeClr val="tx1"/>
                </a:solidFill>
              </a:rPr>
              <a:t>used for metric, but flexible to use other metrics</a:t>
            </a:r>
          </a:p>
          <a:p>
            <a:r>
              <a:rPr lang="en-US" sz="1400" dirty="0" smtClean="0">
                <a:solidFill>
                  <a:schemeClr val="tx1"/>
                </a:solidFill>
              </a:rPr>
              <a:t>Simulated </a:t>
            </a:r>
            <a:r>
              <a:rPr lang="en-US" sz="1400" dirty="0">
                <a:solidFill>
                  <a:schemeClr val="tx1"/>
                </a:solidFill>
              </a:rPr>
              <a:t>Results Given for both 11x11 and 33x33 node </a:t>
            </a:r>
            <a:r>
              <a:rPr lang="en-US" sz="1400" dirty="0" smtClean="0">
                <a:solidFill>
                  <a:schemeClr val="tx1"/>
                </a:solidFill>
              </a:rPr>
              <a:t>networks</a:t>
            </a:r>
            <a:endParaRPr lang="en-US" sz="14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685800" y="692696"/>
            <a:ext cx="7772400"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a:t>Preliminary Proposal #2 - doc. # 15-14-0286-00</a:t>
            </a:r>
          </a:p>
          <a:p>
            <a:pPr algn="ctr">
              <a:buSzPct val="100000"/>
              <a:defRPr/>
            </a:pPr>
            <a:r>
              <a:rPr lang="en-US" sz="2400" dirty="0"/>
              <a:t>Sato, N., Fukui, K.</a:t>
            </a:r>
          </a:p>
          <a:p>
            <a:pPr algn="ctr">
              <a:buSzPct val="100000"/>
              <a:defRPr/>
            </a:pPr>
            <a:r>
              <a:rPr lang="en-US" sz="2400" dirty="0"/>
              <a:t>L2R Preliminary Proposal</a:t>
            </a:r>
          </a:p>
        </p:txBody>
      </p:sp>
      <p:sp>
        <p:nvSpPr>
          <p:cNvPr id="7"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r>
              <a:rPr lang="en-US" sz="1300" dirty="0">
                <a:solidFill>
                  <a:schemeClr val="tx1"/>
                </a:solidFill>
              </a:rPr>
              <a:t>Main </a:t>
            </a:r>
            <a:r>
              <a:rPr lang="en-US" sz="1300" dirty="0" smtClean="0">
                <a:solidFill>
                  <a:schemeClr val="tx1"/>
                </a:solidFill>
              </a:rPr>
              <a:t>Topics Covered</a:t>
            </a:r>
            <a:endParaRPr lang="en-US" sz="1300" dirty="0">
              <a:solidFill>
                <a:schemeClr val="tx1"/>
              </a:solidFill>
            </a:endParaRPr>
          </a:p>
          <a:p>
            <a:pPr lvl="1" fontAlgn="ctr">
              <a:buFont typeface="Arial" panose="020B0604020202020204" pitchFamily="34" charset="0"/>
              <a:buChar char="•"/>
            </a:pPr>
            <a:r>
              <a:rPr lang="en-US" sz="1300" dirty="0">
                <a:solidFill>
                  <a:schemeClr val="tx1"/>
                </a:solidFill>
              </a:rPr>
              <a:t>Routing establishment consists of upward / downward route establishments</a:t>
            </a:r>
          </a:p>
          <a:p>
            <a:pPr lvl="1" fontAlgn="ctr">
              <a:buFont typeface="Arial" panose="020B0604020202020204" pitchFamily="34" charset="0"/>
              <a:buChar char="•"/>
            </a:pPr>
            <a:r>
              <a:rPr lang="en-US" sz="1300" dirty="0">
                <a:solidFill>
                  <a:schemeClr val="tx1"/>
                </a:solidFill>
              </a:rPr>
              <a:t>HOP-by-HOP retry</a:t>
            </a:r>
          </a:p>
          <a:p>
            <a:pPr lvl="1" fontAlgn="ctr">
              <a:buFont typeface="Arial" panose="020B0604020202020204" pitchFamily="34" charset="0"/>
              <a:buChar char="•"/>
            </a:pPr>
            <a:r>
              <a:rPr lang="en-US" sz="1300" dirty="0">
                <a:solidFill>
                  <a:schemeClr val="tx1"/>
                </a:solidFill>
              </a:rPr>
              <a:t>BS (Base Station) switch consideration</a:t>
            </a:r>
          </a:p>
          <a:p>
            <a:pPr lvl="1" fontAlgn="ctr">
              <a:buFont typeface="Arial" panose="020B0604020202020204" pitchFamily="34" charset="0"/>
              <a:buChar char="•"/>
            </a:pPr>
            <a:r>
              <a:rPr lang="en-US" sz="1300" dirty="0" smtClean="0">
                <a:solidFill>
                  <a:schemeClr val="tx1"/>
                </a:solidFill>
              </a:rPr>
              <a:t>Upward </a:t>
            </a:r>
            <a:r>
              <a:rPr lang="en-US" sz="1300" dirty="0">
                <a:solidFill>
                  <a:schemeClr val="tx1"/>
                </a:solidFill>
              </a:rPr>
              <a:t>Routing </a:t>
            </a:r>
            <a:r>
              <a:rPr lang="en-US" sz="1300" dirty="0" err="1">
                <a:solidFill>
                  <a:schemeClr val="tx1"/>
                </a:solidFill>
              </a:rPr>
              <a:t>Estab</a:t>
            </a:r>
            <a:r>
              <a:rPr lang="en-US" sz="1300" dirty="0">
                <a:solidFill>
                  <a:schemeClr val="tx1"/>
                </a:solidFill>
              </a:rPr>
              <a:t>.</a:t>
            </a:r>
          </a:p>
          <a:p>
            <a:pPr marL="1200150" lvl="2" indent="-285750" fontAlgn="ctr">
              <a:buFont typeface="Arial" panose="020B0604020202020204" pitchFamily="34" charset="0"/>
              <a:buChar char="•"/>
            </a:pPr>
            <a:r>
              <a:rPr lang="en-US" sz="1300" dirty="0">
                <a:solidFill>
                  <a:schemeClr val="tx1"/>
                </a:solidFill>
              </a:rPr>
              <a:t>Hello frame sent  to neighbor</a:t>
            </a:r>
          </a:p>
          <a:p>
            <a:pPr marL="1200150" lvl="2" indent="-285750" fontAlgn="ctr">
              <a:buFont typeface="Arial" panose="020B0604020202020204" pitchFamily="34" charset="0"/>
              <a:buChar char="•"/>
            </a:pPr>
            <a:r>
              <a:rPr lang="en-US" sz="1300" dirty="0">
                <a:solidFill>
                  <a:schemeClr val="tx1"/>
                </a:solidFill>
              </a:rPr>
              <a:t>Incoming link cost</a:t>
            </a:r>
          </a:p>
          <a:p>
            <a:pPr marL="1200150" lvl="2" indent="-285750" fontAlgn="ctr">
              <a:buFont typeface="Arial" panose="020B0604020202020204" pitchFamily="34" charset="0"/>
              <a:buChar char="•"/>
            </a:pPr>
            <a:r>
              <a:rPr lang="en-US" sz="1300" dirty="0">
                <a:solidFill>
                  <a:schemeClr val="tx1"/>
                </a:solidFill>
              </a:rPr>
              <a:t>Outgoing link cost</a:t>
            </a:r>
          </a:p>
          <a:p>
            <a:pPr marL="1200150" lvl="2" indent="-285750" fontAlgn="ctr">
              <a:buFont typeface="Arial" panose="020B0604020202020204" pitchFamily="34" charset="0"/>
              <a:buChar char="•"/>
            </a:pPr>
            <a:r>
              <a:rPr lang="en-US" sz="1300" dirty="0">
                <a:solidFill>
                  <a:schemeClr val="tx1"/>
                </a:solidFill>
              </a:rPr>
              <a:t>Mutual link cost computed from Incoming and Outgoing</a:t>
            </a:r>
          </a:p>
          <a:p>
            <a:pPr lvl="1" fontAlgn="ctr">
              <a:buFont typeface="Arial" panose="020B0604020202020204" pitchFamily="34" charset="0"/>
              <a:buChar char="•"/>
            </a:pPr>
            <a:r>
              <a:rPr lang="en-US" sz="1300" dirty="0">
                <a:solidFill>
                  <a:schemeClr val="tx1"/>
                </a:solidFill>
              </a:rPr>
              <a:t>Downward Routing </a:t>
            </a:r>
            <a:r>
              <a:rPr lang="en-US" sz="1300" dirty="0" err="1">
                <a:solidFill>
                  <a:schemeClr val="tx1"/>
                </a:solidFill>
              </a:rPr>
              <a:t>Estab</a:t>
            </a:r>
            <a:r>
              <a:rPr lang="en-US" sz="1300" dirty="0">
                <a:solidFill>
                  <a:schemeClr val="tx1"/>
                </a:solidFill>
              </a:rPr>
              <a:t>.</a:t>
            </a:r>
          </a:p>
          <a:p>
            <a:pPr marL="1200150" lvl="2" indent="-285750" fontAlgn="ctr">
              <a:buFont typeface="Arial" panose="020B0604020202020204" pitchFamily="34" charset="0"/>
              <a:buChar char="•"/>
            </a:pPr>
            <a:r>
              <a:rPr lang="en-US" sz="1300" dirty="0">
                <a:solidFill>
                  <a:schemeClr val="tx1"/>
                </a:solidFill>
              </a:rPr>
              <a:t>Route record frame sent to parent</a:t>
            </a:r>
          </a:p>
          <a:p>
            <a:pPr marL="1200150" lvl="2" indent="-285750" fontAlgn="ctr">
              <a:buFont typeface="Arial" panose="020B0604020202020204" pitchFamily="34" charset="0"/>
              <a:buChar char="•"/>
            </a:pPr>
            <a:r>
              <a:rPr lang="en-US" sz="1300" dirty="0">
                <a:solidFill>
                  <a:schemeClr val="tx1"/>
                </a:solidFill>
              </a:rPr>
              <a:t>A node can send a merged route record if the node receive a route record from its </a:t>
            </a:r>
            <a:r>
              <a:rPr lang="en-US" sz="1300" dirty="0" smtClean="0">
                <a:solidFill>
                  <a:schemeClr val="tx1"/>
                </a:solidFill>
              </a:rPr>
              <a:t>child</a:t>
            </a:r>
            <a:endParaRPr lang="en-US" sz="1300" dirty="0">
              <a:solidFill>
                <a:schemeClr val="tx1"/>
              </a:solidFill>
            </a:endParaRPr>
          </a:p>
          <a:p>
            <a:pPr marL="1200150" lvl="2" indent="-285750" fontAlgn="ctr">
              <a:buFont typeface="Arial" panose="020B0604020202020204" pitchFamily="34" charset="0"/>
              <a:buChar char="•"/>
            </a:pPr>
            <a:r>
              <a:rPr lang="en-US" sz="1300" dirty="0">
                <a:solidFill>
                  <a:schemeClr val="tx1"/>
                </a:solidFill>
              </a:rPr>
              <a:t>PAN </a:t>
            </a:r>
            <a:r>
              <a:rPr lang="en-US" sz="1300" dirty="0" err="1">
                <a:solidFill>
                  <a:schemeClr val="tx1"/>
                </a:solidFill>
              </a:rPr>
              <a:t>coord</a:t>
            </a:r>
            <a:r>
              <a:rPr lang="en-US" sz="1300" dirty="0">
                <a:solidFill>
                  <a:schemeClr val="tx1"/>
                </a:solidFill>
              </a:rPr>
              <a:t>. sends frame using source </a:t>
            </a:r>
            <a:r>
              <a:rPr lang="en-US" sz="1300" dirty="0" smtClean="0">
                <a:solidFill>
                  <a:schemeClr val="tx1"/>
                </a:solidFill>
              </a:rPr>
              <a:t>routing</a:t>
            </a:r>
          </a:p>
          <a:p>
            <a:pPr marL="1657350" lvl="3" indent="-285750" fontAlgn="ctr">
              <a:buFont typeface="Arial" panose="020B0604020202020204" pitchFamily="34" charset="0"/>
              <a:buChar char="•"/>
            </a:pPr>
            <a:r>
              <a:rPr lang="en-US" sz="1300" dirty="0">
                <a:solidFill>
                  <a:schemeClr val="tx1"/>
                </a:solidFill>
              </a:rPr>
              <a:t>Address routing is included in </a:t>
            </a:r>
            <a:r>
              <a:rPr lang="en-US" sz="1300" dirty="0" smtClean="0">
                <a:solidFill>
                  <a:schemeClr val="tx1"/>
                </a:solidFill>
              </a:rPr>
              <a:t>header</a:t>
            </a:r>
            <a:endParaRPr lang="en-US" sz="1300" dirty="0">
              <a:solidFill>
                <a:schemeClr val="tx1"/>
              </a:solidFill>
            </a:endParaRPr>
          </a:p>
          <a:p>
            <a:pPr lvl="1" fontAlgn="ctr">
              <a:buFont typeface="Arial" panose="020B0604020202020204" pitchFamily="34" charset="0"/>
              <a:buChar char="•"/>
            </a:pPr>
            <a:r>
              <a:rPr lang="en-US" sz="1300" dirty="0">
                <a:solidFill>
                  <a:schemeClr val="tx1"/>
                </a:solidFill>
              </a:rPr>
              <a:t>HOP-by-HOP retry</a:t>
            </a:r>
          </a:p>
          <a:p>
            <a:pPr marL="1200150" lvl="2" indent="-285750" fontAlgn="ctr">
              <a:buFont typeface="Arial" panose="020B0604020202020204" pitchFamily="34" charset="0"/>
              <a:buChar char="•"/>
            </a:pPr>
            <a:r>
              <a:rPr lang="en-US" sz="1300" dirty="0">
                <a:solidFill>
                  <a:schemeClr val="tx1"/>
                </a:solidFill>
              </a:rPr>
              <a:t>Propose provides retransmission so that it retries after longer period than MAC currently </a:t>
            </a:r>
            <a:r>
              <a:rPr lang="en-US" sz="1300" dirty="0" smtClean="0">
                <a:solidFill>
                  <a:schemeClr val="tx1"/>
                </a:solidFill>
              </a:rPr>
              <a:t>provides</a:t>
            </a:r>
          </a:p>
          <a:p>
            <a:pPr marL="1200150" lvl="2" indent="-285750" fontAlgn="ctr">
              <a:buFont typeface="Arial" panose="020B0604020202020204" pitchFamily="34" charset="0"/>
              <a:buChar char="•"/>
            </a:pPr>
            <a:r>
              <a:rPr lang="en-US" sz="1300" dirty="0">
                <a:solidFill>
                  <a:schemeClr val="tx1"/>
                </a:solidFill>
              </a:rPr>
              <a:t>In retry, a node can change next </a:t>
            </a:r>
            <a:r>
              <a:rPr lang="en-US" sz="1300" dirty="0" smtClean="0">
                <a:solidFill>
                  <a:schemeClr val="tx1"/>
                </a:solidFill>
              </a:rPr>
              <a:t>hop, </a:t>
            </a:r>
            <a:r>
              <a:rPr lang="en-US" sz="1300" dirty="0">
                <a:solidFill>
                  <a:schemeClr val="tx1"/>
                </a:solidFill>
              </a:rPr>
              <a:t>selecting from candidate parents when it failed to transmit to the parent</a:t>
            </a:r>
          </a:p>
          <a:p>
            <a:pPr lvl="1" fontAlgn="ctr">
              <a:buFont typeface="Arial" panose="020B0604020202020204" pitchFamily="34" charset="0"/>
              <a:buChar char="•"/>
            </a:pPr>
            <a:r>
              <a:rPr lang="en-US" sz="1300" dirty="0" smtClean="0">
                <a:solidFill>
                  <a:schemeClr val="tx1"/>
                </a:solidFill>
              </a:rPr>
              <a:t>Change </a:t>
            </a:r>
            <a:r>
              <a:rPr lang="en-US" sz="1300" dirty="0">
                <a:solidFill>
                  <a:schemeClr val="tx1"/>
                </a:solidFill>
              </a:rPr>
              <a:t>Routing</a:t>
            </a:r>
          </a:p>
          <a:p>
            <a:pPr marL="1200150" lvl="2" indent="-285750" fontAlgn="ctr">
              <a:buFont typeface="Arial" panose="020B0604020202020204" pitchFamily="34" charset="0"/>
              <a:buChar char="•"/>
            </a:pPr>
            <a:r>
              <a:rPr lang="en-US" sz="1300" dirty="0">
                <a:solidFill>
                  <a:schemeClr val="tx1"/>
                </a:solidFill>
              </a:rPr>
              <a:t>Change in next hop parent if failure to current parent</a:t>
            </a:r>
          </a:p>
          <a:p>
            <a:endParaRPr lang="en-US" sz="1300" dirty="0" smtClean="0">
              <a:solidFill>
                <a:schemeClr val="tx1"/>
              </a:solidFill>
            </a:endParaRPr>
          </a:p>
          <a:p>
            <a:r>
              <a:rPr lang="en-US" sz="1300" dirty="0" smtClean="0">
                <a:solidFill>
                  <a:schemeClr val="tx1"/>
                </a:solidFill>
              </a:rPr>
              <a:t>Hop </a:t>
            </a:r>
            <a:r>
              <a:rPr lang="en-US" sz="1300" dirty="0">
                <a:solidFill>
                  <a:schemeClr val="tx1"/>
                </a:solidFill>
              </a:rPr>
              <a:t>Count used for metric, but flexible to use other metrics</a:t>
            </a:r>
          </a:p>
          <a:p>
            <a:r>
              <a:rPr lang="en-US" sz="1300" dirty="0" smtClean="0">
                <a:solidFill>
                  <a:schemeClr val="tx1"/>
                </a:solidFill>
              </a:rPr>
              <a:t>Simulated </a:t>
            </a:r>
            <a:r>
              <a:rPr lang="en-US" sz="1300" dirty="0">
                <a:solidFill>
                  <a:schemeClr val="tx1"/>
                </a:solidFill>
              </a:rPr>
              <a:t>Results Given for both 11x11 and 33x33 node networks</a:t>
            </a:r>
          </a:p>
          <a:p>
            <a:r>
              <a:rPr lang="en-US" dirty="0">
                <a:solidFill>
                  <a:schemeClr val="tx1"/>
                </a:solidFill>
              </a:rPr>
              <a:t> </a:t>
            </a:r>
          </a:p>
        </p:txBody>
      </p:sp>
    </p:spTree>
    <p:extLst>
      <p:ext uri="{BB962C8B-B14F-4D97-AF65-F5344CB8AC3E}">
        <p14:creationId xmlns:p14="http://schemas.microsoft.com/office/powerpoint/2010/main" val="358964502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62372" y="692696"/>
            <a:ext cx="8219256"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a:t>Preliminary Proposal #3 - doc. # 15-14-0284-01</a:t>
            </a:r>
          </a:p>
          <a:p>
            <a:pPr algn="ctr">
              <a:buSzPct val="100000"/>
              <a:defRPr/>
            </a:pPr>
            <a:r>
              <a:rPr lang="en-US" sz="2400" dirty="0"/>
              <a:t>Lee, S., et al.</a:t>
            </a:r>
          </a:p>
          <a:p>
            <a:pPr algn="ctr">
              <a:buSzPct val="100000"/>
              <a:defRPr/>
            </a:pPr>
            <a:r>
              <a:rPr lang="en-US" sz="2400" dirty="0"/>
              <a:t>Preliminary Proposal of L2 Routing for IEEE 802.15.4m TMCTP</a:t>
            </a:r>
          </a:p>
        </p:txBody>
      </p:sp>
      <p:sp>
        <p:nvSpPr>
          <p:cNvPr id="7"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fontAlgn="ctr"/>
            <a:r>
              <a:rPr lang="en-US" sz="1400" dirty="0">
                <a:solidFill>
                  <a:schemeClr val="tx1"/>
                </a:solidFill>
              </a:rPr>
              <a:t>Main </a:t>
            </a:r>
            <a:r>
              <a:rPr lang="en-US" sz="1400" dirty="0" smtClean="0">
                <a:solidFill>
                  <a:schemeClr val="tx1"/>
                </a:solidFill>
              </a:rPr>
              <a:t>Topics Covered</a:t>
            </a:r>
            <a:endParaRPr lang="en-US" sz="1400" dirty="0">
              <a:solidFill>
                <a:schemeClr val="tx1"/>
              </a:solidFill>
            </a:endParaRPr>
          </a:p>
          <a:p>
            <a:pPr lvl="1" fontAlgn="ctr">
              <a:buFont typeface="Arial" panose="020B0604020202020204" pitchFamily="34" charset="0"/>
              <a:buChar char="•"/>
            </a:pPr>
            <a:r>
              <a:rPr lang="en-US" sz="1400" dirty="0" smtClean="0">
                <a:solidFill>
                  <a:schemeClr val="tx1"/>
                </a:solidFill>
              </a:rPr>
              <a:t>Overview </a:t>
            </a:r>
            <a:r>
              <a:rPr lang="en-US" sz="1400" dirty="0">
                <a:solidFill>
                  <a:schemeClr val="tx1"/>
                </a:solidFill>
              </a:rPr>
              <a:t>of 802.15.4m TMCTP</a:t>
            </a:r>
          </a:p>
          <a:p>
            <a:pPr lvl="2" fontAlgn="ctr">
              <a:buFont typeface="Arial" panose="020B0604020202020204" pitchFamily="34" charset="0"/>
              <a:buChar char="•"/>
            </a:pPr>
            <a:r>
              <a:rPr lang="en-US" sz="1400" dirty="0">
                <a:solidFill>
                  <a:schemeClr val="tx1"/>
                </a:solidFill>
              </a:rPr>
              <a:t>Extended cluster tree PAN</a:t>
            </a:r>
          </a:p>
          <a:p>
            <a:pPr lvl="2" fontAlgn="ctr">
              <a:buFont typeface="Arial" panose="020B0604020202020204" pitchFamily="34" charset="0"/>
              <a:buChar char="•"/>
            </a:pPr>
            <a:r>
              <a:rPr lang="en-US" sz="1400" dirty="0">
                <a:solidFill>
                  <a:schemeClr val="tx1"/>
                </a:solidFill>
              </a:rPr>
              <a:t>Super-PAN </a:t>
            </a:r>
            <a:r>
              <a:rPr lang="en-US" sz="1400" dirty="0" err="1">
                <a:solidFill>
                  <a:schemeClr val="tx1"/>
                </a:solidFill>
              </a:rPr>
              <a:t>Coord</a:t>
            </a:r>
            <a:r>
              <a:rPr lang="en-US" sz="1400" dirty="0">
                <a:solidFill>
                  <a:schemeClr val="tx1"/>
                </a:solidFill>
              </a:rPr>
              <a:t>. (SPC)</a:t>
            </a:r>
          </a:p>
          <a:p>
            <a:pPr lvl="2" fontAlgn="ctr">
              <a:buFont typeface="Arial" panose="020B0604020202020204" pitchFamily="34" charset="0"/>
              <a:buChar char="•"/>
            </a:pPr>
            <a:r>
              <a:rPr lang="en-US" sz="1400" dirty="0">
                <a:solidFill>
                  <a:schemeClr val="tx1"/>
                </a:solidFill>
              </a:rPr>
              <a:t>Support of multi-channels for clusters</a:t>
            </a:r>
          </a:p>
          <a:p>
            <a:pPr lvl="1" fontAlgn="ctr">
              <a:buFont typeface="Arial" panose="020B0604020202020204" pitchFamily="34" charset="0"/>
              <a:buChar char="•"/>
            </a:pPr>
            <a:r>
              <a:rPr lang="en-US" sz="1400" dirty="0" smtClean="0">
                <a:solidFill>
                  <a:schemeClr val="tx1"/>
                </a:solidFill>
              </a:rPr>
              <a:t>Advantage </a:t>
            </a:r>
            <a:r>
              <a:rPr lang="en-US" sz="1400" dirty="0">
                <a:solidFill>
                  <a:schemeClr val="tx1"/>
                </a:solidFill>
              </a:rPr>
              <a:t>of L2R in TMCTP</a:t>
            </a:r>
          </a:p>
          <a:p>
            <a:pPr lvl="2" fontAlgn="ctr">
              <a:buFont typeface="Arial" panose="020B0604020202020204" pitchFamily="34" charset="0"/>
              <a:buChar char="•"/>
            </a:pPr>
            <a:r>
              <a:rPr lang="en-US" sz="1400" dirty="0">
                <a:solidFill>
                  <a:schemeClr val="tx1"/>
                </a:solidFill>
              </a:rPr>
              <a:t>Enabling multi-PAN and multi-channel (MPMC) aware routing</a:t>
            </a:r>
          </a:p>
          <a:p>
            <a:pPr lvl="2" fontAlgn="ctr">
              <a:buFont typeface="Arial" panose="020B0604020202020204" pitchFamily="34" charset="0"/>
              <a:buChar char="•"/>
            </a:pPr>
            <a:r>
              <a:rPr lang="en-US" sz="1400" dirty="0">
                <a:solidFill>
                  <a:schemeClr val="tx1"/>
                </a:solidFill>
              </a:rPr>
              <a:t>Suitable for applying the concept of proactive routing</a:t>
            </a:r>
          </a:p>
          <a:p>
            <a:pPr lvl="1" fontAlgn="ctr">
              <a:buFont typeface="Arial" panose="020B0604020202020204" pitchFamily="34" charset="0"/>
              <a:buChar char="•"/>
            </a:pPr>
            <a:r>
              <a:rPr lang="en-US" sz="1400" dirty="0">
                <a:solidFill>
                  <a:schemeClr val="tx1"/>
                </a:solidFill>
              </a:rPr>
              <a:t>Multiple-PAN and Multi-channel (MPMC) aware routing approach</a:t>
            </a:r>
          </a:p>
          <a:p>
            <a:pPr lvl="2" fontAlgn="ctr">
              <a:buFont typeface="Arial" panose="020B0604020202020204" pitchFamily="34" charset="0"/>
              <a:buChar char="•"/>
            </a:pPr>
            <a:r>
              <a:rPr lang="en-US" sz="1400" dirty="0">
                <a:solidFill>
                  <a:schemeClr val="tx1"/>
                </a:solidFill>
              </a:rPr>
              <a:t>Multiple PANs associated to establish inter-PAN route</a:t>
            </a:r>
          </a:p>
          <a:p>
            <a:pPr lvl="2" fontAlgn="ctr">
              <a:buFont typeface="Arial" panose="020B0604020202020204" pitchFamily="34" charset="0"/>
              <a:buChar char="•"/>
            </a:pPr>
            <a:r>
              <a:rPr lang="en-US" sz="1400" dirty="0">
                <a:solidFill>
                  <a:schemeClr val="tx1"/>
                </a:solidFill>
              </a:rPr>
              <a:t>Multi-channel aware route establishment</a:t>
            </a:r>
          </a:p>
          <a:p>
            <a:pPr lvl="2" fontAlgn="ctr">
              <a:buFont typeface="Arial" panose="020B0604020202020204" pitchFamily="34" charset="0"/>
              <a:buChar char="•"/>
            </a:pPr>
            <a:r>
              <a:rPr lang="en-US" sz="1400" dirty="0">
                <a:solidFill>
                  <a:schemeClr val="tx1"/>
                </a:solidFill>
              </a:rPr>
              <a:t>Is suitable for applying the concept of proactive routing </a:t>
            </a:r>
          </a:p>
          <a:p>
            <a:pPr marL="1657350" lvl="3" indent="-285750" fontAlgn="ctr">
              <a:buFont typeface="Arial" panose="020B0604020202020204" pitchFamily="34" charset="0"/>
              <a:buChar char="•"/>
            </a:pPr>
            <a:r>
              <a:rPr lang="en-US" sz="1400" dirty="0">
                <a:solidFill>
                  <a:schemeClr val="tx1"/>
                </a:solidFill>
              </a:rPr>
              <a:t>SPC based topology initiation and route recovery </a:t>
            </a:r>
          </a:p>
          <a:p>
            <a:pPr marL="1657350" lvl="3" indent="-285750" fontAlgn="ctr">
              <a:buFont typeface="Arial" panose="020B0604020202020204" pitchFamily="34" charset="0"/>
              <a:buChar char="•"/>
            </a:pPr>
            <a:r>
              <a:rPr lang="en-US" sz="1400" dirty="0">
                <a:solidFill>
                  <a:schemeClr val="tx1"/>
                </a:solidFill>
              </a:rPr>
              <a:t>Pros of having an SPC from a routing point of view</a:t>
            </a:r>
          </a:p>
          <a:p>
            <a:r>
              <a:rPr lang="en-US" sz="1400" dirty="0">
                <a:solidFill>
                  <a:schemeClr val="tx1"/>
                </a:solidFill>
              </a:rPr>
              <a:t> </a:t>
            </a:r>
          </a:p>
          <a:p>
            <a:r>
              <a:rPr lang="en-US" sz="1400" dirty="0">
                <a:solidFill>
                  <a:schemeClr val="tx1"/>
                </a:solidFill>
              </a:rPr>
              <a:t>Currently only applicable to beacon only networks</a:t>
            </a:r>
          </a:p>
          <a:p>
            <a:r>
              <a:rPr lang="en-US" sz="1400" dirty="0">
                <a:solidFill>
                  <a:schemeClr val="tx1"/>
                </a:solidFill>
              </a:rPr>
              <a:t>Will look at extending proposal to support non-beacon networks as well</a:t>
            </a:r>
          </a:p>
          <a:p>
            <a:endParaRPr lang="en-US" sz="1400" dirty="0" smtClean="0">
              <a:solidFill>
                <a:schemeClr val="tx1"/>
              </a:solidFill>
            </a:endParaRPr>
          </a:p>
          <a:p>
            <a:r>
              <a:rPr lang="en-US" sz="1400" dirty="0" smtClean="0">
                <a:solidFill>
                  <a:schemeClr val="tx1"/>
                </a:solidFill>
              </a:rPr>
              <a:t>Will </a:t>
            </a:r>
            <a:r>
              <a:rPr lang="en-US" sz="1400" dirty="0">
                <a:solidFill>
                  <a:schemeClr val="tx1"/>
                </a:solidFill>
              </a:rPr>
              <a:t>potentially use Hop Count and SINR for metrics, , but flexible to use other metrics</a:t>
            </a:r>
          </a:p>
          <a:p>
            <a:r>
              <a:rPr lang="en-US" sz="1400" dirty="0" smtClean="0">
                <a:solidFill>
                  <a:schemeClr val="tx1"/>
                </a:solidFill>
              </a:rPr>
              <a:t>No </a:t>
            </a:r>
            <a:r>
              <a:rPr lang="en-US" sz="1400" dirty="0">
                <a:solidFill>
                  <a:schemeClr val="tx1"/>
                </a:solidFill>
              </a:rPr>
              <a:t>Simulated Results Given at this point - will have/generate  them for Final </a:t>
            </a:r>
            <a:r>
              <a:rPr lang="en-US" sz="1400" dirty="0" smtClean="0">
                <a:solidFill>
                  <a:schemeClr val="tx1"/>
                </a:solidFill>
              </a:rPr>
              <a:t>Proposal</a:t>
            </a:r>
            <a:endParaRPr lang="en-US" sz="1400" dirty="0">
              <a:solidFill>
                <a:schemeClr val="tx1"/>
              </a:solidFill>
            </a:endParaRPr>
          </a:p>
        </p:txBody>
      </p:sp>
    </p:spTree>
    <p:extLst>
      <p:ext uri="{BB962C8B-B14F-4D97-AF65-F5344CB8AC3E}">
        <p14:creationId xmlns:p14="http://schemas.microsoft.com/office/powerpoint/2010/main" val="187792439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62372" y="692696"/>
            <a:ext cx="8219256"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a:t>Preliminary Proposal #4 - doc. # 15-14-0291-00</a:t>
            </a:r>
          </a:p>
          <a:p>
            <a:pPr algn="ctr">
              <a:buSzPct val="100000"/>
              <a:defRPr/>
            </a:pPr>
            <a:r>
              <a:rPr lang="en-US" sz="2400" dirty="0"/>
              <a:t>Joo, S.-S., et al.</a:t>
            </a:r>
          </a:p>
          <a:p>
            <a:pPr algn="ctr">
              <a:buSzPct val="100000"/>
              <a:defRPr/>
            </a:pPr>
            <a:r>
              <a:rPr lang="en-US" sz="2400" dirty="0"/>
              <a:t>Layer 2 Routing  Preliminary Proposal to Call for Contributions</a:t>
            </a:r>
          </a:p>
        </p:txBody>
      </p:sp>
      <p:sp>
        <p:nvSpPr>
          <p:cNvPr id="7"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r>
              <a:rPr lang="en-US" sz="1400" dirty="0">
                <a:solidFill>
                  <a:schemeClr val="tx1"/>
                </a:solidFill>
              </a:rPr>
              <a:t>Main </a:t>
            </a:r>
            <a:r>
              <a:rPr lang="en-US" sz="1400" dirty="0" smtClean="0">
                <a:solidFill>
                  <a:schemeClr val="tx1"/>
                </a:solidFill>
              </a:rPr>
              <a:t>Topics Covered</a:t>
            </a:r>
            <a:endParaRPr lang="en-US" sz="1400" dirty="0">
              <a:solidFill>
                <a:schemeClr val="tx1"/>
              </a:solidFill>
            </a:endParaRPr>
          </a:p>
          <a:p>
            <a:pPr lvl="1" fontAlgn="ctr">
              <a:buFont typeface="Arial" panose="020B0604020202020204" pitchFamily="34" charset="0"/>
              <a:buChar char="•"/>
            </a:pPr>
            <a:r>
              <a:rPr lang="en-US" sz="1400" dirty="0" smtClean="0">
                <a:solidFill>
                  <a:schemeClr val="tx1"/>
                </a:solidFill>
              </a:rPr>
              <a:t>Link </a:t>
            </a:r>
            <a:r>
              <a:rPr lang="en-US" sz="1400" dirty="0">
                <a:solidFill>
                  <a:schemeClr val="tx1"/>
                </a:solidFill>
              </a:rPr>
              <a:t>Network</a:t>
            </a:r>
          </a:p>
          <a:p>
            <a:pPr lvl="2" fontAlgn="ctr">
              <a:buFont typeface="Arial" panose="020B0604020202020204" pitchFamily="34" charset="0"/>
              <a:buChar char="•"/>
            </a:pPr>
            <a:r>
              <a:rPr lang="en-US" sz="1400" dirty="0">
                <a:solidFill>
                  <a:schemeClr val="tx1"/>
                </a:solidFill>
              </a:rPr>
              <a:t>Components - PAN, FFD, RFD</a:t>
            </a:r>
          </a:p>
          <a:p>
            <a:pPr lvl="2" fontAlgn="ctr">
              <a:buFont typeface="Arial" panose="020B0604020202020204" pitchFamily="34" charset="0"/>
              <a:buChar char="•"/>
            </a:pPr>
            <a:r>
              <a:rPr lang="en-US" sz="1400" dirty="0">
                <a:solidFill>
                  <a:schemeClr val="tx1"/>
                </a:solidFill>
              </a:rPr>
              <a:t>Topology - mesh (incl. star, cluster and full mesh)</a:t>
            </a:r>
          </a:p>
          <a:p>
            <a:pPr lvl="2" fontAlgn="ctr">
              <a:buFont typeface="Arial" panose="020B0604020202020204" pitchFamily="34" charset="0"/>
              <a:buChar char="•"/>
            </a:pPr>
            <a:r>
              <a:rPr lang="en-US" sz="1400" dirty="0">
                <a:solidFill>
                  <a:schemeClr val="tx1"/>
                </a:solidFill>
              </a:rPr>
              <a:t>PHY/MAC link - support a variety of data rates</a:t>
            </a:r>
          </a:p>
          <a:p>
            <a:pPr lvl="1" fontAlgn="ctr">
              <a:buFont typeface="Arial" panose="020B0604020202020204" pitchFamily="34" charset="0"/>
              <a:buChar char="•"/>
            </a:pPr>
            <a:r>
              <a:rPr lang="en-US" sz="1400" dirty="0" smtClean="0">
                <a:solidFill>
                  <a:schemeClr val="tx1"/>
                </a:solidFill>
              </a:rPr>
              <a:t>Concepts </a:t>
            </a:r>
            <a:r>
              <a:rPr lang="en-US" sz="1400" dirty="0">
                <a:solidFill>
                  <a:schemeClr val="tx1"/>
                </a:solidFill>
              </a:rPr>
              <a:t>used: </a:t>
            </a:r>
          </a:p>
          <a:p>
            <a:pPr lvl="2" fontAlgn="ctr">
              <a:buFont typeface="Arial" panose="020B0604020202020204" pitchFamily="34" charset="0"/>
              <a:buChar char="•"/>
            </a:pPr>
            <a:r>
              <a:rPr lang="en-US" sz="1400" dirty="0">
                <a:solidFill>
                  <a:schemeClr val="tx1"/>
                </a:solidFill>
              </a:rPr>
              <a:t>Link</a:t>
            </a:r>
          </a:p>
          <a:p>
            <a:pPr marL="1485900" lvl="3" indent="-171450" fontAlgn="ctr">
              <a:buFont typeface="Arial" panose="020B0604020202020204" pitchFamily="34" charset="0"/>
              <a:buChar char="•"/>
            </a:pPr>
            <a:r>
              <a:rPr lang="en-US" sz="1400" dirty="0">
                <a:solidFill>
                  <a:schemeClr val="tx1"/>
                </a:solidFill>
              </a:rPr>
              <a:t>Between 2 neighbors</a:t>
            </a:r>
          </a:p>
          <a:p>
            <a:pPr lvl="2" fontAlgn="ctr">
              <a:buFont typeface="Arial" panose="020B0604020202020204" pitchFamily="34" charset="0"/>
              <a:buChar char="•"/>
            </a:pPr>
            <a:r>
              <a:rPr lang="en-US" sz="1400" dirty="0">
                <a:solidFill>
                  <a:schemeClr val="tx1"/>
                </a:solidFill>
              </a:rPr>
              <a:t>Virtual Link</a:t>
            </a:r>
          </a:p>
          <a:p>
            <a:pPr marL="1485900" lvl="3" indent="-171450" fontAlgn="ctr">
              <a:buFont typeface="Arial" panose="020B0604020202020204" pitchFamily="34" charset="0"/>
              <a:buChar char="•"/>
            </a:pPr>
            <a:r>
              <a:rPr lang="en-US" sz="1400" dirty="0">
                <a:solidFill>
                  <a:schemeClr val="tx1"/>
                </a:solidFill>
              </a:rPr>
              <a:t>Between 2 devices multiple hops away</a:t>
            </a:r>
          </a:p>
          <a:p>
            <a:pPr lvl="2" fontAlgn="ctr">
              <a:buFont typeface="Arial" panose="020B0604020202020204" pitchFamily="34" charset="0"/>
              <a:buChar char="•"/>
            </a:pPr>
            <a:r>
              <a:rPr lang="en-US" sz="1400" dirty="0">
                <a:solidFill>
                  <a:schemeClr val="tx1"/>
                </a:solidFill>
              </a:rPr>
              <a:t>Link Path</a:t>
            </a:r>
          </a:p>
          <a:p>
            <a:pPr marL="1485900" lvl="3" indent="-171450" fontAlgn="ctr">
              <a:buFont typeface="Arial" panose="020B0604020202020204" pitchFamily="34" charset="0"/>
              <a:buChar char="•"/>
            </a:pPr>
            <a:r>
              <a:rPr lang="en-US" sz="1400" dirty="0">
                <a:solidFill>
                  <a:schemeClr val="tx1"/>
                </a:solidFill>
              </a:rPr>
              <a:t>Comprised of links and virtual links from a source to a destination device, a routed link-path, link network</a:t>
            </a:r>
          </a:p>
          <a:p>
            <a:pPr lvl="2" fontAlgn="ctr">
              <a:buFont typeface="Arial" panose="020B0604020202020204" pitchFamily="34" charset="0"/>
              <a:buChar char="•"/>
            </a:pPr>
            <a:r>
              <a:rPr lang="en-US" sz="1400" dirty="0">
                <a:solidFill>
                  <a:schemeClr val="tx1"/>
                </a:solidFill>
              </a:rPr>
              <a:t>Link Network</a:t>
            </a:r>
          </a:p>
          <a:p>
            <a:pPr marL="1485900" lvl="3" indent="-171450" fontAlgn="ctr">
              <a:buFont typeface="Arial" panose="020B0604020202020204" pitchFamily="34" charset="0"/>
              <a:buChar char="•"/>
            </a:pPr>
            <a:r>
              <a:rPr lang="en-US" sz="1400" dirty="0">
                <a:solidFill>
                  <a:schemeClr val="tx1"/>
                </a:solidFill>
              </a:rPr>
              <a:t>Performed in 2 stages - link connection and link network</a:t>
            </a:r>
          </a:p>
          <a:p>
            <a:pPr lvl="2" fontAlgn="ctr">
              <a:buFont typeface="Arial" panose="020B0604020202020204" pitchFamily="34" charset="0"/>
              <a:buChar char="•"/>
            </a:pPr>
            <a:r>
              <a:rPr lang="en-US" sz="1400" dirty="0">
                <a:solidFill>
                  <a:schemeClr val="tx1"/>
                </a:solidFill>
              </a:rPr>
              <a:t>Virtual Link and Link Path</a:t>
            </a:r>
          </a:p>
          <a:p>
            <a:pPr marL="1485900" lvl="3" indent="-171450" fontAlgn="ctr">
              <a:buFont typeface="Arial" panose="020B0604020202020204" pitchFamily="34" charset="0"/>
              <a:buChar char="•"/>
            </a:pPr>
            <a:r>
              <a:rPr lang="en-US" sz="1400" dirty="0">
                <a:solidFill>
                  <a:schemeClr val="tx1"/>
                </a:solidFill>
              </a:rPr>
              <a:t>Examples using a link network DSME MAC</a:t>
            </a:r>
          </a:p>
          <a:p>
            <a:pPr marL="2000250" lvl="4" indent="-171450" fontAlgn="ctr">
              <a:buFont typeface="Arial" panose="020B0604020202020204" pitchFamily="34" charset="0"/>
              <a:buChar char="•"/>
            </a:pPr>
            <a:r>
              <a:rPr lang="en-US" sz="1400" dirty="0">
                <a:solidFill>
                  <a:schemeClr val="tx1"/>
                </a:solidFill>
              </a:rPr>
              <a:t>Cluster-Tree based Addressing</a:t>
            </a:r>
          </a:p>
          <a:p>
            <a:pPr marL="2000250" lvl="4" indent="-171450" fontAlgn="ctr">
              <a:buFont typeface="Arial" panose="020B0604020202020204" pitchFamily="34" charset="0"/>
              <a:buChar char="•"/>
            </a:pPr>
            <a:r>
              <a:rPr lang="en-US" sz="1400" dirty="0">
                <a:solidFill>
                  <a:schemeClr val="tx1"/>
                </a:solidFill>
              </a:rPr>
              <a:t>Mesh Link on Cluster </a:t>
            </a:r>
            <a:r>
              <a:rPr lang="en-US" sz="1400" dirty="0" smtClean="0">
                <a:solidFill>
                  <a:schemeClr val="tx1"/>
                </a:solidFill>
              </a:rPr>
              <a:t>Tree</a:t>
            </a:r>
            <a:endParaRPr lang="en-US" sz="1400" dirty="0">
              <a:solidFill>
                <a:schemeClr val="tx1"/>
              </a:solidFill>
            </a:endParaRPr>
          </a:p>
        </p:txBody>
      </p:sp>
    </p:spTree>
    <p:extLst>
      <p:ext uri="{BB962C8B-B14F-4D97-AF65-F5344CB8AC3E}">
        <p14:creationId xmlns:p14="http://schemas.microsoft.com/office/powerpoint/2010/main" val="89954606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62372" y="692696"/>
            <a:ext cx="8219256" cy="10801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2400" dirty="0"/>
              <a:t>Preliminary Proposal #4 - doc. # 15-14-0291-00</a:t>
            </a:r>
          </a:p>
          <a:p>
            <a:pPr algn="ctr">
              <a:buSzPct val="100000"/>
              <a:defRPr/>
            </a:pPr>
            <a:r>
              <a:rPr lang="en-US" sz="2400" dirty="0"/>
              <a:t>Joo, S.-S., et al.</a:t>
            </a:r>
          </a:p>
          <a:p>
            <a:pPr algn="ctr">
              <a:buSzPct val="100000"/>
              <a:defRPr/>
            </a:pPr>
            <a:r>
              <a:rPr lang="en-US" sz="2400" dirty="0"/>
              <a:t>Layer 2 Routing  Preliminary Proposal to Call for Contributions</a:t>
            </a:r>
          </a:p>
        </p:txBody>
      </p:sp>
      <p:sp>
        <p:nvSpPr>
          <p:cNvPr id="7" name="Rectangle 4"/>
          <p:cNvSpPr>
            <a:spLocks noChangeArrowheads="1"/>
          </p:cNvSpPr>
          <p:nvPr/>
        </p:nvSpPr>
        <p:spPr bwMode="auto">
          <a:xfrm>
            <a:off x="609600" y="1772816"/>
            <a:ext cx="8077200" cy="47025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lvl="2" fontAlgn="ctr">
              <a:buFont typeface="Arial" panose="020B0604020202020204" pitchFamily="34" charset="0"/>
              <a:buChar char="•"/>
            </a:pPr>
            <a:r>
              <a:rPr lang="en-US" sz="1400" dirty="0">
                <a:solidFill>
                  <a:schemeClr val="tx1"/>
                </a:solidFill>
              </a:rPr>
              <a:t>Multiple Grades of Mesh</a:t>
            </a:r>
          </a:p>
          <a:p>
            <a:pPr marL="1485900" lvl="3" indent="-171450" fontAlgn="ctr">
              <a:buFont typeface="Arial" panose="020B0604020202020204" pitchFamily="34" charset="0"/>
              <a:buChar char="•"/>
            </a:pPr>
            <a:r>
              <a:rPr lang="en-US" sz="1400" dirty="0">
                <a:solidFill>
                  <a:schemeClr val="tx1"/>
                </a:solidFill>
              </a:rPr>
              <a:t>Dedicated Link</a:t>
            </a:r>
          </a:p>
          <a:p>
            <a:pPr marL="1485900" lvl="3" indent="-171450" fontAlgn="ctr">
              <a:buFont typeface="Arial" panose="020B0604020202020204" pitchFamily="34" charset="0"/>
              <a:buChar char="•"/>
            </a:pPr>
            <a:r>
              <a:rPr lang="en-US" sz="1400" dirty="0">
                <a:solidFill>
                  <a:schemeClr val="tx1"/>
                </a:solidFill>
              </a:rPr>
              <a:t>Shared link</a:t>
            </a:r>
          </a:p>
          <a:p>
            <a:pPr marL="1485900" lvl="3" indent="-171450" fontAlgn="ctr">
              <a:buFont typeface="Arial" panose="020B0604020202020204" pitchFamily="34" charset="0"/>
              <a:buChar char="•"/>
            </a:pPr>
            <a:r>
              <a:rPr lang="en-US" sz="1400" dirty="0">
                <a:solidFill>
                  <a:schemeClr val="tx1"/>
                </a:solidFill>
              </a:rPr>
              <a:t>Directional Link</a:t>
            </a:r>
          </a:p>
          <a:p>
            <a:pPr lvl="2" fontAlgn="ctr">
              <a:buFont typeface="Arial" panose="020B0604020202020204" pitchFamily="34" charset="0"/>
              <a:buChar char="•"/>
            </a:pPr>
            <a:r>
              <a:rPr lang="en-US" sz="1400" dirty="0" smtClean="0">
                <a:solidFill>
                  <a:schemeClr val="tx1"/>
                </a:solidFill>
              </a:rPr>
              <a:t>Cluster-Tree </a:t>
            </a:r>
            <a:r>
              <a:rPr lang="en-US" sz="1400" dirty="0">
                <a:solidFill>
                  <a:schemeClr val="tx1"/>
                </a:solidFill>
              </a:rPr>
              <a:t>Mesh Routing Example Shown</a:t>
            </a:r>
          </a:p>
          <a:p>
            <a:pPr marL="1485900" lvl="3" indent="-171450" fontAlgn="ctr">
              <a:buFont typeface="Arial" panose="020B0604020202020204" pitchFamily="34" charset="0"/>
              <a:buChar char="•"/>
            </a:pPr>
            <a:r>
              <a:rPr lang="en-US" sz="1400" dirty="0">
                <a:solidFill>
                  <a:schemeClr val="tx1"/>
                </a:solidFill>
              </a:rPr>
              <a:t>Routing</a:t>
            </a:r>
          </a:p>
          <a:p>
            <a:pPr marL="1485900" lvl="3" indent="-171450" fontAlgn="ctr">
              <a:buFont typeface="Arial" panose="020B0604020202020204" pitchFamily="34" charset="0"/>
              <a:buChar char="•"/>
            </a:pPr>
            <a:r>
              <a:rPr lang="en-US" sz="1400" dirty="0">
                <a:solidFill>
                  <a:schemeClr val="tx1"/>
                </a:solidFill>
              </a:rPr>
              <a:t>Start/Join/Leave</a:t>
            </a:r>
          </a:p>
          <a:p>
            <a:pPr marL="1485900" lvl="3" indent="-171450" fontAlgn="ctr">
              <a:buFont typeface="Arial" panose="020B0604020202020204" pitchFamily="34" charset="0"/>
              <a:buChar char="•"/>
            </a:pPr>
            <a:r>
              <a:rPr lang="en-US" sz="1400" dirty="0">
                <a:solidFill>
                  <a:schemeClr val="tx1"/>
                </a:solidFill>
              </a:rPr>
              <a:t>Data Forwarding</a:t>
            </a:r>
          </a:p>
          <a:p>
            <a:r>
              <a:rPr lang="en-US" sz="1400" dirty="0">
                <a:solidFill>
                  <a:schemeClr val="tx1"/>
                </a:solidFill>
              </a:rPr>
              <a:t> </a:t>
            </a:r>
          </a:p>
          <a:p>
            <a:r>
              <a:rPr lang="en-US" sz="1400" dirty="0">
                <a:solidFill>
                  <a:schemeClr val="tx1"/>
                </a:solidFill>
              </a:rPr>
              <a:t>Proposal not limited to just using DSME MAC (from 15.4e), but </a:t>
            </a:r>
            <a:r>
              <a:rPr lang="en-US" sz="1400" dirty="0" err="1">
                <a:solidFill>
                  <a:schemeClr val="tx1"/>
                </a:solidFill>
              </a:rPr>
              <a:t>stkandard</a:t>
            </a:r>
            <a:r>
              <a:rPr lang="en-US" sz="1400" dirty="0">
                <a:solidFill>
                  <a:schemeClr val="tx1"/>
                </a:solidFill>
              </a:rPr>
              <a:t> MAC as well</a:t>
            </a:r>
          </a:p>
          <a:p>
            <a:endParaRPr lang="en-US" sz="1400" dirty="0" smtClean="0">
              <a:solidFill>
                <a:schemeClr val="tx1"/>
              </a:solidFill>
            </a:endParaRPr>
          </a:p>
          <a:p>
            <a:r>
              <a:rPr lang="en-US" sz="1400" dirty="0" smtClean="0">
                <a:solidFill>
                  <a:schemeClr val="tx1"/>
                </a:solidFill>
              </a:rPr>
              <a:t>Will </a:t>
            </a:r>
            <a:r>
              <a:rPr lang="en-US" sz="1400" dirty="0">
                <a:solidFill>
                  <a:schemeClr val="tx1"/>
                </a:solidFill>
              </a:rPr>
              <a:t>potentially use Hop Count and packet length for metric metrics, but flexible to use other metrics</a:t>
            </a:r>
          </a:p>
          <a:p>
            <a:r>
              <a:rPr lang="en-US" sz="1400" dirty="0" smtClean="0">
                <a:solidFill>
                  <a:schemeClr val="tx1"/>
                </a:solidFill>
              </a:rPr>
              <a:t>No </a:t>
            </a:r>
            <a:r>
              <a:rPr lang="en-US" sz="1400" dirty="0">
                <a:solidFill>
                  <a:schemeClr val="tx1"/>
                </a:solidFill>
              </a:rPr>
              <a:t>Simulated Results Given at this point - will have/generate  them for Final Proposal</a:t>
            </a:r>
          </a:p>
        </p:txBody>
      </p:sp>
    </p:spTree>
    <p:extLst>
      <p:ext uri="{BB962C8B-B14F-4D97-AF65-F5344CB8AC3E}">
        <p14:creationId xmlns:p14="http://schemas.microsoft.com/office/powerpoint/2010/main" val="187792439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609600" y="1557338"/>
            <a:ext cx="8077200" cy="4918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0000" tIns="46800" rIns="90000" bIns="46800"/>
          <a:lstStyle/>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8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Final Proposals Being Heard</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a:solidFill>
                  <a:srgbClr val="000000"/>
                </a:solidFill>
              </a:rPr>
              <a:t>4 Proposals Submitted</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r>
              <a:rPr lang="en-GB" sz="2400" dirty="0" smtClean="0">
                <a:solidFill>
                  <a:srgbClr val="000000"/>
                </a:solidFill>
              </a:rPr>
              <a:t>Full Proposals and Partial Analysis Results </a:t>
            </a:r>
            <a:r>
              <a:rPr lang="en-GB" sz="2400" dirty="0">
                <a:solidFill>
                  <a:srgbClr val="000000"/>
                </a:solidFill>
              </a:rPr>
              <a:t>B</a:t>
            </a:r>
            <a:r>
              <a:rPr lang="en-GB" sz="2400" dirty="0" smtClean="0">
                <a:solidFill>
                  <a:srgbClr val="000000"/>
                </a:solidFill>
              </a:rPr>
              <a:t>eing Presented</a:t>
            </a:r>
            <a:br>
              <a:rPr lang="en-GB" sz="2400" dirty="0" smtClean="0">
                <a:solidFill>
                  <a:srgbClr val="000000"/>
                </a:solidFill>
              </a:rPr>
            </a:br>
            <a:r>
              <a:rPr lang="en-GB" sz="2400" dirty="0" smtClean="0">
                <a:solidFill>
                  <a:srgbClr val="000000"/>
                </a:solidFill>
              </a:rPr>
              <a:t>(remaining/complete results to be given in Sept. Mtg.)</a:t>
            </a: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a:p>
            <a:pPr>
              <a:buClr>
                <a:srgbClr val="00B050"/>
              </a:buClr>
              <a:buSzPct val="100000"/>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dirty="0">
              <a:solidFill>
                <a:srgbClr val="000000"/>
              </a:solidFill>
            </a:endParaRPr>
          </a:p>
          <a:p>
            <a:pPr marL="525463" indent="-525463">
              <a:buClr>
                <a:srgbClr val="00B050"/>
              </a:buClr>
              <a:buSzPct val="100000"/>
              <a:buFont typeface="Wingdings" pitchFamily="2" charset="2"/>
              <a:buChar cha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defRPr/>
            </a:pPr>
            <a:endParaRPr lang="en-GB" sz="2400" dirty="0">
              <a:solidFill>
                <a:srgbClr val="000000"/>
              </a:solidFill>
            </a:endParaRPr>
          </a:p>
        </p:txBody>
      </p:sp>
      <p:sp>
        <p:nvSpPr>
          <p:cNvPr id="6" name="Text Box 3"/>
          <p:cNvSpPr txBox="1">
            <a:spLocks noChangeArrowheads="1"/>
          </p:cNvSpPr>
          <p:nvPr/>
        </p:nvSpPr>
        <p:spPr bwMode="auto">
          <a:xfrm>
            <a:off x="762000" y="838200"/>
            <a:ext cx="7772400" cy="60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600" dirty="0" smtClean="0"/>
              <a:t>July 2014 Mtg.</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17784</TotalTime>
  <Words>725</Words>
  <Application>Microsoft Office PowerPoint</Application>
  <PresentationFormat>On-screen Show (4:3)</PresentationFormat>
  <Paragraphs>178</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TG4g SUN Opening Report</dc:title>
  <dc:creator>Phil Beecher</dc:creator>
  <cp:lastModifiedBy>Clinton Powell</cp:lastModifiedBy>
  <cp:revision>1244</cp:revision>
  <cp:lastPrinted>2000-03-07T00:55:37Z</cp:lastPrinted>
  <dcterms:created xsi:type="dcterms:W3CDTF">2010-05-17T03:36:55Z</dcterms:created>
  <dcterms:modified xsi:type="dcterms:W3CDTF">2014-07-16T00:59:16Z</dcterms:modified>
</cp:coreProperties>
</file>