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9" r:id="rId2"/>
    <p:sldId id="302" r:id="rId3"/>
    <p:sldId id="303" r:id="rId4"/>
    <p:sldId id="305" r:id="rId5"/>
    <p:sldId id="306" r:id="rId6"/>
    <p:sldId id="307" r:id="rId7"/>
    <p:sldId id="308" r:id="rId8"/>
    <p:sldId id="309" r:id="rId9"/>
    <p:sldId id="310" r:id="rId10"/>
    <p:sldId id="311" r:id="rId11"/>
    <p:sldId id="312" r:id="rId12"/>
    <p:sldId id="313" r:id="rId13"/>
    <p:sldId id="314" r:id="rId14"/>
    <p:sldId id="316" r:id="rId15"/>
    <p:sldId id="315" r:id="rId16"/>
    <p:sldId id="317" r:id="rId17"/>
    <p:sldId id="318" r:id="rId18"/>
    <p:sldId id="319" r:id="rId19"/>
    <p:sldId id="320" r:id="rId20"/>
    <p:sldId id="321" r:id="rId21"/>
    <p:sldId id="322"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1" hangingPunct="1">
      <a:defRPr sz="1200" kern="1200">
        <a:solidFill>
          <a:schemeClr val="tx1"/>
        </a:solidFill>
        <a:latin typeface="Times New Roman" panose="02020603050405020304" pitchFamily="18" charset="0"/>
        <a:ea typeface="+mn-ea"/>
        <a:cs typeface="+mn-cs"/>
      </a:defRPr>
    </a:lvl6pPr>
    <a:lvl7pPr marL="2743200" algn="l" defTabSz="914400" rtl="0" eaLnBrk="1" latinLnBrk="1" hangingPunct="1">
      <a:defRPr sz="1200" kern="1200">
        <a:solidFill>
          <a:schemeClr val="tx1"/>
        </a:solidFill>
        <a:latin typeface="Times New Roman" panose="02020603050405020304" pitchFamily="18" charset="0"/>
        <a:ea typeface="+mn-ea"/>
        <a:cs typeface="+mn-cs"/>
      </a:defRPr>
    </a:lvl7pPr>
    <a:lvl8pPr marL="3200400" algn="l" defTabSz="914400" rtl="0" eaLnBrk="1" latinLnBrk="1" hangingPunct="1">
      <a:defRPr sz="1200" kern="1200">
        <a:solidFill>
          <a:schemeClr val="tx1"/>
        </a:solidFill>
        <a:latin typeface="Times New Roman" panose="02020603050405020304" pitchFamily="18" charset="0"/>
        <a:ea typeface="+mn-ea"/>
        <a:cs typeface="+mn-cs"/>
      </a:defRPr>
    </a:lvl8pPr>
    <a:lvl9pPr marL="3657600" algn="l" defTabSz="914400" rtl="0" eaLnBrk="1" latinLnBrk="1"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4848"/>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314" autoAdjust="0"/>
    <p:restoredTop sz="94660"/>
  </p:normalViewPr>
  <p:slideViewPr>
    <p:cSldViewPr>
      <p:cViewPr varScale="1">
        <p:scale>
          <a:sx n="64" d="100"/>
          <a:sy n="64" d="100"/>
        </p:scale>
        <p:origin x="-1248" y="-102"/>
      </p:cViewPr>
      <p:guideLst>
        <p:guide orient="horz" pos="2160"/>
        <p:guide pos="2880"/>
      </p:guideLst>
    </p:cSldViewPr>
  </p:slideViewPr>
  <p:notesTextViewPr>
    <p:cViewPr>
      <p:scale>
        <a:sx n="3" d="2"/>
        <a:sy n="3" d="2"/>
      </p:scale>
      <p:origin x="0" y="0"/>
    </p:cViewPr>
  </p:notesTextViewPr>
  <p:notesViewPr>
    <p:cSldViewPr>
      <p:cViewPr varScale="1">
        <p:scale>
          <a:sx n="88" d="100"/>
          <a:sy n="88" d="100"/>
        </p:scale>
        <p:origin x="379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panose="020B0600000101010101" pitchFamily="50"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panose="020B0600000101010101" pitchFamily="50"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panose="020B0600000101010101" pitchFamily="50"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panose="020B0600000101010101" pitchFamily="50" charset="-127"/>
              </a:defRPr>
            </a:lvl1pPr>
          </a:lstStyle>
          <a:p>
            <a:r>
              <a:rPr lang="en-US" altLang="ko-KR"/>
              <a:t>Page </a:t>
            </a:r>
            <a:fld id="{B02C1AF3-8C1B-46BC-BDA2-473D5AB0D7F7}"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ko-KR" sz="1200">
                <a:ea typeface="굴림" panose="020B0600000101010101"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6340936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panose="020B0600000101010101" pitchFamily="50"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panose="020B0600000101010101" pitchFamily="50" charset="-127"/>
              </a:defRPr>
            </a:lvl1pPr>
          </a:lstStyle>
          <a:p>
            <a:r>
              <a:rPr lang="en-US" altLang="ko-KR" dirty="0" smtClean="0"/>
              <a:t>&lt;July 2014&gt;</a:t>
            </a:r>
            <a:endParaRPr lang="en-US" altLang="ko-KR"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panose="020B0600000101010101" pitchFamily="50"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panose="020B0600000101010101" pitchFamily="50" charset="-127"/>
              </a:defRPr>
            </a:lvl1pPr>
          </a:lstStyle>
          <a:p>
            <a:r>
              <a:rPr lang="en-US" altLang="ko-KR"/>
              <a:t>Page </a:t>
            </a:r>
            <a:fld id="{276B8D11-90D3-471A-8BA6-09796FEB062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panose="020B0600000101010101"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29751778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July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B8D30027-384D-4803-84C0-A1A944A99BF7}" type="slidenum">
              <a:rPr lang="en-US" altLang="ko-KR"/>
              <a:pPr/>
              <a:t>‹#›</a:t>
            </a:fld>
            <a:endParaRPr lang="en-US" altLang="ko-KR"/>
          </a:p>
        </p:txBody>
      </p:sp>
    </p:spTree>
    <p:extLst>
      <p:ext uri="{BB962C8B-B14F-4D97-AF65-F5344CB8AC3E}">
        <p14:creationId xmlns:p14="http://schemas.microsoft.com/office/powerpoint/2010/main" val="2402294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July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03BB23F7-C4DA-4A2D-845E-9E9A4DA1CE3D}" type="slidenum">
              <a:rPr lang="en-US" altLang="ko-KR"/>
              <a:pPr/>
              <a:t>‹#›</a:t>
            </a:fld>
            <a:endParaRPr lang="en-US" altLang="ko-KR"/>
          </a:p>
        </p:txBody>
      </p:sp>
    </p:spTree>
    <p:extLst>
      <p:ext uri="{BB962C8B-B14F-4D97-AF65-F5344CB8AC3E}">
        <p14:creationId xmlns:p14="http://schemas.microsoft.com/office/powerpoint/2010/main" val="3668653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July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772C53B2-473D-45C3-A3AC-4199E5C5417A}" type="slidenum">
              <a:rPr lang="en-US" altLang="ko-KR"/>
              <a:pPr/>
              <a:t>‹#›</a:t>
            </a:fld>
            <a:endParaRPr lang="en-US" altLang="ko-KR"/>
          </a:p>
        </p:txBody>
      </p:sp>
    </p:spTree>
    <p:extLst>
      <p:ext uri="{BB962C8B-B14F-4D97-AF65-F5344CB8AC3E}">
        <p14:creationId xmlns:p14="http://schemas.microsoft.com/office/powerpoint/2010/main" val="1318345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July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EAA70843-7CE7-4AC8-AE08-BF17C6F76979}" type="slidenum">
              <a:rPr lang="en-US" altLang="ko-KR"/>
              <a:pPr/>
              <a:t>‹#›</a:t>
            </a:fld>
            <a:endParaRPr lang="en-US" altLang="ko-KR"/>
          </a:p>
        </p:txBody>
      </p:sp>
    </p:spTree>
    <p:extLst>
      <p:ext uri="{BB962C8B-B14F-4D97-AF65-F5344CB8AC3E}">
        <p14:creationId xmlns:p14="http://schemas.microsoft.com/office/powerpoint/2010/main" val="79859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r>
              <a:rPr lang="en-US" altLang="ko-KR" dirty="0" smtClean="0"/>
              <a:t>July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7745E619-3B3D-48A6-920B-61C97E1F5C9E}" type="slidenum">
              <a:rPr lang="en-US" altLang="ko-KR"/>
              <a:pPr/>
              <a:t>‹#›</a:t>
            </a:fld>
            <a:endParaRPr lang="en-US" altLang="ko-KR"/>
          </a:p>
        </p:txBody>
      </p:sp>
    </p:spTree>
    <p:extLst>
      <p:ext uri="{BB962C8B-B14F-4D97-AF65-F5344CB8AC3E}">
        <p14:creationId xmlns:p14="http://schemas.microsoft.com/office/powerpoint/2010/main" val="3878222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lvl1pPr>
              <a:defRPr/>
            </a:lvl1pPr>
          </a:lstStyle>
          <a:p>
            <a:r>
              <a:rPr lang="en-US" altLang="ko-KR" dirty="0" smtClean="0"/>
              <a:t>July 2014</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EC9DB68D-2A1C-4745-94AD-F229901E82EB}" type="slidenum">
              <a:rPr lang="en-US" altLang="ko-KR"/>
              <a:pPr/>
              <a:t>‹#›</a:t>
            </a:fld>
            <a:endParaRPr lang="en-US" altLang="ko-KR"/>
          </a:p>
        </p:txBody>
      </p:sp>
    </p:spTree>
    <p:extLst>
      <p:ext uri="{BB962C8B-B14F-4D97-AF65-F5344CB8AC3E}">
        <p14:creationId xmlns:p14="http://schemas.microsoft.com/office/powerpoint/2010/main" val="2434282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lvl1pPr>
              <a:defRPr/>
            </a:lvl1pPr>
          </a:lstStyle>
          <a:p>
            <a:r>
              <a:rPr lang="en-US" altLang="ko-KR" dirty="0" smtClean="0"/>
              <a:t>July 2014</a:t>
            </a:r>
            <a:endParaRPr lang="en-US" altLang="ko-KR" dirty="0"/>
          </a:p>
        </p:txBody>
      </p:sp>
      <p:sp>
        <p:nvSpPr>
          <p:cNvPr id="8" name="바닥글 개체 틀 7"/>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9" name="슬라이드 번호 개체 틀 8"/>
          <p:cNvSpPr>
            <a:spLocks noGrp="1"/>
          </p:cNvSpPr>
          <p:nvPr>
            <p:ph type="sldNum" sz="quarter" idx="12"/>
          </p:nvPr>
        </p:nvSpPr>
        <p:spPr/>
        <p:txBody>
          <a:bodyPr/>
          <a:lstStyle>
            <a:lvl1pPr>
              <a:defRPr/>
            </a:lvl1pPr>
          </a:lstStyle>
          <a:p>
            <a:r>
              <a:rPr lang="en-US" altLang="ko-KR"/>
              <a:t>Slide </a:t>
            </a:r>
            <a:fld id="{65F092C9-26A0-41B4-BB02-309DFC997FF4}" type="slidenum">
              <a:rPr lang="en-US" altLang="ko-KR"/>
              <a:pPr/>
              <a:t>‹#›</a:t>
            </a:fld>
            <a:endParaRPr lang="en-US" altLang="ko-KR"/>
          </a:p>
        </p:txBody>
      </p:sp>
    </p:spTree>
    <p:extLst>
      <p:ext uri="{BB962C8B-B14F-4D97-AF65-F5344CB8AC3E}">
        <p14:creationId xmlns:p14="http://schemas.microsoft.com/office/powerpoint/2010/main" val="477522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r>
              <a:rPr lang="en-US" altLang="ko-KR" dirty="0" smtClean="0"/>
              <a:t>July 2014</a:t>
            </a:r>
            <a:endParaRPr lang="en-US" altLang="ko-KR" dirty="0"/>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EDD56E08-5369-46AE-A8AC-C385499601AC}" type="slidenum">
              <a:rPr lang="en-US" altLang="ko-KR"/>
              <a:pPr/>
              <a:t>‹#›</a:t>
            </a:fld>
            <a:endParaRPr lang="en-US" altLang="ko-KR"/>
          </a:p>
        </p:txBody>
      </p:sp>
    </p:spTree>
    <p:extLst>
      <p:ext uri="{BB962C8B-B14F-4D97-AF65-F5344CB8AC3E}">
        <p14:creationId xmlns:p14="http://schemas.microsoft.com/office/powerpoint/2010/main" val="3380804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r>
              <a:rPr lang="en-US" altLang="ko-KR" dirty="0" smtClean="0"/>
              <a:t>July 2014</a:t>
            </a:r>
            <a:endParaRPr lang="en-US" altLang="ko-KR" dirty="0"/>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824D378B-5511-4351-8419-ABCE3D0D633E}" type="slidenum">
              <a:rPr lang="en-US" altLang="ko-KR"/>
              <a:pPr/>
              <a:t>‹#›</a:t>
            </a:fld>
            <a:endParaRPr lang="en-US" altLang="ko-KR"/>
          </a:p>
        </p:txBody>
      </p:sp>
    </p:spTree>
    <p:extLst>
      <p:ext uri="{BB962C8B-B14F-4D97-AF65-F5344CB8AC3E}">
        <p14:creationId xmlns:p14="http://schemas.microsoft.com/office/powerpoint/2010/main" val="3889646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July 2014</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015B5C57-5D71-4B8F-9467-25A4EFA4F101}" type="slidenum">
              <a:rPr lang="en-US" altLang="ko-KR"/>
              <a:pPr/>
              <a:t>‹#›</a:t>
            </a:fld>
            <a:endParaRPr lang="en-US" altLang="ko-KR"/>
          </a:p>
        </p:txBody>
      </p:sp>
    </p:spTree>
    <p:extLst>
      <p:ext uri="{BB962C8B-B14F-4D97-AF65-F5344CB8AC3E}">
        <p14:creationId xmlns:p14="http://schemas.microsoft.com/office/powerpoint/2010/main" val="2114702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July 2014</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1E444081-1BB0-4E37-9153-1C90BFB5393A}" type="slidenum">
              <a:rPr lang="en-US" altLang="ko-KR"/>
              <a:pPr/>
              <a:t>‹#›</a:t>
            </a:fld>
            <a:endParaRPr lang="en-US" altLang="ko-KR"/>
          </a:p>
        </p:txBody>
      </p:sp>
    </p:spTree>
    <p:extLst>
      <p:ext uri="{BB962C8B-B14F-4D97-AF65-F5344CB8AC3E}">
        <p14:creationId xmlns:p14="http://schemas.microsoft.com/office/powerpoint/2010/main" val="769553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panose="020B0600000101010101" pitchFamily="50" charset="-127"/>
              </a:defRPr>
            </a:lvl1pPr>
          </a:lstStyle>
          <a:p>
            <a:r>
              <a:rPr lang="en-US" altLang="ko-KR" dirty="0" smtClean="0"/>
              <a:t>July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panose="020B0600000101010101" pitchFamily="50"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panose="020B0600000101010101" pitchFamily="50" charset="-127"/>
              </a:defRPr>
            </a:lvl1pPr>
          </a:lstStyle>
          <a:p>
            <a:r>
              <a:rPr lang="en-US" altLang="ko-KR"/>
              <a:t>Slide </a:t>
            </a:r>
            <a:fld id="{D59B013A-0C5F-4B8F-9BBD-82EA96099D33}"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panose="020B0600000101010101" pitchFamily="50" charset="-127"/>
              </a:rPr>
              <a:t>doc.: IEEE </a:t>
            </a:r>
            <a:r>
              <a:rPr lang="en-US" altLang="ko-KR" sz="1400" b="1" dirty="0" smtClean="0">
                <a:ea typeface="굴림" panose="020B0600000101010101" pitchFamily="50" charset="-127"/>
              </a:rPr>
              <a:t>802.15-14-0412-00-0008</a:t>
            </a:r>
            <a:endParaRPr lang="en-US" altLang="ko-KR" sz="1400" b="1" dirty="0">
              <a:ea typeface="굴림" panose="020B0600000101010101"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panose="020B0600000101010101"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latinLnBrk="1" hangingPunct="1">
        <a:spcBef>
          <a:spcPct val="0"/>
        </a:spcBef>
        <a:spcAft>
          <a:spcPct val="0"/>
        </a:spcAft>
        <a:defRPr sz="3600" kern="12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anose="02020603050405020304" pitchFamily="18" charset="0"/>
        </a:defRPr>
      </a:lvl2pPr>
      <a:lvl3pPr algn="ctr" rtl="0" eaLnBrk="1" fontAlgn="base" latinLnBrk="1" hangingPunct="1">
        <a:spcBef>
          <a:spcPct val="0"/>
        </a:spcBef>
        <a:spcAft>
          <a:spcPct val="0"/>
        </a:spcAft>
        <a:defRPr sz="3600">
          <a:solidFill>
            <a:schemeClr val="tx2"/>
          </a:solidFill>
          <a:latin typeface="Times New Roman" panose="02020603050405020304" pitchFamily="18" charset="0"/>
        </a:defRPr>
      </a:lvl3pPr>
      <a:lvl4pPr algn="ctr" rtl="0" eaLnBrk="1" fontAlgn="base" latinLnBrk="1" hangingPunct="1">
        <a:spcBef>
          <a:spcPct val="0"/>
        </a:spcBef>
        <a:spcAft>
          <a:spcPct val="0"/>
        </a:spcAft>
        <a:defRPr sz="3600">
          <a:solidFill>
            <a:schemeClr val="tx2"/>
          </a:solidFill>
          <a:latin typeface="Times New Roman" panose="02020603050405020304" pitchFamily="18" charset="0"/>
        </a:defRPr>
      </a:lvl4pPr>
      <a:lvl5pPr algn="ctr" rtl="0" eaLnBrk="1" fontAlgn="base" latinLnBrk="1"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latinLnBrk="1"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latinLnBrk="1"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latinLnBrk="1"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latinLnBrk="1"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latinLnBrk="1"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latinLnBrk="1"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latinLnBrk="1"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latinLnBrk="1"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dirty="0"/>
              <a:t>July 2014</a:t>
            </a:r>
          </a:p>
        </p:txBody>
      </p:sp>
      <p:sp>
        <p:nvSpPr>
          <p:cNvPr id="5" name="바닥글 개체 틀 2"/>
          <p:cNvSpPr>
            <a:spLocks noGrp="1"/>
          </p:cNvSpPr>
          <p:nvPr>
            <p:ph type="ftr" sz="quarter" idx="11"/>
          </p:nvPr>
        </p:nvSpPr>
        <p:spPr/>
        <p:txBody>
          <a:bodyPr/>
          <a:lstStyle/>
          <a:p>
            <a:r>
              <a:rPr lang="en-US" altLang="ko-KR"/>
              <a:t>&lt;author&gt;, &lt;company&gt;</a:t>
            </a:r>
          </a:p>
        </p:txBody>
      </p:sp>
      <p:sp>
        <p:nvSpPr>
          <p:cNvPr id="6" name="슬라이드 번호 개체 틀 3"/>
          <p:cNvSpPr>
            <a:spLocks noGrp="1"/>
          </p:cNvSpPr>
          <p:nvPr>
            <p:ph type="sldNum" sz="quarter" idx="12"/>
          </p:nvPr>
        </p:nvSpPr>
        <p:spPr/>
        <p:txBody>
          <a:bodyPr/>
          <a:lstStyle/>
          <a:p>
            <a:r>
              <a:rPr lang="en-US" altLang="ko-KR"/>
              <a:t>Slide </a:t>
            </a:r>
            <a:fld id="{988D32A1-88C9-4CF1-B724-DD2537D88B45}" type="slidenum">
              <a:rPr lang="en-US" altLang="ko-KR"/>
              <a:pPr/>
              <a:t>1</a:t>
            </a:fld>
            <a:endParaRPr lang="en-US" altLang="ko-KR"/>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panose="020B0600000101010101" pitchFamily="50" charset="-127"/>
              </a:rPr>
              <a:t>Project: IEEE P802.15 Working Group for Wireless Personal Area Networks (WPANs)</a:t>
            </a:r>
            <a:endParaRPr lang="en-US" altLang="ko-KR" sz="1600" b="1" dirty="0">
              <a:solidFill>
                <a:schemeClr val="tx2"/>
              </a:solidFill>
              <a:ea typeface="굴림" panose="020B0600000101010101" pitchFamily="50" charset="-127"/>
            </a:endParaRPr>
          </a:p>
          <a:p>
            <a:endParaRPr lang="en-US" altLang="ko-KR" sz="1600" dirty="0">
              <a:solidFill>
                <a:schemeClr val="tx2"/>
              </a:solidFill>
              <a:ea typeface="굴림" panose="020B0600000101010101" pitchFamily="50" charset="-127"/>
            </a:endParaRPr>
          </a:p>
          <a:p>
            <a:r>
              <a:rPr lang="en-US" altLang="ko-KR" sz="1600" b="1" dirty="0">
                <a:solidFill>
                  <a:schemeClr val="tx2"/>
                </a:solidFill>
                <a:ea typeface="굴림" panose="020B0600000101010101" pitchFamily="50" charset="-127"/>
              </a:rPr>
              <a:t>Submission Title:</a:t>
            </a:r>
            <a:r>
              <a:rPr lang="en-US" altLang="ko-KR" sz="1600" dirty="0">
                <a:solidFill>
                  <a:schemeClr val="tx2"/>
                </a:solidFill>
                <a:ea typeface="굴림" panose="020B0600000101010101" pitchFamily="50" charset="-127"/>
              </a:rPr>
              <a:t> </a:t>
            </a:r>
            <a:r>
              <a:rPr lang="en-US" altLang="ko-KR" sz="1600" dirty="0" smtClean="0">
                <a:ea typeface="굴림" panose="020B0600000101010101" pitchFamily="50" charset="-127"/>
              </a:rPr>
              <a:t>Security Threats in IEEE 802.15.8 PAC</a:t>
            </a:r>
            <a:endParaRPr lang="en-US" altLang="ko-KR" sz="1600" dirty="0">
              <a:ea typeface="굴림" panose="020B0600000101010101" pitchFamily="50" charset="-127"/>
            </a:endParaRPr>
          </a:p>
          <a:p>
            <a:r>
              <a:rPr lang="en-US" altLang="ko-KR" sz="1600" b="1" dirty="0">
                <a:solidFill>
                  <a:schemeClr val="tx2"/>
                </a:solidFill>
                <a:ea typeface="굴림" panose="020B0600000101010101" pitchFamily="50" charset="-127"/>
              </a:rPr>
              <a:t>Date Submitted: </a:t>
            </a:r>
            <a:r>
              <a:rPr lang="en-US" altLang="ko-KR" sz="1600" dirty="0" smtClean="0">
                <a:ea typeface="굴림" panose="020B0600000101010101" pitchFamily="50" charset="-127"/>
              </a:rPr>
              <a:t>[14 July 2014]</a:t>
            </a:r>
            <a:r>
              <a:rPr lang="en-US" altLang="ko-KR" sz="1600" dirty="0">
                <a:ea typeface="굴림" panose="020B0600000101010101" pitchFamily="50" charset="-127"/>
              </a:rPr>
              <a:t>	</a:t>
            </a:r>
          </a:p>
          <a:p>
            <a:r>
              <a:rPr lang="en-US" altLang="ko-KR" sz="1600" b="1" dirty="0">
                <a:solidFill>
                  <a:schemeClr val="tx2"/>
                </a:solidFill>
                <a:ea typeface="굴림" panose="020B0600000101010101" pitchFamily="50" charset="-127"/>
              </a:rPr>
              <a:t>Source:</a:t>
            </a:r>
            <a:r>
              <a:rPr lang="en-US" altLang="ko-KR" sz="1600" dirty="0">
                <a:solidFill>
                  <a:schemeClr val="tx2"/>
                </a:solidFill>
                <a:ea typeface="굴림" panose="020B0600000101010101" pitchFamily="50" charset="-127"/>
              </a:rPr>
              <a:t> </a:t>
            </a:r>
            <a:r>
              <a:rPr lang="en-US" altLang="ko-KR" sz="1600" dirty="0" smtClean="0">
                <a:ea typeface="굴림" panose="020B0600000101010101" pitchFamily="50" charset="-127"/>
              </a:rPr>
              <a:t>[</a:t>
            </a:r>
            <a:r>
              <a:rPr lang="en-US" altLang="ko-KR" sz="1600" dirty="0" err="1" smtClean="0">
                <a:ea typeface="굴림" panose="020B0600000101010101" pitchFamily="50" charset="-127"/>
              </a:rPr>
              <a:t>Byung</a:t>
            </a:r>
            <a:r>
              <a:rPr lang="en-US" altLang="ko-KR" sz="1600" dirty="0" smtClean="0">
                <a:ea typeface="굴림" panose="020B0600000101010101" pitchFamily="50" charset="-127"/>
              </a:rPr>
              <a:t>-Jae </a:t>
            </a:r>
            <a:r>
              <a:rPr lang="en-US" altLang="ko-KR" sz="1600" dirty="0" err="1" smtClean="0">
                <a:ea typeface="굴림" panose="020B0600000101010101" pitchFamily="50" charset="-127"/>
              </a:rPr>
              <a:t>Kwak</a:t>
            </a:r>
            <a:r>
              <a:rPr lang="en-US" altLang="ko-KR" sz="1600" dirty="0" smtClean="0">
                <a:ea typeface="굴림" panose="020B0600000101010101" pitchFamily="50" charset="-127"/>
              </a:rPr>
              <a:t>, </a:t>
            </a:r>
            <a:r>
              <a:rPr lang="en-US" altLang="ko-KR" sz="1600" dirty="0" err="1" smtClean="0">
                <a:ea typeface="굴림" panose="020B0600000101010101" pitchFamily="50" charset="-127"/>
              </a:rPr>
              <a:t>Kapseok</a:t>
            </a:r>
            <a:r>
              <a:rPr lang="en-US" altLang="ko-KR" sz="1600" dirty="0" smtClean="0">
                <a:ea typeface="굴림" panose="020B0600000101010101" pitchFamily="50" charset="-127"/>
              </a:rPr>
              <a:t> Chang, Moon-</a:t>
            </a:r>
            <a:r>
              <a:rPr lang="en-US" altLang="ko-KR" sz="1600" dirty="0" err="1" smtClean="0">
                <a:ea typeface="굴림" panose="020B0600000101010101" pitchFamily="50" charset="-127"/>
              </a:rPr>
              <a:t>Sik</a:t>
            </a:r>
            <a:r>
              <a:rPr lang="en-US" altLang="ko-KR" sz="1600" dirty="0" smtClean="0">
                <a:ea typeface="굴림" panose="020B0600000101010101" pitchFamily="50" charset="-127"/>
              </a:rPr>
              <a:t> Lee]</a:t>
            </a:r>
            <a:r>
              <a:rPr lang="en-US" altLang="ko-KR" sz="1600" baseline="30000" dirty="0" smtClean="0">
                <a:ea typeface="굴림" panose="020B0600000101010101" pitchFamily="50" charset="-127"/>
              </a:rPr>
              <a:t>1</a:t>
            </a:r>
            <a:r>
              <a:rPr lang="en-US" altLang="ko-KR" sz="1600" dirty="0" smtClean="0">
                <a:ea typeface="굴림" panose="020B0600000101010101" pitchFamily="50" charset="-127"/>
              </a:rPr>
              <a:t>,</a:t>
            </a:r>
          </a:p>
          <a:p>
            <a:r>
              <a:rPr lang="en-US" altLang="ko-KR" sz="1600" dirty="0">
                <a:ea typeface="굴림" panose="020B0600000101010101" pitchFamily="50" charset="-127"/>
              </a:rPr>
              <a:t> </a:t>
            </a:r>
            <a:r>
              <a:rPr lang="en-US" altLang="ko-KR" sz="1600" dirty="0" smtClean="0">
                <a:ea typeface="굴림" panose="020B0600000101010101" pitchFamily="50" charset="-127"/>
              </a:rPr>
              <a:t>             [</a:t>
            </a:r>
            <a:r>
              <a:rPr lang="en-US" altLang="ko-KR" sz="1600" dirty="0" err="1" smtClean="0">
                <a:ea typeface="굴림" panose="020B0600000101010101" pitchFamily="50" charset="-127"/>
              </a:rPr>
              <a:t>Sangseok</a:t>
            </a:r>
            <a:r>
              <a:rPr lang="en-US" altLang="ko-KR" sz="1600" dirty="0" smtClean="0">
                <a:ea typeface="굴림" panose="020B0600000101010101" pitchFamily="50" charset="-127"/>
              </a:rPr>
              <a:t> Yun, </a:t>
            </a:r>
            <a:r>
              <a:rPr lang="en-US" altLang="ko-KR" sz="1600" dirty="0" err="1" smtClean="0">
                <a:ea typeface="굴림" panose="020B0600000101010101" pitchFamily="50" charset="-127"/>
              </a:rPr>
              <a:t>Sanghun</a:t>
            </a:r>
            <a:r>
              <a:rPr lang="en-US" altLang="ko-KR" sz="1600" dirty="0" smtClean="0">
                <a:ea typeface="굴림" panose="020B0600000101010101" pitchFamily="50" charset="-127"/>
              </a:rPr>
              <a:t> </a:t>
            </a:r>
            <a:r>
              <a:rPr lang="en-US" altLang="ko-KR" sz="1600" dirty="0" err="1" smtClean="0">
                <a:ea typeface="굴림" panose="020B0600000101010101" pitchFamily="50" charset="-127"/>
              </a:rPr>
              <a:t>Im</a:t>
            </a:r>
            <a:r>
              <a:rPr lang="en-US" altLang="ko-KR" sz="1600" dirty="0">
                <a:ea typeface="굴림" panose="020B0600000101010101" pitchFamily="50" charset="-127"/>
              </a:rPr>
              <a:t>, </a:t>
            </a:r>
            <a:r>
              <a:rPr lang="en-US" altLang="ko-KR" sz="1600" dirty="0" err="1">
                <a:ea typeface="굴림" panose="020B0600000101010101" pitchFamily="50" charset="-127"/>
              </a:rPr>
              <a:t>Jeongseok</a:t>
            </a:r>
            <a:r>
              <a:rPr lang="en-US" altLang="ko-KR" sz="1600" dirty="0">
                <a:ea typeface="굴림" panose="020B0600000101010101" pitchFamily="50" charset="-127"/>
              </a:rPr>
              <a:t> </a:t>
            </a:r>
            <a:r>
              <a:rPr lang="en-US" altLang="ko-KR" sz="1600" dirty="0" smtClean="0">
                <a:ea typeface="굴림" panose="020B0600000101010101" pitchFamily="50" charset="-127"/>
              </a:rPr>
              <a:t>Ha]</a:t>
            </a:r>
            <a:r>
              <a:rPr lang="en-US" altLang="ko-KR" sz="1600" baseline="30000" dirty="0" smtClean="0">
                <a:ea typeface="굴림" panose="020B0600000101010101" pitchFamily="50" charset="-127"/>
              </a:rPr>
              <a:t>2</a:t>
            </a:r>
            <a:r>
              <a:rPr lang="en-US" altLang="ko-KR" sz="1600" dirty="0" smtClean="0">
                <a:ea typeface="굴림" panose="020B0600000101010101" pitchFamily="50" charset="-127"/>
              </a:rPr>
              <a:t> </a:t>
            </a:r>
          </a:p>
          <a:p>
            <a:r>
              <a:rPr lang="en-US" altLang="ko-KR" sz="1600" dirty="0" smtClean="0">
                <a:ea typeface="굴림" panose="020B0600000101010101" pitchFamily="50" charset="-127"/>
              </a:rPr>
              <a:t>Company: [ETRI, Daejeon, Korea]</a:t>
            </a:r>
            <a:r>
              <a:rPr lang="en-US" altLang="ko-KR" sz="1600" baseline="30000" dirty="0" smtClean="0">
                <a:ea typeface="굴림" panose="020B0600000101010101" pitchFamily="50" charset="-127"/>
              </a:rPr>
              <a:t>1</a:t>
            </a:r>
            <a:r>
              <a:rPr lang="en-US" altLang="ko-KR" sz="1600" dirty="0" smtClean="0">
                <a:ea typeface="굴림" panose="020B0600000101010101" pitchFamily="50" charset="-127"/>
              </a:rPr>
              <a:t>, [KAIST, Daejeon, Korea]</a:t>
            </a:r>
            <a:r>
              <a:rPr lang="en-US" altLang="ko-KR" sz="1600" baseline="30000" dirty="0" smtClean="0">
                <a:ea typeface="굴림" panose="020B0600000101010101" pitchFamily="50" charset="-127"/>
              </a:rPr>
              <a:t>2</a:t>
            </a:r>
            <a:endParaRPr lang="en-US" altLang="ko-KR" sz="1600" dirty="0">
              <a:ea typeface="굴림" panose="020B0600000101010101" pitchFamily="50" charset="-127"/>
            </a:endParaRPr>
          </a:p>
          <a:p>
            <a:r>
              <a:rPr lang="en-US" altLang="ko-KR" sz="1600" dirty="0" smtClean="0">
                <a:ea typeface="굴림" panose="020B0600000101010101" pitchFamily="50" charset="-127"/>
              </a:rPr>
              <a:t>Address: </a:t>
            </a:r>
            <a:r>
              <a:rPr lang="en-US" altLang="ko-KR" sz="1600" dirty="0" smtClean="0">
                <a:solidFill>
                  <a:schemeClr val="tx2"/>
                </a:solidFill>
                <a:ea typeface="굴림" panose="020B0600000101010101" pitchFamily="50" charset="-127"/>
              </a:rPr>
              <a:t>[218 </a:t>
            </a:r>
            <a:r>
              <a:rPr lang="en-US" altLang="ko-KR" sz="1600" dirty="0" err="1" smtClean="0">
                <a:solidFill>
                  <a:schemeClr val="tx2"/>
                </a:solidFill>
                <a:ea typeface="굴림" panose="020B0600000101010101" pitchFamily="50" charset="-127"/>
              </a:rPr>
              <a:t>Gajeong-ro</a:t>
            </a:r>
            <a:r>
              <a:rPr lang="en-US" altLang="ko-KR" sz="1600" dirty="0" smtClean="0">
                <a:solidFill>
                  <a:schemeClr val="tx2"/>
                </a:solidFill>
                <a:ea typeface="굴림" panose="020B0600000101010101" pitchFamily="50" charset="-127"/>
              </a:rPr>
              <a:t>, </a:t>
            </a:r>
            <a:r>
              <a:rPr lang="en-US" altLang="ko-KR" sz="1600" dirty="0" err="1" smtClean="0">
                <a:solidFill>
                  <a:schemeClr val="tx2"/>
                </a:solidFill>
                <a:ea typeface="굴림" panose="020B0600000101010101" pitchFamily="50" charset="-127"/>
              </a:rPr>
              <a:t>Yuseong-gu</a:t>
            </a:r>
            <a:r>
              <a:rPr lang="en-US" altLang="ko-KR" sz="1600" dirty="0" smtClean="0">
                <a:solidFill>
                  <a:schemeClr val="tx2"/>
                </a:solidFill>
                <a:ea typeface="굴림" panose="020B0600000101010101" pitchFamily="50" charset="-127"/>
              </a:rPr>
              <a:t>, Daejeon, Korea</a:t>
            </a:r>
            <a:r>
              <a:rPr lang="en-US" altLang="ko-KR" sz="1600" dirty="0" smtClean="0">
                <a:ea typeface="굴림" panose="020B0600000101010101" pitchFamily="50" charset="-127"/>
              </a:rPr>
              <a:t>]</a:t>
            </a:r>
            <a:r>
              <a:rPr lang="en-US" altLang="ko-KR" sz="1600" baseline="30000" dirty="0" smtClean="0">
                <a:ea typeface="굴림" panose="020B0600000101010101" pitchFamily="50" charset="-127"/>
              </a:rPr>
              <a:t>1</a:t>
            </a:r>
            <a:r>
              <a:rPr lang="en-US" altLang="ko-KR" sz="1600" dirty="0" smtClean="0">
                <a:ea typeface="굴림" panose="020B0600000101010101" pitchFamily="50" charset="-127"/>
              </a:rPr>
              <a:t>, [291 </a:t>
            </a:r>
            <a:r>
              <a:rPr lang="en-US" altLang="ko-KR" sz="1600" dirty="0" err="1" smtClean="0">
                <a:ea typeface="굴림" panose="020B0600000101010101" pitchFamily="50" charset="-127"/>
              </a:rPr>
              <a:t>Daehak-ro</a:t>
            </a:r>
            <a:r>
              <a:rPr lang="en-US" altLang="ko-KR" sz="1600" dirty="0" smtClean="0">
                <a:ea typeface="굴림" panose="020B0600000101010101" pitchFamily="50" charset="-127"/>
              </a:rPr>
              <a:t>, </a:t>
            </a:r>
            <a:r>
              <a:rPr lang="en-US" altLang="ko-KR" sz="1600" dirty="0" err="1" smtClean="0">
                <a:ea typeface="굴림" panose="020B0600000101010101" pitchFamily="50" charset="-127"/>
              </a:rPr>
              <a:t>Yuseong-gu</a:t>
            </a:r>
            <a:r>
              <a:rPr lang="en-US" altLang="ko-KR" sz="1600" dirty="0" smtClean="0">
                <a:ea typeface="굴림" panose="020B0600000101010101" pitchFamily="50" charset="-127"/>
              </a:rPr>
              <a:t>, Daejeon, Korea]</a:t>
            </a:r>
            <a:r>
              <a:rPr lang="en-US" altLang="ko-KR" sz="1600" baseline="30000" dirty="0" smtClean="0">
                <a:ea typeface="굴림" panose="020B0600000101010101" pitchFamily="50" charset="-127"/>
              </a:rPr>
              <a:t>2</a:t>
            </a:r>
            <a:endParaRPr lang="en-US" altLang="ko-KR" sz="1600" dirty="0">
              <a:solidFill>
                <a:schemeClr val="tx2"/>
              </a:solidFill>
              <a:ea typeface="굴림" panose="020B0600000101010101" pitchFamily="50" charset="-127"/>
            </a:endParaRPr>
          </a:p>
          <a:p>
            <a:r>
              <a:rPr lang="en-US" altLang="ko-KR" sz="1600" dirty="0">
                <a:solidFill>
                  <a:schemeClr val="tx2"/>
                </a:solidFill>
                <a:ea typeface="굴림" panose="020B0600000101010101" pitchFamily="50" charset="-127"/>
              </a:rPr>
              <a:t>Voice</a:t>
            </a:r>
            <a:r>
              <a:rPr lang="en-US" altLang="ko-KR" sz="1600" dirty="0" smtClean="0">
                <a:solidFill>
                  <a:schemeClr val="tx2"/>
                </a:solidFill>
                <a:ea typeface="굴림" panose="020B0600000101010101" pitchFamily="50" charset="-127"/>
              </a:rPr>
              <a:t>: [+82-42-860-6618], </a:t>
            </a:r>
            <a:r>
              <a:rPr lang="en-US" altLang="ko-KR" sz="1600" dirty="0" smtClean="0">
                <a:ea typeface="굴림" panose="020B0600000101010101" pitchFamily="50" charset="-127"/>
              </a:rPr>
              <a:t>[+82-42-350-7524</a:t>
            </a:r>
            <a:r>
              <a:rPr lang="en-US" altLang="ko-KR" sz="1600" dirty="0" smtClean="0">
                <a:solidFill>
                  <a:schemeClr val="tx2"/>
                </a:solidFill>
                <a:ea typeface="굴림" panose="020B0600000101010101" pitchFamily="50" charset="-127"/>
              </a:rPr>
              <a:t>]</a:t>
            </a:r>
          </a:p>
          <a:p>
            <a:r>
              <a:rPr lang="en-US" altLang="ko-KR" sz="1600" dirty="0" smtClean="0">
                <a:solidFill>
                  <a:schemeClr val="tx2"/>
                </a:solidFill>
                <a:ea typeface="굴림" panose="020B0600000101010101" pitchFamily="50" charset="-127"/>
              </a:rPr>
              <a:t>E-Mail: [bjkwak@etri.re.kr]</a:t>
            </a:r>
            <a:r>
              <a:rPr lang="en-US" altLang="ko-KR" sz="1600" baseline="30000" dirty="0" smtClean="0">
                <a:solidFill>
                  <a:schemeClr val="tx2"/>
                </a:solidFill>
                <a:ea typeface="굴림" panose="020B0600000101010101" pitchFamily="50" charset="-127"/>
              </a:rPr>
              <a:t>1</a:t>
            </a:r>
            <a:r>
              <a:rPr lang="en-US" altLang="ko-KR" sz="1600" dirty="0" smtClean="0">
                <a:solidFill>
                  <a:schemeClr val="tx2"/>
                </a:solidFill>
                <a:ea typeface="굴림" panose="020B0600000101010101" pitchFamily="50" charset="-127"/>
              </a:rPr>
              <a:t>, [</a:t>
            </a:r>
            <a:r>
              <a:rPr lang="en-US" altLang="ko-KR" sz="1600" dirty="0" smtClean="0">
                <a:ea typeface="굴림" panose="020B0600000101010101" pitchFamily="50" charset="-127"/>
              </a:rPr>
              <a:t>ssyun@kaist.ac.kr</a:t>
            </a:r>
            <a:r>
              <a:rPr lang="en-US" altLang="ko-KR" sz="1600" dirty="0" smtClean="0">
                <a:solidFill>
                  <a:schemeClr val="tx2"/>
                </a:solidFill>
                <a:ea typeface="굴림" panose="020B0600000101010101" pitchFamily="50" charset="-127"/>
              </a:rPr>
              <a:t>]</a:t>
            </a:r>
            <a:r>
              <a:rPr lang="en-US" altLang="ko-KR" sz="1600" baseline="30000" dirty="0" smtClean="0">
                <a:solidFill>
                  <a:schemeClr val="tx2"/>
                </a:solidFill>
                <a:ea typeface="굴림" panose="020B0600000101010101" pitchFamily="50" charset="-127"/>
              </a:rPr>
              <a:t>2</a:t>
            </a:r>
            <a:endParaRPr lang="en-US" altLang="ko-KR" sz="1600" dirty="0">
              <a:solidFill>
                <a:schemeClr val="tx2"/>
              </a:solidFill>
              <a:ea typeface="굴림" panose="020B0600000101010101" pitchFamily="50" charset="-127"/>
            </a:endParaRPr>
          </a:p>
          <a:p>
            <a:pPr>
              <a:spcBef>
                <a:spcPts val="600"/>
              </a:spcBef>
              <a:spcAft>
                <a:spcPts val="600"/>
              </a:spcAft>
            </a:pPr>
            <a:r>
              <a:rPr lang="en-US" altLang="ko-KR" sz="1600" b="1" dirty="0">
                <a:solidFill>
                  <a:schemeClr val="tx2"/>
                </a:solidFill>
                <a:ea typeface="굴림" panose="020B0600000101010101" pitchFamily="50" charset="-127"/>
              </a:rPr>
              <a:t>Re</a:t>
            </a:r>
            <a:r>
              <a:rPr lang="en-US" altLang="ko-KR" sz="1600" b="1" dirty="0" smtClean="0">
                <a:solidFill>
                  <a:schemeClr val="tx2"/>
                </a:solidFill>
                <a:ea typeface="굴림" panose="020B0600000101010101" pitchFamily="50" charset="-127"/>
              </a:rPr>
              <a:t>:</a:t>
            </a:r>
            <a:r>
              <a:rPr lang="en-US" altLang="ko-KR" dirty="0">
                <a:solidFill>
                  <a:schemeClr val="accent2"/>
                </a:solidFill>
                <a:ea typeface="굴림" panose="020B0600000101010101" pitchFamily="50" charset="-127"/>
              </a:rPr>
              <a:t>	</a:t>
            </a:r>
            <a:endParaRPr lang="en-US" altLang="ko-KR" dirty="0">
              <a:solidFill>
                <a:schemeClr val="tx2"/>
              </a:solidFill>
              <a:ea typeface="굴림" panose="020B0600000101010101" pitchFamily="50" charset="-127"/>
            </a:endParaRPr>
          </a:p>
          <a:p>
            <a:pPr>
              <a:spcBef>
                <a:spcPts val="600"/>
              </a:spcBef>
              <a:spcAft>
                <a:spcPts val="600"/>
              </a:spcAft>
            </a:pPr>
            <a:r>
              <a:rPr lang="en-US" altLang="ko-KR" sz="1600" b="1" dirty="0">
                <a:solidFill>
                  <a:schemeClr val="tx2"/>
                </a:solidFill>
                <a:ea typeface="굴림" panose="020B0600000101010101" pitchFamily="50" charset="-127"/>
              </a:rPr>
              <a:t>Abstract:</a:t>
            </a:r>
            <a:r>
              <a:rPr lang="en-US" altLang="ko-KR" sz="1600" dirty="0">
                <a:solidFill>
                  <a:schemeClr val="tx2"/>
                </a:solidFill>
                <a:ea typeface="굴림" panose="020B0600000101010101" pitchFamily="50" charset="-127"/>
              </a:rPr>
              <a:t>	</a:t>
            </a:r>
            <a:r>
              <a:rPr lang="en-US" altLang="ko-KR" sz="1600" dirty="0" smtClean="0">
                <a:solidFill>
                  <a:schemeClr val="tx2"/>
                </a:solidFill>
                <a:ea typeface="굴림" panose="020B0600000101010101" pitchFamily="50" charset="-127"/>
              </a:rPr>
              <a:t>Discussion of the possible threats in IEEE 802.15.8 PAC from physical layer point of view.</a:t>
            </a:r>
            <a:endParaRPr lang="en-US" altLang="ko-KR" sz="1600" dirty="0">
              <a:solidFill>
                <a:schemeClr val="tx2"/>
              </a:solidFill>
              <a:ea typeface="굴림" panose="020B0600000101010101" pitchFamily="50" charset="-127"/>
            </a:endParaRPr>
          </a:p>
          <a:p>
            <a:pPr>
              <a:spcBef>
                <a:spcPts val="600"/>
              </a:spcBef>
              <a:spcAft>
                <a:spcPts val="600"/>
              </a:spcAft>
            </a:pPr>
            <a:r>
              <a:rPr lang="en-US" altLang="ko-KR" sz="1600" b="1" dirty="0">
                <a:solidFill>
                  <a:schemeClr val="tx2"/>
                </a:solidFill>
                <a:ea typeface="굴림" panose="020B0600000101010101" pitchFamily="50" charset="-127"/>
              </a:rPr>
              <a:t>Purpose:</a:t>
            </a:r>
            <a:r>
              <a:rPr lang="en-US" altLang="ko-KR" sz="1600" dirty="0">
                <a:solidFill>
                  <a:schemeClr val="tx2"/>
                </a:solidFill>
                <a:ea typeface="굴림" panose="020B0600000101010101" pitchFamily="50" charset="-127"/>
              </a:rPr>
              <a:t>	</a:t>
            </a:r>
            <a:r>
              <a:rPr lang="en-US" altLang="ko-KR" sz="1600" dirty="0" smtClean="0">
                <a:solidFill>
                  <a:schemeClr val="tx2"/>
                </a:solidFill>
                <a:ea typeface="굴림" panose="020B0600000101010101" pitchFamily="50" charset="-127"/>
              </a:rPr>
              <a:t>Discussion</a:t>
            </a:r>
            <a:endParaRPr lang="en-US" altLang="ko-KR" sz="1600" dirty="0">
              <a:solidFill>
                <a:schemeClr val="tx2"/>
              </a:solidFill>
              <a:ea typeface="굴림" panose="020B0600000101010101" pitchFamily="50" charset="-127"/>
            </a:endParaRPr>
          </a:p>
          <a:p>
            <a:r>
              <a:rPr lang="en-US" altLang="ko-KR" sz="1600" b="1" dirty="0">
                <a:solidFill>
                  <a:schemeClr val="tx2"/>
                </a:solidFill>
                <a:ea typeface="굴림" panose="020B0600000101010101" pitchFamily="50" charset="-127"/>
              </a:rPr>
              <a:t>Notice:</a:t>
            </a:r>
            <a:r>
              <a:rPr lang="en-US" altLang="ko-KR" sz="1600" dirty="0">
                <a:solidFill>
                  <a:schemeClr val="tx2"/>
                </a:solidFill>
                <a:ea typeface="굴림" panose="020B0600000101010101"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panose="020B0600000101010101" pitchFamily="50" charset="-127"/>
              </a:rPr>
              <a:t>Release:</a:t>
            </a:r>
            <a:r>
              <a:rPr lang="en-US" altLang="ko-KR" sz="1600" dirty="0">
                <a:solidFill>
                  <a:schemeClr val="tx2"/>
                </a:solidFill>
                <a:ea typeface="굴림" panose="020B0600000101010101"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With 1 Malicious Node: static attack</a:t>
            </a:r>
            <a:endParaRPr lang="ko-KR" altLang="en-US"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10</a:t>
            </a:fld>
            <a:endParaRPr lang="en-US" altLang="ko-KR"/>
          </a:p>
        </p:txBody>
      </p:sp>
      <p:pic>
        <p:nvPicPr>
          <p:cNvPr id="7" name="그림 6"/>
          <p:cNvPicPr>
            <a:picLocks noChangeAspect="1"/>
          </p:cNvPicPr>
          <p:nvPr/>
        </p:nvPicPr>
        <p:blipFill>
          <a:blip r:embed="rId2"/>
          <a:stretch>
            <a:fillRect/>
          </a:stretch>
        </p:blipFill>
        <p:spPr>
          <a:xfrm>
            <a:off x="1806545" y="1798569"/>
            <a:ext cx="5530909" cy="4680000"/>
          </a:xfrm>
          <a:prstGeom prst="rect">
            <a:avLst/>
          </a:prstGeom>
        </p:spPr>
      </p:pic>
    </p:spTree>
    <p:extLst>
      <p:ext uri="{BB962C8B-B14F-4D97-AF65-F5344CB8AC3E}">
        <p14:creationId xmlns:p14="http://schemas.microsoft.com/office/powerpoint/2010/main" val="790402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With 1 Malicious Node: worst case</a:t>
            </a:r>
            <a:endParaRPr lang="ko-KR" altLang="en-US"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11</a:t>
            </a:fld>
            <a:endParaRPr lang="en-US" altLang="ko-KR"/>
          </a:p>
        </p:txBody>
      </p:sp>
      <p:pic>
        <p:nvPicPr>
          <p:cNvPr id="7" name="그림 6"/>
          <p:cNvPicPr>
            <a:picLocks noChangeAspect="1"/>
          </p:cNvPicPr>
          <p:nvPr/>
        </p:nvPicPr>
        <p:blipFill>
          <a:blip r:embed="rId2"/>
          <a:stretch>
            <a:fillRect/>
          </a:stretch>
        </p:blipFill>
        <p:spPr>
          <a:xfrm>
            <a:off x="1806545" y="1795413"/>
            <a:ext cx="5530909" cy="4680000"/>
          </a:xfrm>
          <a:prstGeom prst="rect">
            <a:avLst/>
          </a:prstGeom>
        </p:spPr>
      </p:pic>
      <p:sp>
        <p:nvSpPr>
          <p:cNvPr id="8" name="TextBox 7"/>
          <p:cNvSpPr txBox="1"/>
          <p:nvPr/>
        </p:nvSpPr>
        <p:spPr>
          <a:xfrm>
            <a:off x="6623874" y="1481619"/>
            <a:ext cx="2533066" cy="584775"/>
          </a:xfrm>
          <a:prstGeom prst="rect">
            <a:avLst/>
          </a:prstGeom>
          <a:noFill/>
        </p:spPr>
        <p:txBody>
          <a:bodyPr wrap="none" rtlCol="0">
            <a:spAutoFit/>
          </a:bodyPr>
          <a:lstStyle/>
          <a:p>
            <a:r>
              <a:rPr lang="en-US" altLang="ko-KR" sz="1600" dirty="0" smtClean="0"/>
              <a:t>When attacker’s phase is</a:t>
            </a:r>
            <a:br>
              <a:rPr lang="en-US" altLang="ko-KR" sz="1600" dirty="0" smtClean="0"/>
            </a:br>
            <a:r>
              <a:rPr lang="en-US" altLang="ko-KR" sz="1600" dirty="0" smtClean="0"/>
              <a:t>slower</a:t>
            </a:r>
            <a:r>
              <a:rPr lang="en-US" altLang="ko-KR" sz="1600" dirty="0"/>
              <a:t> </a:t>
            </a:r>
            <a:r>
              <a:rPr lang="en-US" altLang="ko-KR" sz="1600" dirty="0" smtClean="0"/>
              <a:t>than network slightly</a:t>
            </a:r>
            <a:endParaRPr lang="ko-KR" altLang="en-US" sz="1600" dirty="0"/>
          </a:p>
        </p:txBody>
      </p:sp>
    </p:spTree>
    <p:extLst>
      <p:ext uri="{BB962C8B-B14F-4D97-AF65-F5344CB8AC3E}">
        <p14:creationId xmlns:p14="http://schemas.microsoft.com/office/powerpoint/2010/main" val="3512488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With 1 Malicious Node</a:t>
            </a:r>
            <a:endParaRPr lang="ko-KR" altLang="en-US"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12</a:t>
            </a:fld>
            <a:endParaRPr lang="en-US" altLang="ko-KR"/>
          </a:p>
        </p:txBody>
      </p:sp>
      <p:pic>
        <p:nvPicPr>
          <p:cNvPr id="7" name="그림 6"/>
          <p:cNvPicPr>
            <a:picLocks noChangeAspect="1"/>
          </p:cNvPicPr>
          <p:nvPr/>
        </p:nvPicPr>
        <p:blipFill>
          <a:blip r:embed="rId2"/>
          <a:stretch>
            <a:fillRect/>
          </a:stretch>
        </p:blipFill>
        <p:spPr>
          <a:xfrm>
            <a:off x="-28474" y="2155413"/>
            <a:ext cx="4878259" cy="4320000"/>
          </a:xfrm>
          <a:prstGeom prst="rect">
            <a:avLst/>
          </a:prstGeom>
        </p:spPr>
      </p:pic>
      <p:pic>
        <p:nvPicPr>
          <p:cNvPr id="8" name="그림 7"/>
          <p:cNvPicPr>
            <a:picLocks noChangeAspect="1"/>
          </p:cNvPicPr>
          <p:nvPr/>
        </p:nvPicPr>
        <p:blipFill>
          <a:blip r:embed="rId3"/>
          <a:stretch>
            <a:fillRect/>
          </a:stretch>
        </p:blipFill>
        <p:spPr>
          <a:xfrm>
            <a:off x="4427984" y="2155413"/>
            <a:ext cx="4878259" cy="4320000"/>
          </a:xfrm>
          <a:prstGeom prst="rect">
            <a:avLst/>
          </a:prstGeom>
        </p:spPr>
      </p:pic>
    </p:spTree>
    <p:extLst>
      <p:ext uri="{BB962C8B-B14F-4D97-AF65-F5344CB8AC3E}">
        <p14:creationId xmlns:p14="http://schemas.microsoft.com/office/powerpoint/2010/main" val="3114339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With 2 Malicious Nodes: static attack</a:t>
            </a:r>
            <a:endParaRPr lang="ko-KR" altLang="en-US"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13</a:t>
            </a:fld>
            <a:endParaRPr lang="en-US" altLang="ko-KR"/>
          </a:p>
        </p:txBody>
      </p:sp>
      <p:pic>
        <p:nvPicPr>
          <p:cNvPr id="7" name="그림 6"/>
          <p:cNvPicPr>
            <a:picLocks noChangeAspect="1"/>
          </p:cNvPicPr>
          <p:nvPr/>
        </p:nvPicPr>
        <p:blipFill>
          <a:blip r:embed="rId2"/>
          <a:stretch>
            <a:fillRect/>
          </a:stretch>
        </p:blipFill>
        <p:spPr>
          <a:xfrm>
            <a:off x="1806545" y="1795413"/>
            <a:ext cx="5530909" cy="4680000"/>
          </a:xfrm>
          <a:prstGeom prst="rect">
            <a:avLst/>
          </a:prstGeom>
        </p:spPr>
      </p:pic>
    </p:spTree>
    <p:extLst>
      <p:ext uri="{BB962C8B-B14F-4D97-AF65-F5344CB8AC3E}">
        <p14:creationId xmlns:p14="http://schemas.microsoft.com/office/powerpoint/2010/main" val="21194999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539552" y="685800"/>
            <a:ext cx="8064896" cy="1066800"/>
          </a:xfrm>
        </p:spPr>
        <p:txBody>
          <a:bodyPr/>
          <a:lstStyle/>
          <a:p>
            <a:r>
              <a:rPr lang="en-US" altLang="ko-KR" dirty="0" smtClean="0"/>
              <a:t>With 1 Malicious Node: dynamic attack</a:t>
            </a:r>
            <a:endParaRPr lang="ko-KR" altLang="en-US"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14</a:t>
            </a:fld>
            <a:endParaRPr lang="en-US" altLang="ko-KR"/>
          </a:p>
        </p:txBody>
      </p:sp>
      <p:pic>
        <p:nvPicPr>
          <p:cNvPr id="7" name="그림 6"/>
          <p:cNvPicPr>
            <a:picLocks noChangeAspect="1"/>
          </p:cNvPicPr>
          <p:nvPr/>
        </p:nvPicPr>
        <p:blipFill>
          <a:blip r:embed="rId2"/>
          <a:stretch>
            <a:fillRect/>
          </a:stretch>
        </p:blipFill>
        <p:spPr>
          <a:xfrm>
            <a:off x="1806545" y="1795413"/>
            <a:ext cx="5530909" cy="4680000"/>
          </a:xfrm>
          <a:prstGeom prst="rect">
            <a:avLst/>
          </a:prstGeom>
        </p:spPr>
      </p:pic>
    </p:spTree>
    <p:extLst>
      <p:ext uri="{BB962C8B-B14F-4D97-AF65-F5344CB8AC3E}">
        <p14:creationId xmlns:p14="http://schemas.microsoft.com/office/powerpoint/2010/main" val="3979289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539552" y="685800"/>
            <a:ext cx="8064896" cy="1066800"/>
          </a:xfrm>
        </p:spPr>
        <p:txBody>
          <a:bodyPr/>
          <a:lstStyle/>
          <a:p>
            <a:r>
              <a:rPr lang="en-US" altLang="ko-KR" dirty="0" smtClean="0"/>
              <a:t>With 2 Malicious Nodes: dynamic attack</a:t>
            </a:r>
            <a:endParaRPr lang="ko-KR" altLang="en-US"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15</a:t>
            </a:fld>
            <a:endParaRPr lang="en-US" altLang="ko-KR"/>
          </a:p>
        </p:txBody>
      </p:sp>
      <p:pic>
        <p:nvPicPr>
          <p:cNvPr id="8" name="그림 7"/>
          <p:cNvPicPr>
            <a:picLocks noChangeAspect="1"/>
          </p:cNvPicPr>
          <p:nvPr/>
        </p:nvPicPr>
        <p:blipFill>
          <a:blip r:embed="rId2"/>
          <a:stretch>
            <a:fillRect/>
          </a:stretch>
        </p:blipFill>
        <p:spPr>
          <a:xfrm>
            <a:off x="1806545" y="1795413"/>
            <a:ext cx="5530909" cy="4680000"/>
          </a:xfrm>
          <a:prstGeom prst="rect">
            <a:avLst/>
          </a:prstGeom>
        </p:spPr>
      </p:pic>
    </p:spTree>
    <p:extLst>
      <p:ext uri="{BB962C8B-B14F-4D97-AF65-F5344CB8AC3E}">
        <p14:creationId xmlns:p14="http://schemas.microsoft.com/office/powerpoint/2010/main" val="12796718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Conventional Techniques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a:t>EBS scheme [1]</a:t>
                </a:r>
              </a:p>
              <a:p>
                <a:pPr lvl="1"/>
                <a:r>
                  <a:rPr lang="en-US" altLang="ko-KR" dirty="0"/>
                  <a:t>It can deal with </a:t>
                </a:r>
                <a:r>
                  <a:rPr lang="en-US" altLang="ko-KR" dirty="0">
                    <a:solidFill>
                      <a:srgbClr val="0070C0"/>
                    </a:solidFill>
                  </a:rPr>
                  <a:t>up to 1</a:t>
                </a:r>
                <a:r>
                  <a:rPr lang="en-US" altLang="ko-KR" dirty="0">
                    <a:solidFill>
                      <a:srgbClr val="FF0000"/>
                    </a:solidFill>
                  </a:rPr>
                  <a:t> </a:t>
                </a:r>
                <a:r>
                  <a:rPr lang="en-US" altLang="ko-KR" dirty="0"/>
                  <a:t>malicious node</a:t>
                </a:r>
              </a:p>
              <a:p>
                <a:pPr lvl="1"/>
                <a:r>
                  <a:rPr lang="en-US" altLang="ko-KR" dirty="0"/>
                  <a:t>Just one node is not enough for security</a:t>
                </a:r>
              </a:p>
              <a:p>
                <a:r>
                  <a:rPr lang="en-US" altLang="ko-KR" dirty="0"/>
                  <a:t>FTA-RFA scheme [2]</a:t>
                </a:r>
              </a:p>
              <a:p>
                <a:pPr lvl="1"/>
                <a:r>
                  <a:rPr lang="en-US" altLang="ko-KR" dirty="0"/>
                  <a:t>It can deal with up to </a:t>
                </a:r>
                <a14:m>
                  <m:oMath xmlns:m="http://schemas.openxmlformats.org/officeDocument/2006/math">
                    <m:r>
                      <a:rPr lang="en-US" altLang="ko-KR" i="1">
                        <a:latin typeface="Cambria Math" panose="02040503050406030204" pitchFamily="18" charset="0"/>
                      </a:rPr>
                      <m:t>𝑓</m:t>
                    </m:r>
                  </m:oMath>
                </a14:m>
                <a:r>
                  <a:rPr lang="ko-KR" altLang="en-US" dirty="0"/>
                  <a:t> </a:t>
                </a:r>
                <a:r>
                  <a:rPr lang="en-US" altLang="ko-KR" dirty="0"/>
                  <a:t>malicious nodes</a:t>
                </a:r>
              </a:p>
              <a:p>
                <a:pPr lvl="1"/>
                <a:r>
                  <a:rPr lang="en-US" altLang="ko-KR" dirty="0"/>
                  <a:t>However, the network should be </a:t>
                </a:r>
                <a14:m>
                  <m:oMath xmlns:m="http://schemas.openxmlformats.org/officeDocument/2006/math">
                    <m:d>
                      <m:dPr>
                        <m:ctrlPr>
                          <a:rPr lang="en-US" altLang="ko-KR" i="1">
                            <a:solidFill>
                              <a:srgbClr val="0070C0"/>
                            </a:solidFill>
                            <a:latin typeface="Cambria Math"/>
                          </a:rPr>
                        </m:ctrlPr>
                      </m:dPr>
                      <m:e>
                        <m:r>
                          <a:rPr lang="en-US" altLang="ko-KR" i="1">
                            <a:solidFill>
                              <a:srgbClr val="0070C0"/>
                            </a:solidFill>
                            <a:latin typeface="Cambria Math" panose="02040503050406030204" pitchFamily="18" charset="0"/>
                          </a:rPr>
                          <m:t>5</m:t>
                        </m:r>
                        <m:r>
                          <a:rPr lang="en-US" altLang="ko-KR" i="1">
                            <a:solidFill>
                              <a:srgbClr val="0070C0"/>
                            </a:solidFill>
                            <a:latin typeface="Cambria Math" panose="02040503050406030204" pitchFamily="18" charset="0"/>
                          </a:rPr>
                          <m:t>𝑓</m:t>
                        </m:r>
                        <m:r>
                          <a:rPr lang="en-US" altLang="ko-KR" i="1">
                            <a:solidFill>
                              <a:srgbClr val="0070C0"/>
                            </a:solidFill>
                            <a:latin typeface="Cambria Math" panose="02040503050406030204" pitchFamily="18" charset="0"/>
                          </a:rPr>
                          <m:t>+1</m:t>
                        </m:r>
                      </m:e>
                    </m:d>
                  </m:oMath>
                </a14:m>
                <a:r>
                  <a:rPr lang="ko-KR" altLang="en-US" dirty="0">
                    <a:solidFill>
                      <a:srgbClr val="0070C0"/>
                    </a:solidFill>
                  </a:rPr>
                  <a:t> </a:t>
                </a:r>
                <a:r>
                  <a:rPr lang="en-US" altLang="ko-KR" dirty="0">
                    <a:solidFill>
                      <a:srgbClr val="0070C0"/>
                    </a:solidFill>
                  </a:rPr>
                  <a:t>connected </a:t>
                </a:r>
                <a:r>
                  <a:rPr lang="en-US" altLang="ko-KR" dirty="0" smtClean="0">
                    <a:solidFill>
                      <a:srgbClr val="0070C0"/>
                    </a:solidFill>
                  </a:rPr>
                  <a:t>network</a:t>
                </a:r>
                <a:endParaRPr lang="ko-KR" altLang="en-US" dirty="0">
                  <a:solidFill>
                    <a:srgbClr val="0070C0"/>
                  </a:solidFill>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l="-1804" t="-1926"/>
                </a:stretch>
              </a:blipFill>
            </p:spPr>
            <p:txBody>
              <a:bodyPr/>
              <a:lstStyle/>
              <a:p>
                <a:r>
                  <a:rPr lang="ko-KR" altLang="en-US">
                    <a:noFill/>
                  </a:rPr>
                  <a:t> </a:t>
                </a:r>
              </a:p>
            </p:txBody>
          </p:sp>
        </mc:Fallback>
      </mc:AlternateContent>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16</a:t>
            </a:fld>
            <a:endParaRPr lang="en-US" altLang="ko-KR"/>
          </a:p>
        </p:txBody>
      </p:sp>
    </p:spTree>
    <p:extLst>
      <p:ext uri="{BB962C8B-B14F-4D97-AF65-F5344CB8AC3E}">
        <p14:creationId xmlns:p14="http://schemas.microsoft.com/office/powerpoint/2010/main" val="2965811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Physical Layer Security Technique</a:t>
            </a:r>
            <a:endParaRPr lang="ko-KR" altLang="en-US" dirty="0"/>
          </a:p>
        </p:txBody>
      </p:sp>
      <p:sp>
        <p:nvSpPr>
          <p:cNvPr id="3" name="내용 개체 틀 2"/>
          <p:cNvSpPr>
            <a:spLocks noGrp="1"/>
          </p:cNvSpPr>
          <p:nvPr>
            <p:ph idx="1"/>
          </p:nvPr>
        </p:nvSpPr>
        <p:spPr/>
        <p:txBody>
          <a:bodyPr/>
          <a:lstStyle/>
          <a:p>
            <a:r>
              <a:rPr lang="en-US" altLang="ko-KR" dirty="0"/>
              <a:t>Ignore pulses from malicious nodes using some features of physical </a:t>
            </a:r>
            <a:r>
              <a:rPr lang="en-US" altLang="ko-KR" dirty="0" smtClean="0"/>
              <a:t>layer</a:t>
            </a:r>
          </a:p>
          <a:p>
            <a:r>
              <a:rPr lang="en-US" altLang="ko-KR" dirty="0" smtClean="0"/>
              <a:t>How do you recognize timing reference signal from a malicious device?</a:t>
            </a:r>
            <a:endParaRPr lang="en-US" altLang="ko-KR" dirty="0"/>
          </a:p>
          <a:p>
            <a:pPr lvl="1"/>
            <a:r>
              <a:rPr lang="en-US" altLang="ko-KR" dirty="0" smtClean="0"/>
              <a:t>Ex: </a:t>
            </a:r>
            <a:r>
              <a:rPr lang="en-US" altLang="ko-KR" i="1" dirty="0" err="1" smtClean="0"/>
              <a:t>Signalprints</a:t>
            </a:r>
            <a:endParaRPr lang="en-US" altLang="ko-KR" i="1" dirty="0"/>
          </a:p>
          <a:p>
            <a:pPr lvl="2"/>
            <a:r>
              <a:rPr lang="en-US" altLang="ko-KR" dirty="0"/>
              <a:t>Location-specific channel response</a:t>
            </a:r>
          </a:p>
          <a:p>
            <a:pPr lvl="2"/>
            <a:r>
              <a:rPr lang="en-US" altLang="ko-KR" dirty="0"/>
              <a:t>Received signal strength indication</a:t>
            </a:r>
          </a:p>
          <a:p>
            <a:endParaRPr lang="ko-KR" altLang="en-US"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17</a:t>
            </a:fld>
            <a:endParaRPr lang="en-US" altLang="ko-KR"/>
          </a:p>
        </p:txBody>
      </p:sp>
    </p:spTree>
    <p:extLst>
      <p:ext uri="{BB962C8B-B14F-4D97-AF65-F5344CB8AC3E}">
        <p14:creationId xmlns:p14="http://schemas.microsoft.com/office/powerpoint/2010/main" val="1870882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Malicious Node Elimination</a:t>
            </a:r>
            <a:endParaRPr lang="ko-KR" altLang="en-US"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18</a:t>
            </a:fld>
            <a:endParaRPr lang="en-US" altLang="ko-KR"/>
          </a:p>
        </p:txBody>
      </p:sp>
      <p:pic>
        <p:nvPicPr>
          <p:cNvPr id="7" name="그림 6"/>
          <p:cNvPicPr>
            <a:picLocks noChangeAspect="1"/>
          </p:cNvPicPr>
          <p:nvPr/>
        </p:nvPicPr>
        <p:blipFill>
          <a:blip r:embed="rId2"/>
          <a:stretch>
            <a:fillRect/>
          </a:stretch>
        </p:blipFill>
        <p:spPr>
          <a:xfrm>
            <a:off x="1806545" y="1795413"/>
            <a:ext cx="5530909" cy="4680000"/>
          </a:xfrm>
          <a:prstGeom prst="rect">
            <a:avLst/>
          </a:prstGeom>
        </p:spPr>
      </p:pic>
      <p:cxnSp>
        <p:nvCxnSpPr>
          <p:cNvPr id="8" name="직선 연결선 7"/>
          <p:cNvCxnSpPr/>
          <p:nvPr/>
        </p:nvCxnSpPr>
        <p:spPr bwMode="auto">
          <a:xfrm flipV="1">
            <a:off x="4661372" y="2060848"/>
            <a:ext cx="0" cy="3960440"/>
          </a:xfrm>
          <a:prstGeom prst="line">
            <a:avLst/>
          </a:prstGeom>
          <a:solidFill>
            <a:schemeClr val="accent1"/>
          </a:solidFill>
          <a:ln w="285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p:nvSpPr>
        <p:spPr>
          <a:xfrm>
            <a:off x="7048500" y="3839391"/>
            <a:ext cx="1636231" cy="830997"/>
          </a:xfrm>
          <a:prstGeom prst="rect">
            <a:avLst/>
          </a:prstGeom>
          <a:noFill/>
        </p:spPr>
        <p:txBody>
          <a:bodyPr wrap="square" rtlCol="0">
            <a:spAutoFit/>
          </a:bodyPr>
          <a:lstStyle/>
          <a:p>
            <a:r>
              <a:rPr lang="en-US" altLang="ko-KR" sz="1600" dirty="0" smtClean="0"/>
              <a:t>Network synchronized</a:t>
            </a:r>
            <a:br>
              <a:rPr lang="en-US" altLang="ko-KR" sz="1600" dirty="0" smtClean="0"/>
            </a:br>
            <a:r>
              <a:rPr lang="en-US" altLang="ko-KR" sz="1600" dirty="0" smtClean="0"/>
              <a:t>after elimination</a:t>
            </a:r>
            <a:endParaRPr lang="ko-KR" altLang="en-US" sz="1600" dirty="0"/>
          </a:p>
        </p:txBody>
      </p:sp>
      <p:cxnSp>
        <p:nvCxnSpPr>
          <p:cNvPr id="10" name="직선 화살표 연결선 9"/>
          <p:cNvCxnSpPr>
            <a:stCxn id="9" idx="1"/>
          </p:cNvCxnSpPr>
          <p:nvPr/>
        </p:nvCxnSpPr>
        <p:spPr bwMode="auto">
          <a:xfrm flipH="1" flipV="1">
            <a:off x="4661372" y="4254889"/>
            <a:ext cx="2387128" cy="1"/>
          </a:xfrm>
          <a:prstGeom prst="straightConnector1">
            <a:avLst/>
          </a:prstGeom>
          <a:solidFill>
            <a:schemeClr val="accent1"/>
          </a:solidFill>
          <a:ln w="19050" cap="flat" cmpd="sng" algn="ctr">
            <a:solidFill>
              <a:srgbClr val="C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3608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Malicious Node Elimination</a:t>
            </a:r>
            <a:endParaRPr lang="ko-KR" altLang="en-US"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19</a:t>
            </a:fld>
            <a:endParaRPr lang="en-US" altLang="ko-KR"/>
          </a:p>
        </p:txBody>
      </p:sp>
      <p:pic>
        <p:nvPicPr>
          <p:cNvPr id="7" name="그림 6"/>
          <p:cNvPicPr>
            <a:picLocks noChangeAspect="1"/>
          </p:cNvPicPr>
          <p:nvPr/>
        </p:nvPicPr>
        <p:blipFill>
          <a:blip r:embed="rId2"/>
          <a:stretch>
            <a:fillRect/>
          </a:stretch>
        </p:blipFill>
        <p:spPr>
          <a:xfrm>
            <a:off x="1806545" y="1795413"/>
            <a:ext cx="5530909" cy="4680000"/>
          </a:xfrm>
          <a:prstGeom prst="rect">
            <a:avLst/>
          </a:prstGeom>
        </p:spPr>
      </p:pic>
      <p:cxnSp>
        <p:nvCxnSpPr>
          <p:cNvPr id="8" name="직선 연결선 7"/>
          <p:cNvCxnSpPr/>
          <p:nvPr/>
        </p:nvCxnSpPr>
        <p:spPr bwMode="auto">
          <a:xfrm flipV="1">
            <a:off x="4661372" y="2060848"/>
            <a:ext cx="0" cy="3960440"/>
          </a:xfrm>
          <a:prstGeom prst="line">
            <a:avLst/>
          </a:prstGeom>
          <a:solidFill>
            <a:schemeClr val="accent1"/>
          </a:solidFill>
          <a:ln w="285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p:nvSpPr>
        <p:spPr>
          <a:xfrm>
            <a:off x="7048500" y="3839391"/>
            <a:ext cx="1636231" cy="830997"/>
          </a:xfrm>
          <a:prstGeom prst="rect">
            <a:avLst/>
          </a:prstGeom>
          <a:noFill/>
        </p:spPr>
        <p:txBody>
          <a:bodyPr wrap="square" rtlCol="0">
            <a:spAutoFit/>
          </a:bodyPr>
          <a:lstStyle/>
          <a:p>
            <a:r>
              <a:rPr lang="en-US" altLang="ko-KR" sz="1600" dirty="0" smtClean="0"/>
              <a:t>Network synchronized</a:t>
            </a:r>
            <a:br>
              <a:rPr lang="en-US" altLang="ko-KR" sz="1600" dirty="0" smtClean="0"/>
            </a:br>
            <a:r>
              <a:rPr lang="en-US" altLang="ko-KR" sz="1600" dirty="0" smtClean="0"/>
              <a:t>after elimination</a:t>
            </a:r>
            <a:endParaRPr lang="ko-KR" altLang="en-US" sz="1600" dirty="0"/>
          </a:p>
        </p:txBody>
      </p:sp>
      <p:cxnSp>
        <p:nvCxnSpPr>
          <p:cNvPr id="10" name="직선 화살표 연결선 9"/>
          <p:cNvCxnSpPr>
            <a:stCxn id="9" idx="1"/>
          </p:cNvCxnSpPr>
          <p:nvPr/>
        </p:nvCxnSpPr>
        <p:spPr bwMode="auto">
          <a:xfrm flipH="1" flipV="1">
            <a:off x="4661372" y="4254889"/>
            <a:ext cx="2387128" cy="1"/>
          </a:xfrm>
          <a:prstGeom prst="straightConnector1">
            <a:avLst/>
          </a:prstGeom>
          <a:solidFill>
            <a:schemeClr val="accent1"/>
          </a:solidFill>
          <a:ln w="19050" cap="flat" cmpd="sng" algn="ctr">
            <a:solidFill>
              <a:srgbClr val="C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86431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827584" y="2420888"/>
            <a:ext cx="7704856" cy="729034"/>
          </a:xfrm>
        </p:spPr>
        <p:txBody>
          <a:bodyPr/>
          <a:lstStyle/>
          <a:p>
            <a:r>
              <a:rPr lang="en-US" altLang="ko-KR" sz="3600" dirty="0"/>
              <a:t>Security Threats in IEEE 802.15.8 PAC</a:t>
            </a:r>
            <a:endParaRPr lang="ko-KR" altLang="en-US" sz="3600" dirty="0"/>
          </a:p>
        </p:txBody>
      </p:sp>
      <p:sp>
        <p:nvSpPr>
          <p:cNvPr id="3" name="부제목 2"/>
          <p:cNvSpPr>
            <a:spLocks noGrp="1"/>
          </p:cNvSpPr>
          <p:nvPr>
            <p:ph type="subTitle" idx="1"/>
          </p:nvPr>
        </p:nvSpPr>
        <p:spPr>
          <a:xfrm>
            <a:off x="1143000" y="3789040"/>
            <a:ext cx="6858000" cy="720080"/>
          </a:xfrm>
        </p:spPr>
        <p:txBody>
          <a:bodyPr/>
          <a:lstStyle/>
          <a:p>
            <a:r>
              <a:rPr lang="en-US" altLang="ko-KR" sz="2800" dirty="0"/>
              <a:t>July</a:t>
            </a:r>
            <a:r>
              <a:rPr lang="ko-KR" altLang="en-US" dirty="0"/>
              <a:t> </a:t>
            </a:r>
            <a:r>
              <a:rPr lang="en-US" altLang="ko-KR" dirty="0"/>
              <a:t>2014</a:t>
            </a:r>
            <a:endParaRPr lang="ko-KR" altLang="en-US"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B8D30027-384D-4803-84C0-A1A944A99BF7}" type="slidenum">
              <a:rPr lang="en-US" altLang="ko-KR" smtClean="0"/>
              <a:pPr/>
              <a:t>2</a:t>
            </a:fld>
            <a:endParaRPr lang="en-US" altLang="ko-KR"/>
          </a:p>
        </p:txBody>
      </p:sp>
    </p:spTree>
    <p:extLst>
      <p:ext uri="{BB962C8B-B14F-4D97-AF65-F5344CB8AC3E}">
        <p14:creationId xmlns:p14="http://schemas.microsoft.com/office/powerpoint/2010/main" val="1535365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2200" dirty="0"/>
              <a:t>Disturbance </a:t>
            </a:r>
            <a:r>
              <a:rPr lang="en-US" altLang="ko-KR" sz="2200" dirty="0">
                <a:solidFill>
                  <a:srgbClr val="0070C0"/>
                </a:solidFill>
              </a:rPr>
              <a:t>from just</a:t>
            </a:r>
            <a:r>
              <a:rPr lang="ko-KR" altLang="en-US" sz="2200" dirty="0">
                <a:solidFill>
                  <a:srgbClr val="0070C0"/>
                </a:solidFill>
              </a:rPr>
              <a:t> </a:t>
            </a:r>
            <a:r>
              <a:rPr lang="en-US" altLang="ko-KR" sz="2200" dirty="0">
                <a:solidFill>
                  <a:srgbClr val="0070C0"/>
                </a:solidFill>
              </a:rPr>
              <a:t>1 node can perturb</a:t>
            </a:r>
            <a:r>
              <a:rPr lang="en-US" altLang="ko-KR" sz="2200" dirty="0"/>
              <a:t> entire network’s synchronization</a:t>
            </a:r>
          </a:p>
          <a:p>
            <a:r>
              <a:rPr lang="en-US" altLang="ko-KR" sz="2200" dirty="0">
                <a:solidFill>
                  <a:srgbClr val="0070C0"/>
                </a:solidFill>
              </a:rPr>
              <a:t>Conventional</a:t>
            </a:r>
            <a:r>
              <a:rPr lang="en-US" altLang="ko-KR" sz="2200" dirty="0"/>
              <a:t> approaches are </a:t>
            </a:r>
            <a:r>
              <a:rPr lang="en-US" altLang="ko-KR" sz="2200" dirty="0">
                <a:solidFill>
                  <a:srgbClr val="0070C0"/>
                </a:solidFill>
              </a:rPr>
              <a:t>not suitable </a:t>
            </a:r>
            <a:r>
              <a:rPr lang="en-US" altLang="ko-KR" sz="2200" dirty="0"/>
              <a:t>for IEEE 802.15.8 PAC model</a:t>
            </a:r>
          </a:p>
          <a:p>
            <a:r>
              <a:rPr lang="en-US" altLang="ko-KR" sz="2200" dirty="0">
                <a:solidFill>
                  <a:srgbClr val="0070C0"/>
                </a:solidFill>
              </a:rPr>
              <a:t>Physical layer security </a:t>
            </a:r>
            <a:r>
              <a:rPr lang="en-US" altLang="ko-KR" sz="2200" dirty="0"/>
              <a:t>techniques can successfully eliminate malicious node’s attack with </a:t>
            </a:r>
            <a:r>
              <a:rPr lang="en-US" altLang="ko-KR" sz="2200" dirty="0">
                <a:solidFill>
                  <a:srgbClr val="0070C0"/>
                </a:solidFill>
              </a:rPr>
              <a:t>low complexity</a:t>
            </a:r>
          </a:p>
          <a:p>
            <a:r>
              <a:rPr lang="en-US" altLang="ko-KR" sz="2200" dirty="0">
                <a:solidFill>
                  <a:srgbClr val="0070C0"/>
                </a:solidFill>
              </a:rPr>
              <a:t>Every user should have </a:t>
            </a:r>
            <a:r>
              <a:rPr lang="en-US" altLang="ko-KR" sz="2200" dirty="0" smtClean="0"/>
              <a:t>the ability </a:t>
            </a:r>
            <a:r>
              <a:rPr lang="en-US" altLang="ko-KR" sz="2200" dirty="0"/>
              <a:t>to detect and eliminate an attack from malicious </a:t>
            </a:r>
            <a:r>
              <a:rPr lang="en-US" altLang="ko-KR" sz="2200" dirty="0" smtClean="0"/>
              <a:t>nodes </a:t>
            </a:r>
            <a:r>
              <a:rPr lang="en-US" altLang="ko-KR" sz="2200" dirty="0"/>
              <a:t>for </a:t>
            </a:r>
            <a:r>
              <a:rPr lang="en-US" altLang="ko-KR" sz="2200" dirty="0">
                <a:solidFill>
                  <a:srgbClr val="0070C0"/>
                </a:solidFill>
              </a:rPr>
              <a:t>network stability</a:t>
            </a:r>
          </a:p>
          <a:p>
            <a:r>
              <a:rPr lang="en-US" altLang="ko-KR" sz="2200" dirty="0"/>
              <a:t>Some </a:t>
            </a:r>
            <a:r>
              <a:rPr lang="en-US" altLang="ko-KR" sz="2200" dirty="0">
                <a:solidFill>
                  <a:srgbClr val="0070C0"/>
                </a:solidFill>
              </a:rPr>
              <a:t>countermeasures to attacks</a:t>
            </a:r>
            <a:r>
              <a:rPr lang="en-US" altLang="ko-KR" sz="2200" dirty="0"/>
              <a:t> in physical layer (not limited to the synchronization attack) </a:t>
            </a:r>
            <a:r>
              <a:rPr lang="en-US" altLang="ko-KR" sz="2200" dirty="0">
                <a:solidFill>
                  <a:srgbClr val="0070C0"/>
                </a:solidFill>
              </a:rPr>
              <a:t>should be dictated/enforced by standard </a:t>
            </a:r>
            <a:r>
              <a:rPr lang="en-US" altLang="ko-KR" sz="2200" dirty="0"/>
              <a:t>due to the distributed nature of </a:t>
            </a:r>
            <a:r>
              <a:rPr lang="en-US" altLang="ko-KR" sz="2200" dirty="0" smtClean="0"/>
              <a:t>PAC</a:t>
            </a:r>
            <a:endParaRPr lang="ko-KR" altLang="en-US" sz="2200"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20</a:t>
            </a:fld>
            <a:endParaRPr lang="en-US" altLang="ko-KR"/>
          </a:p>
        </p:txBody>
      </p:sp>
    </p:spTree>
    <p:extLst>
      <p:ext uri="{BB962C8B-B14F-4D97-AF65-F5344CB8AC3E}">
        <p14:creationId xmlns:p14="http://schemas.microsoft.com/office/powerpoint/2010/main" val="2348764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449263" indent="-449263">
              <a:buNone/>
            </a:pPr>
            <a:r>
              <a:rPr lang="en-US" altLang="ko-KR" sz="2400" dirty="0"/>
              <a:t>[1] P. Yadav, J. A. McCann, “EBS: </a:t>
            </a:r>
            <a:r>
              <a:rPr lang="en-US" altLang="ko-KR" sz="2400" dirty="0" smtClean="0"/>
              <a:t>decentralized </a:t>
            </a:r>
            <a:r>
              <a:rPr lang="en-US" altLang="ko-KR" sz="2400" dirty="0"/>
              <a:t>slot </a:t>
            </a:r>
            <a:r>
              <a:rPr lang="en-US" altLang="ko-KR" sz="2400" dirty="0" smtClean="0"/>
              <a:t>synchronization </a:t>
            </a:r>
            <a:r>
              <a:rPr lang="en-US" altLang="ko-KR" sz="2400" dirty="0"/>
              <a:t>for broadcast messaging for low-power wireless embedded systems,” ACM COMSWARE 2011, Verona, July, </a:t>
            </a:r>
            <a:r>
              <a:rPr lang="en-US" altLang="ko-KR" sz="2400" dirty="0" smtClean="0"/>
              <a:t>2011</a:t>
            </a:r>
          </a:p>
          <a:p>
            <a:pPr marL="449263" indent="-449263">
              <a:buNone/>
            </a:pPr>
            <a:endParaRPr lang="en-US" altLang="ko-KR" sz="2400" dirty="0"/>
          </a:p>
          <a:p>
            <a:pPr marL="449263" indent="-449263">
              <a:buNone/>
            </a:pPr>
            <a:r>
              <a:rPr lang="en-US" altLang="ko-KR" sz="2400" dirty="0" smtClean="0"/>
              <a:t>[2</a:t>
            </a:r>
            <a:r>
              <a:rPr lang="en-US" altLang="ko-KR" sz="2400" dirty="0"/>
              <a:t>] R. </a:t>
            </a:r>
            <a:r>
              <a:rPr lang="en-US" altLang="ko-KR" sz="2400" dirty="0" err="1"/>
              <a:t>Leidenfrost</a:t>
            </a:r>
            <a:r>
              <a:rPr lang="en-US" altLang="ko-KR" sz="2400" dirty="0"/>
              <a:t>, W. </a:t>
            </a:r>
            <a:r>
              <a:rPr lang="en-US" altLang="ko-KR" sz="2400" dirty="0" err="1"/>
              <a:t>Elmenreich</a:t>
            </a:r>
            <a:r>
              <a:rPr lang="en-US" altLang="ko-KR" sz="2400" dirty="0"/>
              <a:t>, C. </a:t>
            </a:r>
            <a:r>
              <a:rPr lang="en-US" altLang="ko-KR" sz="2400" dirty="0" err="1"/>
              <a:t>Bettstetter</a:t>
            </a:r>
            <a:r>
              <a:rPr lang="en-US" altLang="ko-KR" sz="2400" dirty="0"/>
              <a:t>, “Fault-tolerant averaging for self-organizing synchronization in wireless ad hoc networks,” IEEE ISWCS 2010, York, Sep., 2010</a:t>
            </a:r>
            <a:endParaRPr lang="en-US" altLang="ko-KR" sz="2400" b="1" dirty="0"/>
          </a:p>
          <a:p>
            <a:endParaRPr lang="ko-KR" altLang="en-US" sz="2400"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21</a:t>
            </a:fld>
            <a:endParaRPr lang="en-US" altLang="ko-KR"/>
          </a:p>
        </p:txBody>
      </p:sp>
    </p:spTree>
    <p:extLst>
      <p:ext uri="{BB962C8B-B14F-4D97-AF65-F5344CB8AC3E}">
        <p14:creationId xmlns:p14="http://schemas.microsoft.com/office/powerpoint/2010/main" val="199634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400" dirty="0" smtClean="0"/>
              <a:t>T</a:t>
            </a:r>
            <a:r>
              <a:rPr lang="en-US" altLang="ko-KR" sz="2400" dirty="0"/>
              <a:t>his document presents potential </a:t>
            </a:r>
            <a:r>
              <a:rPr lang="en-US" altLang="ko-KR" sz="2400" dirty="0">
                <a:solidFill>
                  <a:srgbClr val="0070C0"/>
                </a:solidFill>
              </a:rPr>
              <a:t>security threats</a:t>
            </a:r>
            <a:r>
              <a:rPr lang="en-US" altLang="ko-KR" sz="2400" dirty="0"/>
              <a:t> of </a:t>
            </a:r>
            <a:r>
              <a:rPr lang="en-US" altLang="ko-KR" sz="2400" dirty="0" smtClean="0"/>
              <a:t>distributed </a:t>
            </a:r>
            <a:r>
              <a:rPr lang="en-US" altLang="ko-KR" sz="2400" dirty="0"/>
              <a:t>synchronization </a:t>
            </a:r>
            <a:r>
              <a:rPr lang="en-US" altLang="ko-KR" sz="2400" dirty="0" smtClean="0"/>
              <a:t>mechanism</a:t>
            </a:r>
            <a:endParaRPr lang="en-US" altLang="ko-KR" sz="2400" dirty="0"/>
          </a:p>
          <a:p>
            <a:r>
              <a:rPr lang="en-US" altLang="ko-KR" sz="2400" dirty="0"/>
              <a:t>D</a:t>
            </a:r>
            <a:r>
              <a:rPr lang="en-US" altLang="ko-KR" sz="2400" dirty="0" smtClean="0"/>
              <a:t>istributed </a:t>
            </a:r>
            <a:r>
              <a:rPr lang="en-US" altLang="ko-KR" sz="2400" dirty="0"/>
              <a:t>synchronization mechanism is </a:t>
            </a:r>
            <a:r>
              <a:rPr lang="en-US" altLang="ko-KR" sz="2400" dirty="0">
                <a:solidFill>
                  <a:srgbClr val="0070C0"/>
                </a:solidFill>
              </a:rPr>
              <a:t>vulnerable to malfunction and malicious attack</a:t>
            </a:r>
          </a:p>
          <a:p>
            <a:pPr lvl="1"/>
            <a:r>
              <a:rPr lang="en-US" altLang="ko-KR" sz="2400" dirty="0"/>
              <a:t>Just 1 malicious node can mess up the entire synchronization </a:t>
            </a:r>
            <a:r>
              <a:rPr lang="en-US" altLang="ko-KR" sz="2400" dirty="0" smtClean="0"/>
              <a:t>process</a:t>
            </a:r>
            <a:endParaRPr lang="en-US" altLang="ko-KR" sz="2400" dirty="0"/>
          </a:p>
          <a:p>
            <a:r>
              <a:rPr lang="en-US" altLang="ko-KR" sz="2400" dirty="0">
                <a:solidFill>
                  <a:srgbClr val="0070C0"/>
                </a:solidFill>
              </a:rPr>
              <a:t>Some physical layer security </a:t>
            </a:r>
            <a:r>
              <a:rPr lang="en-US" altLang="ko-KR" sz="2400" dirty="0"/>
              <a:t>techniques can be used </a:t>
            </a:r>
            <a:r>
              <a:rPr lang="en-US" altLang="ko-KR" sz="2400" dirty="0" smtClean="0"/>
              <a:t>to prevent </a:t>
            </a:r>
            <a:r>
              <a:rPr lang="en-US" altLang="ko-KR" sz="2400" dirty="0"/>
              <a:t>these threats effectively</a:t>
            </a:r>
          </a:p>
          <a:p>
            <a:endParaRPr lang="ko-KR" altLang="en-US" sz="2400"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3</a:t>
            </a:fld>
            <a:endParaRPr lang="en-US" altLang="ko-KR"/>
          </a:p>
        </p:txBody>
      </p:sp>
    </p:spTree>
    <p:extLst>
      <p:ext uri="{BB962C8B-B14F-4D97-AF65-F5344CB8AC3E}">
        <p14:creationId xmlns:p14="http://schemas.microsoft.com/office/powerpoint/2010/main" val="1413729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Issues</a:t>
            </a:r>
            <a:endParaRPr lang="ko-KR" altLang="en-US" dirty="0"/>
          </a:p>
        </p:txBody>
      </p:sp>
      <p:sp>
        <p:nvSpPr>
          <p:cNvPr id="3" name="내용 개체 틀 2"/>
          <p:cNvSpPr>
            <a:spLocks noGrp="1"/>
          </p:cNvSpPr>
          <p:nvPr>
            <p:ph sz="half" idx="1"/>
          </p:nvPr>
        </p:nvSpPr>
        <p:spPr>
          <a:xfrm>
            <a:off x="685800" y="1981200"/>
            <a:ext cx="3810000" cy="4400128"/>
          </a:xfrm>
        </p:spPr>
        <p:txBody>
          <a:bodyPr/>
          <a:lstStyle/>
          <a:p>
            <a:endParaRPr lang="en-US" altLang="ko-KR" sz="1600" i="1" dirty="0" smtClean="0"/>
          </a:p>
          <a:p>
            <a:endParaRPr lang="en-US" altLang="ko-KR" sz="1600" i="1" dirty="0"/>
          </a:p>
          <a:p>
            <a:endParaRPr lang="en-US" altLang="ko-KR" sz="1600" i="1" dirty="0" smtClean="0"/>
          </a:p>
          <a:p>
            <a:endParaRPr lang="en-US" altLang="ko-KR" sz="1600" i="1" dirty="0"/>
          </a:p>
          <a:p>
            <a:endParaRPr lang="en-US" altLang="ko-KR" sz="1600" i="1" dirty="0" smtClean="0"/>
          </a:p>
          <a:p>
            <a:endParaRPr lang="en-US" altLang="ko-KR" sz="1600" i="1" dirty="0" smtClean="0"/>
          </a:p>
          <a:p>
            <a:r>
              <a:rPr lang="en-US" altLang="ko-KR" sz="1600" i="1" dirty="0" smtClean="0"/>
              <a:t>Confidentiality</a:t>
            </a:r>
            <a:endParaRPr lang="en-US" altLang="ko-KR" sz="1600" dirty="0"/>
          </a:p>
          <a:p>
            <a:pPr lvl="1"/>
            <a:r>
              <a:rPr lang="en-US" altLang="ko-KR" sz="1500" dirty="0"/>
              <a:t>Messages sent over wireless links must be encrypted</a:t>
            </a:r>
          </a:p>
          <a:p>
            <a:r>
              <a:rPr lang="en-US" altLang="ko-KR" sz="1600" i="1" dirty="0"/>
              <a:t>Authentication</a:t>
            </a:r>
            <a:endParaRPr lang="en-US" altLang="ko-KR" sz="1600" dirty="0"/>
          </a:p>
          <a:p>
            <a:pPr lvl="1"/>
            <a:r>
              <a:rPr lang="en-US" altLang="ko-KR" sz="1500" dirty="0"/>
              <a:t>Origin of messages received over wireless links must be verified</a:t>
            </a:r>
          </a:p>
          <a:p>
            <a:r>
              <a:rPr lang="en-US" altLang="ko-KR" sz="1600" i="1" dirty="0"/>
              <a:t>Integrity</a:t>
            </a:r>
          </a:p>
          <a:p>
            <a:pPr lvl="1"/>
            <a:r>
              <a:rPr lang="en-US" altLang="ko-KR" sz="1500" dirty="0"/>
              <a:t>Integrity of messages received over wireless links must be </a:t>
            </a:r>
            <a:r>
              <a:rPr lang="en-US" altLang="ko-KR" sz="1500" dirty="0" smtClean="0"/>
              <a:t>verified</a:t>
            </a:r>
            <a:endParaRPr lang="en-US" altLang="ko-KR" sz="1500" dirty="0"/>
          </a:p>
        </p:txBody>
      </p:sp>
      <p:sp>
        <p:nvSpPr>
          <p:cNvPr id="4" name="내용 개체 틀 3"/>
          <p:cNvSpPr>
            <a:spLocks noGrp="1"/>
          </p:cNvSpPr>
          <p:nvPr>
            <p:ph sz="half" idx="2"/>
          </p:nvPr>
        </p:nvSpPr>
        <p:spPr>
          <a:xfrm>
            <a:off x="4648200" y="1981200"/>
            <a:ext cx="3810000" cy="4400128"/>
          </a:xfrm>
        </p:spPr>
        <p:txBody>
          <a:bodyPr/>
          <a:lstStyle/>
          <a:p>
            <a:endParaRPr lang="en-US" altLang="ko-KR" sz="1600" dirty="0" smtClean="0"/>
          </a:p>
          <a:p>
            <a:endParaRPr lang="en-US" altLang="ko-KR" sz="1600" dirty="0"/>
          </a:p>
          <a:p>
            <a:endParaRPr lang="en-US" altLang="ko-KR" sz="1600" dirty="0" smtClean="0"/>
          </a:p>
          <a:p>
            <a:endParaRPr lang="en-US" altLang="ko-KR" sz="1600" dirty="0"/>
          </a:p>
          <a:p>
            <a:endParaRPr lang="en-US" altLang="ko-KR" sz="1600" dirty="0" smtClean="0"/>
          </a:p>
          <a:p>
            <a:endParaRPr lang="en-US" altLang="ko-KR" sz="1600" dirty="0" smtClean="0"/>
          </a:p>
          <a:p>
            <a:endParaRPr lang="en-US" altLang="ko-KR" sz="1600" dirty="0"/>
          </a:p>
          <a:p>
            <a:r>
              <a:rPr lang="en-US" altLang="ko-KR" sz="1600" dirty="0" smtClean="0"/>
              <a:t>Non-repudiation</a:t>
            </a:r>
            <a:endParaRPr lang="en-US" altLang="ko-KR" sz="1600" dirty="0"/>
          </a:p>
          <a:p>
            <a:pPr lvl="1"/>
            <a:r>
              <a:rPr lang="en-US" altLang="ko-KR" sz="1500" dirty="0"/>
              <a:t>User cannot deny having received nor sent</a:t>
            </a:r>
          </a:p>
          <a:p>
            <a:r>
              <a:rPr lang="en-US" altLang="ko-KR" sz="1600" i="1" dirty="0"/>
              <a:t>Access control</a:t>
            </a:r>
          </a:p>
          <a:p>
            <a:pPr lvl="1"/>
            <a:r>
              <a:rPr lang="en-US" altLang="ko-KR" sz="1500" dirty="0"/>
              <a:t>Access to the network should be provided only to legitimate entities</a:t>
            </a:r>
            <a:endParaRPr lang="ko-KR" altLang="en-US" sz="1500" dirty="0"/>
          </a:p>
          <a:p>
            <a:r>
              <a:rPr lang="en-US" altLang="ko-KR" sz="1600" i="1" dirty="0">
                <a:solidFill>
                  <a:srgbClr val="0070C0"/>
                </a:solidFill>
              </a:rPr>
              <a:t>Availability*</a:t>
            </a:r>
          </a:p>
          <a:p>
            <a:pPr lvl="1"/>
            <a:r>
              <a:rPr lang="en-US" altLang="ko-KR" sz="1500" dirty="0"/>
              <a:t>The information must be available when it is </a:t>
            </a:r>
            <a:r>
              <a:rPr lang="en-US" altLang="ko-KR" sz="1500" dirty="0" smtClean="0"/>
              <a:t>needed</a:t>
            </a:r>
            <a:endParaRPr lang="en-US" altLang="ko-KR" sz="1500" dirty="0"/>
          </a:p>
        </p:txBody>
      </p:sp>
      <p:sp>
        <p:nvSpPr>
          <p:cNvPr id="5" name="날짜 개체 틀 4"/>
          <p:cNvSpPr>
            <a:spLocks noGrp="1"/>
          </p:cNvSpPr>
          <p:nvPr>
            <p:ph type="dt" sz="half" idx="10"/>
          </p:nvPr>
        </p:nvSpPr>
        <p:spPr/>
        <p:txBody>
          <a:bodyPr/>
          <a:lstStyle/>
          <a:p>
            <a:r>
              <a:rPr lang="en-US" altLang="ko-KR" smtClean="0"/>
              <a:t>July 2014</a:t>
            </a:r>
            <a:endParaRPr lang="en-US" altLang="ko-KR" dirty="0"/>
          </a:p>
        </p:txBody>
      </p:sp>
      <p:sp>
        <p:nvSpPr>
          <p:cNvPr id="6" name="바닥글 개체 틀 5"/>
          <p:cNvSpPr>
            <a:spLocks noGrp="1"/>
          </p:cNvSpPr>
          <p:nvPr>
            <p:ph type="ftr" sz="quarter" idx="11"/>
          </p:nvPr>
        </p:nvSpPr>
        <p:spPr/>
        <p:txBody>
          <a:bodyPr/>
          <a:lstStyle/>
          <a:p>
            <a:r>
              <a:rPr lang="en-US" altLang="ko-KR" smtClean="0"/>
              <a:t>Byung-Jae Kwak et al., ETRI</a:t>
            </a:r>
            <a:endParaRPr lang="en-US" altLang="ko-KR" dirty="0"/>
          </a:p>
        </p:txBody>
      </p:sp>
      <p:sp>
        <p:nvSpPr>
          <p:cNvPr id="7" name="슬라이드 번호 개체 틀 6"/>
          <p:cNvSpPr>
            <a:spLocks noGrp="1"/>
          </p:cNvSpPr>
          <p:nvPr>
            <p:ph type="sldNum" sz="quarter" idx="12"/>
          </p:nvPr>
        </p:nvSpPr>
        <p:spPr/>
        <p:txBody>
          <a:bodyPr/>
          <a:lstStyle/>
          <a:p>
            <a:r>
              <a:rPr lang="en-US" altLang="ko-KR" smtClean="0"/>
              <a:t>Slide </a:t>
            </a:r>
            <a:fld id="{EC9DB68D-2A1C-4745-94AD-F229901E82EB}" type="slidenum">
              <a:rPr lang="en-US" altLang="ko-KR" smtClean="0"/>
              <a:pPr/>
              <a:t>4</a:t>
            </a:fld>
            <a:endParaRPr lang="en-US" altLang="ko-KR"/>
          </a:p>
        </p:txBody>
      </p:sp>
      <p:grpSp>
        <p:nvGrpSpPr>
          <p:cNvPr id="8" name="그룹 7"/>
          <p:cNvGrpSpPr/>
          <p:nvPr/>
        </p:nvGrpSpPr>
        <p:grpSpPr>
          <a:xfrm>
            <a:off x="2998510" y="1718620"/>
            <a:ext cx="3146980" cy="2313884"/>
            <a:chOff x="2208633" y="133243"/>
            <a:chExt cx="3146980" cy="2313884"/>
          </a:xfrm>
        </p:grpSpPr>
        <p:sp>
          <p:nvSpPr>
            <p:cNvPr id="9" name="타원 8"/>
            <p:cNvSpPr/>
            <p:nvPr/>
          </p:nvSpPr>
          <p:spPr>
            <a:xfrm>
              <a:off x="2951809" y="473878"/>
              <a:ext cx="1620000" cy="1620000"/>
            </a:xfrm>
            <a:prstGeom prst="ellipse">
              <a:avLst/>
            </a:prstGeom>
            <a:solidFill>
              <a:srgbClr val="C4B298">
                <a:alpha val="90000"/>
              </a:srgbClr>
            </a:solidFill>
            <a:ln>
              <a:solidFill>
                <a:srgbClr val="C7B59E"/>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50" b="1" dirty="0" smtClean="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rPr>
                <a:t>Security Issues</a:t>
              </a:r>
              <a:endParaRPr lang="ko-KR" altLang="en-US" sz="1450" b="1" dirty="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endParaRPr>
            </a:p>
          </p:txBody>
        </p:sp>
        <p:grpSp>
          <p:nvGrpSpPr>
            <p:cNvPr id="10" name="그룹 9"/>
            <p:cNvGrpSpPr/>
            <p:nvPr/>
          </p:nvGrpSpPr>
          <p:grpSpPr>
            <a:xfrm>
              <a:off x="3221809" y="133243"/>
              <a:ext cx="1080000" cy="540000"/>
              <a:chOff x="3279343" y="75443"/>
              <a:chExt cx="1080000" cy="540000"/>
            </a:xfrm>
          </p:grpSpPr>
          <p:sp>
            <p:nvSpPr>
              <p:cNvPr id="26" name="타원 25"/>
              <p:cNvSpPr/>
              <p:nvPr/>
            </p:nvSpPr>
            <p:spPr>
              <a:xfrm>
                <a:off x="3279343" y="75443"/>
                <a:ext cx="1080000" cy="540000"/>
              </a:xfrm>
              <a:prstGeom prst="ellipse">
                <a:avLst/>
              </a:prstGeom>
              <a:solidFill>
                <a:srgbClr val="C4B298">
                  <a:alpha val="90000"/>
                </a:srgbClr>
              </a:solidFill>
              <a:ln>
                <a:solidFill>
                  <a:srgbClr val="C7B59E"/>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800" b="1" dirty="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endParaRPr>
              </a:p>
            </p:txBody>
          </p:sp>
          <p:sp>
            <p:nvSpPr>
              <p:cNvPr id="27" name="TextBox 26"/>
              <p:cNvSpPr txBox="1"/>
              <p:nvPr/>
            </p:nvSpPr>
            <p:spPr>
              <a:xfrm>
                <a:off x="3305538" y="206943"/>
                <a:ext cx="1027609" cy="261610"/>
              </a:xfrm>
              <a:prstGeom prst="rect">
                <a:avLst/>
              </a:prstGeom>
              <a:noFill/>
            </p:spPr>
            <p:txBody>
              <a:bodyPr wrap="square" rtlCol="0">
                <a:spAutoFit/>
              </a:bodyPr>
              <a:lstStyle/>
              <a:p>
                <a:r>
                  <a:rPr lang="en-US" altLang="ko-KR" sz="1050" b="1" dirty="0" smtClean="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rPr>
                  <a:t>Confidentiality</a:t>
                </a:r>
                <a:endParaRPr lang="ko-KR" altLang="en-US" sz="1100" b="1" dirty="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endParaRPr>
              </a:p>
            </p:txBody>
          </p:sp>
        </p:grpSp>
        <p:grpSp>
          <p:nvGrpSpPr>
            <p:cNvPr id="11" name="그룹 10"/>
            <p:cNvGrpSpPr/>
            <p:nvPr/>
          </p:nvGrpSpPr>
          <p:grpSpPr>
            <a:xfrm>
              <a:off x="2208633" y="653004"/>
              <a:ext cx="1080000" cy="540000"/>
              <a:chOff x="2069633" y="743878"/>
              <a:chExt cx="1080000" cy="540000"/>
            </a:xfrm>
          </p:grpSpPr>
          <p:sp>
            <p:nvSpPr>
              <p:cNvPr id="24" name="타원 23"/>
              <p:cNvSpPr/>
              <p:nvPr/>
            </p:nvSpPr>
            <p:spPr>
              <a:xfrm>
                <a:off x="2069633" y="743878"/>
                <a:ext cx="1080000" cy="540000"/>
              </a:xfrm>
              <a:prstGeom prst="ellipse">
                <a:avLst/>
              </a:prstGeom>
              <a:solidFill>
                <a:srgbClr val="9D928C">
                  <a:alpha val="90000"/>
                </a:srgbClr>
              </a:solidFill>
              <a:ln>
                <a:solidFill>
                  <a:srgbClr val="9D928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800" b="1" dirty="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endParaRPr>
              </a:p>
            </p:txBody>
          </p:sp>
          <p:sp>
            <p:nvSpPr>
              <p:cNvPr id="25" name="TextBox 24"/>
              <p:cNvSpPr txBox="1"/>
              <p:nvPr/>
            </p:nvSpPr>
            <p:spPr>
              <a:xfrm>
                <a:off x="2081671" y="883073"/>
                <a:ext cx="1055923" cy="261610"/>
              </a:xfrm>
              <a:prstGeom prst="rect">
                <a:avLst/>
              </a:prstGeom>
              <a:noFill/>
            </p:spPr>
            <p:txBody>
              <a:bodyPr wrap="square" rtlCol="0">
                <a:spAutoFit/>
              </a:bodyPr>
              <a:lstStyle/>
              <a:p>
                <a:r>
                  <a:rPr lang="en-US" altLang="ko-KR" sz="1050" b="1" dirty="0" smtClean="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rPr>
                  <a:t>Authentication</a:t>
                </a:r>
                <a:endParaRPr lang="ko-KR" altLang="en-US" sz="1050" b="1" dirty="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endParaRPr>
              </a:p>
            </p:txBody>
          </p:sp>
        </p:grpSp>
        <p:grpSp>
          <p:nvGrpSpPr>
            <p:cNvPr id="12" name="그룹 11"/>
            <p:cNvGrpSpPr/>
            <p:nvPr/>
          </p:nvGrpSpPr>
          <p:grpSpPr>
            <a:xfrm>
              <a:off x="2208633" y="1375350"/>
              <a:ext cx="1080000" cy="540000"/>
              <a:chOff x="2069633" y="1466224"/>
              <a:chExt cx="1080000" cy="540000"/>
            </a:xfrm>
          </p:grpSpPr>
          <p:sp>
            <p:nvSpPr>
              <p:cNvPr id="22" name="타원 21"/>
              <p:cNvSpPr/>
              <p:nvPr/>
            </p:nvSpPr>
            <p:spPr>
              <a:xfrm>
                <a:off x="2069633" y="1466224"/>
                <a:ext cx="1080000" cy="540000"/>
              </a:xfrm>
              <a:prstGeom prst="ellipse">
                <a:avLst/>
              </a:prstGeom>
              <a:solidFill>
                <a:srgbClr val="9D928C">
                  <a:alpha val="90000"/>
                </a:srgbClr>
              </a:solidFill>
              <a:ln>
                <a:solidFill>
                  <a:srgbClr val="9D928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800" b="1" dirty="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endParaRPr>
              </a:p>
            </p:txBody>
          </p:sp>
          <p:sp>
            <p:nvSpPr>
              <p:cNvPr id="23" name="TextBox 22"/>
              <p:cNvSpPr txBox="1"/>
              <p:nvPr/>
            </p:nvSpPr>
            <p:spPr>
              <a:xfrm>
                <a:off x="2175862" y="1515059"/>
                <a:ext cx="867545" cy="430887"/>
              </a:xfrm>
              <a:prstGeom prst="rect">
                <a:avLst/>
              </a:prstGeom>
              <a:noFill/>
            </p:spPr>
            <p:txBody>
              <a:bodyPr wrap="none" rtlCol="0">
                <a:spAutoFit/>
              </a:bodyPr>
              <a:lstStyle/>
              <a:p>
                <a:pPr algn="ctr"/>
                <a:r>
                  <a:rPr lang="en-US" altLang="ko-KR" sz="1050" b="1" dirty="0" smtClean="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rPr>
                  <a:t>Non-</a:t>
                </a:r>
              </a:p>
              <a:p>
                <a:pPr algn="ctr"/>
                <a:r>
                  <a:rPr lang="en-US" altLang="ko-KR" sz="1050" b="1" dirty="0" smtClean="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rPr>
                  <a:t>repudiation</a:t>
                </a:r>
                <a:endParaRPr lang="ko-KR" altLang="en-US" sz="1050" b="1" dirty="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endParaRPr>
              </a:p>
            </p:txBody>
          </p:sp>
        </p:grpSp>
        <p:grpSp>
          <p:nvGrpSpPr>
            <p:cNvPr id="13" name="그룹 12"/>
            <p:cNvGrpSpPr/>
            <p:nvPr/>
          </p:nvGrpSpPr>
          <p:grpSpPr>
            <a:xfrm>
              <a:off x="4275613" y="653004"/>
              <a:ext cx="1080000" cy="540000"/>
              <a:chOff x="4504985" y="743878"/>
              <a:chExt cx="1080000" cy="540000"/>
            </a:xfrm>
          </p:grpSpPr>
          <p:sp>
            <p:nvSpPr>
              <p:cNvPr id="20" name="타원 19"/>
              <p:cNvSpPr/>
              <p:nvPr/>
            </p:nvSpPr>
            <p:spPr>
              <a:xfrm>
                <a:off x="4504985" y="743878"/>
                <a:ext cx="1080000" cy="540000"/>
              </a:xfrm>
              <a:prstGeom prst="ellipse">
                <a:avLst/>
              </a:prstGeom>
              <a:solidFill>
                <a:srgbClr val="8E98A2">
                  <a:alpha val="90000"/>
                </a:srgbClr>
              </a:solidFill>
              <a:ln>
                <a:solidFill>
                  <a:srgbClr val="8E98A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800" b="1" dirty="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endParaRPr>
              </a:p>
            </p:txBody>
          </p:sp>
          <p:sp>
            <p:nvSpPr>
              <p:cNvPr id="21" name="TextBox 20"/>
              <p:cNvSpPr txBox="1"/>
              <p:nvPr/>
            </p:nvSpPr>
            <p:spPr>
              <a:xfrm>
                <a:off x="4696171" y="889047"/>
                <a:ext cx="697627" cy="261610"/>
              </a:xfrm>
              <a:prstGeom prst="rect">
                <a:avLst/>
              </a:prstGeom>
              <a:noFill/>
            </p:spPr>
            <p:txBody>
              <a:bodyPr wrap="none" rtlCol="0">
                <a:spAutoFit/>
              </a:bodyPr>
              <a:lstStyle/>
              <a:p>
                <a:r>
                  <a:rPr lang="en-US" altLang="ko-KR" sz="1050" b="1" dirty="0" smtClean="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rPr>
                  <a:t>Integrity</a:t>
                </a:r>
                <a:endParaRPr lang="ko-KR" altLang="en-US" sz="1050" b="1" dirty="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endParaRPr>
              </a:p>
            </p:txBody>
          </p:sp>
        </p:grpSp>
        <p:grpSp>
          <p:nvGrpSpPr>
            <p:cNvPr id="14" name="그룹 13"/>
            <p:cNvGrpSpPr/>
            <p:nvPr/>
          </p:nvGrpSpPr>
          <p:grpSpPr>
            <a:xfrm>
              <a:off x="4275613" y="1375350"/>
              <a:ext cx="1080000" cy="540000"/>
              <a:chOff x="4504985" y="1466224"/>
              <a:chExt cx="1080000" cy="540000"/>
            </a:xfrm>
          </p:grpSpPr>
          <p:sp>
            <p:nvSpPr>
              <p:cNvPr id="18" name="타원 17"/>
              <p:cNvSpPr/>
              <p:nvPr/>
            </p:nvSpPr>
            <p:spPr>
              <a:xfrm>
                <a:off x="4504985" y="1466224"/>
                <a:ext cx="1080000" cy="540000"/>
              </a:xfrm>
              <a:prstGeom prst="ellipse">
                <a:avLst/>
              </a:prstGeom>
              <a:solidFill>
                <a:srgbClr val="8E98A2">
                  <a:alpha val="90000"/>
                </a:srgbClr>
              </a:solidFill>
              <a:ln>
                <a:solidFill>
                  <a:srgbClr val="8E98A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800" b="1" dirty="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endParaRPr>
              </a:p>
            </p:txBody>
          </p:sp>
          <p:sp>
            <p:nvSpPr>
              <p:cNvPr id="19" name="TextBox 18"/>
              <p:cNvSpPr txBox="1"/>
              <p:nvPr/>
            </p:nvSpPr>
            <p:spPr>
              <a:xfrm>
                <a:off x="4522244" y="1605418"/>
                <a:ext cx="1045479" cy="261610"/>
              </a:xfrm>
              <a:prstGeom prst="rect">
                <a:avLst/>
              </a:prstGeom>
              <a:noFill/>
            </p:spPr>
            <p:txBody>
              <a:bodyPr wrap="none" rtlCol="0">
                <a:spAutoFit/>
              </a:bodyPr>
              <a:lstStyle/>
              <a:p>
                <a:pPr algn="ctr"/>
                <a:r>
                  <a:rPr lang="en-US" altLang="ko-KR" sz="1050" b="1" dirty="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rPr>
                  <a:t>Access control</a:t>
                </a:r>
                <a:endParaRPr lang="ko-KR" altLang="en-US" sz="1050" b="1" dirty="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endParaRPr>
              </a:p>
            </p:txBody>
          </p:sp>
        </p:grpSp>
        <p:grpSp>
          <p:nvGrpSpPr>
            <p:cNvPr id="15" name="그룹 14"/>
            <p:cNvGrpSpPr/>
            <p:nvPr/>
          </p:nvGrpSpPr>
          <p:grpSpPr>
            <a:xfrm>
              <a:off x="3221809" y="1907127"/>
              <a:ext cx="1080000" cy="540000"/>
              <a:chOff x="3279343" y="2147495"/>
              <a:chExt cx="1080000" cy="540000"/>
            </a:xfrm>
          </p:grpSpPr>
          <p:sp>
            <p:nvSpPr>
              <p:cNvPr id="16" name="타원 15"/>
              <p:cNvSpPr/>
              <p:nvPr/>
            </p:nvSpPr>
            <p:spPr>
              <a:xfrm>
                <a:off x="3279343" y="2147495"/>
                <a:ext cx="1080000" cy="540000"/>
              </a:xfrm>
              <a:prstGeom prst="ellipse">
                <a:avLst/>
              </a:prstGeom>
              <a:solidFill>
                <a:srgbClr val="A28580">
                  <a:alpha val="90000"/>
                </a:srgbClr>
              </a:solidFill>
              <a:ln>
                <a:solidFill>
                  <a:srgbClr val="A2858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800" b="1" dirty="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endParaRPr>
              </a:p>
            </p:txBody>
          </p:sp>
          <p:sp>
            <p:nvSpPr>
              <p:cNvPr id="17" name="TextBox 16"/>
              <p:cNvSpPr txBox="1"/>
              <p:nvPr/>
            </p:nvSpPr>
            <p:spPr>
              <a:xfrm>
                <a:off x="3391180" y="2280682"/>
                <a:ext cx="856325" cy="261610"/>
              </a:xfrm>
              <a:prstGeom prst="rect">
                <a:avLst/>
              </a:prstGeom>
              <a:noFill/>
            </p:spPr>
            <p:txBody>
              <a:bodyPr wrap="none" rtlCol="0">
                <a:spAutoFit/>
              </a:bodyPr>
              <a:lstStyle/>
              <a:p>
                <a:pPr algn="ctr"/>
                <a:r>
                  <a:rPr lang="en-US" altLang="ko-KR" sz="1050" b="1" dirty="0" smtClean="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rPr>
                  <a:t>Availability</a:t>
                </a:r>
                <a:endParaRPr lang="ko-KR" altLang="en-US" sz="1050" b="1" dirty="0">
                  <a:solidFill>
                    <a:schemeClr val="bg1"/>
                  </a:solidFill>
                  <a:effectLst>
                    <a:outerShdw blurRad="63500" dist="38100" dir="5400000" sx="102000" sy="102000" algn="t" rotWithShape="0">
                      <a:prstClr val="black">
                        <a:alpha val="50000"/>
                      </a:prstClr>
                    </a:outerShdw>
                  </a:effectLst>
                  <a:latin typeface="Tempus Sans ITC" panose="04020404030D07020202" pitchFamily="82" charset="0"/>
                </a:endParaRPr>
              </a:p>
            </p:txBody>
          </p:sp>
        </p:grpSp>
      </p:grpSp>
    </p:spTree>
    <p:extLst>
      <p:ext uri="{BB962C8B-B14F-4D97-AF65-F5344CB8AC3E}">
        <p14:creationId xmlns:p14="http://schemas.microsoft.com/office/powerpoint/2010/main" val="1374115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Threats in IEEE 802.15.8 PAC</a:t>
            </a:r>
            <a:endParaRPr lang="ko-KR" altLang="en-US" dirty="0"/>
          </a:p>
        </p:txBody>
      </p:sp>
      <p:sp>
        <p:nvSpPr>
          <p:cNvPr id="3" name="내용 개체 틀 2"/>
          <p:cNvSpPr>
            <a:spLocks noGrp="1"/>
          </p:cNvSpPr>
          <p:nvPr>
            <p:ph idx="1"/>
          </p:nvPr>
        </p:nvSpPr>
        <p:spPr/>
        <p:txBody>
          <a:bodyPr/>
          <a:lstStyle/>
          <a:p>
            <a:r>
              <a:rPr lang="en-US" altLang="ko-KR" dirty="0"/>
              <a:t>Synchronization</a:t>
            </a:r>
          </a:p>
          <a:p>
            <a:pPr lvl="1"/>
            <a:r>
              <a:rPr lang="en-US" altLang="ko-KR" dirty="0">
                <a:solidFill>
                  <a:srgbClr val="0070C0"/>
                </a:solidFill>
              </a:rPr>
              <a:t>Malicious </a:t>
            </a:r>
            <a:r>
              <a:rPr lang="en-US" altLang="ko-KR" dirty="0" smtClean="0">
                <a:solidFill>
                  <a:srgbClr val="0070C0"/>
                </a:solidFill>
              </a:rPr>
              <a:t>timing </a:t>
            </a:r>
            <a:r>
              <a:rPr lang="en-US" altLang="ko-KR" dirty="0">
                <a:solidFill>
                  <a:srgbClr val="0070C0"/>
                </a:solidFill>
              </a:rPr>
              <a:t>reference signal</a:t>
            </a:r>
            <a:br>
              <a:rPr lang="en-US" altLang="ko-KR" dirty="0">
                <a:solidFill>
                  <a:srgbClr val="0070C0"/>
                </a:solidFill>
              </a:rPr>
            </a:br>
            <a:endParaRPr lang="en-US" altLang="ko-KR" sz="1000" dirty="0">
              <a:solidFill>
                <a:srgbClr val="0070C0"/>
              </a:solidFill>
            </a:endParaRPr>
          </a:p>
          <a:p>
            <a:r>
              <a:rPr lang="en-US" altLang="ko-KR" dirty="0"/>
              <a:t>Discovery/Peering</a:t>
            </a:r>
          </a:p>
          <a:p>
            <a:pPr lvl="1"/>
            <a:r>
              <a:rPr lang="en-US" altLang="ko-KR" dirty="0"/>
              <a:t>Battery drain attack</a:t>
            </a:r>
            <a:br>
              <a:rPr lang="en-US" altLang="ko-KR" dirty="0"/>
            </a:br>
            <a:endParaRPr lang="en-US" altLang="ko-KR" sz="1000" dirty="0"/>
          </a:p>
          <a:p>
            <a:r>
              <a:rPr lang="en-US" altLang="ko-KR" dirty="0"/>
              <a:t>Communication</a:t>
            </a:r>
          </a:p>
          <a:p>
            <a:pPr lvl="1"/>
            <a:r>
              <a:rPr lang="en-US" altLang="ko-KR" dirty="0" smtClean="0"/>
              <a:t>Eavesdropping</a:t>
            </a:r>
            <a:endParaRPr lang="en-US" altLang="ko-KR"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5</a:t>
            </a:fld>
            <a:endParaRPr lang="en-US" altLang="ko-KR"/>
          </a:p>
        </p:txBody>
      </p:sp>
    </p:spTree>
    <p:extLst>
      <p:ext uri="{BB962C8B-B14F-4D97-AF65-F5344CB8AC3E}">
        <p14:creationId xmlns:p14="http://schemas.microsoft.com/office/powerpoint/2010/main" val="2936341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Synchronization</a:t>
            </a:r>
            <a:endParaRPr lang="ko-KR" altLang="en-US" dirty="0"/>
          </a:p>
        </p:txBody>
      </p:sp>
      <p:sp>
        <p:nvSpPr>
          <p:cNvPr id="3" name="내용 개체 틀 2"/>
          <p:cNvSpPr>
            <a:spLocks noGrp="1"/>
          </p:cNvSpPr>
          <p:nvPr>
            <p:ph idx="1"/>
          </p:nvPr>
        </p:nvSpPr>
        <p:spPr/>
        <p:txBody>
          <a:bodyPr/>
          <a:lstStyle/>
          <a:p>
            <a:r>
              <a:rPr lang="en-US" altLang="ko-KR" dirty="0"/>
              <a:t>Firefly </a:t>
            </a:r>
            <a:r>
              <a:rPr lang="en-US" altLang="ko-KR" dirty="0" smtClean="0"/>
              <a:t>Synchronization</a:t>
            </a:r>
            <a:endParaRPr lang="ko-KR" altLang="en-US"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6</a:t>
            </a:fld>
            <a:endParaRPr lang="en-US" altLang="ko-KR"/>
          </a:p>
        </p:txBody>
      </p:sp>
      <p:pic>
        <p:nvPicPr>
          <p:cNvPr id="7" name="그림 6"/>
          <p:cNvPicPr>
            <a:picLocks noChangeAspect="1"/>
          </p:cNvPicPr>
          <p:nvPr/>
        </p:nvPicPr>
        <p:blipFill>
          <a:blip r:embed="rId2"/>
          <a:stretch>
            <a:fillRect/>
          </a:stretch>
        </p:blipFill>
        <p:spPr>
          <a:xfrm>
            <a:off x="2174605" y="2496000"/>
            <a:ext cx="4794789" cy="3600000"/>
          </a:xfrm>
          <a:prstGeom prst="rect">
            <a:avLst/>
          </a:prstGeom>
        </p:spPr>
      </p:pic>
      <p:pic>
        <p:nvPicPr>
          <p:cNvPr id="8" name="그림 7"/>
          <p:cNvPicPr>
            <a:picLocks noChangeAspect="1"/>
          </p:cNvPicPr>
          <p:nvPr/>
        </p:nvPicPr>
        <p:blipFill rotWithShape="1">
          <a:blip r:embed="rId3"/>
          <a:srcRect l="48058" t="14001" r="36924" b="65997"/>
          <a:stretch/>
        </p:blipFill>
        <p:spPr>
          <a:xfrm>
            <a:off x="5057006" y="2958852"/>
            <a:ext cx="720080" cy="720080"/>
          </a:xfrm>
          <a:prstGeom prst="rect">
            <a:avLst/>
          </a:prstGeom>
          <a:ln>
            <a:solidFill>
              <a:srgbClr val="C00000"/>
            </a:solidFill>
          </a:ln>
        </p:spPr>
      </p:pic>
      <p:sp>
        <p:nvSpPr>
          <p:cNvPr id="9" name="타원 8"/>
          <p:cNvSpPr/>
          <p:nvPr/>
        </p:nvSpPr>
        <p:spPr bwMode="auto">
          <a:xfrm>
            <a:off x="4160465" y="3678932"/>
            <a:ext cx="144016" cy="144016"/>
          </a:xfrm>
          <a:prstGeom prst="ellipse">
            <a:avLst/>
          </a:prstGeom>
          <a:noFill/>
          <a:ln w="12700" cap="flat" cmpd="sng" algn="ctr">
            <a:solidFill>
              <a:srgbClr val="C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pic>
        <p:nvPicPr>
          <p:cNvPr id="10" name="그림 9"/>
          <p:cNvPicPr>
            <a:picLocks noChangeAspect="1"/>
          </p:cNvPicPr>
          <p:nvPr/>
        </p:nvPicPr>
        <p:blipFill rotWithShape="1">
          <a:blip r:embed="rId3"/>
          <a:srcRect l="48545" t="57033" r="30430" b="14964"/>
          <a:stretch/>
        </p:blipFill>
        <p:spPr>
          <a:xfrm>
            <a:off x="4944244" y="4527703"/>
            <a:ext cx="1008112" cy="1008112"/>
          </a:xfrm>
          <a:prstGeom prst="rect">
            <a:avLst/>
          </a:prstGeom>
          <a:ln>
            <a:solidFill>
              <a:srgbClr val="C00000"/>
            </a:solidFill>
          </a:ln>
        </p:spPr>
      </p:pic>
      <p:cxnSp>
        <p:nvCxnSpPr>
          <p:cNvPr id="11" name="직선 연결선 10"/>
          <p:cNvCxnSpPr>
            <a:stCxn id="9" idx="0"/>
          </p:cNvCxnSpPr>
          <p:nvPr/>
        </p:nvCxnSpPr>
        <p:spPr bwMode="auto">
          <a:xfrm flipV="1">
            <a:off x="4232473" y="2958852"/>
            <a:ext cx="824533" cy="720080"/>
          </a:xfrm>
          <a:prstGeom prst="line">
            <a:avLst/>
          </a:prstGeom>
          <a:solidFill>
            <a:schemeClr val="accent1"/>
          </a:solidFill>
          <a:ln w="12700" cap="flat" cmpd="sng" algn="ctr">
            <a:solidFill>
              <a:srgbClr val="C0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직선 연결선 11"/>
          <p:cNvCxnSpPr>
            <a:stCxn id="9" idx="5"/>
          </p:cNvCxnSpPr>
          <p:nvPr/>
        </p:nvCxnSpPr>
        <p:spPr bwMode="auto">
          <a:xfrm flipV="1">
            <a:off x="4283390" y="3678932"/>
            <a:ext cx="1493696" cy="122925"/>
          </a:xfrm>
          <a:prstGeom prst="line">
            <a:avLst/>
          </a:prstGeom>
          <a:solidFill>
            <a:schemeClr val="accent1"/>
          </a:solidFill>
          <a:ln w="12700" cap="flat" cmpd="sng" algn="ctr">
            <a:solidFill>
              <a:srgbClr val="C0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타원 12"/>
          <p:cNvSpPr/>
          <p:nvPr/>
        </p:nvSpPr>
        <p:spPr bwMode="auto">
          <a:xfrm>
            <a:off x="4028653" y="4641103"/>
            <a:ext cx="144016" cy="144016"/>
          </a:xfrm>
          <a:prstGeom prst="ellipse">
            <a:avLst/>
          </a:prstGeom>
          <a:noFill/>
          <a:ln w="12700" cap="flat" cmpd="sng" algn="ctr">
            <a:solidFill>
              <a:srgbClr val="C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14" name="직선 연결선 13"/>
          <p:cNvCxnSpPr>
            <a:stCxn id="13" idx="0"/>
          </p:cNvCxnSpPr>
          <p:nvPr/>
        </p:nvCxnSpPr>
        <p:spPr bwMode="auto">
          <a:xfrm flipV="1">
            <a:off x="4100661" y="4527704"/>
            <a:ext cx="843583" cy="113399"/>
          </a:xfrm>
          <a:prstGeom prst="line">
            <a:avLst/>
          </a:prstGeom>
          <a:solidFill>
            <a:schemeClr val="accent1"/>
          </a:solidFill>
          <a:ln w="12700" cap="flat" cmpd="sng" algn="ctr">
            <a:solidFill>
              <a:srgbClr val="C0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직선 연결선 14"/>
          <p:cNvCxnSpPr>
            <a:stCxn id="13" idx="4"/>
          </p:cNvCxnSpPr>
          <p:nvPr/>
        </p:nvCxnSpPr>
        <p:spPr bwMode="auto">
          <a:xfrm>
            <a:off x="4100661" y="4785119"/>
            <a:ext cx="843583" cy="750696"/>
          </a:xfrm>
          <a:prstGeom prst="line">
            <a:avLst/>
          </a:prstGeom>
          <a:solidFill>
            <a:schemeClr val="accent1"/>
          </a:solidFill>
          <a:ln w="12700" cap="flat" cmpd="sng" algn="ctr">
            <a:solidFill>
              <a:srgbClr val="C0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직선 연결선 15"/>
          <p:cNvCxnSpPr/>
          <p:nvPr/>
        </p:nvCxnSpPr>
        <p:spPr bwMode="auto">
          <a:xfrm>
            <a:off x="6309717" y="2486475"/>
            <a:ext cx="0" cy="360000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직선 연결선 16"/>
          <p:cNvCxnSpPr/>
          <p:nvPr/>
        </p:nvCxnSpPr>
        <p:spPr bwMode="auto">
          <a:xfrm>
            <a:off x="3371081" y="4038600"/>
            <a:ext cx="0" cy="2126704"/>
          </a:xfrm>
          <a:prstGeom prst="line">
            <a:avLst/>
          </a:prstGeom>
          <a:solidFill>
            <a:schemeClr val="accent1"/>
          </a:solidFill>
          <a:ln w="19050" cap="flat" cmpd="sng" algn="ctr">
            <a:solidFill>
              <a:srgbClr val="C0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직선 연결선 17"/>
          <p:cNvCxnSpPr/>
          <p:nvPr/>
        </p:nvCxnSpPr>
        <p:spPr bwMode="auto">
          <a:xfrm>
            <a:off x="3529980" y="5805264"/>
            <a:ext cx="0" cy="360040"/>
          </a:xfrm>
          <a:prstGeom prst="line">
            <a:avLst/>
          </a:prstGeom>
          <a:solidFill>
            <a:schemeClr val="accent1"/>
          </a:solidFill>
          <a:ln w="19050" cap="flat" cmpd="sng" algn="ctr">
            <a:solidFill>
              <a:srgbClr val="C0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8"/>
          <p:cNvSpPr txBox="1"/>
          <p:nvPr/>
        </p:nvSpPr>
        <p:spPr>
          <a:xfrm>
            <a:off x="2944391" y="6150789"/>
            <a:ext cx="1021305" cy="276999"/>
          </a:xfrm>
          <a:prstGeom prst="rect">
            <a:avLst/>
          </a:prstGeom>
          <a:noFill/>
        </p:spPr>
        <p:txBody>
          <a:bodyPr wrap="none" rtlCol="0">
            <a:spAutoFit/>
          </a:bodyPr>
          <a:lstStyle/>
          <a:p>
            <a:r>
              <a:rPr lang="en-US" altLang="ko-KR" dirty="0" smtClean="0"/>
              <a:t>Timing offset</a:t>
            </a:r>
            <a:endParaRPr lang="ko-KR" altLang="en-US" dirty="0"/>
          </a:p>
        </p:txBody>
      </p:sp>
      <p:sp>
        <p:nvSpPr>
          <p:cNvPr id="20" name="TextBox 19"/>
          <p:cNvSpPr txBox="1"/>
          <p:nvPr/>
        </p:nvSpPr>
        <p:spPr>
          <a:xfrm>
            <a:off x="5793389" y="6150789"/>
            <a:ext cx="1032655" cy="276999"/>
          </a:xfrm>
          <a:prstGeom prst="rect">
            <a:avLst/>
          </a:prstGeom>
          <a:noFill/>
        </p:spPr>
        <p:txBody>
          <a:bodyPr wrap="none" rtlCol="0">
            <a:spAutoFit/>
          </a:bodyPr>
          <a:lstStyle/>
          <a:p>
            <a:r>
              <a:rPr lang="en-US" altLang="ko-KR" dirty="0" smtClean="0"/>
              <a:t>Synchronized</a:t>
            </a:r>
            <a:endParaRPr lang="ko-KR" altLang="en-US" dirty="0"/>
          </a:p>
        </p:txBody>
      </p:sp>
    </p:spTree>
    <p:extLst>
      <p:ext uri="{BB962C8B-B14F-4D97-AF65-F5344CB8AC3E}">
        <p14:creationId xmlns:p14="http://schemas.microsoft.com/office/powerpoint/2010/main" val="1224913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Synchronization</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a:t>Kuramoto metric</a:t>
                </a:r>
              </a:p>
              <a:p>
                <a:pPr lvl="1"/>
                <a:r>
                  <a:rPr lang="en-US" altLang="ko-KR" sz="1400" i="1" dirty="0">
                    <a:solidFill>
                      <a:schemeClr val="bg1"/>
                    </a:solidFill>
                    <a:latin typeface="Cambria Math" panose="02040503050406030204" pitchFamily="18" charset="0"/>
                  </a:rPr>
                  <a:t/>
                </a:r>
                <a:br>
                  <a:rPr lang="en-US" altLang="ko-KR" sz="1400" i="1" dirty="0">
                    <a:solidFill>
                      <a:schemeClr val="bg1"/>
                    </a:solidFill>
                    <a:latin typeface="Cambria Math" panose="02040503050406030204" pitchFamily="18" charset="0"/>
                  </a:rPr>
                </a:br>
                <a14:m>
                  <m:oMath xmlns:m="http://schemas.openxmlformats.org/officeDocument/2006/math">
                    <m:r>
                      <a:rPr lang="en-US" altLang="ko-KR" i="1">
                        <a:latin typeface="Cambria Math" panose="02040503050406030204" pitchFamily="18" charset="0"/>
                      </a:rPr>
                      <m:t>𝑟</m:t>
                    </m:r>
                    <m:r>
                      <a:rPr lang="en-US" altLang="ko-KR" i="1">
                        <a:latin typeface="Cambria Math" panose="02040503050406030204" pitchFamily="18" charset="0"/>
                        <a:ea typeface="Cambria Math" panose="02040503050406030204" pitchFamily="18" charset="0"/>
                      </a:rPr>
                      <m:t>∙</m:t>
                    </m:r>
                    <m:func>
                      <m:funcPr>
                        <m:ctrlPr>
                          <a:rPr lang="en-US" altLang="ko-KR" i="1">
                            <a:latin typeface="Cambria Math"/>
                          </a:rPr>
                        </m:ctrlPr>
                      </m:funcPr>
                      <m:fName>
                        <m:r>
                          <m:rPr>
                            <m:sty m:val="p"/>
                          </m:rPr>
                          <a:rPr lang="en-US" altLang="ko-KR">
                            <a:latin typeface="Cambria Math" panose="02040503050406030204" pitchFamily="18" charset="0"/>
                          </a:rPr>
                          <m:t>exp</m:t>
                        </m:r>
                      </m:fName>
                      <m:e>
                        <m:d>
                          <m:dPr>
                            <m:ctrlPr>
                              <a:rPr lang="en-US" altLang="ko-KR" i="1">
                                <a:latin typeface="Cambria Math"/>
                              </a:rPr>
                            </m:ctrlPr>
                          </m:dPr>
                          <m:e>
                            <m:r>
                              <a:rPr lang="en-US" altLang="ko-KR" i="1">
                                <a:latin typeface="Cambria Math" panose="02040503050406030204" pitchFamily="18" charset="0"/>
                              </a:rPr>
                              <m:t>𝑗</m:t>
                            </m:r>
                            <m:r>
                              <a:rPr lang="en-US" altLang="ko-KR" i="1">
                                <a:latin typeface="Cambria Math" panose="02040503050406030204" pitchFamily="18" charset="0"/>
                              </a:rPr>
                              <m:t>2</m:t>
                            </m:r>
                            <m:r>
                              <a:rPr lang="en-US" altLang="ko-KR" i="1">
                                <a:latin typeface="Cambria Math" panose="02040503050406030204" pitchFamily="18" charset="0"/>
                              </a:rPr>
                              <m:t>𝜋</m:t>
                            </m:r>
                            <m:acc>
                              <m:accPr>
                                <m:chr m:val="̅"/>
                                <m:ctrlPr>
                                  <a:rPr lang="en-US" altLang="ko-KR" i="1">
                                    <a:latin typeface="Cambria Math"/>
                                  </a:rPr>
                                </m:ctrlPr>
                              </m:accPr>
                              <m:e>
                                <m:r>
                                  <a:rPr lang="en-US" altLang="ko-KR" i="1">
                                    <a:latin typeface="Cambria Math" panose="02040503050406030204" pitchFamily="18" charset="0"/>
                                  </a:rPr>
                                  <m:t>𝜙</m:t>
                                </m:r>
                              </m:e>
                            </m:acc>
                          </m:e>
                        </m:d>
                      </m:e>
                    </m:func>
                    <m:r>
                      <a:rPr lang="en-US" altLang="ko-KR" i="1">
                        <a:latin typeface="Cambria Math" panose="02040503050406030204" pitchFamily="18" charset="0"/>
                      </a:rPr>
                      <m:t>=</m:t>
                    </m:r>
                    <m:f>
                      <m:fPr>
                        <m:ctrlPr>
                          <a:rPr lang="en-US" altLang="ko-KR" i="1">
                            <a:latin typeface="Cambria Math"/>
                          </a:rPr>
                        </m:ctrlPr>
                      </m:fPr>
                      <m:num>
                        <m:r>
                          <a:rPr lang="en-US" altLang="ko-KR" i="1">
                            <a:latin typeface="Cambria Math" panose="02040503050406030204" pitchFamily="18" charset="0"/>
                          </a:rPr>
                          <m:t>1</m:t>
                        </m:r>
                      </m:num>
                      <m:den>
                        <m:r>
                          <a:rPr lang="en-US" altLang="ko-KR" i="1">
                            <a:latin typeface="Cambria Math" panose="02040503050406030204" pitchFamily="18" charset="0"/>
                          </a:rPr>
                          <m:t>𝑁</m:t>
                        </m:r>
                      </m:den>
                    </m:f>
                    <m:nary>
                      <m:naryPr>
                        <m:chr m:val="∑"/>
                        <m:ctrlPr>
                          <a:rPr lang="en-US" altLang="ko-KR" i="1">
                            <a:latin typeface="Cambria Math"/>
                          </a:rPr>
                        </m:ctrlPr>
                      </m:naryPr>
                      <m:sub>
                        <m:r>
                          <m:rPr>
                            <m:brk m:alnAt="23"/>
                          </m:rPr>
                          <a:rPr lang="en-US" altLang="ko-KR" i="1">
                            <a:latin typeface="Cambria Math" panose="02040503050406030204" pitchFamily="18" charset="0"/>
                          </a:rPr>
                          <m:t>𝑛</m:t>
                        </m:r>
                        <m:r>
                          <a:rPr lang="en-US" altLang="ko-KR" i="1">
                            <a:latin typeface="Cambria Math" panose="02040503050406030204" pitchFamily="18" charset="0"/>
                          </a:rPr>
                          <m:t>=1</m:t>
                        </m:r>
                      </m:sub>
                      <m:sup>
                        <m:r>
                          <a:rPr lang="en-US" altLang="ko-KR" i="1">
                            <a:latin typeface="Cambria Math" panose="02040503050406030204" pitchFamily="18" charset="0"/>
                          </a:rPr>
                          <m:t>𝑁</m:t>
                        </m:r>
                      </m:sup>
                      <m:e>
                        <m:func>
                          <m:funcPr>
                            <m:ctrlPr>
                              <a:rPr lang="en-US" altLang="ko-KR" i="1">
                                <a:latin typeface="Cambria Math"/>
                              </a:rPr>
                            </m:ctrlPr>
                          </m:funcPr>
                          <m:fName>
                            <m:r>
                              <m:rPr>
                                <m:sty m:val="p"/>
                              </m:rPr>
                              <a:rPr lang="en-US" altLang="ko-KR">
                                <a:latin typeface="Cambria Math" panose="02040503050406030204" pitchFamily="18" charset="0"/>
                              </a:rPr>
                              <m:t>exp</m:t>
                            </m:r>
                          </m:fName>
                          <m:e>
                            <m:d>
                              <m:dPr>
                                <m:ctrlPr>
                                  <a:rPr lang="en-US" altLang="ko-KR" i="1">
                                    <a:latin typeface="Cambria Math"/>
                                  </a:rPr>
                                </m:ctrlPr>
                              </m:dPr>
                              <m:e>
                                <m:r>
                                  <a:rPr lang="en-US" altLang="ko-KR" i="1">
                                    <a:latin typeface="Cambria Math" panose="02040503050406030204" pitchFamily="18" charset="0"/>
                                  </a:rPr>
                                  <m:t>𝑗</m:t>
                                </m:r>
                                <m:r>
                                  <a:rPr lang="en-US" altLang="ko-KR" i="1">
                                    <a:latin typeface="Cambria Math" panose="02040503050406030204" pitchFamily="18" charset="0"/>
                                  </a:rPr>
                                  <m:t>2</m:t>
                                </m:r>
                                <m:r>
                                  <a:rPr lang="en-US" altLang="ko-KR" i="1">
                                    <a:latin typeface="Cambria Math" panose="02040503050406030204" pitchFamily="18" charset="0"/>
                                  </a:rPr>
                                  <m:t>𝜋</m:t>
                                </m:r>
                                <m:sSub>
                                  <m:sSubPr>
                                    <m:ctrlPr>
                                      <a:rPr lang="en-US" altLang="ko-KR" i="1">
                                        <a:latin typeface="Cambria Math"/>
                                      </a:rPr>
                                    </m:ctrlPr>
                                  </m:sSubPr>
                                  <m:e>
                                    <m:r>
                                      <a:rPr lang="en-US" altLang="ko-KR" i="1">
                                        <a:latin typeface="Cambria Math" panose="02040503050406030204" pitchFamily="18" charset="0"/>
                                      </a:rPr>
                                      <m:t>𝜙</m:t>
                                    </m:r>
                                  </m:e>
                                  <m:sub>
                                    <m:r>
                                      <a:rPr lang="en-US" altLang="ko-KR" i="1">
                                        <a:latin typeface="Cambria Math" panose="02040503050406030204" pitchFamily="18" charset="0"/>
                                      </a:rPr>
                                      <m:t>𝑛</m:t>
                                    </m:r>
                                  </m:sub>
                                </m:sSub>
                              </m:e>
                            </m:d>
                          </m:e>
                        </m:func>
                      </m:e>
                    </m:nary>
                  </m:oMath>
                </a14:m>
                <a:r>
                  <a:rPr lang="en-US" altLang="ko-KR" dirty="0"/>
                  <a:t/>
                </a:r>
                <a:br>
                  <a:rPr lang="en-US" altLang="ko-KR" dirty="0"/>
                </a:br>
                <a:r>
                  <a:rPr lang="en-US" altLang="ko-KR" sz="1400" dirty="0"/>
                  <a:t/>
                </a:r>
                <a:br>
                  <a:rPr lang="en-US" altLang="ko-KR" sz="1400" dirty="0"/>
                </a:br>
                <a14:m>
                  <m:oMath xmlns:m="http://schemas.openxmlformats.org/officeDocument/2006/math">
                    <m:r>
                      <a:rPr lang="en-US" altLang="ko-KR" i="1">
                        <a:latin typeface="Cambria Math" panose="02040503050406030204" pitchFamily="18" charset="0"/>
                      </a:rPr>
                      <m:t>𝑟</m:t>
                    </m:r>
                    <m:r>
                      <a:rPr lang="en-US" altLang="ko-KR" i="1">
                        <a:latin typeface="Cambria Math" panose="02040503050406030204" pitchFamily="18" charset="0"/>
                      </a:rPr>
                      <m:t>=</m:t>
                    </m:r>
                    <m:f>
                      <m:fPr>
                        <m:ctrlPr>
                          <a:rPr lang="en-US" altLang="ko-KR" i="1">
                            <a:latin typeface="Cambria Math"/>
                          </a:rPr>
                        </m:ctrlPr>
                      </m:fPr>
                      <m:num>
                        <m:r>
                          <a:rPr lang="en-US" altLang="ko-KR" i="1">
                            <a:latin typeface="Cambria Math" panose="02040503050406030204" pitchFamily="18" charset="0"/>
                          </a:rPr>
                          <m:t>1</m:t>
                        </m:r>
                      </m:num>
                      <m:den>
                        <m:r>
                          <a:rPr lang="en-US" altLang="ko-KR" i="1">
                            <a:latin typeface="Cambria Math" panose="02040503050406030204" pitchFamily="18" charset="0"/>
                          </a:rPr>
                          <m:t>𝑁</m:t>
                        </m:r>
                      </m:den>
                    </m:f>
                    <m:r>
                      <a:rPr lang="en-US" altLang="ko-KR" i="1">
                        <a:latin typeface="Cambria Math" panose="02040503050406030204" pitchFamily="18" charset="0"/>
                      </a:rPr>
                      <m:t>∙</m:t>
                    </m:r>
                    <m:func>
                      <m:funcPr>
                        <m:ctrlPr>
                          <a:rPr lang="en-US" altLang="ko-KR" i="1">
                            <a:latin typeface="Cambria Math"/>
                          </a:rPr>
                        </m:ctrlPr>
                      </m:funcPr>
                      <m:fName>
                        <m:r>
                          <m:rPr>
                            <m:sty m:val="p"/>
                          </m:rPr>
                          <a:rPr lang="en-US" altLang="ko-KR">
                            <a:latin typeface="Cambria Math" panose="02040503050406030204" pitchFamily="18" charset="0"/>
                          </a:rPr>
                          <m:t>exp</m:t>
                        </m:r>
                      </m:fName>
                      <m:e>
                        <m:d>
                          <m:dPr>
                            <m:ctrlPr>
                              <a:rPr lang="en-US" altLang="ko-KR" i="1">
                                <a:latin typeface="Cambria Math"/>
                              </a:rPr>
                            </m:ctrlPr>
                          </m:dPr>
                          <m:e>
                            <m:r>
                              <a:rPr lang="en-US" altLang="ko-KR" i="1">
                                <a:latin typeface="Cambria Math" panose="02040503050406030204" pitchFamily="18" charset="0"/>
                              </a:rPr>
                              <m:t>−</m:t>
                            </m:r>
                            <m:r>
                              <a:rPr lang="en-US" altLang="ko-KR" i="1">
                                <a:latin typeface="Cambria Math" panose="02040503050406030204" pitchFamily="18" charset="0"/>
                              </a:rPr>
                              <m:t>𝑗</m:t>
                            </m:r>
                            <m:r>
                              <a:rPr lang="en-US" altLang="ko-KR" i="1">
                                <a:latin typeface="Cambria Math" panose="02040503050406030204" pitchFamily="18" charset="0"/>
                              </a:rPr>
                              <m:t>2</m:t>
                            </m:r>
                            <m:r>
                              <a:rPr lang="en-US" altLang="ko-KR" i="1">
                                <a:latin typeface="Cambria Math" panose="02040503050406030204" pitchFamily="18" charset="0"/>
                              </a:rPr>
                              <m:t>𝜋</m:t>
                            </m:r>
                            <m:acc>
                              <m:accPr>
                                <m:chr m:val="̅"/>
                                <m:ctrlPr>
                                  <a:rPr lang="en-US" altLang="ko-KR" i="1">
                                    <a:latin typeface="Cambria Math"/>
                                  </a:rPr>
                                </m:ctrlPr>
                              </m:accPr>
                              <m:e>
                                <m:r>
                                  <a:rPr lang="en-US" altLang="ko-KR" i="1">
                                    <a:latin typeface="Cambria Math" panose="02040503050406030204" pitchFamily="18" charset="0"/>
                                  </a:rPr>
                                  <m:t>𝜙</m:t>
                                </m:r>
                              </m:e>
                            </m:acc>
                          </m:e>
                        </m:d>
                      </m:e>
                    </m:func>
                    <m:r>
                      <a:rPr lang="en-US" altLang="ko-KR" i="1">
                        <a:latin typeface="Cambria Math" panose="02040503050406030204" pitchFamily="18" charset="0"/>
                      </a:rPr>
                      <m:t>∙</m:t>
                    </m:r>
                    <m:nary>
                      <m:naryPr>
                        <m:chr m:val="∑"/>
                        <m:ctrlPr>
                          <a:rPr lang="en-US" altLang="ko-KR" i="1">
                            <a:latin typeface="Cambria Math"/>
                          </a:rPr>
                        </m:ctrlPr>
                      </m:naryPr>
                      <m:sub>
                        <m:r>
                          <m:rPr>
                            <m:brk m:alnAt="23"/>
                          </m:rPr>
                          <a:rPr lang="en-US" altLang="ko-KR" i="1">
                            <a:latin typeface="Cambria Math" panose="02040503050406030204" pitchFamily="18" charset="0"/>
                          </a:rPr>
                          <m:t>𝑛</m:t>
                        </m:r>
                        <m:r>
                          <a:rPr lang="en-US" altLang="ko-KR" i="1">
                            <a:latin typeface="Cambria Math" panose="02040503050406030204" pitchFamily="18" charset="0"/>
                          </a:rPr>
                          <m:t>=1</m:t>
                        </m:r>
                      </m:sub>
                      <m:sup>
                        <m:r>
                          <a:rPr lang="en-US" altLang="ko-KR" i="1">
                            <a:latin typeface="Cambria Math" panose="02040503050406030204" pitchFamily="18" charset="0"/>
                          </a:rPr>
                          <m:t>𝑁</m:t>
                        </m:r>
                      </m:sup>
                      <m:e>
                        <m:func>
                          <m:funcPr>
                            <m:ctrlPr>
                              <a:rPr lang="en-US" altLang="ko-KR" i="1">
                                <a:latin typeface="Cambria Math"/>
                              </a:rPr>
                            </m:ctrlPr>
                          </m:funcPr>
                          <m:fName>
                            <m:r>
                              <m:rPr>
                                <m:sty m:val="p"/>
                              </m:rPr>
                              <a:rPr lang="en-US" altLang="ko-KR">
                                <a:latin typeface="Cambria Math" panose="02040503050406030204" pitchFamily="18" charset="0"/>
                              </a:rPr>
                              <m:t>exp</m:t>
                            </m:r>
                          </m:fName>
                          <m:e>
                            <m:d>
                              <m:dPr>
                                <m:ctrlPr>
                                  <a:rPr lang="en-US" altLang="ko-KR" i="1">
                                    <a:latin typeface="Cambria Math"/>
                                  </a:rPr>
                                </m:ctrlPr>
                              </m:dPr>
                              <m:e>
                                <m:r>
                                  <a:rPr lang="en-US" altLang="ko-KR" i="1">
                                    <a:latin typeface="Cambria Math" panose="02040503050406030204" pitchFamily="18" charset="0"/>
                                  </a:rPr>
                                  <m:t>𝑗</m:t>
                                </m:r>
                                <m:r>
                                  <a:rPr lang="en-US" altLang="ko-KR" i="1">
                                    <a:latin typeface="Cambria Math" panose="02040503050406030204" pitchFamily="18" charset="0"/>
                                  </a:rPr>
                                  <m:t>2</m:t>
                                </m:r>
                                <m:r>
                                  <a:rPr lang="en-US" altLang="ko-KR" i="1">
                                    <a:latin typeface="Cambria Math" panose="02040503050406030204" pitchFamily="18" charset="0"/>
                                  </a:rPr>
                                  <m:t>𝜋</m:t>
                                </m:r>
                                <m:sSub>
                                  <m:sSubPr>
                                    <m:ctrlPr>
                                      <a:rPr lang="en-US" altLang="ko-KR" i="1">
                                        <a:latin typeface="Cambria Math"/>
                                      </a:rPr>
                                    </m:ctrlPr>
                                  </m:sSubPr>
                                  <m:e>
                                    <m:r>
                                      <a:rPr lang="en-US" altLang="ko-KR" i="1">
                                        <a:latin typeface="Cambria Math" panose="02040503050406030204" pitchFamily="18" charset="0"/>
                                      </a:rPr>
                                      <m:t>𝜙</m:t>
                                    </m:r>
                                  </m:e>
                                  <m:sub>
                                    <m:r>
                                      <a:rPr lang="en-US" altLang="ko-KR" i="1">
                                        <a:latin typeface="Cambria Math" panose="02040503050406030204" pitchFamily="18" charset="0"/>
                                      </a:rPr>
                                      <m:t>𝑛</m:t>
                                    </m:r>
                                  </m:sub>
                                </m:sSub>
                              </m:e>
                            </m:d>
                          </m:e>
                        </m:func>
                      </m:e>
                    </m:nary>
                  </m:oMath>
                </a14:m>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l="-1804" t="-1926"/>
                </a:stretch>
              </a:blipFill>
            </p:spPr>
            <p:txBody>
              <a:bodyPr/>
              <a:lstStyle/>
              <a:p>
                <a:r>
                  <a:rPr lang="ko-KR" altLang="en-US">
                    <a:noFill/>
                  </a:rPr>
                  <a:t> </a:t>
                </a:r>
              </a:p>
            </p:txBody>
          </p:sp>
        </mc:Fallback>
      </mc:AlternateContent>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7</a:t>
            </a:fld>
            <a:endParaRPr lang="en-US" altLang="ko-KR"/>
          </a:p>
        </p:txBody>
      </p:sp>
      <mc:AlternateContent xmlns:mc="http://schemas.openxmlformats.org/markup-compatibility/2006" xmlns:a14="http://schemas.microsoft.com/office/drawing/2010/main">
        <mc:Choice Requires="a14">
          <p:sp>
            <p:nvSpPr>
              <p:cNvPr id="7" name="직사각형 6"/>
              <p:cNvSpPr/>
              <p:nvPr/>
            </p:nvSpPr>
            <p:spPr>
              <a:xfrm>
                <a:off x="6516216" y="5444079"/>
                <a:ext cx="2135649" cy="649217"/>
              </a:xfrm>
              <a:prstGeom prst="rect">
                <a:avLst/>
              </a:prstGeom>
            </p:spPr>
            <p:txBody>
              <a:bodyPr wrap="none">
                <a:spAutoFit/>
              </a:bodyPr>
              <a:lstStyle/>
              <a:p>
                <a14:m>
                  <m:oMath xmlns:m="http://schemas.openxmlformats.org/officeDocument/2006/math">
                    <m:acc>
                      <m:accPr>
                        <m:chr m:val="̅"/>
                        <m:ctrlPr>
                          <a:rPr lang="en-US" altLang="ko-KR" sz="1800" i="1" smtClean="0">
                            <a:latin typeface="Cambria Math"/>
                          </a:rPr>
                        </m:ctrlPr>
                      </m:accPr>
                      <m:e>
                        <m:r>
                          <a:rPr lang="en-US" altLang="ko-KR" sz="1800" i="1">
                            <a:latin typeface="Cambria Math" panose="02040503050406030204" pitchFamily="18" charset="0"/>
                          </a:rPr>
                          <m:t>𝜙</m:t>
                        </m:r>
                      </m:e>
                    </m:acc>
                  </m:oMath>
                </a14:m>
                <a:r>
                  <a:rPr lang="ko-KR" altLang="en-US" sz="1800" dirty="0" smtClean="0"/>
                  <a:t> </a:t>
                </a:r>
                <a:r>
                  <a:rPr lang="en-US" altLang="ko-KR" sz="1800" dirty="0" smtClean="0"/>
                  <a:t>: average phase</a:t>
                </a:r>
              </a:p>
              <a:p>
                <a14:m>
                  <m:oMath xmlns:m="http://schemas.openxmlformats.org/officeDocument/2006/math">
                    <m:sSub>
                      <m:sSubPr>
                        <m:ctrlPr>
                          <a:rPr lang="en-US" altLang="ko-KR" sz="1800" b="0" i="1" smtClean="0">
                            <a:latin typeface="Cambria Math"/>
                          </a:rPr>
                        </m:ctrlPr>
                      </m:sSubPr>
                      <m:e>
                        <m:r>
                          <a:rPr lang="en-US" altLang="ko-KR" sz="1800" b="0" i="1" smtClean="0">
                            <a:latin typeface="Cambria Math" panose="02040503050406030204" pitchFamily="18" charset="0"/>
                          </a:rPr>
                          <m:t>𝜙</m:t>
                        </m:r>
                      </m:e>
                      <m:sub>
                        <m:r>
                          <a:rPr lang="en-US" altLang="ko-KR" sz="1800" b="0" i="1" smtClean="0">
                            <a:latin typeface="Cambria Math" panose="02040503050406030204" pitchFamily="18" charset="0"/>
                          </a:rPr>
                          <m:t>𝑛</m:t>
                        </m:r>
                      </m:sub>
                    </m:sSub>
                  </m:oMath>
                </a14:m>
                <a:r>
                  <a:rPr lang="ko-KR" altLang="en-US" sz="1800" dirty="0" smtClean="0"/>
                  <a:t> </a:t>
                </a:r>
                <a:r>
                  <a:rPr lang="en-US" altLang="ko-KR" sz="1800" dirty="0" smtClean="0"/>
                  <a:t>: phase of node </a:t>
                </a:r>
                <a14:m>
                  <m:oMath xmlns:m="http://schemas.openxmlformats.org/officeDocument/2006/math">
                    <m:r>
                      <a:rPr lang="en-US" altLang="ko-KR" sz="1800" b="0" i="1" smtClean="0">
                        <a:latin typeface="Cambria Math" panose="02040503050406030204" pitchFamily="18" charset="0"/>
                      </a:rPr>
                      <m:t>𝑛</m:t>
                    </m:r>
                  </m:oMath>
                </a14:m>
                <a:endParaRPr lang="ko-KR" altLang="en-US" sz="1800" dirty="0"/>
              </a:p>
            </p:txBody>
          </p:sp>
        </mc:Choice>
        <mc:Fallback xmlns="">
          <p:sp>
            <p:nvSpPr>
              <p:cNvPr id="7" name="직사각형 6"/>
              <p:cNvSpPr>
                <a:spLocks noRot="1" noChangeAspect="1" noMove="1" noResize="1" noEditPoints="1" noAdjustHandles="1" noChangeArrowheads="1" noChangeShapeType="1" noTextEdit="1"/>
              </p:cNvSpPr>
              <p:nvPr/>
            </p:nvSpPr>
            <p:spPr>
              <a:xfrm>
                <a:off x="6516216" y="5444079"/>
                <a:ext cx="2135649" cy="649217"/>
              </a:xfrm>
              <a:prstGeom prst="rect">
                <a:avLst/>
              </a:prstGeom>
              <a:blipFill rotWithShape="1">
                <a:blip r:embed="rId3"/>
                <a:stretch>
                  <a:fillRect l="-857" t="-3738" b="-14019"/>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1288319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endParaRPr lang="ko-KR" altLang="en-US" dirty="0"/>
          </a:p>
        </p:txBody>
      </p:sp>
      <p:sp>
        <p:nvSpPr>
          <p:cNvPr id="3" name="내용 개체 틀 2"/>
          <p:cNvSpPr>
            <a:spLocks noGrp="1"/>
          </p:cNvSpPr>
          <p:nvPr>
            <p:ph idx="1"/>
          </p:nvPr>
        </p:nvSpPr>
        <p:spPr/>
        <p:txBody>
          <a:bodyPr/>
          <a:lstStyle/>
          <a:p>
            <a:r>
              <a:rPr lang="en-US" altLang="ko-KR" sz="2800" dirty="0"/>
              <a:t># of legitimate node vs. malicious node</a:t>
            </a:r>
          </a:p>
          <a:p>
            <a:pPr lvl="1"/>
            <a:r>
              <a:rPr lang="en-US" altLang="ko-KR" sz="2400" dirty="0"/>
              <a:t>10 vs. 0, </a:t>
            </a:r>
            <a:r>
              <a:rPr lang="en-US" altLang="ko-KR" sz="2400" dirty="0" smtClean="0"/>
              <a:t>   9 </a:t>
            </a:r>
            <a:r>
              <a:rPr lang="en-US" altLang="ko-KR" sz="2400" dirty="0"/>
              <a:t>vs. 1, </a:t>
            </a:r>
            <a:r>
              <a:rPr lang="en-US" altLang="ko-KR" sz="2400" dirty="0" smtClean="0"/>
              <a:t>   8 </a:t>
            </a:r>
            <a:r>
              <a:rPr lang="en-US" altLang="ko-KR" sz="2400" dirty="0"/>
              <a:t>vs. 2</a:t>
            </a:r>
          </a:p>
          <a:p>
            <a:r>
              <a:rPr lang="en-US" altLang="ko-KR" sz="2800" dirty="0"/>
              <a:t>Attack model</a:t>
            </a:r>
          </a:p>
          <a:p>
            <a:pPr lvl="1"/>
            <a:r>
              <a:rPr lang="en-US" altLang="ko-KR" sz="2400" dirty="0"/>
              <a:t>Static attack : Malicious nodes never adjust their phases with others. They just </a:t>
            </a:r>
            <a:r>
              <a:rPr lang="en-US" altLang="ko-KR" sz="2400" dirty="0" smtClean="0"/>
              <a:t>transmit timing reference signal </a:t>
            </a:r>
            <a:r>
              <a:rPr lang="en-US" altLang="ko-KR" sz="2400" dirty="0"/>
              <a:t>according to their own clocks</a:t>
            </a:r>
          </a:p>
          <a:p>
            <a:pPr lvl="1"/>
            <a:r>
              <a:rPr lang="en-US" altLang="ko-KR" sz="2400" dirty="0"/>
              <a:t>Dynamic attack : Malicious nodes change their phases randomly after </a:t>
            </a:r>
            <a:r>
              <a:rPr lang="en-US" altLang="ko-KR" sz="2400" dirty="0" smtClean="0"/>
              <a:t>transmitting timing reference signal</a:t>
            </a:r>
            <a:endParaRPr lang="ko-KR" altLang="en-US" sz="2400"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8</a:t>
            </a:fld>
            <a:endParaRPr lang="en-US" altLang="ko-KR"/>
          </a:p>
        </p:txBody>
      </p:sp>
    </p:spTree>
    <p:extLst>
      <p:ext uri="{BB962C8B-B14F-4D97-AF65-F5344CB8AC3E}">
        <p14:creationId xmlns:p14="http://schemas.microsoft.com/office/powerpoint/2010/main" val="3144155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Without Malicious Nodes</a:t>
            </a:r>
            <a:endParaRPr lang="ko-KR" altLang="en-US" dirty="0"/>
          </a:p>
        </p:txBody>
      </p:sp>
      <p:sp>
        <p:nvSpPr>
          <p:cNvPr id="4" name="날짜 개체 틀 3"/>
          <p:cNvSpPr>
            <a:spLocks noGrp="1"/>
          </p:cNvSpPr>
          <p:nvPr>
            <p:ph type="dt" sz="half" idx="10"/>
          </p:nvPr>
        </p:nvSpPr>
        <p:spPr/>
        <p:txBody>
          <a:bodyPr/>
          <a:lstStyle/>
          <a:p>
            <a:r>
              <a:rPr lang="en-US" altLang="ko-KR"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9</a:t>
            </a:fld>
            <a:endParaRPr lang="en-US" altLang="ko-KR"/>
          </a:p>
        </p:txBody>
      </p:sp>
      <p:pic>
        <p:nvPicPr>
          <p:cNvPr id="7" name="그림 6"/>
          <p:cNvPicPr>
            <a:picLocks noChangeAspect="1"/>
          </p:cNvPicPr>
          <p:nvPr/>
        </p:nvPicPr>
        <p:blipFill>
          <a:blip r:embed="rId2"/>
          <a:stretch>
            <a:fillRect/>
          </a:stretch>
        </p:blipFill>
        <p:spPr>
          <a:xfrm>
            <a:off x="1806545" y="1795413"/>
            <a:ext cx="5530909" cy="4680000"/>
          </a:xfrm>
          <a:prstGeom prst="rect">
            <a:avLst/>
          </a:prstGeom>
        </p:spPr>
      </p:pic>
    </p:spTree>
    <p:extLst>
      <p:ext uri="{BB962C8B-B14F-4D97-AF65-F5344CB8AC3E}">
        <p14:creationId xmlns:p14="http://schemas.microsoft.com/office/powerpoint/2010/main" val="8744129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2223</TotalTime>
  <Words>761</Words>
  <Application>Microsoft Office PowerPoint</Application>
  <PresentationFormat>화면 슬라이드 쇼(4:3)</PresentationFormat>
  <Paragraphs>176</Paragraphs>
  <Slides>21</Slides>
  <Notes>0</Notes>
  <HiddenSlides>0</HiddenSlides>
  <MMClips>0</MMClips>
  <ScaleCrop>false</ScaleCrop>
  <HeadingPairs>
    <vt:vector size="4" baseType="variant">
      <vt:variant>
        <vt:lpstr>테마</vt:lpstr>
      </vt:variant>
      <vt:variant>
        <vt:i4>1</vt:i4>
      </vt:variant>
      <vt:variant>
        <vt:lpstr>슬라이드 제목</vt:lpstr>
      </vt:variant>
      <vt:variant>
        <vt:i4>21</vt:i4>
      </vt:variant>
    </vt:vector>
  </HeadingPairs>
  <TitlesOfParts>
    <vt:vector size="22" baseType="lpstr">
      <vt:lpstr>Office 테마</vt:lpstr>
      <vt:lpstr>PowerPoint 프레젠테이션</vt:lpstr>
      <vt:lpstr>Security Threats in IEEE 802.15.8 PAC</vt:lpstr>
      <vt:lpstr>Introduction</vt:lpstr>
      <vt:lpstr>Security Issues</vt:lpstr>
      <vt:lpstr>Security Threats in IEEE 802.15.8 PAC</vt:lpstr>
      <vt:lpstr>Synchronization</vt:lpstr>
      <vt:lpstr>Synchronization</vt:lpstr>
      <vt:lpstr>Simulation Results</vt:lpstr>
      <vt:lpstr>Without Malicious Nodes</vt:lpstr>
      <vt:lpstr>With 1 Malicious Node: static attack</vt:lpstr>
      <vt:lpstr>With 1 Malicious Node: worst case</vt:lpstr>
      <vt:lpstr>With 1 Malicious Node</vt:lpstr>
      <vt:lpstr>With 2 Malicious Nodes: static attack</vt:lpstr>
      <vt:lpstr>With 1 Malicious Node: dynamic attack</vt:lpstr>
      <vt:lpstr>With 2 Malicious Nodes: dynamic attack</vt:lpstr>
      <vt:lpstr>Conventional Techniques</vt:lpstr>
      <vt:lpstr>Physical Layer Security Technique</vt:lpstr>
      <vt:lpstr>Malicious Node Elimination</vt:lpstr>
      <vt:lpstr>Malicious Node Elimination</vt:lpstr>
      <vt:lpstr>Conclusion</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ssyun</dc:creator>
  <cp:keywords/>
  <dc:description>&lt;doc#&gt;</dc:description>
  <cp:lastModifiedBy>ETRI &amp; Samsung</cp:lastModifiedBy>
  <cp:revision>94</cp:revision>
  <cp:lastPrinted>1998-02-10T13:28:06Z</cp:lastPrinted>
  <dcterms:created xsi:type="dcterms:W3CDTF">2014-07-01T10:06:42Z</dcterms:created>
  <dcterms:modified xsi:type="dcterms:W3CDTF">2014-07-14T09:23:30Z</dcterms:modified>
</cp:coreProperties>
</file>