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66" r:id="rId3"/>
    <p:sldId id="282" r:id="rId4"/>
    <p:sldId id="281" r:id="rId5"/>
    <p:sldId id="283" r:id="rId6"/>
    <p:sldId id="272" r:id="rId7"/>
    <p:sldId id="273" r:id="rId8"/>
    <p:sldId id="276" r:id="rId9"/>
    <p:sldId id="284" r:id="rId10"/>
    <p:sldId id="27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a:t>
            </a:fld>
            <a:endParaRPr lang="en-US" altLang="ko-KR"/>
          </a:p>
        </p:txBody>
      </p:sp>
    </p:spTree>
    <p:extLst>
      <p:ext uri="{BB962C8B-B14F-4D97-AF65-F5344CB8AC3E}">
        <p14:creationId xmlns:p14="http://schemas.microsoft.com/office/powerpoint/2010/main" val="696476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smtClean="0"/>
              <a:t>May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4" name="바닥글 개체 틀 3"/>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3" name="바닥글 개체 틀 2"/>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July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Nah-Oak Song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802.15-14-0410-00-0008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6.emf"/><Relationship Id="rId7" Type="http://schemas.openxmlformats.org/officeDocument/2006/relationships/image" Target="../media/image22.png"/><Relationship Id="rId2" Type="http://schemas.openxmlformats.org/officeDocument/2006/relationships/image" Target="../media/image15.emf"/><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7.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July 2014</a:t>
            </a:r>
            <a:endParaRPr lang="en-US" altLang="ko-KR" dirty="0"/>
          </a:p>
        </p:txBody>
      </p:sp>
      <p:sp>
        <p:nvSpPr>
          <p:cNvPr id="5" name="바닥글 개체 틀 2"/>
          <p:cNvSpPr>
            <a:spLocks noGrp="1"/>
          </p:cNvSpPr>
          <p:nvPr>
            <p:ph type="ftr" sz="quarter" idx="11"/>
          </p:nvPr>
        </p:nvSpPr>
        <p:spPr/>
        <p:txBody>
          <a:bodyPr/>
          <a:lstStyle/>
          <a:p>
            <a:r>
              <a:rPr lang="en-US" altLang="ko-KR" dirty="0" smtClean="0"/>
              <a:t>Nah-Oak Song et al.</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Realistic Distribution Model of PDs for PAC: Clustered Random Drop </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July 14, 2014</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Nah-Oak Song (KAIST),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(KAIST</a:t>
            </a:r>
            <a:r>
              <a:rPr lang="en-US" altLang="ko-KR" sz="1600" dirty="0">
                <a:solidFill>
                  <a:schemeClr val="tx2"/>
                </a:solidFill>
                <a:ea typeface="굴림" charset="-127"/>
              </a:rPr>
              <a:t>), June-Koo Kevin Rhee (KAIST</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(ETRI),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 (ETRI)</a:t>
            </a:r>
            <a:endParaRPr lang="en-US" altLang="ko-KR" sz="1600" dirty="0">
              <a:solidFill>
                <a:schemeClr val="tx2"/>
              </a:solidFill>
              <a:ea typeface="굴림" charset="-127"/>
            </a:endParaRPr>
          </a:p>
          <a:p>
            <a:r>
              <a:rPr lang="en-US" altLang="ko-KR" sz="1600" dirty="0" smtClean="0">
                <a:solidFill>
                  <a:schemeClr val="tx2"/>
                </a:solidFill>
                <a:ea typeface="굴림" charset="-127"/>
              </a:rPr>
              <a:t>Address: KAIST,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 ETRI,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a:t>
            </a:r>
          </a:p>
          <a:p>
            <a:r>
              <a:rPr lang="en-US" altLang="ko-KR" sz="1600" dirty="0" smtClean="0">
                <a:solidFill>
                  <a:schemeClr val="tx2"/>
                </a:solidFill>
                <a:ea typeface="굴림" charset="-127"/>
              </a:rPr>
              <a:t>E-Mail: nsong@kaist.ac.kr, kim.jh@kaist.ac.kr</a:t>
            </a:r>
            <a:r>
              <a:rPr lang="en-US" altLang="ko-KR" sz="1600" dirty="0">
                <a:solidFill>
                  <a:schemeClr val="tx2"/>
                </a:solidFill>
                <a:ea typeface="굴림" charset="-127"/>
              </a:rPr>
              <a:t>, </a:t>
            </a:r>
            <a:r>
              <a:rPr lang="en-US" altLang="ko-KR" sz="1600" dirty="0" smtClean="0">
                <a:solidFill>
                  <a:schemeClr val="tx2"/>
                </a:solidFill>
                <a:ea typeface="굴림" charset="-127"/>
              </a:rPr>
              <a:t>rhee.jk@kaist.edu,</a:t>
            </a:r>
          </a:p>
          <a:p>
            <a:r>
              <a:rPr lang="en-US" altLang="ko-KR" sz="1600" dirty="0">
                <a:solidFill>
                  <a:schemeClr val="tx2"/>
                </a:solidFill>
                <a:ea typeface="굴림" charset="-127"/>
              </a:rPr>
              <a:t> </a:t>
            </a:r>
            <a:r>
              <a:rPr lang="en-US" altLang="ko-KR" sz="1600" dirty="0" smtClean="0">
                <a:solidFill>
                  <a:schemeClr val="tx2"/>
                </a:solidFill>
                <a:ea typeface="굴림" charset="-127"/>
              </a:rPr>
              <a:t>            bjkwak@etri.re.kr, kschang@etri.re.kr, moonsiklee@etri.re.kr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TG8 Technical Guidance Document (DCN 15-12-0568-08)</a:t>
            </a:r>
            <a:endParaRPr lang="en-US" altLang="ko-KR"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Abstract:</a:t>
            </a:r>
            <a:r>
              <a:rPr lang="en-US" altLang="ko-KR" sz="1600" dirty="0">
                <a:solidFill>
                  <a:schemeClr val="tx2"/>
                </a:solidFill>
                <a:ea typeface="굴림" charset="-127"/>
              </a:rPr>
              <a:t>	</a:t>
            </a:r>
            <a:r>
              <a:rPr lang="en-US" altLang="ko-KR" sz="1600" dirty="0" smtClean="0">
                <a:solidFill>
                  <a:schemeClr val="tx2"/>
                </a:solidFill>
                <a:ea typeface="굴림" charset="-127"/>
              </a:rPr>
              <a:t>This document proposes a new realistic distribution model of PDs for improved performance evaluation of PAC network. The proposed model produces a more realistic distribution of PDs compared to the conventional uniform random distribut</a:t>
            </a:r>
            <a:r>
              <a:rPr lang="en-US" altLang="ko-KR" sz="1600" dirty="0" smtClean="0">
                <a:ea typeface="굴림" charset="-127"/>
              </a:rPr>
              <a:t>ion for representing PAC network. </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 and 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pPr>
              <a:tabLst>
                <a:tab pos="2422525" algn="l"/>
              </a:tabLst>
            </a:pPr>
            <a:r>
              <a:rPr lang="en-US" altLang="ko-KR" sz="2400" dirty="0" smtClean="0"/>
              <a:t>Motion: “Approve the text proposal in DCN 15-14-0411-01-0008 to update IEEE 802.15.8 PAC TGD revision 9 (DCN 15-12-0568-09-0008).”</a:t>
            </a:r>
          </a:p>
          <a:p>
            <a:r>
              <a:rPr lang="en-US" altLang="ko-KR" sz="2400" dirty="0" smtClean="0"/>
              <a:t>Moved by:</a:t>
            </a:r>
          </a:p>
          <a:p>
            <a:r>
              <a:rPr lang="en-US" altLang="ko-KR" sz="2400" dirty="0" smtClean="0"/>
              <a:t>Seconded by:</a:t>
            </a:r>
          </a:p>
          <a:p>
            <a:r>
              <a:rPr lang="en-US" altLang="ko-KR" sz="2400" dirty="0" smtClean="0"/>
              <a:t>Voting</a:t>
            </a:r>
          </a:p>
          <a:p>
            <a:pPr lvl="1"/>
            <a:r>
              <a:rPr lang="en-US" altLang="ko-KR" sz="2000" dirty="0" smtClean="0"/>
              <a:t>Yes:</a:t>
            </a:r>
          </a:p>
          <a:p>
            <a:pPr lvl="1"/>
            <a:r>
              <a:rPr lang="en-US" altLang="ko-KR" sz="2000" dirty="0" smtClean="0"/>
              <a:t>No:</a:t>
            </a:r>
          </a:p>
          <a:p>
            <a:pPr lvl="1"/>
            <a:r>
              <a:rPr lang="en-US" altLang="ko-KR" sz="2000" dirty="0" smtClean="0"/>
              <a:t>Abstain:</a:t>
            </a:r>
          </a:p>
          <a:p>
            <a:pPr lvl="1"/>
            <a:r>
              <a:rPr lang="en-US" altLang="ko-KR" sz="2000" dirty="0" smtClean="0"/>
              <a:t>Result:</a:t>
            </a:r>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Tree>
    <p:extLst>
      <p:ext uri="{BB962C8B-B14F-4D97-AF65-F5344CB8AC3E}">
        <p14:creationId xmlns:p14="http://schemas.microsoft.com/office/powerpoint/2010/main" val="24620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sz="3200" dirty="0"/>
              <a:t>Realistic Distribution Model of </a:t>
            </a:r>
            <a:r>
              <a:rPr lang="en-US" altLang="ko-KR" sz="3200" dirty="0" smtClean="0"/>
              <a:t>PDs for  </a:t>
            </a:r>
            <a:r>
              <a:rPr lang="en-US" altLang="ko-KR" sz="3200" smtClean="0"/>
              <a:t>PAC:</a:t>
            </a:r>
            <a:br>
              <a:rPr lang="en-US" altLang="ko-KR" sz="3200" smtClean="0"/>
            </a:br>
            <a:r>
              <a:rPr lang="en-US" altLang="ko-KR" sz="3200" smtClean="0"/>
              <a:t>Clustered </a:t>
            </a:r>
            <a:r>
              <a:rPr lang="en-US" altLang="ko-KR" sz="3200" dirty="0"/>
              <a:t>Random Drop  </a:t>
            </a:r>
            <a:endParaRPr lang="ko-KR" altLang="en-US" sz="3200" dirty="0"/>
          </a:p>
        </p:txBody>
      </p:sp>
      <p:sp>
        <p:nvSpPr>
          <p:cNvPr id="3" name="부제목 2"/>
          <p:cNvSpPr>
            <a:spLocks noGrp="1"/>
          </p:cNvSpPr>
          <p:nvPr>
            <p:ph type="subTitle" idx="1"/>
          </p:nvPr>
        </p:nvSpPr>
        <p:spPr/>
        <p:txBody>
          <a:bodyPr/>
          <a:lstStyle/>
          <a:p>
            <a:r>
              <a:rPr lang="en-US" altLang="ko-KR" sz="2400" dirty="0" smtClean="0"/>
              <a:t>July 2014</a:t>
            </a:r>
          </a:p>
        </p:txBody>
      </p:sp>
      <p:sp>
        <p:nvSpPr>
          <p:cNvPr id="4" name="날짜 개체 틀 3"/>
          <p:cNvSpPr>
            <a:spLocks noGrp="1"/>
          </p:cNvSpPr>
          <p:nvPr>
            <p:ph type="dt" sz="half" idx="10"/>
          </p:nvPr>
        </p:nvSpPr>
        <p:spPr/>
        <p:txBody>
          <a:bodyPr/>
          <a:lstStyle/>
          <a:p>
            <a:r>
              <a:rPr lang="en-US" altLang="ko-KR" dirty="0"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243319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981200"/>
            <a:ext cx="7772400" cy="4400128"/>
          </a:xfrm>
        </p:spPr>
        <p:txBody>
          <a:bodyPr/>
          <a:lstStyle/>
          <a:p>
            <a:r>
              <a:rPr lang="en-US" altLang="ko-KR" sz="2400" dirty="0" smtClean="0"/>
              <a:t>Clustered Random Drop was presented in May 2014 meeting (DCN 15-14-0251-01)</a:t>
            </a:r>
          </a:p>
          <a:p>
            <a:r>
              <a:rPr lang="en-US" altLang="ko-KR" sz="2400" dirty="0" smtClean="0"/>
              <a:t>Background</a:t>
            </a:r>
          </a:p>
          <a:p>
            <a:pPr lvl="1"/>
            <a:r>
              <a:rPr lang="en-US" altLang="ko-KR" sz="2000" dirty="0" smtClean="0"/>
              <a:t>Uniform random drop</a:t>
            </a:r>
          </a:p>
          <a:p>
            <a:pPr lvl="2"/>
            <a:r>
              <a:rPr lang="en-US" altLang="ko-KR" sz="2000" dirty="0" smtClean="0"/>
              <a:t>Unrealistic</a:t>
            </a:r>
          </a:p>
          <a:p>
            <a:pPr lvl="2"/>
            <a:r>
              <a:rPr lang="en-US" altLang="ko-KR" sz="2000" dirty="0" smtClean="0"/>
              <a:t>Represents best case scenario</a:t>
            </a:r>
          </a:p>
          <a:p>
            <a:pPr lvl="1"/>
            <a:r>
              <a:rPr lang="en-US" altLang="ko-KR" sz="2000" dirty="0" smtClean="0"/>
              <a:t>Clustered random drop</a:t>
            </a:r>
          </a:p>
          <a:p>
            <a:pPr lvl="2"/>
            <a:r>
              <a:rPr lang="en-US" altLang="ko-KR" sz="2000" dirty="0" smtClean="0"/>
              <a:t>Realistic</a:t>
            </a:r>
          </a:p>
          <a:p>
            <a:pPr lvl="2"/>
            <a:r>
              <a:rPr lang="en-US" altLang="ko-KR" sz="2000" dirty="0" smtClean="0"/>
              <a:t>Better representation of real-world scenarios</a:t>
            </a:r>
          </a:p>
          <a:p>
            <a:r>
              <a:rPr lang="en-US" altLang="ko-KR" sz="2400" dirty="0" smtClean="0"/>
              <a:t>Today: Text proposal for TGD (DCN 15-14-0411-01)</a:t>
            </a:r>
            <a:endParaRPr lang="ko-KR" altLang="en-US" sz="2400"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1526599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the Last Meeting</a:t>
            </a:r>
            <a:endParaRPr lang="ko-KR" altLang="en-US" dirty="0"/>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618456"/>
                <a:ext cx="7772400" cy="4186808"/>
              </a:xfrm>
            </p:spPr>
            <p:txBody>
              <a:bodyPr/>
              <a:lstStyle/>
              <a:p>
                <a14:m>
                  <m:oMath xmlns:m="http://schemas.openxmlformats.org/officeDocument/2006/math">
                    <m:sSub>
                      <m:sSubPr>
                        <m:ctrlPr>
                          <a:rPr lang="en-US" altLang="ko-KR" sz="2400" i="1" smtClean="0">
                            <a:latin typeface="Cambria Math"/>
                          </a:rPr>
                        </m:ctrlPr>
                      </m:sSubPr>
                      <m:e>
                        <m:r>
                          <a:rPr lang="en-US" altLang="ko-KR" sz="2400" i="1">
                            <a:latin typeface="Cambria Math" panose="02040503050406030204" pitchFamily="18" charset="0"/>
                          </a:rPr>
                          <m:t>𝑓</m:t>
                        </m:r>
                      </m:e>
                      <m:sub>
                        <m:r>
                          <a:rPr lang="en-US" altLang="ko-KR" sz="2400" i="1">
                            <a:latin typeface="Cambria Math" panose="02040503050406030204" pitchFamily="18" charset="0"/>
                          </a:rPr>
                          <m:t>𝑛</m:t>
                        </m:r>
                      </m:sub>
                    </m:sSub>
                    <m:d>
                      <m:dPr>
                        <m:ctrlPr>
                          <a:rPr lang="en-US" altLang="ko-KR" sz="2400" i="1">
                            <a:latin typeface="Cambria Math"/>
                          </a:rPr>
                        </m:ctrlPr>
                      </m:dPr>
                      <m:e>
                        <m:r>
                          <a:rPr lang="en-US" altLang="ko-KR" sz="2400" i="1">
                            <a:latin typeface="Cambria Math" panose="02040503050406030204" pitchFamily="18" charset="0"/>
                          </a:rPr>
                          <m:t>𝑥</m:t>
                        </m:r>
                        <m:r>
                          <a:rPr lang="en-US" altLang="ko-KR" sz="2400" i="1">
                            <a:latin typeface="Cambria Math" panose="02040503050406030204" pitchFamily="18" charset="0"/>
                          </a:rPr>
                          <m:t>,</m:t>
                        </m:r>
                        <m:r>
                          <a:rPr lang="en-US" altLang="ko-KR" sz="2400" i="1">
                            <a:latin typeface="Cambria Math" panose="02040503050406030204" pitchFamily="18" charset="0"/>
                          </a:rPr>
                          <m:t>𝑦</m:t>
                        </m:r>
                      </m:e>
                    </m:d>
                    <m:r>
                      <a:rPr lang="en-US" altLang="ko-KR" sz="2400" i="1">
                        <a:latin typeface="Cambria Math"/>
                      </a:rPr>
                      <m:t> </m:t>
                    </m:r>
                    <m:r>
                      <a:rPr lang="en-US" altLang="ko-KR" sz="2400" b="0" i="1" smtClean="0">
                        <a:latin typeface="Cambria Math"/>
                      </a:rPr>
                      <m:t>: </m:t>
                    </m:r>
                  </m:oMath>
                </a14:m>
                <a:r>
                  <a:rPr lang="en-US" altLang="ko-KR" sz="2400" dirty="0" smtClean="0">
                    <a:ea typeface="굴림" charset="-127"/>
                  </a:rPr>
                  <a:t>Distribution </a:t>
                </a:r>
                <a:r>
                  <a:rPr lang="en-US" altLang="ko-KR" sz="2400" dirty="0">
                    <a:ea typeface="굴림" charset="-127"/>
                  </a:rPr>
                  <a:t>Model of </a:t>
                </a:r>
                <a:r>
                  <a:rPr lang="en-US" altLang="ko-KR" sz="2400" dirty="0" smtClean="0">
                    <a:ea typeface="굴림" charset="-127"/>
                  </a:rPr>
                  <a:t>PDs</a:t>
                </a:r>
                <a:r>
                  <a:rPr lang="en-US" altLang="ko-KR" sz="2400" dirty="0"/>
                  <a:t> </a:t>
                </a:r>
                <a:r>
                  <a:rPr lang="en-US" altLang="ko-KR" sz="2400" dirty="0" smtClean="0"/>
                  <a:t>after dropping </a:t>
                </a:r>
                <a14:m>
                  <m:oMath xmlns:m="http://schemas.openxmlformats.org/officeDocument/2006/math">
                    <m:r>
                      <a:rPr lang="en-US" altLang="ko-KR" sz="2400" b="0" i="1" smtClean="0">
                        <a:latin typeface="Cambria Math" panose="02040503050406030204" pitchFamily="18" charset="0"/>
                      </a:rPr>
                      <m:t>𝑛</m:t>
                    </m:r>
                  </m:oMath>
                </a14:m>
                <a:r>
                  <a:rPr lang="en-US" altLang="ko-KR" sz="2400" dirty="0" smtClean="0"/>
                  <a:t> </a:t>
                </a:r>
                <a:r>
                  <a:rPr lang="en-US" altLang="ko-KR" sz="2400" dirty="0" smtClean="0"/>
                  <a:t>devices</a:t>
                </a:r>
                <a:r>
                  <a:rPr lang="en-US" altLang="ko-KR" sz="2400" dirty="0"/>
                  <a:t> </a:t>
                </a:r>
                <a:r>
                  <a:rPr lang="en-US" altLang="ko-KR" sz="2400" dirty="0" smtClean="0"/>
                  <a:t>as</a:t>
                </a:r>
                <a:r>
                  <a:rPr lang="ko-KR" altLang="en-US" sz="2400" dirty="0" smtClean="0"/>
                  <a:t> </a:t>
                </a:r>
                <a:r>
                  <a:rPr lang="en-US" altLang="ko-KR" sz="2400" dirty="0" smtClean="0"/>
                  <a:t>follows:</a:t>
                </a:r>
                <a:endParaRPr lang="en-US" altLang="ko-KR" sz="2400" dirty="0" smtClean="0"/>
              </a:p>
              <a:p>
                <a:pPr marL="0" indent="0">
                  <a:buNone/>
                </a:pPr>
                <a:endParaRPr lang="en-US" altLang="ko-KR" sz="2400" dirty="0" smtClean="0"/>
              </a:p>
              <a:p>
                <a:pPr marL="0" indent="0">
                  <a:buNone/>
                </a:pPr>
                <a:endParaRPr lang="en-US" altLang="ko-KR" sz="2400" dirty="0"/>
              </a:p>
              <a:p>
                <a:pPr marL="0" indent="0">
                  <a:buNone/>
                </a:pPr>
                <a:endParaRPr lang="en-US" altLang="ko-KR" sz="2400" dirty="0" smtClean="0"/>
              </a:p>
              <a:p>
                <a:pPr marL="0" indent="0">
                  <a:buNone/>
                </a:pPr>
                <a:r>
                  <a:rPr lang="en-US" altLang="ko-KR" sz="2400" dirty="0" smtClean="0"/>
                  <a:t>     where</a:t>
                </a:r>
              </a:p>
              <a:p>
                <a:pPr marL="0" indent="0">
                  <a:buNone/>
                </a:pPr>
                <a:endParaRPr lang="ko-KR" altLang="en-US" sz="2400" dirty="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618456"/>
                <a:ext cx="7772400" cy="4186808"/>
              </a:xfrm>
              <a:blipFill rotWithShape="1">
                <a:blip r:embed="rId2"/>
                <a:stretch>
                  <a:fillRect l="-1176" t="-873"/>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mc:AlternateContent xmlns:mc="http://schemas.openxmlformats.org/markup-compatibility/2006">
        <mc:Choice xmlns:a14="http://schemas.microsoft.com/office/drawing/2010/main" Requires="a14">
          <p:graphicFrame>
            <p:nvGraphicFramePr>
              <p:cNvPr id="7" name="표 6"/>
              <p:cNvGraphicFramePr>
                <a:graphicFrameLocks noGrp="1"/>
              </p:cNvGraphicFramePr>
              <p:nvPr>
                <p:extLst>
                  <p:ext uri="{D42A27DB-BD31-4B8C-83A1-F6EECF244321}">
                    <p14:modId xmlns:p14="http://schemas.microsoft.com/office/powerpoint/2010/main" val="2849765687"/>
                  </p:ext>
                </p:extLst>
              </p:nvPr>
            </p:nvGraphicFramePr>
            <p:xfrm>
              <a:off x="2107758" y="3789040"/>
              <a:ext cx="6496690" cy="2603051"/>
            </p:xfrm>
            <a:graphic>
              <a:graphicData uri="http://schemas.openxmlformats.org/drawingml/2006/table">
                <a:tbl>
                  <a:tblPr firstRow="1" firstCol="1" bandRow="1">
                    <a:tableStyleId>{5C22544A-7EE6-4342-B048-85BDC9FD1C3A}</a:tableStyleId>
                  </a:tblPr>
                  <a:tblGrid>
                    <a:gridCol w="1279344"/>
                    <a:gridCol w="5217346"/>
                  </a:tblGrid>
                  <a:tr h="379892">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r>
                                  <a:rPr lang="en-US" sz="1600" kern="100" smtClean="0">
                                    <a:solidFill>
                                      <a:schemeClr val="tx1"/>
                                    </a:solidFill>
                                    <a:effectLst/>
                                  </a:rPr>
                                  <m:t>𝑢</m:t>
                                </m:r>
                                <m:d>
                                  <m:dPr>
                                    <m:ctrlPr>
                                      <a:rPr lang="ko-KR" sz="1600" kern="0">
                                        <a:solidFill>
                                          <a:schemeClr val="tx1"/>
                                        </a:solidFill>
                                        <a:effectLst/>
                                      </a:rPr>
                                    </m:ctrlPr>
                                  </m:dPr>
                                  <m:e>
                                    <m:r>
                                      <a:rPr lang="en-US" sz="1600" kern="100">
                                        <a:solidFill>
                                          <a:schemeClr val="tx1"/>
                                        </a:solidFill>
                                        <a:effectLst/>
                                      </a:rPr>
                                      <m:t>𝑥</m:t>
                                    </m:r>
                                    <m:r>
                                      <a:rPr lang="en-US" sz="1600" kern="100">
                                        <a:solidFill>
                                          <a:schemeClr val="tx1"/>
                                        </a:solidFill>
                                        <a:effectLst/>
                                      </a:rPr>
                                      <m:t>,</m:t>
                                    </m:r>
                                    <m:r>
                                      <a:rPr lang="en-US" sz="1600" kern="100">
                                        <a:solidFill>
                                          <a:schemeClr val="tx1"/>
                                        </a:solidFill>
                                        <a:effectLst/>
                                      </a:rPr>
                                      <m:t>𝑦</m:t>
                                    </m:r>
                                  </m:e>
                                </m:d>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b="0" kern="100" dirty="0">
                              <a:solidFill>
                                <a:schemeClr val="tx1"/>
                              </a:solidFill>
                              <a:effectLst/>
                            </a:rPr>
                            <a:t>a uniform distribution function</a:t>
                          </a:r>
                          <a:endParaRPr lang="ko-KR" sz="1600" b="0" kern="100" dirty="0">
                            <a:solidFill>
                              <a:schemeClr val="tx1"/>
                            </a:solidFill>
                            <a:effectLst/>
                            <a:latin typeface="Times New Roman"/>
                            <a:ea typeface="맑은 고딕"/>
                            <a:cs typeface="Times New Roman"/>
                          </a:endParaRPr>
                        </a:p>
                      </a:txBody>
                      <a:tcPr marL="68580" marR="68580" marT="0" marB="0">
                        <a:noFill/>
                      </a:tcPr>
                    </a:tc>
                  </a:tr>
                  <a:tr h="379892">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r>
                                  <m:rPr>
                                    <m:sty m:val="p"/>
                                  </m:rPr>
                                  <a:rPr lang="en-US" sz="1600" kern="100" smtClean="0">
                                    <a:solidFill>
                                      <a:schemeClr val="tx1"/>
                                    </a:solidFill>
                                    <a:effectLst/>
                                  </a:rPr>
                                  <m:t>β</m:t>
                                </m:r>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kern="100" dirty="0" smtClean="0">
                              <a:solidFill>
                                <a:schemeClr val="tx1"/>
                              </a:solidFill>
                              <a:effectLst/>
                            </a:rPr>
                            <a:t>a scalar, </a:t>
                          </a:r>
                          <a14:m>
                            <m:oMath xmlns:m="http://schemas.openxmlformats.org/officeDocument/2006/math">
                              <m:r>
                                <a:rPr lang="en-US" sz="1600" kern="100">
                                  <a:solidFill>
                                    <a:schemeClr val="tx1"/>
                                  </a:solidFill>
                                  <a:effectLst/>
                                </a:rPr>
                                <m:t>0≤</m:t>
                              </m:r>
                              <m:r>
                                <m:rPr>
                                  <m:sty m:val="p"/>
                                </m:rPr>
                                <a:rPr lang="en-US" sz="1600" kern="100">
                                  <a:solidFill>
                                    <a:schemeClr val="tx1"/>
                                  </a:solidFill>
                                  <a:effectLst/>
                                </a:rPr>
                                <m:t>β</m:t>
                              </m:r>
                              <m:r>
                                <a:rPr lang="en-US" sz="1600" kern="100">
                                  <a:solidFill>
                                    <a:schemeClr val="tx1"/>
                                  </a:solidFill>
                                  <a:effectLst/>
                                </a:rPr>
                                <m:t>≤1</m:t>
                              </m:r>
                            </m:oMath>
                          </a14:m>
                          <a:endParaRPr lang="ko-KR" sz="1600" kern="100" dirty="0">
                            <a:solidFill>
                              <a:schemeClr val="tx1"/>
                            </a:solidFill>
                            <a:effectLst/>
                            <a:latin typeface="Times New Roman"/>
                            <a:ea typeface="맑은 고딕"/>
                            <a:cs typeface="Times New Roman"/>
                          </a:endParaRPr>
                        </a:p>
                      </a:txBody>
                      <a:tcPr marL="68580" marR="68580" marT="0" marB="0">
                        <a:noFill/>
                      </a:tcPr>
                    </a:tc>
                  </a:tr>
                  <a:tr h="379892">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sSub>
                                  <m:sSubPr>
                                    <m:ctrlPr>
                                      <a:rPr lang="ko-KR" sz="1600" kern="100" smtClean="0">
                                        <a:solidFill>
                                          <a:schemeClr val="tx1"/>
                                        </a:solidFill>
                                        <a:effectLst/>
                                      </a:rPr>
                                    </m:ctrlPr>
                                  </m:sSubPr>
                                  <m:e>
                                    <m:r>
                                      <a:rPr lang="en-US" sz="1600" kern="100">
                                        <a:solidFill>
                                          <a:schemeClr val="tx1"/>
                                        </a:solidFill>
                                        <a:effectLst/>
                                      </a:rPr>
                                      <m:t>𝛼</m:t>
                                    </m:r>
                                  </m:e>
                                  <m:sub>
                                    <m:r>
                                      <a:rPr lang="en-US" sz="1600" kern="100">
                                        <a:solidFill>
                                          <a:schemeClr val="tx1"/>
                                        </a:solidFill>
                                        <a:effectLst/>
                                      </a:rPr>
                                      <m:t>𝑖</m:t>
                                    </m:r>
                                  </m:sub>
                                </m:sSub>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kern="100" dirty="0" smtClean="0">
                              <a:solidFill>
                                <a:schemeClr val="tx1"/>
                              </a:solidFill>
                              <a:effectLst/>
                            </a:rPr>
                            <a:t>a scalar, </a:t>
                          </a:r>
                          <a14:m>
                            <m:oMath xmlns:m="http://schemas.openxmlformats.org/officeDocument/2006/math">
                              <m:r>
                                <a:rPr lang="en-US" sz="1600" kern="100">
                                  <a:solidFill>
                                    <a:schemeClr val="tx1"/>
                                  </a:solidFill>
                                  <a:effectLst/>
                                </a:rPr>
                                <m:t>0≤</m:t>
                              </m:r>
                              <m:sSub>
                                <m:sSubPr>
                                  <m:ctrlPr>
                                    <a:rPr lang="ko-KR" sz="1600" kern="100">
                                      <a:solidFill>
                                        <a:schemeClr val="tx1"/>
                                      </a:solidFill>
                                      <a:effectLst/>
                                    </a:rPr>
                                  </m:ctrlPr>
                                </m:sSubPr>
                                <m:e>
                                  <m:r>
                                    <a:rPr lang="en-US" sz="1600" kern="100">
                                      <a:solidFill>
                                        <a:schemeClr val="tx1"/>
                                      </a:solidFill>
                                      <a:effectLst/>
                                    </a:rPr>
                                    <m:t>𝛼</m:t>
                                  </m:r>
                                </m:e>
                                <m:sub>
                                  <m:r>
                                    <a:rPr lang="en-US" sz="1600" kern="100">
                                      <a:solidFill>
                                        <a:schemeClr val="tx1"/>
                                      </a:solidFill>
                                      <a:effectLst/>
                                    </a:rPr>
                                    <m:t>𝑖</m:t>
                                  </m:r>
                                </m:sub>
                              </m:sSub>
                              <m:r>
                                <a:rPr lang="en-US" sz="1600" kern="100">
                                  <a:solidFill>
                                    <a:schemeClr val="tx1"/>
                                  </a:solidFill>
                                  <a:effectLst/>
                                </a:rPr>
                                <m:t>≤1, </m:t>
                              </m:r>
                              <m:r>
                                <a:rPr lang="en-US" sz="1600" kern="100">
                                  <a:solidFill>
                                    <a:schemeClr val="tx1"/>
                                  </a:solidFill>
                                  <a:effectLst/>
                                </a:rPr>
                                <m:t>𝑖</m:t>
                              </m:r>
                              <m:r>
                                <a:rPr lang="en-US" sz="1600" kern="100">
                                  <a:solidFill>
                                    <a:schemeClr val="tx1"/>
                                  </a:solidFill>
                                  <a:effectLst/>
                                </a:rPr>
                                <m:t>=1, 2, ⋯, </m:t>
                              </m:r>
                              <m:r>
                                <a:rPr lang="en-US" sz="1600" kern="100">
                                  <a:solidFill>
                                    <a:schemeClr val="tx1"/>
                                  </a:solidFill>
                                  <a:effectLst/>
                                </a:rPr>
                                <m:t>𝑛</m:t>
                              </m:r>
                            </m:oMath>
                          </a14:m>
                          <a:endParaRPr lang="ko-KR" sz="1600" kern="100" dirty="0">
                            <a:solidFill>
                              <a:schemeClr val="tx1"/>
                            </a:solidFill>
                            <a:effectLst/>
                            <a:latin typeface="Times New Roman"/>
                            <a:ea typeface="맑은 고딕"/>
                            <a:cs typeface="Times New Roman"/>
                          </a:endParaRPr>
                        </a:p>
                      </a:txBody>
                      <a:tcPr marL="68580" marR="68580" marT="0" marB="0">
                        <a:noFill/>
                      </a:tcPr>
                    </a:tc>
                  </a:tr>
                  <a:tr h="446689">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d>
                                  <m:dPr>
                                    <m:ctrlPr>
                                      <a:rPr lang="ko-KR" sz="1600" kern="100" smtClean="0">
                                        <a:solidFill>
                                          <a:schemeClr val="tx1"/>
                                        </a:solidFill>
                                        <a:effectLst/>
                                      </a:rPr>
                                    </m:ctrlPr>
                                  </m:dPr>
                                  <m:e>
                                    <m:sSub>
                                      <m:sSubPr>
                                        <m:ctrlPr>
                                          <a:rPr lang="ko-KR" sz="1600" kern="100">
                                            <a:solidFill>
                                              <a:schemeClr val="tx1"/>
                                            </a:solidFill>
                                            <a:effectLst/>
                                          </a:rPr>
                                        </m:ctrlPr>
                                      </m:sSubPr>
                                      <m:e>
                                        <m:r>
                                          <a:rPr lang="en-US" sz="1600" kern="100">
                                            <a:solidFill>
                                              <a:schemeClr val="tx1"/>
                                            </a:solidFill>
                                            <a:effectLst/>
                                          </a:rPr>
                                          <m:t>𝑥</m:t>
                                        </m:r>
                                      </m:e>
                                      <m:sub>
                                        <m:r>
                                          <a:rPr lang="en-US" sz="1600" kern="100">
                                            <a:solidFill>
                                              <a:schemeClr val="tx1"/>
                                            </a:solidFill>
                                            <a:effectLst/>
                                          </a:rPr>
                                          <m:t>𝑖</m:t>
                                        </m:r>
                                      </m:sub>
                                    </m:sSub>
                                    <m:r>
                                      <a:rPr lang="en-US" sz="1600" kern="100">
                                        <a:solidFill>
                                          <a:schemeClr val="tx1"/>
                                        </a:solidFill>
                                        <a:effectLst/>
                                      </a:rPr>
                                      <m:t>,</m:t>
                                    </m:r>
                                    <m:sSub>
                                      <m:sSubPr>
                                        <m:ctrlPr>
                                          <a:rPr lang="ko-KR" sz="1600" kern="100">
                                            <a:solidFill>
                                              <a:schemeClr val="tx1"/>
                                            </a:solidFill>
                                            <a:effectLst/>
                                          </a:rPr>
                                        </m:ctrlPr>
                                      </m:sSubPr>
                                      <m:e>
                                        <m:r>
                                          <a:rPr lang="en-US" sz="1600" kern="100">
                                            <a:solidFill>
                                              <a:schemeClr val="tx1"/>
                                            </a:solidFill>
                                            <a:effectLst/>
                                          </a:rPr>
                                          <m:t>𝑦</m:t>
                                        </m:r>
                                      </m:e>
                                      <m:sub>
                                        <m:r>
                                          <a:rPr lang="en-US" sz="1600" kern="100">
                                            <a:solidFill>
                                              <a:schemeClr val="tx1"/>
                                            </a:solidFill>
                                            <a:effectLst/>
                                          </a:rPr>
                                          <m:t>𝑖</m:t>
                                        </m:r>
                                      </m:sub>
                                    </m:sSub>
                                  </m:e>
                                </m:d>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kern="100" dirty="0">
                              <a:solidFill>
                                <a:schemeClr val="tx1"/>
                              </a:solidFill>
                              <a:effectLst/>
                            </a:rPr>
                            <a:t>drop location of </a:t>
                          </a:r>
                          <a:r>
                            <a:rPr lang="en-US" sz="1600" i="1" kern="100" dirty="0" err="1">
                              <a:solidFill>
                                <a:schemeClr val="tx1"/>
                              </a:solidFill>
                              <a:effectLst/>
                            </a:rPr>
                            <a:t>i</a:t>
                          </a:r>
                          <a:r>
                            <a:rPr lang="en-US" sz="1600" kern="100" dirty="0" err="1">
                              <a:solidFill>
                                <a:schemeClr val="tx1"/>
                              </a:solidFill>
                              <a:effectLst/>
                            </a:rPr>
                            <a:t>-th</a:t>
                          </a:r>
                          <a:r>
                            <a:rPr lang="en-US" sz="1600" kern="100" dirty="0">
                              <a:solidFill>
                                <a:schemeClr val="tx1"/>
                              </a:solidFill>
                              <a:effectLst/>
                            </a:rPr>
                            <a:t> device</a:t>
                          </a:r>
                          <a:endParaRPr lang="ko-KR" sz="1600" kern="100" dirty="0">
                            <a:solidFill>
                              <a:schemeClr val="tx1"/>
                            </a:solidFill>
                            <a:effectLst/>
                            <a:latin typeface="Times New Roman"/>
                            <a:ea typeface="맑은 고딕"/>
                            <a:cs typeface="Times New Roman"/>
                          </a:endParaRPr>
                        </a:p>
                      </a:txBody>
                      <a:tcPr marL="68580" marR="68580" marT="0" marB="0">
                        <a:noFill/>
                      </a:tcPr>
                    </a:tc>
                  </a:tr>
                  <a:tr h="448115">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sSub>
                                  <m:sSubPr>
                                    <m:ctrlPr>
                                      <a:rPr lang="ko-KR" sz="1600" kern="100" smtClean="0">
                                        <a:solidFill>
                                          <a:schemeClr val="tx1"/>
                                        </a:solidFill>
                                        <a:effectLst/>
                                      </a:rPr>
                                    </m:ctrlPr>
                                  </m:sSubPr>
                                  <m:e>
                                    <m:r>
                                      <a:rPr lang="en-US" sz="1600" kern="100">
                                        <a:solidFill>
                                          <a:schemeClr val="tx1"/>
                                        </a:solidFill>
                                        <a:effectLst/>
                                      </a:rPr>
                                      <m:t>𝑝</m:t>
                                    </m:r>
                                  </m:e>
                                  <m:sub>
                                    <m:r>
                                      <a:rPr lang="en-US" sz="1600" kern="100">
                                        <a:solidFill>
                                          <a:schemeClr val="tx1"/>
                                        </a:solidFill>
                                        <a:effectLst/>
                                      </a:rPr>
                                      <m:t>𝑋𝑌</m:t>
                                    </m:r>
                                    <m:r>
                                      <a:rPr lang="en-US" sz="1600" kern="100">
                                        <a:solidFill>
                                          <a:schemeClr val="tx1"/>
                                        </a:solidFill>
                                        <a:effectLst/>
                                      </a:rPr>
                                      <m:t>,</m:t>
                                    </m:r>
                                    <m:r>
                                      <a:rPr lang="en-US" sz="1600" kern="100">
                                        <a:solidFill>
                                          <a:schemeClr val="tx1"/>
                                        </a:solidFill>
                                        <a:effectLst/>
                                      </a:rPr>
                                      <m:t>𝑖</m:t>
                                    </m:r>
                                  </m:sub>
                                </m:sSub>
                                <m:d>
                                  <m:dPr>
                                    <m:ctrlPr>
                                      <a:rPr lang="ko-KR" sz="1600" kern="100">
                                        <a:solidFill>
                                          <a:schemeClr val="tx1"/>
                                        </a:solidFill>
                                        <a:effectLst/>
                                      </a:rPr>
                                    </m:ctrlPr>
                                  </m:dPr>
                                  <m:e>
                                    <m:r>
                                      <a:rPr lang="en-US" sz="1600" kern="100">
                                        <a:solidFill>
                                          <a:schemeClr val="tx1"/>
                                        </a:solidFill>
                                        <a:effectLst/>
                                      </a:rPr>
                                      <m:t>𝑥</m:t>
                                    </m:r>
                                    <m:r>
                                      <a:rPr lang="en-US" sz="1600" kern="100">
                                        <a:solidFill>
                                          <a:schemeClr val="tx1"/>
                                        </a:solidFill>
                                        <a:effectLst/>
                                      </a:rPr>
                                      <m:t>,</m:t>
                                    </m:r>
                                    <m:r>
                                      <a:rPr lang="en-US" sz="1600" kern="100">
                                        <a:solidFill>
                                          <a:schemeClr val="tx1"/>
                                        </a:solidFill>
                                        <a:effectLst/>
                                      </a:rPr>
                                      <m:t>𝑦</m:t>
                                    </m:r>
                                  </m:e>
                                </m:d>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kern="100" dirty="0">
                              <a:solidFill>
                                <a:schemeClr val="tx1"/>
                              </a:solidFill>
                              <a:effectLst/>
                            </a:rPr>
                            <a:t>pdf representing gravity or pull by </a:t>
                          </a:r>
                          <a:r>
                            <a:rPr lang="en-US" sz="1600" i="1" kern="100" dirty="0" err="1">
                              <a:solidFill>
                                <a:schemeClr val="tx1"/>
                              </a:solidFill>
                              <a:effectLst/>
                            </a:rPr>
                            <a:t>i</a:t>
                          </a:r>
                          <a:r>
                            <a:rPr lang="en-US" sz="1600" kern="100" dirty="0" err="1">
                              <a:solidFill>
                                <a:schemeClr val="tx1"/>
                              </a:solidFill>
                              <a:effectLst/>
                            </a:rPr>
                            <a:t>-th</a:t>
                          </a:r>
                          <a:r>
                            <a:rPr lang="en-US" sz="1600" kern="100" dirty="0">
                              <a:solidFill>
                                <a:schemeClr val="tx1"/>
                              </a:solidFill>
                              <a:effectLst/>
                            </a:rPr>
                            <a:t> device</a:t>
                          </a:r>
                          <a:endParaRPr lang="ko-KR" sz="1600" kern="100" dirty="0">
                            <a:solidFill>
                              <a:schemeClr val="tx1"/>
                            </a:solidFill>
                            <a:effectLst/>
                            <a:latin typeface="Times New Roman"/>
                            <a:ea typeface="맑은 고딕"/>
                            <a:cs typeface="Times New Roman"/>
                          </a:endParaRPr>
                        </a:p>
                      </a:txBody>
                      <a:tcPr marL="68580" marR="68580" marT="0" marB="0">
                        <a:noFill/>
                      </a:tcPr>
                    </a:tc>
                  </a:tr>
                  <a:tr h="568571">
                    <a:tc gridSpan="2">
                      <a:txBody>
                        <a:bodyPr/>
                        <a:lstStyle/>
                        <a:p>
                          <a:pPr algn="r">
                            <a:spcBef>
                              <a:spcPts val="600"/>
                            </a:spcBef>
                            <a:spcAft>
                              <a:spcPts val="0"/>
                            </a:spcAft>
                          </a:pPr>
                          <a14:m>
                            <m:oMath xmlns:m="http://schemas.openxmlformats.org/officeDocument/2006/math">
                              <m:sSub>
                                <m:sSubPr>
                                  <m:ctrlPr>
                                    <a:rPr lang="ko-KR" sz="1600" kern="100" smtClean="0">
                                      <a:solidFill>
                                        <a:schemeClr val="tx1"/>
                                      </a:solidFill>
                                      <a:effectLst/>
                                    </a:rPr>
                                  </m:ctrlPr>
                                </m:sSubPr>
                                <m:e>
                                  <m:r>
                                    <a:rPr lang="en-US" sz="1600" kern="100">
                                      <a:solidFill>
                                        <a:schemeClr val="tx1"/>
                                      </a:solidFill>
                                      <a:effectLst/>
                                    </a:rPr>
                                    <m:t>𝛾</m:t>
                                  </m:r>
                                </m:e>
                                <m:sub>
                                  <m:r>
                                    <a:rPr lang="en-US" sz="1600" kern="100">
                                      <a:solidFill>
                                        <a:schemeClr val="tx1"/>
                                      </a:solidFill>
                                      <a:effectLst/>
                                    </a:rPr>
                                    <m:t>𝑗</m:t>
                                  </m:r>
                                </m:sub>
                              </m:sSub>
                              <m:r>
                                <a:rPr lang="en-US" sz="1600" kern="100">
                                  <a:solidFill>
                                    <a:schemeClr val="tx1"/>
                                  </a:solidFill>
                                  <a:effectLst/>
                                </a:rPr>
                                <m:t>=</m:t>
                              </m:r>
                              <m:nary>
                                <m:naryPr>
                                  <m:limLoc m:val="subSup"/>
                                  <m:ctrlPr>
                                    <a:rPr lang="ko-KR" sz="1600" kern="100">
                                      <a:solidFill>
                                        <a:schemeClr val="tx1"/>
                                      </a:solidFill>
                                      <a:effectLst/>
                                    </a:rPr>
                                  </m:ctrlPr>
                                </m:naryPr>
                                <m:sub>
                                  <m:r>
                                    <a:rPr lang="en-US" sz="1600" kern="100">
                                      <a:solidFill>
                                        <a:schemeClr val="tx1"/>
                                      </a:solidFill>
                                      <a:effectLst/>
                                    </a:rPr>
                                    <m:t>𝐴</m:t>
                                  </m:r>
                                </m:sub>
                                <m:sup>
                                  <m:r>
                                    <a:rPr lang="en-US" sz="1600" kern="100">
                                      <a:solidFill>
                                        <a:schemeClr val="tx1"/>
                                      </a:solidFill>
                                      <a:effectLst/>
                                    </a:rPr>
                                    <m:t> </m:t>
                                  </m:r>
                                </m:sup>
                                <m:e>
                                  <m:sSub>
                                    <m:sSubPr>
                                      <m:ctrlPr>
                                        <a:rPr lang="ko-KR" sz="1600" kern="100">
                                          <a:solidFill>
                                            <a:schemeClr val="tx1"/>
                                          </a:solidFill>
                                          <a:effectLst/>
                                        </a:rPr>
                                      </m:ctrlPr>
                                    </m:sSubPr>
                                    <m:e>
                                      <m:r>
                                        <a:rPr lang="en-US" sz="1600" kern="100">
                                          <a:solidFill>
                                            <a:schemeClr val="tx1"/>
                                          </a:solidFill>
                                          <a:effectLst/>
                                        </a:rPr>
                                        <m:t>𝑝</m:t>
                                      </m:r>
                                    </m:e>
                                    <m:sub>
                                      <m:r>
                                        <a:rPr lang="en-US" sz="1600" kern="100">
                                          <a:solidFill>
                                            <a:schemeClr val="tx1"/>
                                          </a:solidFill>
                                          <a:effectLst/>
                                        </a:rPr>
                                        <m:t>𝑋𝑌</m:t>
                                      </m:r>
                                      <m:r>
                                        <a:rPr lang="en-US" sz="1600" kern="100">
                                          <a:solidFill>
                                            <a:schemeClr val="tx1"/>
                                          </a:solidFill>
                                          <a:effectLst/>
                                        </a:rPr>
                                        <m:t>,</m:t>
                                      </m:r>
                                      <m:r>
                                        <a:rPr lang="en-US" sz="1600" kern="100">
                                          <a:solidFill>
                                            <a:schemeClr val="tx1"/>
                                          </a:solidFill>
                                          <a:effectLst/>
                                        </a:rPr>
                                        <m:t>𝑗</m:t>
                                      </m:r>
                                    </m:sub>
                                  </m:sSub>
                                  <m:d>
                                    <m:dPr>
                                      <m:ctrlPr>
                                        <a:rPr lang="ko-KR" sz="1600" kern="100">
                                          <a:solidFill>
                                            <a:schemeClr val="tx1"/>
                                          </a:solidFill>
                                          <a:effectLst/>
                                        </a:rPr>
                                      </m:ctrlPr>
                                    </m:dPr>
                                    <m:e>
                                      <m:r>
                                        <a:rPr lang="en-US" sz="1600" kern="100">
                                          <a:solidFill>
                                            <a:schemeClr val="tx1"/>
                                          </a:solidFill>
                                          <a:effectLst/>
                                        </a:rPr>
                                        <m:t>𝑥</m:t>
                                      </m:r>
                                      <m:r>
                                        <a:rPr lang="en-US" sz="1600" kern="100">
                                          <a:solidFill>
                                            <a:schemeClr val="tx1"/>
                                          </a:solidFill>
                                          <a:effectLst/>
                                        </a:rPr>
                                        <m:t>−</m:t>
                                      </m:r>
                                      <m:sSub>
                                        <m:sSubPr>
                                          <m:ctrlPr>
                                            <a:rPr lang="ko-KR" sz="1600" kern="100">
                                              <a:solidFill>
                                                <a:schemeClr val="tx1"/>
                                              </a:solidFill>
                                              <a:effectLst/>
                                            </a:rPr>
                                          </m:ctrlPr>
                                        </m:sSubPr>
                                        <m:e>
                                          <m:r>
                                            <a:rPr lang="en-US" sz="1600" kern="100">
                                              <a:solidFill>
                                                <a:schemeClr val="tx1"/>
                                              </a:solidFill>
                                              <a:effectLst/>
                                            </a:rPr>
                                            <m:t>𝑥</m:t>
                                          </m:r>
                                        </m:e>
                                        <m:sub>
                                          <m:r>
                                            <a:rPr lang="en-US" sz="1600" kern="100">
                                              <a:solidFill>
                                                <a:schemeClr val="tx1"/>
                                              </a:solidFill>
                                              <a:effectLst/>
                                            </a:rPr>
                                            <m:t>𝑗</m:t>
                                          </m:r>
                                        </m:sub>
                                      </m:sSub>
                                      <m:r>
                                        <a:rPr lang="en-US" sz="1600" kern="100">
                                          <a:solidFill>
                                            <a:schemeClr val="tx1"/>
                                          </a:solidFill>
                                          <a:effectLst/>
                                        </a:rPr>
                                        <m:t>,</m:t>
                                      </m:r>
                                      <m:r>
                                        <a:rPr lang="en-US" sz="1600" kern="100">
                                          <a:solidFill>
                                            <a:schemeClr val="tx1"/>
                                          </a:solidFill>
                                          <a:effectLst/>
                                        </a:rPr>
                                        <m:t>𝑦</m:t>
                                      </m:r>
                                      <m:r>
                                        <a:rPr lang="en-US" sz="1600" kern="100">
                                          <a:solidFill>
                                            <a:schemeClr val="tx1"/>
                                          </a:solidFill>
                                          <a:effectLst/>
                                        </a:rPr>
                                        <m:t>−</m:t>
                                      </m:r>
                                      <m:sSub>
                                        <m:sSubPr>
                                          <m:ctrlPr>
                                            <a:rPr lang="ko-KR" sz="1600" kern="100">
                                              <a:solidFill>
                                                <a:schemeClr val="tx1"/>
                                              </a:solidFill>
                                              <a:effectLst/>
                                            </a:rPr>
                                          </m:ctrlPr>
                                        </m:sSubPr>
                                        <m:e>
                                          <m:r>
                                            <a:rPr lang="en-US" sz="1600" kern="100">
                                              <a:solidFill>
                                                <a:schemeClr val="tx1"/>
                                              </a:solidFill>
                                              <a:effectLst/>
                                            </a:rPr>
                                            <m:t>𝑦</m:t>
                                          </m:r>
                                        </m:e>
                                        <m:sub>
                                          <m:r>
                                            <a:rPr lang="en-US" sz="1600" kern="100">
                                              <a:solidFill>
                                                <a:schemeClr val="tx1"/>
                                              </a:solidFill>
                                              <a:effectLst/>
                                            </a:rPr>
                                            <m:t>𝑗</m:t>
                                          </m:r>
                                        </m:sub>
                                      </m:sSub>
                                    </m:e>
                                  </m:d>
                                  <m:r>
                                    <a:rPr lang="en-US" sz="1600" kern="100">
                                      <a:solidFill>
                                        <a:schemeClr val="tx1"/>
                                      </a:solidFill>
                                      <a:effectLst/>
                                    </a:rPr>
                                    <m:t>𝑑𝑥𝑑𝑦</m:t>
                                  </m:r>
                                </m:e>
                              </m:nary>
                            </m:oMath>
                          </a14:m>
                          <a:r>
                            <a:rPr lang="en-US" sz="1600" kern="100" dirty="0">
                              <a:solidFill>
                                <a:schemeClr val="tx1"/>
                              </a:solidFill>
                              <a:effectLst/>
                            </a:rPr>
                            <a:t>, </a:t>
                          </a:r>
                          <a:r>
                            <a:rPr lang="en-US" sz="1600" b="0" kern="100" dirty="0">
                              <a:solidFill>
                                <a:schemeClr val="tx1"/>
                              </a:solidFill>
                              <a:effectLst/>
                            </a:rPr>
                            <a:t>where </a:t>
                          </a:r>
                          <a:r>
                            <a:rPr lang="en-US" sz="1600" b="0" i="1" kern="100" dirty="0">
                              <a:solidFill>
                                <a:schemeClr val="tx1"/>
                              </a:solidFill>
                              <a:effectLst/>
                            </a:rPr>
                            <a:t>A</a:t>
                          </a:r>
                          <a:r>
                            <a:rPr lang="en-US" sz="1600" b="0" kern="100" dirty="0">
                              <a:solidFill>
                                <a:schemeClr val="tx1"/>
                              </a:solidFill>
                              <a:effectLst/>
                            </a:rPr>
                            <a:t> is the area of the network</a:t>
                          </a:r>
                          <a:endParaRPr lang="ko-KR" sz="1600" b="0" kern="100" dirty="0">
                            <a:solidFill>
                              <a:schemeClr val="tx1"/>
                            </a:solidFill>
                            <a:effectLst/>
                            <a:latin typeface="Times New Roman"/>
                            <a:ea typeface="맑은 고딕"/>
                            <a:cs typeface="Times New Roman"/>
                          </a:endParaRPr>
                        </a:p>
                      </a:txBody>
                      <a:tcPr marL="68580" marR="68580" marT="0" marB="0">
                        <a:noFill/>
                      </a:tcPr>
                    </a:tc>
                    <a:tc hMerge="1">
                      <a:txBody>
                        <a:bodyPr/>
                        <a:lstStyle/>
                        <a:p>
                          <a:pPr latinLnBrk="1"/>
                          <a:endParaRPr lang="ko-KR" altLang="en-US"/>
                        </a:p>
                      </a:txBody>
                      <a:tcPr/>
                    </a:tc>
                  </a:tr>
                </a:tbl>
              </a:graphicData>
            </a:graphic>
          </p:graphicFrame>
        </mc:Choice>
        <mc:Fallback>
          <p:graphicFrame>
            <p:nvGraphicFramePr>
              <p:cNvPr id="7" name="표 6"/>
              <p:cNvGraphicFramePr>
                <a:graphicFrameLocks noGrp="1"/>
              </p:cNvGraphicFramePr>
              <p:nvPr>
                <p:extLst>
                  <p:ext uri="{D42A27DB-BD31-4B8C-83A1-F6EECF244321}">
                    <p14:modId xmlns:p14="http://schemas.microsoft.com/office/powerpoint/2010/main" val="2849765687"/>
                  </p:ext>
                </p:extLst>
              </p:nvPr>
            </p:nvGraphicFramePr>
            <p:xfrm>
              <a:off x="2107758" y="3789040"/>
              <a:ext cx="6496690" cy="2603051"/>
            </p:xfrm>
            <a:graphic>
              <a:graphicData uri="http://schemas.openxmlformats.org/drawingml/2006/table">
                <a:tbl>
                  <a:tblPr firstRow="1" firstCol="1" bandRow="1">
                    <a:tableStyleId>{5C22544A-7EE6-4342-B048-85BDC9FD1C3A}</a:tableStyleId>
                  </a:tblPr>
                  <a:tblGrid>
                    <a:gridCol w="1279344"/>
                    <a:gridCol w="5217346"/>
                  </a:tblGrid>
                  <a:tr h="379892">
                    <a:tc>
                      <a:txBody>
                        <a:bodyPr/>
                        <a:lstStyle/>
                        <a:p>
                          <a:endParaRPr lang="ko-KR"/>
                        </a:p>
                      </a:txBody>
                      <a:tcPr marL="68580" marR="68580" marT="0" marB="0">
                        <a:blipFill rotWithShape="1">
                          <a:blip r:embed="rId3"/>
                          <a:stretch>
                            <a:fillRect l="-476" t="-17742" r="-407619" b="-724194"/>
                          </a:stretch>
                        </a:blipFill>
                      </a:tcPr>
                    </a:tc>
                    <a:tc>
                      <a:txBody>
                        <a:bodyPr/>
                        <a:lstStyle/>
                        <a:p>
                          <a:pPr>
                            <a:spcBef>
                              <a:spcPts val="600"/>
                            </a:spcBef>
                            <a:spcAft>
                              <a:spcPts val="0"/>
                            </a:spcAft>
                          </a:pPr>
                          <a:r>
                            <a:rPr lang="en-US" sz="1600" b="0" kern="100" dirty="0">
                              <a:solidFill>
                                <a:schemeClr val="tx1"/>
                              </a:solidFill>
                              <a:effectLst/>
                            </a:rPr>
                            <a:t>a uniform distribution function</a:t>
                          </a:r>
                          <a:endParaRPr lang="ko-KR" sz="1600" b="0" kern="100" dirty="0">
                            <a:solidFill>
                              <a:schemeClr val="tx1"/>
                            </a:solidFill>
                            <a:effectLst/>
                            <a:latin typeface="Times New Roman"/>
                            <a:ea typeface="맑은 고딕"/>
                            <a:cs typeface="Times New Roman"/>
                          </a:endParaRPr>
                        </a:p>
                      </a:txBody>
                      <a:tcPr marL="68580" marR="68580" marT="0" marB="0">
                        <a:noFill/>
                      </a:tcPr>
                    </a:tc>
                  </a:tr>
                  <a:tr h="379892">
                    <a:tc>
                      <a:txBody>
                        <a:bodyPr/>
                        <a:lstStyle/>
                        <a:p>
                          <a:endParaRPr lang="ko-KR"/>
                        </a:p>
                      </a:txBody>
                      <a:tcPr marL="68580" marR="68580" marT="0" marB="0">
                        <a:blipFill rotWithShape="1">
                          <a:blip r:embed="rId3"/>
                          <a:stretch>
                            <a:fillRect l="-476" t="-115873" r="-407619" b="-612698"/>
                          </a:stretch>
                        </a:blipFill>
                      </a:tcPr>
                    </a:tc>
                    <a:tc>
                      <a:txBody>
                        <a:bodyPr/>
                        <a:lstStyle/>
                        <a:p>
                          <a:endParaRPr lang="ko-KR"/>
                        </a:p>
                      </a:txBody>
                      <a:tcPr marL="68580" marR="68580" marT="0" marB="0">
                        <a:blipFill rotWithShape="1">
                          <a:blip r:embed="rId3"/>
                          <a:stretch>
                            <a:fillRect l="-24678" t="-115873" r="-117" b="-612698"/>
                          </a:stretch>
                        </a:blipFill>
                      </a:tcPr>
                    </a:tc>
                  </a:tr>
                  <a:tr h="379892">
                    <a:tc>
                      <a:txBody>
                        <a:bodyPr/>
                        <a:lstStyle/>
                        <a:p>
                          <a:endParaRPr lang="ko-KR"/>
                        </a:p>
                      </a:txBody>
                      <a:tcPr marL="68580" marR="68580" marT="0" marB="0">
                        <a:blipFill rotWithShape="1">
                          <a:blip r:embed="rId3"/>
                          <a:stretch>
                            <a:fillRect l="-476" t="-219355" r="-407619" b="-522581"/>
                          </a:stretch>
                        </a:blipFill>
                      </a:tcPr>
                    </a:tc>
                    <a:tc>
                      <a:txBody>
                        <a:bodyPr/>
                        <a:lstStyle/>
                        <a:p>
                          <a:endParaRPr lang="ko-KR"/>
                        </a:p>
                      </a:txBody>
                      <a:tcPr marL="68580" marR="68580" marT="0" marB="0">
                        <a:blipFill rotWithShape="1">
                          <a:blip r:embed="rId3"/>
                          <a:stretch>
                            <a:fillRect l="-24678" t="-219355" r="-117" b="-522581"/>
                          </a:stretch>
                        </a:blipFill>
                      </a:tcPr>
                    </a:tc>
                  </a:tr>
                  <a:tr h="446689">
                    <a:tc>
                      <a:txBody>
                        <a:bodyPr/>
                        <a:lstStyle/>
                        <a:p>
                          <a:endParaRPr lang="ko-KR"/>
                        </a:p>
                      </a:txBody>
                      <a:tcPr marL="68580" marR="68580" marT="0" marB="0">
                        <a:blipFill rotWithShape="1">
                          <a:blip r:embed="rId3"/>
                          <a:stretch>
                            <a:fillRect l="-476" t="-271233" r="-407619" b="-343836"/>
                          </a:stretch>
                        </a:blipFill>
                      </a:tcPr>
                    </a:tc>
                    <a:tc>
                      <a:txBody>
                        <a:bodyPr/>
                        <a:lstStyle/>
                        <a:p>
                          <a:pPr>
                            <a:spcBef>
                              <a:spcPts val="600"/>
                            </a:spcBef>
                            <a:spcAft>
                              <a:spcPts val="0"/>
                            </a:spcAft>
                          </a:pPr>
                          <a:r>
                            <a:rPr lang="en-US" sz="1600" kern="100" dirty="0">
                              <a:solidFill>
                                <a:schemeClr val="tx1"/>
                              </a:solidFill>
                              <a:effectLst/>
                            </a:rPr>
                            <a:t>drop location of </a:t>
                          </a:r>
                          <a:r>
                            <a:rPr lang="en-US" sz="1600" i="1" kern="100" dirty="0" err="1">
                              <a:solidFill>
                                <a:schemeClr val="tx1"/>
                              </a:solidFill>
                              <a:effectLst/>
                            </a:rPr>
                            <a:t>i</a:t>
                          </a:r>
                          <a:r>
                            <a:rPr lang="en-US" sz="1600" kern="100" dirty="0" err="1">
                              <a:solidFill>
                                <a:schemeClr val="tx1"/>
                              </a:solidFill>
                              <a:effectLst/>
                            </a:rPr>
                            <a:t>-th</a:t>
                          </a:r>
                          <a:r>
                            <a:rPr lang="en-US" sz="1600" kern="100" dirty="0">
                              <a:solidFill>
                                <a:schemeClr val="tx1"/>
                              </a:solidFill>
                              <a:effectLst/>
                            </a:rPr>
                            <a:t> device</a:t>
                          </a:r>
                          <a:endParaRPr lang="ko-KR" sz="1600" kern="100" dirty="0">
                            <a:solidFill>
                              <a:schemeClr val="tx1"/>
                            </a:solidFill>
                            <a:effectLst/>
                            <a:latin typeface="Times New Roman"/>
                            <a:ea typeface="맑은 고딕"/>
                            <a:cs typeface="Times New Roman"/>
                          </a:endParaRPr>
                        </a:p>
                      </a:txBody>
                      <a:tcPr marL="68580" marR="68580" marT="0" marB="0">
                        <a:noFill/>
                      </a:tcPr>
                    </a:tc>
                  </a:tr>
                  <a:tr h="448115">
                    <a:tc>
                      <a:txBody>
                        <a:bodyPr/>
                        <a:lstStyle/>
                        <a:p>
                          <a:endParaRPr lang="ko-KR"/>
                        </a:p>
                      </a:txBody>
                      <a:tcPr marL="68580" marR="68580" marT="0" marB="0">
                        <a:blipFill rotWithShape="1">
                          <a:blip r:embed="rId3"/>
                          <a:stretch>
                            <a:fillRect l="-476" t="-366216" r="-407619" b="-239189"/>
                          </a:stretch>
                        </a:blipFill>
                      </a:tcPr>
                    </a:tc>
                    <a:tc>
                      <a:txBody>
                        <a:bodyPr/>
                        <a:lstStyle/>
                        <a:p>
                          <a:pPr>
                            <a:spcBef>
                              <a:spcPts val="600"/>
                            </a:spcBef>
                            <a:spcAft>
                              <a:spcPts val="0"/>
                            </a:spcAft>
                          </a:pPr>
                          <a:r>
                            <a:rPr lang="en-US" sz="1600" kern="100" dirty="0">
                              <a:solidFill>
                                <a:schemeClr val="tx1"/>
                              </a:solidFill>
                              <a:effectLst/>
                            </a:rPr>
                            <a:t>pdf representing gravity or pull by </a:t>
                          </a:r>
                          <a:r>
                            <a:rPr lang="en-US" sz="1600" i="1" kern="100" dirty="0" err="1">
                              <a:solidFill>
                                <a:schemeClr val="tx1"/>
                              </a:solidFill>
                              <a:effectLst/>
                            </a:rPr>
                            <a:t>i</a:t>
                          </a:r>
                          <a:r>
                            <a:rPr lang="en-US" sz="1600" kern="100" dirty="0" err="1">
                              <a:solidFill>
                                <a:schemeClr val="tx1"/>
                              </a:solidFill>
                              <a:effectLst/>
                            </a:rPr>
                            <a:t>-th</a:t>
                          </a:r>
                          <a:r>
                            <a:rPr lang="en-US" sz="1600" kern="100" dirty="0">
                              <a:solidFill>
                                <a:schemeClr val="tx1"/>
                              </a:solidFill>
                              <a:effectLst/>
                            </a:rPr>
                            <a:t> device</a:t>
                          </a:r>
                          <a:endParaRPr lang="ko-KR" sz="1600" kern="100" dirty="0">
                            <a:solidFill>
                              <a:schemeClr val="tx1"/>
                            </a:solidFill>
                            <a:effectLst/>
                            <a:latin typeface="Times New Roman"/>
                            <a:ea typeface="맑은 고딕"/>
                            <a:cs typeface="Times New Roman"/>
                          </a:endParaRPr>
                        </a:p>
                      </a:txBody>
                      <a:tcPr marL="68580" marR="68580" marT="0" marB="0">
                        <a:noFill/>
                      </a:tcPr>
                    </a:tc>
                  </a:tr>
                  <a:tr h="568571">
                    <a:tc gridSpan="2">
                      <a:txBody>
                        <a:bodyPr/>
                        <a:lstStyle/>
                        <a:p>
                          <a:endParaRPr lang="ko-KR"/>
                        </a:p>
                      </a:txBody>
                      <a:tcPr marL="68580" marR="68580" marT="0" marB="0">
                        <a:blipFill rotWithShape="1">
                          <a:blip r:embed="rId3"/>
                          <a:stretch>
                            <a:fillRect l="-94" t="-370968" r="-94" b="-90323"/>
                          </a:stretch>
                        </a:blipFill>
                      </a:tcPr>
                    </a:tc>
                    <a:tc hMerge="1">
                      <a:txBody>
                        <a:bodyPr/>
                        <a:lstStyle/>
                        <a:p>
                          <a:pPr latinLnBrk="1"/>
                          <a:endParaRPr lang="ko-KR" altLang="en-US"/>
                        </a:p>
                      </a:txBody>
                      <a:tcPr/>
                    </a:tc>
                  </a:tr>
                </a:tbl>
              </a:graphicData>
            </a:graphic>
          </p:graphicFrame>
        </mc:Fallback>
      </mc:AlternateContent>
      <mc:AlternateContent xmlns:mc="http://schemas.openxmlformats.org/markup-compatibility/2006">
        <mc:Choice xmlns:a14="http://schemas.microsoft.com/office/drawing/2010/main" Requires="a14">
          <p:sp>
            <p:nvSpPr>
              <p:cNvPr id="8" name="직사각형 7"/>
              <p:cNvSpPr/>
              <p:nvPr/>
            </p:nvSpPr>
            <p:spPr>
              <a:xfrm>
                <a:off x="1619672" y="2565435"/>
                <a:ext cx="6624736" cy="115159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ko-KR" altLang="ko-KR" sz="1800" i="1"/>
                          </m:ctrlPr>
                        </m:sSubPr>
                        <m:e>
                          <m:r>
                            <a:rPr lang="en-US" altLang="ko-KR" sz="1800" i="1"/>
                            <m:t>𝑓</m:t>
                          </m:r>
                        </m:e>
                        <m:sub>
                          <m:r>
                            <a:rPr lang="en-US" altLang="ko-KR" sz="1800" i="1"/>
                            <m:t>0</m:t>
                          </m:r>
                        </m:sub>
                      </m:sSub>
                      <m:d>
                        <m:dPr>
                          <m:ctrlPr>
                            <a:rPr lang="ko-KR" altLang="ko-KR" sz="1800" i="1"/>
                          </m:ctrlPr>
                        </m:dPr>
                        <m:e>
                          <m:r>
                            <a:rPr lang="en-US" altLang="ko-KR" sz="1800" i="1"/>
                            <m:t>𝑥</m:t>
                          </m:r>
                          <m:r>
                            <a:rPr lang="en-US" altLang="ko-KR" sz="1800" i="1"/>
                            <m:t>,</m:t>
                          </m:r>
                          <m:r>
                            <a:rPr lang="en-US" altLang="ko-KR" sz="1800" i="1"/>
                            <m:t>𝑦</m:t>
                          </m:r>
                        </m:e>
                      </m:d>
                      <m:r>
                        <a:rPr lang="en-US" altLang="ko-KR" sz="1800"/>
                        <m:t>=</m:t>
                      </m:r>
                      <m:r>
                        <a:rPr lang="en-US" altLang="ko-KR" sz="1800" i="1"/>
                        <m:t>𝑢</m:t>
                      </m:r>
                      <m:d>
                        <m:dPr>
                          <m:ctrlPr>
                            <a:rPr lang="ko-KR" altLang="ko-KR" sz="1800" i="1"/>
                          </m:ctrlPr>
                        </m:dPr>
                        <m:e>
                          <m:r>
                            <a:rPr lang="en-US" altLang="ko-KR" sz="1800" i="1"/>
                            <m:t>𝑥</m:t>
                          </m:r>
                          <m:r>
                            <a:rPr lang="en-US" altLang="ko-KR" sz="1800" i="1"/>
                            <m:t>,</m:t>
                          </m:r>
                          <m:r>
                            <a:rPr lang="en-US" altLang="ko-KR" sz="1800" i="1"/>
                            <m:t>𝑦</m:t>
                          </m:r>
                        </m:e>
                      </m:d>
                    </m:oMath>
                  </m:oMathPara>
                </a14:m>
                <a:endParaRPr lang="ko-KR" altLang="ko-KR" sz="1800" dirty="0"/>
              </a:p>
              <a:p>
                <a:pPr/>
                <a14:m>
                  <m:oMathPara xmlns:m="http://schemas.openxmlformats.org/officeDocument/2006/math">
                    <m:oMathParaPr>
                      <m:jc m:val="left"/>
                    </m:oMathParaPr>
                    <m:oMath xmlns:m="http://schemas.openxmlformats.org/officeDocument/2006/math">
                      <m:sSub>
                        <m:sSubPr>
                          <m:ctrlPr>
                            <a:rPr lang="ko-KR" altLang="ko-KR" sz="1800" i="1"/>
                          </m:ctrlPr>
                        </m:sSubPr>
                        <m:e>
                          <m:r>
                            <a:rPr lang="en-US" altLang="ko-KR" sz="1800" i="1"/>
                            <m:t>𝑓</m:t>
                          </m:r>
                        </m:e>
                        <m:sub>
                          <m:r>
                            <a:rPr lang="en-US" altLang="ko-KR" sz="1800" i="1"/>
                            <m:t>𝑛</m:t>
                          </m:r>
                        </m:sub>
                      </m:sSub>
                      <m:d>
                        <m:dPr>
                          <m:ctrlPr>
                            <a:rPr lang="ko-KR" altLang="ko-KR" sz="1800" i="1"/>
                          </m:ctrlPr>
                        </m:dPr>
                        <m:e>
                          <m:r>
                            <a:rPr lang="en-US" altLang="ko-KR" sz="1800" i="1"/>
                            <m:t>𝑥</m:t>
                          </m:r>
                          <m:r>
                            <a:rPr lang="en-US" altLang="ko-KR" sz="1800" i="1"/>
                            <m:t>,</m:t>
                          </m:r>
                          <m:r>
                            <a:rPr lang="en-US" altLang="ko-KR" sz="1800" i="1"/>
                            <m:t>𝑦</m:t>
                          </m:r>
                        </m:e>
                      </m:d>
                      <m:r>
                        <a:rPr lang="en-US" altLang="ko-KR" sz="1800" i="1"/>
                        <m:t>= </m:t>
                      </m:r>
                      <m:r>
                        <m:rPr>
                          <m:sty m:val="p"/>
                        </m:rPr>
                        <a:rPr lang="en-US" altLang="ko-KR" sz="1800"/>
                        <m:t>β</m:t>
                      </m:r>
                      <m:r>
                        <a:rPr lang="en-US" altLang="ko-KR" sz="1800" i="1"/>
                        <m:t>𝑢</m:t>
                      </m:r>
                      <m:d>
                        <m:dPr>
                          <m:ctrlPr>
                            <a:rPr lang="ko-KR" altLang="ko-KR" sz="1800" i="1"/>
                          </m:ctrlPr>
                        </m:dPr>
                        <m:e>
                          <m:r>
                            <a:rPr lang="en-US" altLang="ko-KR" sz="1800" i="1"/>
                            <m:t>𝑥</m:t>
                          </m:r>
                          <m:r>
                            <a:rPr lang="en-US" altLang="ko-KR" sz="1800" i="1"/>
                            <m:t>,</m:t>
                          </m:r>
                          <m:r>
                            <a:rPr lang="en-US" altLang="ko-KR" sz="1800" i="1"/>
                            <m:t>𝑦</m:t>
                          </m:r>
                        </m:e>
                      </m:d>
                      <m:r>
                        <a:rPr lang="en-US" altLang="ko-KR" sz="1800" i="1"/>
                        <m:t>+</m:t>
                      </m:r>
                      <m:d>
                        <m:dPr>
                          <m:ctrlPr>
                            <a:rPr lang="ko-KR" altLang="ko-KR" sz="1800" i="1"/>
                          </m:ctrlPr>
                        </m:dPr>
                        <m:e>
                          <m:r>
                            <a:rPr lang="en-US" altLang="ko-KR" sz="1800" i="1"/>
                            <m:t>1−</m:t>
                          </m:r>
                          <m:r>
                            <m:rPr>
                              <m:sty m:val="p"/>
                            </m:rPr>
                            <a:rPr lang="en-US" altLang="ko-KR" sz="1800"/>
                            <m:t>β</m:t>
                          </m:r>
                        </m:e>
                      </m:d>
                      <m:f>
                        <m:fPr>
                          <m:ctrlPr>
                            <a:rPr lang="ko-KR" altLang="ko-KR" sz="1800" i="1"/>
                          </m:ctrlPr>
                        </m:fPr>
                        <m:num>
                          <m:r>
                            <a:rPr lang="en-US" altLang="ko-KR" sz="1800" i="1"/>
                            <m:t>1</m:t>
                          </m:r>
                        </m:num>
                        <m:den>
                          <m:nary>
                            <m:naryPr>
                              <m:chr m:val="∑"/>
                              <m:limLoc m:val="subSup"/>
                              <m:ctrlPr>
                                <a:rPr lang="ko-KR" altLang="ko-KR" sz="1800" i="1"/>
                              </m:ctrlPr>
                            </m:naryPr>
                            <m:sub>
                              <m:r>
                                <a:rPr lang="en-US" altLang="ko-KR" sz="1800" i="1"/>
                                <m:t>𝑗</m:t>
                              </m:r>
                              <m:r>
                                <a:rPr lang="en-US" altLang="ko-KR" sz="1800" i="1"/>
                                <m:t>=1</m:t>
                              </m:r>
                            </m:sub>
                            <m:sup>
                              <m:r>
                                <a:rPr lang="en-US" altLang="ko-KR" sz="1800" i="1"/>
                                <m:t>𝑛</m:t>
                              </m:r>
                            </m:sup>
                            <m:e>
                              <m:sSub>
                                <m:sSubPr>
                                  <m:ctrlPr>
                                    <a:rPr lang="ko-KR" altLang="ko-KR" sz="1800" i="1"/>
                                  </m:ctrlPr>
                                </m:sSubPr>
                                <m:e>
                                  <m:r>
                                    <a:rPr lang="en-US" altLang="ko-KR" sz="1800" i="1"/>
                                    <m:t>𝛼</m:t>
                                  </m:r>
                                </m:e>
                                <m:sub>
                                  <m:r>
                                    <a:rPr lang="en-US" altLang="ko-KR" sz="1800" i="1"/>
                                    <m:t>𝑗</m:t>
                                  </m:r>
                                </m:sub>
                              </m:sSub>
                              <m:sSub>
                                <m:sSubPr>
                                  <m:ctrlPr>
                                    <a:rPr lang="ko-KR" altLang="ko-KR" sz="1800" i="1"/>
                                  </m:ctrlPr>
                                </m:sSubPr>
                                <m:e>
                                  <m:r>
                                    <a:rPr lang="en-US" altLang="ko-KR" sz="1800" i="1"/>
                                    <m:t>𝛾</m:t>
                                  </m:r>
                                </m:e>
                                <m:sub>
                                  <m:r>
                                    <a:rPr lang="en-US" altLang="ko-KR" sz="1800" i="1"/>
                                    <m:t>𝑗</m:t>
                                  </m:r>
                                </m:sub>
                              </m:sSub>
                            </m:e>
                          </m:nary>
                        </m:den>
                      </m:f>
                      <m:nary>
                        <m:naryPr>
                          <m:chr m:val="∑"/>
                          <m:limLoc m:val="undOvr"/>
                          <m:ctrlPr>
                            <a:rPr lang="ko-KR" altLang="ko-KR" sz="1800" i="1"/>
                          </m:ctrlPr>
                        </m:naryPr>
                        <m:sub>
                          <m:r>
                            <a:rPr lang="en-US" altLang="ko-KR" sz="1800" i="1"/>
                            <m:t>𝑖</m:t>
                          </m:r>
                          <m:r>
                            <a:rPr lang="en-US" altLang="ko-KR" sz="1800" i="1"/>
                            <m:t>=1</m:t>
                          </m:r>
                        </m:sub>
                        <m:sup>
                          <m:r>
                            <a:rPr lang="en-US" altLang="ko-KR" sz="1800" i="1"/>
                            <m:t>𝑛</m:t>
                          </m:r>
                        </m:sup>
                        <m:e>
                          <m:sSub>
                            <m:sSubPr>
                              <m:ctrlPr>
                                <a:rPr lang="ko-KR" altLang="ko-KR" sz="1800" i="1"/>
                              </m:ctrlPr>
                            </m:sSubPr>
                            <m:e>
                              <m:r>
                                <a:rPr lang="en-US" altLang="ko-KR" sz="1800" i="1"/>
                                <m:t>𝛼</m:t>
                              </m:r>
                            </m:e>
                            <m:sub>
                              <m:r>
                                <a:rPr lang="en-US" altLang="ko-KR" sz="1800" i="1"/>
                                <m:t>𝑖</m:t>
                              </m:r>
                            </m:sub>
                          </m:sSub>
                          <m:sSub>
                            <m:sSubPr>
                              <m:ctrlPr>
                                <a:rPr lang="ko-KR" altLang="ko-KR" sz="1800" i="1"/>
                              </m:ctrlPr>
                            </m:sSubPr>
                            <m:e>
                              <m:r>
                                <a:rPr lang="en-US" altLang="ko-KR" sz="1800" i="1"/>
                                <m:t>𝑝</m:t>
                              </m:r>
                            </m:e>
                            <m:sub>
                              <m:r>
                                <a:rPr lang="en-US" altLang="ko-KR" sz="1800" i="1"/>
                                <m:t>𝑋𝑌</m:t>
                              </m:r>
                              <m:r>
                                <a:rPr lang="en-US" altLang="ko-KR" sz="1800" i="1"/>
                                <m:t>,</m:t>
                              </m:r>
                              <m:r>
                                <a:rPr lang="en-US" altLang="ko-KR" sz="1800" i="1"/>
                                <m:t>𝑖</m:t>
                              </m:r>
                            </m:sub>
                          </m:sSub>
                          <m:d>
                            <m:dPr>
                              <m:ctrlPr>
                                <a:rPr lang="ko-KR" altLang="ko-KR" sz="1800" i="1"/>
                              </m:ctrlPr>
                            </m:dPr>
                            <m:e>
                              <m:r>
                                <a:rPr lang="en-US" altLang="ko-KR" sz="1800" i="1"/>
                                <m:t>𝑥</m:t>
                              </m:r>
                              <m:r>
                                <a:rPr lang="en-US" altLang="ko-KR" sz="1800" i="1"/>
                                <m:t>−</m:t>
                              </m:r>
                              <m:sSub>
                                <m:sSubPr>
                                  <m:ctrlPr>
                                    <a:rPr lang="ko-KR" altLang="ko-KR" sz="1800" i="1"/>
                                  </m:ctrlPr>
                                </m:sSubPr>
                                <m:e>
                                  <m:r>
                                    <a:rPr lang="en-US" altLang="ko-KR" sz="1800" i="1"/>
                                    <m:t>𝑥</m:t>
                                  </m:r>
                                </m:e>
                                <m:sub>
                                  <m:r>
                                    <a:rPr lang="en-US" altLang="ko-KR" sz="1800" i="1"/>
                                    <m:t>𝑖</m:t>
                                  </m:r>
                                </m:sub>
                              </m:sSub>
                              <m:r>
                                <a:rPr lang="en-US" altLang="ko-KR" sz="1800" i="1"/>
                                <m:t>,</m:t>
                              </m:r>
                              <m:r>
                                <a:rPr lang="en-US" altLang="ko-KR" sz="1800" i="1"/>
                                <m:t>𝑦</m:t>
                              </m:r>
                              <m:r>
                                <a:rPr lang="en-US" altLang="ko-KR" sz="1800" i="1"/>
                                <m:t>−</m:t>
                              </m:r>
                              <m:sSub>
                                <m:sSubPr>
                                  <m:ctrlPr>
                                    <a:rPr lang="ko-KR" altLang="ko-KR" sz="1800" i="1"/>
                                  </m:ctrlPr>
                                </m:sSubPr>
                                <m:e>
                                  <m:r>
                                    <a:rPr lang="en-US" altLang="ko-KR" sz="1800" i="1"/>
                                    <m:t>𝑦</m:t>
                                  </m:r>
                                </m:e>
                                <m:sub>
                                  <m:r>
                                    <a:rPr lang="en-US" altLang="ko-KR" sz="1800" i="1"/>
                                    <m:t>𝑖</m:t>
                                  </m:r>
                                </m:sub>
                              </m:sSub>
                            </m:e>
                          </m:d>
                        </m:e>
                      </m:nary>
                    </m:oMath>
                  </m:oMathPara>
                </a14:m>
                <a:endParaRPr lang="ko-KR" altLang="ko-KR" sz="1800" dirty="0"/>
              </a:p>
            </p:txBody>
          </p:sp>
        </mc:Choice>
        <mc:Fallback>
          <p:sp>
            <p:nvSpPr>
              <p:cNvPr id="8" name="직사각형 7"/>
              <p:cNvSpPr>
                <a:spLocks noRot="1" noChangeAspect="1" noMove="1" noResize="1" noEditPoints="1" noAdjustHandles="1" noChangeArrowheads="1" noChangeShapeType="1" noTextEdit="1"/>
              </p:cNvSpPr>
              <p:nvPr/>
            </p:nvSpPr>
            <p:spPr>
              <a:xfrm>
                <a:off x="1619672" y="2565435"/>
                <a:ext cx="6624736" cy="1151597"/>
              </a:xfrm>
              <a:prstGeom prst="rect">
                <a:avLst/>
              </a:prstGeom>
              <a:blipFill rotWithShape="1">
                <a:blip r:embed="rId4"/>
                <a:stretch>
                  <a:fillRect l="-276"/>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3930341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Evolution of PD Distribution</a:t>
            </a:r>
            <a:endParaRPr lang="ko-KR" altLang="en-US"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grpSp>
        <p:nvGrpSpPr>
          <p:cNvPr id="33" name="그룹 32"/>
          <p:cNvGrpSpPr>
            <a:grpSpLocks noChangeAspect="1"/>
          </p:cNvGrpSpPr>
          <p:nvPr/>
        </p:nvGrpSpPr>
        <p:grpSpPr>
          <a:xfrm>
            <a:off x="1448952" y="1677929"/>
            <a:ext cx="1877679" cy="1440000"/>
            <a:chOff x="-9870" y="0"/>
            <a:chExt cx="2112389" cy="1620000"/>
          </a:xfrm>
        </p:grpSpPr>
        <p:pic>
          <p:nvPicPr>
            <p:cNvPr id="7" name="그림 6"/>
            <p:cNvPicPr>
              <a:picLocks noChangeAspect="1"/>
            </p:cNvPicPr>
            <p:nvPr/>
          </p:nvPicPr>
          <p:blipFill>
            <a:blip r:embed="rId2"/>
            <a:stretch>
              <a:fillRect/>
            </a:stretch>
          </p:blipFill>
          <p:spPr>
            <a:xfrm>
              <a:off x="-9870" y="0"/>
              <a:ext cx="2112389" cy="1620000"/>
            </a:xfrm>
            <a:prstGeom prst="rect">
              <a:avLst/>
            </a:prstGeom>
          </p:spPr>
        </p:pic>
        <p:sp>
          <p:nvSpPr>
            <p:cNvPr id="13" name="TextBox 12"/>
            <p:cNvSpPr txBox="1"/>
            <p:nvPr/>
          </p:nvSpPr>
          <p:spPr>
            <a:xfrm>
              <a:off x="17945" y="5760"/>
              <a:ext cx="294311" cy="311624"/>
            </a:xfrm>
            <a:prstGeom prst="rect">
              <a:avLst/>
            </a:prstGeom>
            <a:noFill/>
          </p:spPr>
          <p:txBody>
            <a:bodyPr wrap="none" rtlCol="0">
              <a:spAutoFit/>
            </a:bodyPr>
            <a:lstStyle/>
            <a:p>
              <a:r>
                <a:rPr lang="en-US" altLang="ko-KR" dirty="0">
                  <a:solidFill>
                    <a:srgbClr val="FF0000"/>
                  </a:solidFill>
                </a:rPr>
                <a:t>0</a:t>
              </a:r>
              <a:endParaRPr lang="ko-KR" altLang="en-US" dirty="0">
                <a:solidFill>
                  <a:srgbClr val="FF0000"/>
                </a:solidFill>
              </a:endParaRPr>
            </a:p>
          </p:txBody>
        </p:sp>
      </p:grpSp>
      <p:grpSp>
        <p:nvGrpSpPr>
          <p:cNvPr id="34" name="그룹 33"/>
          <p:cNvGrpSpPr>
            <a:grpSpLocks noChangeAspect="1"/>
          </p:cNvGrpSpPr>
          <p:nvPr/>
        </p:nvGrpSpPr>
        <p:grpSpPr>
          <a:xfrm>
            <a:off x="3598356" y="1671790"/>
            <a:ext cx="2023488" cy="1440000"/>
            <a:chOff x="2989577" y="-15296"/>
            <a:chExt cx="2276423" cy="1620000"/>
          </a:xfrm>
        </p:grpSpPr>
        <p:pic>
          <p:nvPicPr>
            <p:cNvPr id="8" name="그림 7"/>
            <p:cNvPicPr>
              <a:picLocks noChangeAspect="1"/>
            </p:cNvPicPr>
            <p:nvPr/>
          </p:nvPicPr>
          <p:blipFill>
            <a:blip r:embed="rId3"/>
            <a:stretch>
              <a:fillRect/>
            </a:stretch>
          </p:blipFill>
          <p:spPr>
            <a:xfrm>
              <a:off x="2989585" y="-15296"/>
              <a:ext cx="2276415" cy="1620000"/>
            </a:xfrm>
            <a:prstGeom prst="rect">
              <a:avLst/>
            </a:prstGeom>
          </p:spPr>
        </p:pic>
        <p:sp>
          <p:nvSpPr>
            <p:cNvPr id="14" name="TextBox 13"/>
            <p:cNvSpPr txBox="1"/>
            <p:nvPr/>
          </p:nvSpPr>
          <p:spPr>
            <a:xfrm>
              <a:off x="2989577" y="-1"/>
              <a:ext cx="294311" cy="311624"/>
            </a:xfrm>
            <a:prstGeom prst="rect">
              <a:avLst/>
            </a:prstGeom>
            <a:noFill/>
          </p:spPr>
          <p:txBody>
            <a:bodyPr wrap="none" rtlCol="0">
              <a:spAutoFit/>
            </a:bodyPr>
            <a:lstStyle/>
            <a:p>
              <a:r>
                <a:rPr lang="en-US" altLang="ko-KR" dirty="0">
                  <a:solidFill>
                    <a:srgbClr val="FF0000"/>
                  </a:solidFill>
                </a:rPr>
                <a:t>1</a:t>
              </a:r>
              <a:endParaRPr lang="ko-KR" altLang="en-US" dirty="0">
                <a:solidFill>
                  <a:srgbClr val="FF0000"/>
                </a:solidFill>
              </a:endParaRPr>
            </a:p>
          </p:txBody>
        </p:sp>
      </p:grpSp>
      <p:grpSp>
        <p:nvGrpSpPr>
          <p:cNvPr id="35" name="그룹 34"/>
          <p:cNvGrpSpPr>
            <a:grpSpLocks noChangeAspect="1"/>
          </p:cNvGrpSpPr>
          <p:nvPr/>
        </p:nvGrpSpPr>
        <p:grpSpPr>
          <a:xfrm>
            <a:off x="5878181" y="1645137"/>
            <a:ext cx="1930300" cy="1440000"/>
            <a:chOff x="6209017" y="-15296"/>
            <a:chExt cx="2192092" cy="1635296"/>
          </a:xfrm>
        </p:grpSpPr>
        <p:pic>
          <p:nvPicPr>
            <p:cNvPr id="9" name="그림 8"/>
            <p:cNvPicPr>
              <a:picLocks noChangeAspect="1"/>
            </p:cNvPicPr>
            <p:nvPr/>
          </p:nvPicPr>
          <p:blipFill>
            <a:blip r:embed="rId4"/>
            <a:stretch>
              <a:fillRect/>
            </a:stretch>
          </p:blipFill>
          <p:spPr>
            <a:xfrm>
              <a:off x="6210521" y="0"/>
              <a:ext cx="2190588" cy="1620000"/>
            </a:xfrm>
            <a:prstGeom prst="rect">
              <a:avLst/>
            </a:prstGeom>
          </p:spPr>
        </p:pic>
        <p:sp>
          <p:nvSpPr>
            <p:cNvPr id="15" name="TextBox 14"/>
            <p:cNvSpPr txBox="1"/>
            <p:nvPr/>
          </p:nvSpPr>
          <p:spPr>
            <a:xfrm>
              <a:off x="6209017" y="-15296"/>
              <a:ext cx="297090" cy="314566"/>
            </a:xfrm>
            <a:prstGeom prst="rect">
              <a:avLst/>
            </a:prstGeom>
            <a:noFill/>
          </p:spPr>
          <p:txBody>
            <a:bodyPr wrap="none" rtlCol="0">
              <a:spAutoFit/>
            </a:bodyPr>
            <a:lstStyle/>
            <a:p>
              <a:r>
                <a:rPr lang="en-US" altLang="ko-KR" dirty="0">
                  <a:solidFill>
                    <a:srgbClr val="FF0000"/>
                  </a:solidFill>
                </a:rPr>
                <a:t>2</a:t>
              </a:r>
              <a:endParaRPr lang="ko-KR" altLang="en-US" dirty="0">
                <a:solidFill>
                  <a:srgbClr val="FF0000"/>
                </a:solidFill>
              </a:endParaRPr>
            </a:p>
          </p:txBody>
        </p:sp>
      </p:grpSp>
      <p:grpSp>
        <p:nvGrpSpPr>
          <p:cNvPr id="31" name="그룹 30"/>
          <p:cNvGrpSpPr>
            <a:grpSpLocks noChangeAspect="1"/>
          </p:cNvGrpSpPr>
          <p:nvPr/>
        </p:nvGrpSpPr>
        <p:grpSpPr>
          <a:xfrm>
            <a:off x="1388652" y="3271805"/>
            <a:ext cx="1972125" cy="1440000"/>
            <a:chOff x="-9871" y="2348881"/>
            <a:chExt cx="2218640" cy="1620000"/>
          </a:xfrm>
        </p:grpSpPr>
        <p:pic>
          <p:nvPicPr>
            <p:cNvPr id="10" name="그림 9"/>
            <p:cNvPicPr>
              <a:picLocks noChangeAspect="1"/>
            </p:cNvPicPr>
            <p:nvPr/>
          </p:nvPicPr>
          <p:blipFill>
            <a:blip r:embed="rId5"/>
            <a:stretch>
              <a:fillRect/>
            </a:stretch>
          </p:blipFill>
          <p:spPr>
            <a:xfrm>
              <a:off x="17952" y="2348881"/>
              <a:ext cx="2190817" cy="1620000"/>
            </a:xfrm>
            <a:prstGeom prst="rect">
              <a:avLst/>
            </a:prstGeom>
          </p:spPr>
        </p:pic>
        <p:sp>
          <p:nvSpPr>
            <p:cNvPr id="16" name="TextBox 15"/>
            <p:cNvSpPr txBox="1"/>
            <p:nvPr/>
          </p:nvSpPr>
          <p:spPr>
            <a:xfrm>
              <a:off x="-9871" y="2367490"/>
              <a:ext cx="294311" cy="311624"/>
            </a:xfrm>
            <a:prstGeom prst="rect">
              <a:avLst/>
            </a:prstGeom>
            <a:noFill/>
          </p:spPr>
          <p:txBody>
            <a:bodyPr wrap="none" rtlCol="0">
              <a:spAutoFit/>
            </a:bodyPr>
            <a:lstStyle/>
            <a:p>
              <a:r>
                <a:rPr lang="en-US" altLang="ko-KR" dirty="0">
                  <a:solidFill>
                    <a:srgbClr val="FF0000"/>
                  </a:solidFill>
                </a:rPr>
                <a:t>3</a:t>
              </a:r>
              <a:endParaRPr lang="ko-KR" altLang="en-US" dirty="0">
                <a:solidFill>
                  <a:srgbClr val="FF0000"/>
                </a:solidFill>
              </a:endParaRPr>
            </a:p>
          </p:txBody>
        </p:sp>
      </p:grpSp>
      <p:grpSp>
        <p:nvGrpSpPr>
          <p:cNvPr id="32" name="그룹 31"/>
          <p:cNvGrpSpPr>
            <a:grpSpLocks noChangeAspect="1"/>
          </p:cNvGrpSpPr>
          <p:nvPr/>
        </p:nvGrpSpPr>
        <p:grpSpPr>
          <a:xfrm>
            <a:off x="3644338" y="3285269"/>
            <a:ext cx="1940251" cy="1440000"/>
            <a:chOff x="2989577" y="2346210"/>
            <a:chExt cx="2182781" cy="1620000"/>
          </a:xfrm>
        </p:grpSpPr>
        <p:pic>
          <p:nvPicPr>
            <p:cNvPr id="11" name="그림 10"/>
            <p:cNvPicPr>
              <a:picLocks noChangeAspect="1"/>
            </p:cNvPicPr>
            <p:nvPr/>
          </p:nvPicPr>
          <p:blipFill>
            <a:blip r:embed="rId6"/>
            <a:stretch>
              <a:fillRect/>
            </a:stretch>
          </p:blipFill>
          <p:spPr>
            <a:xfrm>
              <a:off x="2989577" y="2346210"/>
              <a:ext cx="2182781" cy="1620000"/>
            </a:xfrm>
            <a:prstGeom prst="rect">
              <a:avLst/>
            </a:prstGeom>
          </p:spPr>
        </p:pic>
        <p:sp>
          <p:nvSpPr>
            <p:cNvPr id="17" name="TextBox 16"/>
            <p:cNvSpPr txBox="1"/>
            <p:nvPr/>
          </p:nvSpPr>
          <p:spPr>
            <a:xfrm>
              <a:off x="2989577" y="2367491"/>
              <a:ext cx="294311" cy="311624"/>
            </a:xfrm>
            <a:prstGeom prst="rect">
              <a:avLst/>
            </a:prstGeom>
            <a:noFill/>
          </p:spPr>
          <p:txBody>
            <a:bodyPr wrap="none" rtlCol="0">
              <a:spAutoFit/>
            </a:bodyPr>
            <a:lstStyle/>
            <a:p>
              <a:r>
                <a:rPr lang="en-US" altLang="ko-KR" dirty="0">
                  <a:solidFill>
                    <a:srgbClr val="FF0000"/>
                  </a:solidFill>
                </a:rPr>
                <a:t>4</a:t>
              </a:r>
              <a:endParaRPr lang="ko-KR" altLang="en-US" dirty="0">
                <a:solidFill>
                  <a:srgbClr val="FF0000"/>
                </a:solidFill>
              </a:endParaRPr>
            </a:p>
          </p:txBody>
        </p:sp>
      </p:grpSp>
      <p:grpSp>
        <p:nvGrpSpPr>
          <p:cNvPr id="30" name="그룹 29"/>
          <p:cNvGrpSpPr>
            <a:grpSpLocks noChangeAspect="1"/>
          </p:cNvGrpSpPr>
          <p:nvPr/>
        </p:nvGrpSpPr>
        <p:grpSpPr>
          <a:xfrm>
            <a:off x="5868144" y="3271805"/>
            <a:ext cx="1963309" cy="1440000"/>
            <a:chOff x="6209017" y="2346210"/>
            <a:chExt cx="2208724" cy="1620000"/>
          </a:xfrm>
        </p:grpSpPr>
        <p:pic>
          <p:nvPicPr>
            <p:cNvPr id="12" name="그림 11"/>
            <p:cNvPicPr>
              <a:picLocks noChangeAspect="1"/>
            </p:cNvPicPr>
            <p:nvPr/>
          </p:nvPicPr>
          <p:blipFill>
            <a:blip r:embed="rId7"/>
            <a:stretch>
              <a:fillRect/>
            </a:stretch>
          </p:blipFill>
          <p:spPr>
            <a:xfrm>
              <a:off x="6209024" y="2346210"/>
              <a:ext cx="2208717" cy="1620000"/>
            </a:xfrm>
            <a:prstGeom prst="rect">
              <a:avLst/>
            </a:prstGeom>
          </p:spPr>
        </p:pic>
        <p:sp>
          <p:nvSpPr>
            <p:cNvPr id="18" name="TextBox 17"/>
            <p:cNvSpPr txBox="1"/>
            <p:nvPr/>
          </p:nvSpPr>
          <p:spPr>
            <a:xfrm>
              <a:off x="6209017" y="2346210"/>
              <a:ext cx="294311" cy="311624"/>
            </a:xfrm>
            <a:prstGeom prst="rect">
              <a:avLst/>
            </a:prstGeom>
            <a:noFill/>
          </p:spPr>
          <p:txBody>
            <a:bodyPr wrap="none" rtlCol="0">
              <a:spAutoFit/>
            </a:bodyPr>
            <a:lstStyle/>
            <a:p>
              <a:r>
                <a:rPr lang="en-US" altLang="ko-KR" dirty="0">
                  <a:solidFill>
                    <a:srgbClr val="FF0000"/>
                  </a:solidFill>
                </a:rPr>
                <a:t>5</a:t>
              </a:r>
              <a:endParaRPr lang="ko-KR" altLang="en-US" dirty="0">
                <a:solidFill>
                  <a:srgbClr val="FF0000"/>
                </a:solidFill>
              </a:endParaRPr>
            </a:p>
          </p:txBody>
        </p:sp>
      </p:grpSp>
      <p:grpSp>
        <p:nvGrpSpPr>
          <p:cNvPr id="27" name="그룹 26"/>
          <p:cNvGrpSpPr>
            <a:grpSpLocks noChangeAspect="1"/>
          </p:cNvGrpSpPr>
          <p:nvPr/>
        </p:nvGrpSpPr>
        <p:grpSpPr>
          <a:xfrm>
            <a:off x="1411850" y="4849969"/>
            <a:ext cx="1949928" cy="1440000"/>
            <a:chOff x="-1605" y="4601214"/>
            <a:chExt cx="2193668" cy="1620000"/>
          </a:xfrm>
        </p:grpSpPr>
        <p:pic>
          <p:nvPicPr>
            <p:cNvPr id="19" name="그림 18"/>
            <p:cNvPicPr>
              <a:picLocks noChangeAspect="1"/>
            </p:cNvPicPr>
            <p:nvPr/>
          </p:nvPicPr>
          <p:blipFill>
            <a:blip r:embed="rId8"/>
            <a:stretch>
              <a:fillRect/>
            </a:stretch>
          </p:blipFill>
          <p:spPr>
            <a:xfrm>
              <a:off x="-1605" y="4601214"/>
              <a:ext cx="2193668" cy="1620000"/>
            </a:xfrm>
            <a:prstGeom prst="rect">
              <a:avLst/>
            </a:prstGeom>
          </p:spPr>
        </p:pic>
        <p:sp>
          <p:nvSpPr>
            <p:cNvPr id="20" name="TextBox 19"/>
            <p:cNvSpPr txBox="1"/>
            <p:nvPr/>
          </p:nvSpPr>
          <p:spPr>
            <a:xfrm>
              <a:off x="17945" y="4601214"/>
              <a:ext cx="294311" cy="311624"/>
            </a:xfrm>
            <a:prstGeom prst="rect">
              <a:avLst/>
            </a:prstGeom>
            <a:noFill/>
          </p:spPr>
          <p:txBody>
            <a:bodyPr wrap="none" rtlCol="0">
              <a:spAutoFit/>
            </a:bodyPr>
            <a:lstStyle/>
            <a:p>
              <a:r>
                <a:rPr lang="en-US" altLang="ko-KR" dirty="0">
                  <a:solidFill>
                    <a:srgbClr val="FF0000"/>
                  </a:solidFill>
                </a:rPr>
                <a:t>9</a:t>
              </a:r>
              <a:endParaRPr lang="ko-KR" altLang="en-US" dirty="0">
                <a:solidFill>
                  <a:srgbClr val="FF0000"/>
                </a:solidFill>
              </a:endParaRPr>
            </a:p>
          </p:txBody>
        </p:sp>
      </p:grpSp>
      <p:grpSp>
        <p:nvGrpSpPr>
          <p:cNvPr id="28" name="그룹 27"/>
          <p:cNvGrpSpPr>
            <a:grpSpLocks noChangeAspect="1"/>
          </p:cNvGrpSpPr>
          <p:nvPr/>
        </p:nvGrpSpPr>
        <p:grpSpPr>
          <a:xfrm>
            <a:off x="3658454" y="4880341"/>
            <a:ext cx="1913014" cy="1440000"/>
            <a:chOff x="2932327" y="4580238"/>
            <a:chExt cx="2180005" cy="1640976"/>
          </a:xfrm>
        </p:grpSpPr>
        <p:pic>
          <p:nvPicPr>
            <p:cNvPr id="21" name="그림 20"/>
            <p:cNvPicPr>
              <a:picLocks noChangeAspect="1"/>
            </p:cNvPicPr>
            <p:nvPr/>
          </p:nvPicPr>
          <p:blipFill>
            <a:blip r:embed="rId9"/>
            <a:stretch>
              <a:fillRect/>
            </a:stretch>
          </p:blipFill>
          <p:spPr>
            <a:xfrm>
              <a:off x="2932329" y="4601214"/>
              <a:ext cx="2180003" cy="1620000"/>
            </a:xfrm>
            <a:prstGeom prst="rect">
              <a:avLst/>
            </a:prstGeom>
          </p:spPr>
        </p:pic>
        <p:sp>
          <p:nvSpPr>
            <p:cNvPr id="22" name="TextBox 21"/>
            <p:cNvSpPr txBox="1"/>
            <p:nvPr/>
          </p:nvSpPr>
          <p:spPr>
            <a:xfrm>
              <a:off x="2932327" y="4580238"/>
              <a:ext cx="385805" cy="315659"/>
            </a:xfrm>
            <a:prstGeom prst="rect">
              <a:avLst/>
            </a:prstGeom>
            <a:noFill/>
          </p:spPr>
          <p:txBody>
            <a:bodyPr wrap="none" rtlCol="0">
              <a:spAutoFit/>
            </a:bodyPr>
            <a:lstStyle/>
            <a:p>
              <a:r>
                <a:rPr lang="en-US" altLang="ko-KR" dirty="0" smtClean="0">
                  <a:solidFill>
                    <a:srgbClr val="FF0000"/>
                  </a:solidFill>
                </a:rPr>
                <a:t>14</a:t>
              </a:r>
              <a:endParaRPr lang="ko-KR" altLang="en-US" dirty="0">
                <a:solidFill>
                  <a:srgbClr val="FF0000"/>
                </a:solidFill>
              </a:endParaRPr>
            </a:p>
          </p:txBody>
        </p:sp>
      </p:grpSp>
      <p:grpSp>
        <p:nvGrpSpPr>
          <p:cNvPr id="29" name="그룹 28"/>
          <p:cNvGrpSpPr>
            <a:grpSpLocks noChangeAspect="1"/>
          </p:cNvGrpSpPr>
          <p:nvPr/>
        </p:nvGrpSpPr>
        <p:grpSpPr>
          <a:xfrm>
            <a:off x="5868144" y="4848745"/>
            <a:ext cx="1923331" cy="1440000"/>
            <a:chOff x="6079984" y="4580238"/>
            <a:chExt cx="2191762" cy="1640976"/>
          </a:xfrm>
        </p:grpSpPr>
        <p:pic>
          <p:nvPicPr>
            <p:cNvPr id="23" name="그림 22"/>
            <p:cNvPicPr>
              <a:picLocks noChangeAspect="1"/>
            </p:cNvPicPr>
            <p:nvPr/>
          </p:nvPicPr>
          <p:blipFill>
            <a:blip r:embed="rId10"/>
            <a:stretch>
              <a:fillRect/>
            </a:stretch>
          </p:blipFill>
          <p:spPr>
            <a:xfrm>
              <a:off x="6079984" y="4601214"/>
              <a:ext cx="2191762" cy="1620000"/>
            </a:xfrm>
            <a:prstGeom prst="rect">
              <a:avLst/>
            </a:prstGeom>
          </p:spPr>
        </p:pic>
        <p:sp>
          <p:nvSpPr>
            <p:cNvPr id="24" name="TextBox 23"/>
            <p:cNvSpPr txBox="1"/>
            <p:nvPr/>
          </p:nvSpPr>
          <p:spPr>
            <a:xfrm>
              <a:off x="6091422" y="4580238"/>
              <a:ext cx="385805" cy="315659"/>
            </a:xfrm>
            <a:prstGeom prst="rect">
              <a:avLst/>
            </a:prstGeom>
            <a:noFill/>
          </p:spPr>
          <p:txBody>
            <a:bodyPr wrap="none" rtlCol="0">
              <a:spAutoFit/>
            </a:bodyPr>
            <a:lstStyle/>
            <a:p>
              <a:r>
                <a:rPr lang="en-US" altLang="ko-KR" dirty="0" smtClean="0">
                  <a:solidFill>
                    <a:srgbClr val="FF0000"/>
                  </a:solidFill>
                </a:rPr>
                <a:t>19</a:t>
              </a:r>
              <a:endParaRPr lang="ko-KR" altLang="en-US" dirty="0">
                <a:solidFill>
                  <a:srgbClr val="FF0000"/>
                </a:solidFill>
              </a:endParaRPr>
            </a:p>
          </p:txBody>
        </p:sp>
      </p:grpSp>
    </p:spTree>
    <p:extLst>
      <p:ext uri="{BB962C8B-B14F-4D97-AF65-F5344CB8AC3E}">
        <p14:creationId xmlns:p14="http://schemas.microsoft.com/office/powerpoint/2010/main" val="1628832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Miami Map</a:t>
            </a:r>
            <a:endParaRPr lang="ko-KR" altLang="en-US" dirty="0"/>
          </a:p>
        </p:txBody>
      </p:sp>
      <p:pic>
        <p:nvPicPr>
          <p:cNvPr id="7" name="내용 개체 틀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772816"/>
            <a:ext cx="7772400" cy="4103609"/>
          </a:xfrm>
        </p:spPr>
      </p:pic>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Tree>
    <p:extLst>
      <p:ext uri="{BB962C8B-B14F-4D97-AF65-F5344CB8AC3E}">
        <p14:creationId xmlns:p14="http://schemas.microsoft.com/office/powerpoint/2010/main" val="2870539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500m x 500m Area</a:t>
            </a:r>
            <a:endParaRPr lang="ko-KR" altLang="en-US" dirty="0"/>
          </a:p>
        </p:txBody>
      </p:sp>
      <p:pic>
        <p:nvPicPr>
          <p:cNvPr id="7" name="내용 개체 틀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6596" y="1989386"/>
            <a:ext cx="7783836" cy="3599854"/>
          </a:xfrm>
        </p:spPr>
      </p:pic>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8" name="TextBox 7"/>
          <p:cNvSpPr txBox="1"/>
          <p:nvPr/>
        </p:nvSpPr>
        <p:spPr>
          <a:xfrm>
            <a:off x="1909260" y="5661248"/>
            <a:ext cx="5318507" cy="584775"/>
          </a:xfrm>
          <a:prstGeom prst="rect">
            <a:avLst/>
          </a:prstGeom>
          <a:noFill/>
        </p:spPr>
        <p:txBody>
          <a:bodyPr wrap="none" rtlCol="0">
            <a:spAutoFit/>
          </a:bodyPr>
          <a:lstStyle/>
          <a:p>
            <a:pPr algn="ctr"/>
            <a:r>
              <a:rPr lang="en-US" altLang="ko-KR" sz="2000" dirty="0" smtClean="0"/>
              <a:t>Android Users in Miami</a:t>
            </a:r>
          </a:p>
          <a:p>
            <a:pPr algn="ctr"/>
            <a:r>
              <a:rPr lang="en-US" altLang="ko-KR" dirty="0"/>
              <a:t>(Source: http://</a:t>
            </a:r>
            <a:r>
              <a:rPr lang="en-US" altLang="ko-KR" dirty="0" smtClean="0"/>
              <a:t>www.businessinsider.com/android-is-for-poor-people-maps-2014-4)</a:t>
            </a:r>
            <a:endParaRPr lang="ko-KR" altLang="en-US" dirty="0"/>
          </a:p>
        </p:txBody>
      </p:sp>
      <p:sp>
        <p:nvSpPr>
          <p:cNvPr id="9" name="직사각형 8"/>
          <p:cNvSpPr/>
          <p:nvPr/>
        </p:nvSpPr>
        <p:spPr bwMode="auto">
          <a:xfrm>
            <a:off x="2987824" y="2672960"/>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3095880" y="3717032"/>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직사각형 10"/>
          <p:cNvSpPr/>
          <p:nvPr/>
        </p:nvSpPr>
        <p:spPr bwMode="auto">
          <a:xfrm>
            <a:off x="2699792" y="4797152"/>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7632384" y="2816976"/>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7416360" y="3753080"/>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1259632" y="2816976"/>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43035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Examples of Clustered Random Drop</a:t>
            </a:r>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pic>
        <p:nvPicPr>
          <p:cNvPr id="7" name="그림 6"/>
          <p:cNvPicPr>
            <a:picLocks noChangeAspect="1"/>
          </p:cNvPicPr>
          <p:nvPr/>
        </p:nvPicPr>
        <p:blipFill>
          <a:blip r:embed="rId2"/>
          <a:stretch>
            <a:fillRect/>
          </a:stretch>
        </p:blipFill>
        <p:spPr>
          <a:xfrm>
            <a:off x="5984198" y="3861048"/>
            <a:ext cx="3124306" cy="2345776"/>
          </a:xfrm>
          <a:prstGeom prst="rect">
            <a:avLst/>
          </a:prstGeom>
        </p:spPr>
      </p:pic>
      <p:pic>
        <p:nvPicPr>
          <p:cNvPr id="8" name="그림 7"/>
          <p:cNvPicPr>
            <a:picLocks noChangeAspect="1"/>
          </p:cNvPicPr>
          <p:nvPr/>
        </p:nvPicPr>
        <p:blipFill>
          <a:blip r:embed="rId3"/>
          <a:stretch>
            <a:fillRect/>
          </a:stretch>
        </p:blipFill>
        <p:spPr>
          <a:xfrm>
            <a:off x="3103878" y="3861048"/>
            <a:ext cx="3151016" cy="2365831"/>
          </a:xfrm>
          <a:prstGeom prst="rect">
            <a:avLst/>
          </a:prstGeom>
        </p:spPr>
      </p:pic>
      <p:pic>
        <p:nvPicPr>
          <p:cNvPr id="9" name="그림 8"/>
          <p:cNvPicPr>
            <a:picLocks noChangeAspect="1"/>
          </p:cNvPicPr>
          <p:nvPr/>
        </p:nvPicPr>
        <p:blipFill>
          <a:blip r:embed="rId4"/>
          <a:stretch>
            <a:fillRect/>
          </a:stretch>
        </p:blipFill>
        <p:spPr>
          <a:xfrm>
            <a:off x="168887" y="3861049"/>
            <a:ext cx="3151015" cy="2365831"/>
          </a:xfrm>
          <a:prstGeom prst="rect">
            <a:avLst/>
          </a:prstGeom>
        </p:spPr>
      </p:pic>
      <mc:AlternateContent xmlns:mc="http://schemas.openxmlformats.org/markup-compatibility/2006" xmlns:a14="http://schemas.microsoft.com/office/drawing/2010/main">
        <mc:Choice Requires="a14">
          <p:sp>
            <p:nvSpPr>
              <p:cNvPr id="11" name="내용 개체 틀 2"/>
              <p:cNvSpPr>
                <a:spLocks noGrp="1"/>
              </p:cNvSpPr>
              <p:nvPr>
                <p:ph idx="1"/>
              </p:nvPr>
            </p:nvSpPr>
            <p:spPr>
              <a:xfrm>
                <a:off x="685800" y="1978496"/>
                <a:ext cx="7772400" cy="4114800"/>
              </a:xfrm>
            </p:spPr>
            <p:txBody>
              <a:bodyPr/>
              <a:lstStyle/>
              <a:p>
                <a:r>
                  <a:rPr lang="en-US" altLang="ko-KR" sz="2400" dirty="0" smtClean="0"/>
                  <a:t>500m x 500m area</a:t>
                </a:r>
              </a:p>
              <a:p>
                <a:r>
                  <a:rPr lang="en-US" altLang="ko-KR" sz="2400" dirty="0" smtClean="0"/>
                  <a:t>2000 PDs</a:t>
                </a:r>
              </a:p>
              <a:p>
                <a14:m>
                  <m:oMath xmlns:m="http://schemas.openxmlformats.org/officeDocument/2006/math">
                    <m:r>
                      <a:rPr lang="ko-KR" altLang="en-US" sz="2400" i="1" smtClean="0">
                        <a:latin typeface="Cambria Math" panose="02040503050406030204" pitchFamily="18" charset="0"/>
                      </a:rPr>
                      <m:t>𝜎</m:t>
                    </m:r>
                    <m:r>
                      <a:rPr lang="en-US" altLang="ko-KR" sz="2400" b="0" i="1" smtClean="0">
                        <a:latin typeface="Cambria Math" panose="02040503050406030204" pitchFamily="18" charset="0"/>
                      </a:rPr>
                      <m:t>=50</m:t>
                    </m:r>
                  </m:oMath>
                </a14:m>
                <a:r>
                  <a:rPr lang="en-US" altLang="ko-KR" sz="2400" dirty="0" smtClean="0"/>
                  <a:t>m</a:t>
                </a:r>
                <a:endParaRPr lang="en-US" altLang="ko-KR" sz="2400" dirty="0"/>
              </a:p>
            </p:txBody>
          </p:sp>
        </mc:Choice>
        <mc:Fallback xmlns="">
          <p:sp>
            <p:nvSpPr>
              <p:cNvPr id="11" name="내용 개체 틀 2"/>
              <p:cNvSpPr>
                <a:spLocks noGrp="1" noRot="1" noChangeAspect="1" noMove="1" noResize="1" noEditPoints="1" noAdjustHandles="1" noChangeArrowheads="1" noChangeShapeType="1" noTextEdit="1"/>
              </p:cNvSpPr>
              <p:nvPr>
                <p:ph idx="1"/>
              </p:nvPr>
            </p:nvSpPr>
            <p:spPr>
              <a:xfrm>
                <a:off x="685800" y="1978496"/>
                <a:ext cx="7772400" cy="4114800"/>
              </a:xfrm>
              <a:blipFill rotWithShape="0">
                <a:blip r:embed="rId5"/>
                <a:stretch>
                  <a:fillRect l="-1176" t="-103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1118774" y="3502764"/>
                <a:ext cx="1251240" cy="369332"/>
              </a:xfrm>
              <a:prstGeom prst="rect">
                <a:avLst/>
              </a:prstGeom>
              <a:noFill/>
            </p:spPr>
            <p:txBody>
              <a:bodyPr wrap="none" rtlCol="0">
                <a:spAutoFit/>
              </a:bodyPr>
              <a:lstStyle/>
              <a:p>
                <a:r>
                  <a:rPr lang="en-US" altLang="ko-KR" sz="1800" dirty="0" smtClean="0"/>
                  <a:t>(a) </a:t>
                </a:r>
                <a14:m>
                  <m:oMath xmlns:m="http://schemas.openxmlformats.org/officeDocument/2006/math">
                    <m:r>
                      <a:rPr lang="ko-KR" altLang="en-US" sz="1800" i="1" smtClean="0">
                        <a:latin typeface="Cambria Math" panose="02040503050406030204" pitchFamily="18" charset="0"/>
                      </a:rPr>
                      <m:t>𝛽</m:t>
                    </m:r>
                    <m:r>
                      <a:rPr lang="en-US" altLang="ko-KR" sz="1800" b="0" i="1" smtClean="0">
                        <a:latin typeface="Cambria Math" panose="02040503050406030204" pitchFamily="18" charset="0"/>
                      </a:rPr>
                      <m:t>=0.2</m:t>
                    </m:r>
                  </m:oMath>
                </a14:m>
                <a:endParaRPr lang="ko-KR" altLang="en-US" sz="1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1118774" y="3502764"/>
                <a:ext cx="1251240" cy="369332"/>
              </a:xfrm>
              <a:prstGeom prst="rect">
                <a:avLst/>
              </a:prstGeom>
              <a:blipFill rotWithShape="0">
                <a:blip r:embed="rId6"/>
                <a:stretch>
                  <a:fillRect l="-4390" t="-10000" b="-2666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946380" y="3491715"/>
                <a:ext cx="1264064" cy="369332"/>
              </a:xfrm>
              <a:prstGeom prst="rect">
                <a:avLst/>
              </a:prstGeom>
              <a:noFill/>
            </p:spPr>
            <p:txBody>
              <a:bodyPr wrap="none" rtlCol="0">
                <a:spAutoFit/>
              </a:bodyPr>
              <a:lstStyle/>
              <a:p>
                <a:r>
                  <a:rPr lang="en-US" altLang="ko-KR" sz="1800" dirty="0" smtClean="0"/>
                  <a:t>(b) </a:t>
                </a:r>
                <a14:m>
                  <m:oMath xmlns:m="http://schemas.openxmlformats.org/officeDocument/2006/math">
                    <m:r>
                      <a:rPr lang="ko-KR" altLang="en-US" sz="1800" i="1" smtClean="0">
                        <a:latin typeface="Cambria Math" panose="02040503050406030204" pitchFamily="18" charset="0"/>
                      </a:rPr>
                      <m:t>𝛽</m:t>
                    </m:r>
                    <m:r>
                      <a:rPr lang="en-US" altLang="ko-KR" sz="1800" b="0" i="1" smtClean="0">
                        <a:latin typeface="Cambria Math" panose="02040503050406030204" pitchFamily="18" charset="0"/>
                      </a:rPr>
                      <m:t>=0.6</m:t>
                    </m:r>
                  </m:oMath>
                </a14:m>
                <a:endParaRPr lang="ko-KR" altLang="en-US" sz="1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3946380" y="3491715"/>
                <a:ext cx="1264064" cy="369332"/>
              </a:xfrm>
              <a:prstGeom prst="rect">
                <a:avLst/>
              </a:prstGeom>
              <a:blipFill rotWithShape="0">
                <a:blip r:embed="rId7"/>
                <a:stretch>
                  <a:fillRect l="-3846" t="-10000" b="-2666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7008896" y="3491715"/>
                <a:ext cx="1074910" cy="369332"/>
              </a:xfrm>
              <a:prstGeom prst="rect">
                <a:avLst/>
              </a:prstGeom>
              <a:noFill/>
            </p:spPr>
            <p:txBody>
              <a:bodyPr wrap="none" rtlCol="0">
                <a:spAutoFit/>
              </a:bodyPr>
              <a:lstStyle/>
              <a:p>
                <a:r>
                  <a:rPr lang="en-US" altLang="ko-KR" sz="1800" dirty="0" smtClean="0"/>
                  <a:t>(c) </a:t>
                </a:r>
                <a14:m>
                  <m:oMath xmlns:m="http://schemas.openxmlformats.org/officeDocument/2006/math">
                    <m:r>
                      <a:rPr lang="ko-KR" altLang="en-US" sz="1800" i="1" smtClean="0">
                        <a:latin typeface="Cambria Math" panose="02040503050406030204" pitchFamily="18" charset="0"/>
                      </a:rPr>
                      <m:t>𝛽</m:t>
                    </m:r>
                    <m:r>
                      <a:rPr lang="en-US" altLang="ko-KR" sz="1800" b="0" i="1" smtClean="0">
                        <a:latin typeface="Cambria Math" panose="02040503050406030204" pitchFamily="18" charset="0"/>
                      </a:rPr>
                      <m:t>=1</m:t>
                    </m:r>
                  </m:oMath>
                </a14:m>
                <a:endParaRPr lang="ko-KR" altLang="en-US" sz="1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7008896" y="3491715"/>
                <a:ext cx="1074910" cy="369332"/>
              </a:xfrm>
              <a:prstGeom prst="rect">
                <a:avLst/>
              </a:prstGeom>
              <a:blipFill rotWithShape="0">
                <a:blip r:embed="rId8"/>
                <a:stretch>
                  <a:fillRect l="-5114" t="-10000" b="-26667"/>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3795100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Source Code</a:t>
            </a:r>
            <a:endParaRPr lang="ko-KR" altLang="en-US" dirty="0"/>
          </a:p>
        </p:txBody>
      </p:sp>
      <p:sp>
        <p:nvSpPr>
          <p:cNvPr id="3" name="내용 개체 틀 2"/>
          <p:cNvSpPr>
            <a:spLocks noGrp="1"/>
          </p:cNvSpPr>
          <p:nvPr>
            <p:ph idx="1"/>
          </p:nvPr>
        </p:nvSpPr>
        <p:spPr/>
        <p:txBody>
          <a:bodyPr/>
          <a:lstStyle/>
          <a:p>
            <a:r>
              <a:rPr lang="en-US" altLang="ko-KR" dirty="0" err="1" smtClean="0"/>
              <a:t>Matlab</a:t>
            </a:r>
            <a:r>
              <a:rPr lang="en-US" altLang="ko-KR" dirty="0" smtClean="0"/>
              <a:t> source code:</a:t>
            </a:r>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graphicFrame>
        <p:nvGraphicFramePr>
          <p:cNvPr id="8" name="개체 7"/>
          <p:cNvGraphicFramePr>
            <a:graphicFrameLocks noChangeAspect="1"/>
          </p:cNvGraphicFramePr>
          <p:nvPr>
            <p:extLst>
              <p:ext uri="{D42A27DB-BD31-4B8C-83A1-F6EECF244321}">
                <p14:modId xmlns:p14="http://schemas.microsoft.com/office/powerpoint/2010/main" val="3980350542"/>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2058" name="포장기 셸 개체" showAsIcon="1" r:id="rId3" imgW="914400" imgH="771480" progId="Package">
                  <p:embed/>
                </p:oleObj>
              </mc:Choice>
              <mc:Fallback>
                <p:oleObj name="포장기 셸 개체" showAsIcon="1" r:id="rId3" imgW="914400" imgH="771480" progId="Package">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944955966"/>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468</TotalTime>
  <Words>534</Words>
  <Application>Microsoft Office PowerPoint</Application>
  <PresentationFormat>화면 슬라이드 쇼(4:3)</PresentationFormat>
  <Paragraphs>111</Paragraphs>
  <Slides>10</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2" baseType="lpstr">
      <vt:lpstr>template</vt:lpstr>
      <vt:lpstr>패키지</vt:lpstr>
      <vt:lpstr>PowerPoint 프레젠테이션</vt:lpstr>
      <vt:lpstr>Realistic Distribution Model of PDs for  PAC: Clustered Random Drop  </vt:lpstr>
      <vt:lpstr>Introduction</vt:lpstr>
      <vt:lpstr>Recap the Last Meeting</vt:lpstr>
      <vt:lpstr>Evolution of PD Distribution</vt:lpstr>
      <vt:lpstr>Miami Map</vt:lpstr>
      <vt:lpstr>500m x 500m Area</vt:lpstr>
      <vt:lpstr>Examples of Clustered Random Drop</vt:lpstr>
      <vt:lpstr>Source Code</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ETRI &amp; Samsung</cp:lastModifiedBy>
  <cp:revision>75</cp:revision>
  <cp:lastPrinted>1998-02-10T13:28:06Z</cp:lastPrinted>
  <dcterms:created xsi:type="dcterms:W3CDTF">2014-03-12T01:39:25Z</dcterms:created>
  <dcterms:modified xsi:type="dcterms:W3CDTF">2014-07-15T06:56:29Z</dcterms:modified>
</cp:coreProperties>
</file>