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348" r:id="rId4"/>
    <p:sldId id="367" r:id="rId5"/>
    <p:sldId id="336" r:id="rId6"/>
    <p:sldId id="337" r:id="rId7"/>
    <p:sldId id="366" r:id="rId8"/>
    <p:sldId id="372" r:id="rId9"/>
    <p:sldId id="369" r:id="rId10"/>
    <p:sldId id="373" r:id="rId11"/>
    <p:sldId id="374" r:id="rId12"/>
    <p:sldId id="376" r:id="rId13"/>
    <p:sldId id="371" r:id="rId14"/>
    <p:sldId id="35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AE29"/>
    <a:srgbClr val="FF6699"/>
    <a:srgbClr val="FF0000"/>
    <a:srgbClr val="7BC4D3"/>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682" autoAdjust="0"/>
    <p:restoredTop sz="92391" autoAdjust="0"/>
  </p:normalViewPr>
  <p:slideViewPr>
    <p:cSldViewPr>
      <p:cViewPr varScale="1">
        <p:scale>
          <a:sx n="58" d="100"/>
          <a:sy n="58" d="100"/>
        </p:scale>
        <p:origin x="-190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1" d="100"/>
          <a:sy n="51" d="100"/>
        </p:scale>
        <p:origin x="-181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ltLang="ja-JP"/>
              <a:t>Page </a:t>
            </a:r>
            <a:fld id="{45DBB14B-E32A-496E-A6BD-16D627CB888D}" type="slidenum">
              <a:rPr lang="en-US" altLang="ja-JP"/>
              <a:pPr>
                <a:defRPr/>
              </a:pPr>
              <a:t>‹#›</a:t>
            </a:fld>
            <a:endParaRPr lang="en-US" altLang="ja-JP"/>
          </a:p>
        </p:txBody>
      </p:sp>
      <p:sp>
        <p:nvSpPr>
          <p:cNvPr id="327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a:r>
              <a:rPr lang="en-US" altLang="ja-JP"/>
              <a:t>Submission</a:t>
            </a:r>
          </a:p>
        </p:txBody>
      </p:sp>
      <p:sp>
        <p:nvSpPr>
          <p:cNvPr id="327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Tree>
    <p:extLst>
      <p:ext uri="{BB962C8B-B14F-4D97-AF65-F5344CB8AC3E}">
        <p14:creationId xmlns:p14="http://schemas.microsoft.com/office/powerpoint/2010/main" val="1179347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ltLang="ja-JP"/>
              <a:t>Page </a:t>
            </a:r>
            <a:fld id="{87F4C590-39AC-4609-9873-C9FA09953954}" type="slidenum">
              <a:rPr lang="en-US" altLang="ja-JP"/>
              <a:pPr>
                <a:defRPr/>
              </a:pPr>
              <a:t>‹#›</a:t>
            </a:fld>
            <a:endParaRPr lang="en-US" altLang="ja-JP"/>
          </a:p>
        </p:txBody>
      </p:sp>
      <p:sp>
        <p:nvSpPr>
          <p:cNvPr id="1844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ja-JP"/>
              <a:t>Submission</a:t>
            </a:r>
          </a:p>
        </p:txBody>
      </p:sp>
      <p:sp>
        <p:nvSpPr>
          <p:cNvPr id="1844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4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Tree>
    <p:extLst>
      <p:ext uri="{BB962C8B-B14F-4D97-AF65-F5344CB8AC3E}">
        <p14:creationId xmlns:p14="http://schemas.microsoft.com/office/powerpoint/2010/main" val="38096991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doc.: IEEE 802.15-&lt;doc#&gt;</a:t>
            </a:r>
          </a:p>
        </p:txBody>
      </p:sp>
      <p:sp>
        <p:nvSpPr>
          <p:cNvPr id="1945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&lt;month year&gt;</a:t>
            </a:r>
          </a:p>
        </p:txBody>
      </p:sp>
      <p:sp>
        <p:nvSpPr>
          <p:cNvPr id="1946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194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EA011103-8C47-4B45-84EE-95A9930A4562}" type="slidenum">
              <a:rPr lang="en-US" altLang="ja-JP" smtClean="0"/>
              <a:pPr/>
              <a:t>4</a:t>
            </a:fld>
            <a:endParaRPr lang="en-US" altLang="ja-JP" smtClean="0"/>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doc.: IEEE 802.15-&lt;doc#&gt;</a:t>
            </a:r>
          </a:p>
        </p:txBody>
      </p:sp>
      <p:sp>
        <p:nvSpPr>
          <p:cNvPr id="1945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&lt;month year&gt;</a:t>
            </a:r>
          </a:p>
        </p:txBody>
      </p:sp>
      <p:sp>
        <p:nvSpPr>
          <p:cNvPr id="1946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194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EA011103-8C47-4B45-84EE-95A9930A4562}" type="slidenum">
              <a:rPr lang="en-US" altLang="ja-JP" smtClean="0"/>
              <a:pPr/>
              <a:t>5</a:t>
            </a:fld>
            <a:endParaRPr lang="en-US" altLang="ja-JP" smtClean="0"/>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doc.: IEEE 802.15-&lt;doc#&gt;</a:t>
            </a:r>
          </a:p>
        </p:txBody>
      </p:sp>
      <p:sp>
        <p:nvSpPr>
          <p:cNvPr id="1945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&lt;month year&gt;</a:t>
            </a:r>
          </a:p>
        </p:txBody>
      </p:sp>
      <p:sp>
        <p:nvSpPr>
          <p:cNvPr id="1946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194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EA011103-8C47-4B45-84EE-95A9930A4562}" type="slidenum">
              <a:rPr lang="en-US" altLang="ja-JP" smtClean="0"/>
              <a:pPr/>
              <a:t>6</a:t>
            </a:fld>
            <a:endParaRPr lang="en-US" altLang="ja-JP" smtClean="0"/>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doc.: IEEE 802.15-&lt;doc#&gt;</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&lt;month year&gt;</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5D0EE26B-FB3E-4D6A-AC35-20524550D4EF}" type="slidenum">
              <a:rPr lang="en-US" altLang="ja-JP" smtClean="0"/>
              <a:pPr/>
              <a:t>14</a:t>
            </a:fld>
            <a:endParaRPr lang="en-US" altLang="ja-JP"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ja-JP"/>
              <a:t>Slide </a:t>
            </a:r>
            <a:fld id="{0D010D56-D2B6-4287-9B15-EE7797349AF8}" type="slidenum">
              <a:rPr lang="en-US" altLang="ja-JP"/>
              <a:pPr>
                <a:defRPr/>
              </a:pPr>
              <a:t>‹#›</a:t>
            </a:fld>
            <a:endParaRPr lang="en-US" altLang="ja-JP"/>
          </a:p>
        </p:txBody>
      </p:sp>
    </p:spTree>
    <p:extLst>
      <p:ext uri="{BB962C8B-B14F-4D97-AF65-F5344CB8AC3E}">
        <p14:creationId xmlns:p14="http://schemas.microsoft.com/office/powerpoint/2010/main" val="3052956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ja-JP"/>
              <a:t>Slide </a:t>
            </a:r>
            <a:fld id="{45A60AE9-0EE9-4246-9220-2D14FCDD286D}" type="slidenum">
              <a:rPr lang="en-US" altLang="ja-JP"/>
              <a:pPr>
                <a:defRPr/>
              </a:pPr>
              <a:t>‹#›</a:t>
            </a:fld>
            <a:endParaRPr lang="en-US" altLang="ja-JP"/>
          </a:p>
        </p:txBody>
      </p:sp>
    </p:spTree>
    <p:extLst>
      <p:ext uri="{BB962C8B-B14F-4D97-AF65-F5344CB8AC3E}">
        <p14:creationId xmlns:p14="http://schemas.microsoft.com/office/powerpoint/2010/main" val="3441570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ja-JP"/>
              <a:t>Slide </a:t>
            </a:r>
            <a:fld id="{C0B28D46-0E2F-4707-8B2A-60F0DBD24E3A}" type="slidenum">
              <a:rPr lang="en-US" altLang="ja-JP"/>
              <a:pPr>
                <a:defRPr/>
              </a:pPr>
              <a:t>‹#›</a:t>
            </a:fld>
            <a:endParaRPr lang="en-US" altLang="ja-JP"/>
          </a:p>
        </p:txBody>
      </p:sp>
    </p:spTree>
    <p:extLst>
      <p:ext uri="{BB962C8B-B14F-4D97-AF65-F5344CB8AC3E}">
        <p14:creationId xmlns:p14="http://schemas.microsoft.com/office/powerpoint/2010/main" val="6080034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pPr>
              <a:defRPr/>
            </a:pPr>
            <a:r>
              <a:rPr lang="en-US" altLang="ja-JP"/>
              <a:t>Slide </a:t>
            </a:r>
            <a:fld id="{EEE8C717-7966-42B7-A5E4-D4E4E9E196CB}" type="slidenum">
              <a:rPr lang="en-US" altLang="ja-JP"/>
              <a:pPr>
                <a:defRPr/>
              </a:pPr>
              <a:t>‹#›</a:t>
            </a:fld>
            <a:endParaRPr lang="en-US" altLang="ja-JP"/>
          </a:p>
        </p:txBody>
      </p:sp>
      <p:sp>
        <p:nvSpPr>
          <p:cNvPr id="1029" name="Rectangle 7"/>
          <p:cNvSpPr>
            <a:spLocks noChangeArrowheads="1"/>
          </p:cNvSpPr>
          <p:nvPr/>
        </p:nvSpPr>
        <p:spPr bwMode="auto">
          <a:xfrm>
            <a:off x="3657600" y="366713"/>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802.15-14-0407-00-0008</a:t>
            </a:r>
            <a:endParaRPr lang="en-US" altLang="ja-JP" sz="1400" b="1" dirty="0">
              <a:ea typeface="ＭＳ Ｐゴシック" charset="-128"/>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ja-JP">
                <a:ea typeface="ＭＳ Ｐゴシック" charset="-128"/>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 name="Date Placeholder 3"/>
          <p:cNvSpPr txBox="1">
            <a:spLocks/>
          </p:cNvSpPr>
          <p:nvPr userDrawn="1"/>
        </p:nvSpPr>
        <p:spPr bwMode="auto">
          <a:xfrm>
            <a:off x="609600" y="317500"/>
            <a:ext cx="1600200" cy="2159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pPr>
              <a:defRPr/>
            </a:pPr>
            <a:r>
              <a:rPr lang="en-US" altLang="ja-JP" sz="1400" b="1" dirty="0" smtClean="0"/>
              <a:t>July 2014</a:t>
            </a:r>
          </a:p>
        </p:txBody>
      </p:sp>
      <p:sp>
        <p:nvSpPr>
          <p:cNvPr id="12" name="フッター プレースホルダー 1"/>
          <p:cNvSpPr txBox="1">
            <a:spLocks/>
          </p:cNvSpPr>
          <p:nvPr userDrawn="1"/>
        </p:nvSpPr>
        <p:spPr>
          <a:xfrm>
            <a:off x="5486400" y="6475413"/>
            <a:ext cx="3124200"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pPr algn="r">
              <a:defRPr/>
            </a:pPr>
            <a:r>
              <a:rPr lang="en-US" altLang="ja-JP" dirty="0" smtClean="0">
                <a:ea typeface="ＭＳ Ｐゴシック" pitchFamily="50" charset="-128"/>
              </a:rPr>
              <a:t>Li, Hernandez, </a:t>
            </a:r>
            <a:r>
              <a:rPr lang="en-US" altLang="ja-JP" dirty="0" err="1" smtClean="0">
                <a:ea typeface="ＭＳ Ｐゴシック" pitchFamily="50" charset="-128"/>
              </a:rPr>
              <a:t>Dotlic</a:t>
            </a:r>
            <a:r>
              <a:rPr lang="en-US" altLang="ja-JP" dirty="0" smtClean="0">
                <a:ea typeface="ＭＳ Ｐゴシック" pitchFamily="50" charset="-128"/>
              </a:rPr>
              <a:t>, Miura, NICT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D2A5475D-FC5D-4FD4-B35E-4BB86D331011}" type="slidenum">
              <a:rPr lang="en-US" altLang="ja-JP" smtClean="0"/>
              <a:pPr/>
              <a:t>1</a:t>
            </a:fld>
            <a:endParaRPr lang="en-US" altLang="ja-JP" smtClean="0"/>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Arial" charset="0"/>
                <a:ea typeface="ＭＳ Ｐゴシック" charset="-128"/>
                <a:cs typeface="Arial" charset="0"/>
              </a:rPr>
              <a:t>Discussion on  some concepts related to PAC</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[July 1 2014]</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a:ea typeface="ＭＳ Ｐゴシック" charset="-128"/>
              </a:rPr>
              <a:t>Huan-Bang Li, </a:t>
            </a:r>
            <a:r>
              <a:rPr lang="en-US" altLang="ja-JP" sz="1600" dirty="0"/>
              <a:t>Marco Hernandez, Igor </a:t>
            </a:r>
            <a:r>
              <a:rPr lang="en-US" altLang="ja-JP" sz="1600" dirty="0" err="1"/>
              <a:t>Dotlic</a:t>
            </a:r>
            <a:r>
              <a:rPr lang="en-US" altLang="ja-JP" sz="1600" dirty="0"/>
              <a:t>, </a:t>
            </a:r>
            <a:r>
              <a:rPr lang="en-US" altLang="ja-JP" sz="1600" dirty="0" smtClean="0"/>
              <a:t>and </a:t>
            </a:r>
            <a:r>
              <a:rPr lang="en-US" altLang="ja-JP" sz="1600" dirty="0" err="1" smtClean="0"/>
              <a:t>Ryu</a:t>
            </a:r>
            <a:r>
              <a:rPr lang="en-US" altLang="ja-JP" sz="1600" dirty="0" smtClean="0"/>
              <a:t> </a:t>
            </a:r>
            <a:r>
              <a:rPr lang="en-US" altLang="ja-JP" sz="1600" dirty="0"/>
              <a:t>Miura</a:t>
            </a:r>
            <a:r>
              <a:rPr lang="en-US" altLang="ja-JP" sz="1600" dirty="0">
                <a:solidFill>
                  <a:schemeClr val="tx2"/>
                </a:solidFill>
                <a:ea typeface="ＭＳ Ｐゴシック" charset="-128"/>
              </a:rPr>
              <a:t>] 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R</a:t>
            </a:r>
            <a:r>
              <a:rPr lang="en-US" altLang="ja-JP" sz="1600" dirty="0" smtClean="0">
                <a:solidFill>
                  <a:schemeClr val="tx2"/>
                </a:solidFill>
                <a:ea typeface="ＭＳ Ｐゴシック" charset="-128"/>
              </a:rPr>
              <a:t>esponse to call for contribution of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[Discussion on some concepts of PAC]</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a:t>
            </a:r>
            <a:r>
              <a:rPr lang="en-US" altLang="ja-JP" sz="1600" dirty="0" smtClean="0">
                <a:solidFill>
                  <a:schemeClr val="tx2"/>
                </a:solidFill>
                <a:ea typeface="ＭＳ Ｐゴシック" charset="-128"/>
              </a:rPr>
              <a:t>describe some basic concepts for merging proposals]</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r>
              <a:rPr lang="en-US" altLang="ja-JP" dirty="0" smtClean="0"/>
              <a:t>Slide </a:t>
            </a:r>
            <a:fld id="{C0B28D46-0E2F-4707-8B2A-60F0DBD24E3A}" type="slidenum">
              <a:rPr lang="en-US" altLang="ja-JP" smtClean="0"/>
              <a:pPr>
                <a:defRPr/>
              </a:pPr>
              <a:t>10</a:t>
            </a:fld>
            <a:endParaRPr lang="en-US" altLang="ja-JP" dirty="0"/>
          </a:p>
        </p:txBody>
      </p:sp>
      <p:sp>
        <p:nvSpPr>
          <p:cNvPr id="6" name="Rectangle 2"/>
          <p:cNvSpPr txBox="1">
            <a:spLocks noChangeArrowheads="1"/>
          </p:cNvSpPr>
          <p:nvPr/>
        </p:nvSpPr>
        <p:spPr>
          <a:xfrm>
            <a:off x="723900" y="838200"/>
            <a:ext cx="7772400" cy="10668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kern="0" dirty="0" smtClean="0">
                <a:ea typeface="Gulim" pitchFamily="34" charset="-127"/>
              </a:rPr>
              <a:t>Distributed System</a:t>
            </a:r>
          </a:p>
          <a:p>
            <a:r>
              <a:rPr lang="en-US" altLang="ko-KR" sz="2400" b="1" dirty="0" smtClean="0">
                <a:ea typeface="굴림" pitchFamily="50" charset="-127"/>
              </a:rPr>
              <a:t>(from 802.15-08-0448-02-0006)</a:t>
            </a:r>
            <a:endParaRPr lang="en-US" altLang="ko-KR" sz="2400" kern="0" dirty="0" smtClean="0">
              <a:ea typeface="Gulim" pitchFamily="34" charset="-127"/>
            </a:endParaRPr>
          </a:p>
        </p:txBody>
      </p:sp>
      <p:sp>
        <p:nvSpPr>
          <p:cNvPr id="7" name="Rectangle 4"/>
          <p:cNvSpPr>
            <a:spLocks noChangeArrowheads="1"/>
          </p:cNvSpPr>
          <p:nvPr/>
        </p:nvSpPr>
        <p:spPr bwMode="auto">
          <a:xfrm>
            <a:off x="1078139" y="2276475"/>
            <a:ext cx="576262" cy="574675"/>
          </a:xfrm>
          <a:prstGeom prst="rect">
            <a:avLst/>
          </a:prstGeom>
          <a:solidFill>
            <a:srgbClr val="FFCC66"/>
          </a:solidFill>
          <a:ln w="9525">
            <a:solidFill>
              <a:schemeClr val="tx1"/>
            </a:solidFill>
            <a:miter lim="800000"/>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400">
                <a:latin typeface="Arial" charset="0"/>
                <a:ea typeface="Gulim" pitchFamily="34" charset="-127"/>
              </a:rPr>
              <a:t>C</a:t>
            </a:r>
          </a:p>
        </p:txBody>
      </p:sp>
      <p:sp>
        <p:nvSpPr>
          <p:cNvPr id="8" name="Oval 5"/>
          <p:cNvSpPr>
            <a:spLocks noChangeArrowheads="1"/>
          </p:cNvSpPr>
          <p:nvPr/>
        </p:nvSpPr>
        <p:spPr bwMode="auto">
          <a:xfrm>
            <a:off x="70076" y="3717925"/>
            <a:ext cx="576263" cy="574675"/>
          </a:xfrm>
          <a:prstGeom prst="ellipse">
            <a:avLst/>
          </a:prstGeom>
          <a:solidFill>
            <a:srgbClr val="DADAF6"/>
          </a:solidFill>
          <a:ln w="9525">
            <a:solidFill>
              <a:schemeClr val="tx1"/>
            </a:solidFill>
            <a:round/>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400">
                <a:latin typeface="Arial" charset="0"/>
                <a:ea typeface="Gulim" pitchFamily="34" charset="-127"/>
              </a:rPr>
              <a:t>S</a:t>
            </a:r>
            <a:r>
              <a:rPr lang="en-US" altLang="ko-KR" sz="2400" baseline="-25000">
                <a:latin typeface="Arial" charset="0"/>
                <a:ea typeface="Gulim" pitchFamily="34" charset="-127"/>
              </a:rPr>
              <a:t>1</a:t>
            </a:r>
          </a:p>
        </p:txBody>
      </p:sp>
      <p:sp>
        <p:nvSpPr>
          <p:cNvPr id="9" name="Oval 6"/>
          <p:cNvSpPr>
            <a:spLocks noChangeArrowheads="1"/>
          </p:cNvSpPr>
          <p:nvPr/>
        </p:nvSpPr>
        <p:spPr bwMode="auto">
          <a:xfrm>
            <a:off x="1582964" y="5014913"/>
            <a:ext cx="576262" cy="574675"/>
          </a:xfrm>
          <a:prstGeom prst="ellipse">
            <a:avLst/>
          </a:prstGeom>
          <a:solidFill>
            <a:srgbClr val="DADAF6"/>
          </a:solidFill>
          <a:ln w="9525">
            <a:solidFill>
              <a:schemeClr val="tx1"/>
            </a:solidFill>
            <a:round/>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400">
                <a:latin typeface="Arial" charset="0"/>
                <a:ea typeface="Gulim" pitchFamily="34" charset="-127"/>
              </a:rPr>
              <a:t>S</a:t>
            </a:r>
            <a:r>
              <a:rPr lang="en-US" altLang="ko-KR" sz="2400" baseline="-25000">
                <a:latin typeface="Arial" charset="0"/>
                <a:ea typeface="Gulim" pitchFamily="34" charset="-127"/>
              </a:rPr>
              <a:t>3</a:t>
            </a:r>
          </a:p>
        </p:txBody>
      </p:sp>
      <p:sp>
        <p:nvSpPr>
          <p:cNvPr id="10" name="Oval 7"/>
          <p:cNvSpPr>
            <a:spLocks noChangeArrowheads="1"/>
          </p:cNvSpPr>
          <p:nvPr/>
        </p:nvSpPr>
        <p:spPr bwMode="auto">
          <a:xfrm>
            <a:off x="3095851" y="3719513"/>
            <a:ext cx="576263" cy="574675"/>
          </a:xfrm>
          <a:prstGeom prst="ellipse">
            <a:avLst/>
          </a:prstGeom>
          <a:solidFill>
            <a:srgbClr val="DADAF6"/>
          </a:solidFill>
          <a:ln w="9525">
            <a:solidFill>
              <a:schemeClr val="tx1"/>
            </a:solidFill>
            <a:round/>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400">
                <a:latin typeface="Arial" charset="0"/>
                <a:ea typeface="Gulim" pitchFamily="34" charset="-127"/>
              </a:rPr>
              <a:t>S</a:t>
            </a:r>
            <a:r>
              <a:rPr lang="en-US" altLang="ko-KR" sz="2400" baseline="-25000">
                <a:latin typeface="Arial" charset="0"/>
                <a:ea typeface="Gulim" pitchFamily="34" charset="-127"/>
              </a:rPr>
              <a:t>4</a:t>
            </a:r>
          </a:p>
        </p:txBody>
      </p:sp>
      <p:sp>
        <p:nvSpPr>
          <p:cNvPr id="11" name="Oval 8"/>
          <p:cNvSpPr>
            <a:spLocks noChangeArrowheads="1"/>
          </p:cNvSpPr>
          <p:nvPr/>
        </p:nvSpPr>
        <p:spPr bwMode="auto">
          <a:xfrm>
            <a:off x="1582964" y="2565400"/>
            <a:ext cx="576262" cy="574675"/>
          </a:xfrm>
          <a:prstGeom prst="ellipse">
            <a:avLst/>
          </a:prstGeom>
          <a:solidFill>
            <a:srgbClr val="DADAF6"/>
          </a:solidFill>
          <a:ln w="9525">
            <a:solidFill>
              <a:schemeClr val="tx1"/>
            </a:solidFill>
            <a:round/>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400">
                <a:latin typeface="Arial" charset="0"/>
                <a:ea typeface="Gulim" pitchFamily="34" charset="-127"/>
              </a:rPr>
              <a:t>S</a:t>
            </a:r>
            <a:r>
              <a:rPr lang="en-US" altLang="ko-KR" sz="2400" baseline="-25000">
                <a:latin typeface="Arial" charset="0"/>
                <a:ea typeface="Gulim" pitchFamily="34" charset="-127"/>
              </a:rPr>
              <a:t>2</a:t>
            </a:r>
          </a:p>
        </p:txBody>
      </p:sp>
      <p:sp>
        <p:nvSpPr>
          <p:cNvPr id="12" name="Line 9"/>
          <p:cNvSpPr>
            <a:spLocks noChangeShapeType="1"/>
          </p:cNvSpPr>
          <p:nvPr/>
        </p:nvSpPr>
        <p:spPr bwMode="auto">
          <a:xfrm flipH="1">
            <a:off x="574901" y="2997200"/>
            <a:ext cx="1008063" cy="795338"/>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3" name="Line 10"/>
          <p:cNvSpPr>
            <a:spLocks noChangeShapeType="1"/>
          </p:cNvSpPr>
          <p:nvPr/>
        </p:nvSpPr>
        <p:spPr bwMode="auto">
          <a:xfrm>
            <a:off x="574901" y="4292600"/>
            <a:ext cx="1008063" cy="865188"/>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4" name="Line 11"/>
          <p:cNvSpPr>
            <a:spLocks noChangeShapeType="1"/>
          </p:cNvSpPr>
          <p:nvPr/>
        </p:nvSpPr>
        <p:spPr bwMode="auto">
          <a:xfrm>
            <a:off x="2159226" y="2997200"/>
            <a:ext cx="1008063" cy="795338"/>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5" name="Line 12"/>
          <p:cNvSpPr>
            <a:spLocks noChangeShapeType="1"/>
          </p:cNvSpPr>
          <p:nvPr/>
        </p:nvSpPr>
        <p:spPr bwMode="auto">
          <a:xfrm flipH="1">
            <a:off x="2159226" y="4292600"/>
            <a:ext cx="1008063" cy="865188"/>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 name="Text Box 13"/>
          <p:cNvSpPr txBox="1">
            <a:spLocks noChangeArrowheads="1"/>
          </p:cNvSpPr>
          <p:nvPr/>
        </p:nvSpPr>
        <p:spPr bwMode="auto">
          <a:xfrm>
            <a:off x="208189" y="1628775"/>
            <a:ext cx="22383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1600" dirty="0">
                <a:latin typeface="Arial" charset="0"/>
                <a:ea typeface="Gulim" pitchFamily="34" charset="-127"/>
              </a:rPr>
              <a:t>temporary control</a:t>
            </a:r>
          </a:p>
          <a:p>
            <a:pPr algn="ctr"/>
            <a:r>
              <a:rPr lang="en-US" altLang="ko-KR" sz="1600" dirty="0">
                <a:latin typeface="Arial" charset="0"/>
                <a:ea typeface="Gulim" pitchFamily="34" charset="-127"/>
              </a:rPr>
              <a:t>(dynamic organization)</a:t>
            </a:r>
          </a:p>
        </p:txBody>
      </p:sp>
      <p:sp>
        <p:nvSpPr>
          <p:cNvPr id="17" name="Rectangle 2"/>
          <p:cNvSpPr>
            <a:spLocks noChangeArrowheads="1"/>
          </p:cNvSpPr>
          <p:nvPr/>
        </p:nvSpPr>
        <p:spPr bwMode="auto">
          <a:xfrm>
            <a:off x="4029301" y="3068638"/>
            <a:ext cx="1441450" cy="27368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r>
              <a:rPr lang="en-US" altLang="ko-KR" sz="1800">
                <a:latin typeface="Arial" charset="0"/>
                <a:ea typeface="Gulim" pitchFamily="34" charset="-127"/>
              </a:rPr>
              <a:t>System A</a:t>
            </a:r>
          </a:p>
        </p:txBody>
      </p:sp>
      <p:sp>
        <p:nvSpPr>
          <p:cNvPr id="18" name="Rectangle 5"/>
          <p:cNvSpPr>
            <a:spLocks noChangeArrowheads="1"/>
          </p:cNvSpPr>
          <p:nvPr/>
        </p:nvSpPr>
        <p:spPr bwMode="auto">
          <a:xfrm>
            <a:off x="4137251" y="5013325"/>
            <a:ext cx="1223963" cy="5746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r>
              <a:rPr lang="en-US" altLang="ko-KR" sz="1000">
                <a:latin typeface="Arial" charset="0"/>
                <a:ea typeface="Gulim" pitchFamily="34" charset="-127"/>
              </a:rPr>
              <a:t>Local system control (HW, OS)</a:t>
            </a:r>
          </a:p>
        </p:txBody>
      </p:sp>
      <p:sp>
        <p:nvSpPr>
          <p:cNvPr id="19" name="Rectangle 6"/>
          <p:cNvSpPr>
            <a:spLocks noChangeArrowheads="1"/>
          </p:cNvSpPr>
          <p:nvPr/>
        </p:nvSpPr>
        <p:spPr bwMode="auto">
          <a:xfrm>
            <a:off x="5758089" y="5013325"/>
            <a:ext cx="1296987" cy="5746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r>
              <a:rPr lang="en-US" altLang="ko-KR" sz="1000">
                <a:latin typeface="Arial" charset="0"/>
                <a:ea typeface="Gulim" pitchFamily="34" charset="-127"/>
              </a:rPr>
              <a:t>Local system control (HW, OS)</a:t>
            </a:r>
          </a:p>
        </p:txBody>
      </p:sp>
      <p:sp>
        <p:nvSpPr>
          <p:cNvPr id="20" name="Rectangle 7"/>
          <p:cNvSpPr>
            <a:spLocks noChangeArrowheads="1"/>
          </p:cNvSpPr>
          <p:nvPr/>
        </p:nvSpPr>
        <p:spPr bwMode="auto">
          <a:xfrm>
            <a:off x="7413851" y="5013325"/>
            <a:ext cx="1296988" cy="5746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r>
              <a:rPr lang="en-US" altLang="ko-KR" sz="1000">
                <a:latin typeface="Arial" charset="0"/>
                <a:ea typeface="Gulim" pitchFamily="34" charset="-127"/>
              </a:rPr>
              <a:t>Local system control (HW, OS)</a:t>
            </a:r>
          </a:p>
        </p:txBody>
      </p:sp>
      <p:sp>
        <p:nvSpPr>
          <p:cNvPr id="21" name="Rectangle 8"/>
          <p:cNvSpPr>
            <a:spLocks noChangeArrowheads="1"/>
          </p:cNvSpPr>
          <p:nvPr/>
        </p:nvSpPr>
        <p:spPr bwMode="auto">
          <a:xfrm>
            <a:off x="5685064" y="3068638"/>
            <a:ext cx="1441450" cy="27368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r>
              <a:rPr lang="en-US" altLang="ko-KR" sz="1800">
                <a:latin typeface="Arial" charset="0"/>
                <a:ea typeface="Gulim" pitchFamily="34" charset="-127"/>
              </a:rPr>
              <a:t>System B</a:t>
            </a:r>
          </a:p>
        </p:txBody>
      </p:sp>
      <p:sp>
        <p:nvSpPr>
          <p:cNvPr id="22" name="Rectangle 9"/>
          <p:cNvSpPr>
            <a:spLocks noChangeArrowheads="1"/>
          </p:cNvSpPr>
          <p:nvPr/>
        </p:nvSpPr>
        <p:spPr bwMode="auto">
          <a:xfrm>
            <a:off x="7342414" y="3068638"/>
            <a:ext cx="1441450" cy="27368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r>
              <a:rPr lang="en-US" altLang="ko-KR" sz="1800">
                <a:latin typeface="Arial" charset="0"/>
                <a:ea typeface="Gulim" pitchFamily="34" charset="-127"/>
              </a:rPr>
              <a:t>System C</a:t>
            </a:r>
          </a:p>
        </p:txBody>
      </p:sp>
      <p:sp>
        <p:nvSpPr>
          <p:cNvPr id="23" name="Rectangle 10"/>
          <p:cNvSpPr>
            <a:spLocks noChangeArrowheads="1"/>
          </p:cNvSpPr>
          <p:nvPr/>
        </p:nvSpPr>
        <p:spPr bwMode="auto">
          <a:xfrm>
            <a:off x="4102326" y="4294188"/>
            <a:ext cx="4608513" cy="574675"/>
          </a:xfrm>
          <a:prstGeom prst="rect">
            <a:avLst/>
          </a:prstGeom>
          <a:solidFill>
            <a:srgbClr val="FFCC66"/>
          </a:solidFill>
          <a:ln w="9525">
            <a:solidFill>
              <a:schemeClr val="tx1"/>
            </a:solidFill>
            <a:miter lim="800000"/>
            <a:headEnd/>
            <a:tailEnd/>
          </a:ln>
        </p:spPr>
        <p:txBody>
          <a:bodyPr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r>
              <a:rPr lang="en-US" altLang="ko-KR" sz="1600">
                <a:latin typeface="Arial" charset="0"/>
                <a:ea typeface="Gulim" pitchFamily="34" charset="-127"/>
              </a:rPr>
              <a:t>Distributed control, i.e. middleware architecture</a:t>
            </a:r>
          </a:p>
        </p:txBody>
      </p:sp>
      <p:sp>
        <p:nvSpPr>
          <p:cNvPr id="24" name="Rectangle 11"/>
          <p:cNvSpPr>
            <a:spLocks noChangeArrowheads="1"/>
          </p:cNvSpPr>
          <p:nvPr/>
        </p:nvSpPr>
        <p:spPr bwMode="auto">
          <a:xfrm>
            <a:off x="4102326" y="3571875"/>
            <a:ext cx="4608513" cy="574675"/>
          </a:xfrm>
          <a:prstGeom prst="rect">
            <a:avLst/>
          </a:prstGeom>
          <a:solidFill>
            <a:schemeClr val="bg1"/>
          </a:solidFill>
          <a:ln w="9525">
            <a:solidFill>
              <a:schemeClr val="tx1"/>
            </a:solidFill>
            <a:miter lim="800000"/>
            <a:headEnd/>
            <a:tailEnd/>
          </a:ln>
        </p:spPr>
        <p:txBody>
          <a:bodyPr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r>
              <a:rPr lang="en-US" altLang="ko-KR" sz="1600">
                <a:latin typeface="Arial" charset="0"/>
                <a:ea typeface="Gulim" pitchFamily="34" charset="-127"/>
              </a:rPr>
              <a:t>Application</a:t>
            </a:r>
          </a:p>
        </p:txBody>
      </p:sp>
      <p:sp>
        <p:nvSpPr>
          <p:cNvPr id="25" name="Line 12"/>
          <p:cNvSpPr>
            <a:spLocks noChangeShapeType="1"/>
          </p:cNvSpPr>
          <p:nvPr/>
        </p:nvSpPr>
        <p:spPr bwMode="auto">
          <a:xfrm flipV="1">
            <a:off x="4029301" y="6056313"/>
            <a:ext cx="4754563"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6" name="Line 13"/>
          <p:cNvSpPr>
            <a:spLocks noChangeShapeType="1"/>
          </p:cNvSpPr>
          <p:nvPr/>
        </p:nvSpPr>
        <p:spPr bwMode="auto">
          <a:xfrm>
            <a:off x="4748439" y="5805488"/>
            <a:ext cx="1587" cy="250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7" name="Line 14"/>
          <p:cNvSpPr>
            <a:spLocks noChangeShapeType="1"/>
          </p:cNvSpPr>
          <p:nvPr/>
        </p:nvSpPr>
        <p:spPr bwMode="auto">
          <a:xfrm>
            <a:off x="6404201" y="5808663"/>
            <a:ext cx="1588" cy="250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8" name="Line 15"/>
          <p:cNvSpPr>
            <a:spLocks noChangeShapeType="1"/>
          </p:cNvSpPr>
          <p:nvPr/>
        </p:nvSpPr>
        <p:spPr bwMode="auto">
          <a:xfrm>
            <a:off x="8061551" y="5808663"/>
            <a:ext cx="1588" cy="250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9" name="Text Box 16"/>
          <p:cNvSpPr txBox="1">
            <a:spLocks noChangeArrowheads="1"/>
          </p:cNvSpPr>
          <p:nvPr/>
        </p:nvSpPr>
        <p:spPr bwMode="auto">
          <a:xfrm>
            <a:off x="6696301" y="6054725"/>
            <a:ext cx="20859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lang="en-US" altLang="ko-KR" sz="1400">
                <a:latin typeface="Arial" charset="0"/>
                <a:ea typeface="Gulim" pitchFamily="34" charset="-127"/>
              </a:rPr>
              <a:t>Communication network</a:t>
            </a:r>
          </a:p>
        </p:txBody>
      </p:sp>
    </p:spTree>
    <p:extLst>
      <p:ext uri="{BB962C8B-B14F-4D97-AF65-F5344CB8AC3E}">
        <p14:creationId xmlns:p14="http://schemas.microsoft.com/office/powerpoint/2010/main" val="9674923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r>
              <a:rPr lang="en-US" altLang="ja-JP" dirty="0" smtClean="0"/>
              <a:t>Slide </a:t>
            </a:r>
            <a:fld id="{C0B28D46-0E2F-4707-8B2A-60F0DBD24E3A}" type="slidenum">
              <a:rPr lang="en-US" altLang="ja-JP" smtClean="0"/>
              <a:pPr>
                <a:defRPr/>
              </a:pPr>
              <a:t>11</a:t>
            </a:fld>
            <a:endParaRPr lang="en-US" altLang="ja-JP" dirty="0"/>
          </a:p>
        </p:txBody>
      </p:sp>
      <p:sp>
        <p:nvSpPr>
          <p:cNvPr id="4" name="Rectangle 2"/>
          <p:cNvSpPr txBox="1">
            <a:spLocks noChangeArrowheads="1"/>
          </p:cNvSpPr>
          <p:nvPr/>
        </p:nvSpPr>
        <p:spPr>
          <a:xfrm>
            <a:off x="723900" y="685800"/>
            <a:ext cx="7772400" cy="10668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dirty="0">
                <a:ea typeface="Gulim" pitchFamily="34" charset="-127"/>
              </a:rPr>
              <a:t>Self-Organized System</a:t>
            </a:r>
            <a:endParaRPr lang="en-US" altLang="ko-KR" kern="0" dirty="0" smtClean="0">
              <a:ea typeface="Gulim" pitchFamily="34" charset="-127"/>
            </a:endParaRPr>
          </a:p>
          <a:p>
            <a:r>
              <a:rPr lang="en-US" altLang="ko-KR" sz="2400" b="1" dirty="0" smtClean="0">
                <a:ea typeface="굴림" pitchFamily="50" charset="-127"/>
              </a:rPr>
              <a:t>(from 802.15-08-0448-02-0006)</a:t>
            </a:r>
            <a:endParaRPr lang="en-US" altLang="ko-KR" sz="2400" kern="0" dirty="0" smtClean="0">
              <a:ea typeface="Gulim" pitchFamily="34" charset="-127"/>
            </a:endParaRPr>
          </a:p>
        </p:txBody>
      </p:sp>
      <p:grpSp>
        <p:nvGrpSpPr>
          <p:cNvPr id="6" name="Group 31"/>
          <p:cNvGrpSpPr>
            <a:grpSpLocks/>
          </p:cNvGrpSpPr>
          <p:nvPr/>
        </p:nvGrpSpPr>
        <p:grpSpPr bwMode="auto">
          <a:xfrm>
            <a:off x="1806575" y="3176588"/>
            <a:ext cx="1366838" cy="1223962"/>
            <a:chOff x="1429" y="2636"/>
            <a:chExt cx="861" cy="771"/>
          </a:xfrm>
        </p:grpSpPr>
        <p:sp>
          <p:nvSpPr>
            <p:cNvPr id="7" name="Rectangle 2"/>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1800">
                  <a:latin typeface="Arial" charset="0"/>
                  <a:ea typeface="Gulim" pitchFamily="34" charset="-127"/>
                </a:rPr>
                <a:t>C</a:t>
              </a:r>
            </a:p>
          </p:txBody>
        </p:sp>
        <p:sp>
          <p:nvSpPr>
            <p:cNvPr id="8" name="Oval 8"/>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400">
                  <a:latin typeface="Arial" charset="0"/>
                  <a:ea typeface="Gulim" pitchFamily="34" charset="-127"/>
                </a:rPr>
                <a:t>S</a:t>
              </a:r>
              <a:r>
                <a:rPr lang="en-US" altLang="ko-KR" sz="2400" baseline="-25000">
                  <a:latin typeface="Arial" charset="0"/>
                  <a:ea typeface="Gulim" pitchFamily="34" charset="-127"/>
                </a:rPr>
                <a:t>3</a:t>
              </a:r>
            </a:p>
          </p:txBody>
        </p:sp>
        <p:sp>
          <p:nvSpPr>
            <p:cNvPr id="9" name="Line 12"/>
            <p:cNvSpPr>
              <a:spLocks noChangeShapeType="1"/>
            </p:cNvSpPr>
            <p:nvPr/>
          </p:nvSpPr>
          <p:spPr bwMode="auto">
            <a:xfrm flipV="1">
              <a:off x="1837" y="2636"/>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 name="Line 13"/>
            <p:cNvSpPr>
              <a:spLocks noChangeShapeType="1"/>
            </p:cNvSpPr>
            <p:nvPr/>
          </p:nvSpPr>
          <p:spPr bwMode="auto">
            <a:xfrm>
              <a:off x="1837" y="3180"/>
              <a:ext cx="0"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 name="Line 14"/>
            <p:cNvSpPr>
              <a:spLocks noChangeShapeType="1"/>
            </p:cNvSpPr>
            <p:nvPr/>
          </p:nvSpPr>
          <p:spPr bwMode="auto">
            <a:xfrm flipH="1">
              <a:off x="1429" y="2999"/>
              <a:ext cx="2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2" name="Line 15"/>
            <p:cNvSpPr>
              <a:spLocks noChangeShapeType="1"/>
            </p:cNvSpPr>
            <p:nvPr/>
          </p:nvSpPr>
          <p:spPr bwMode="auto">
            <a:xfrm>
              <a:off x="2017" y="2999"/>
              <a:ext cx="27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13" name="AutoShape 32"/>
          <p:cNvSpPr>
            <a:spLocks noChangeArrowheads="1"/>
          </p:cNvSpPr>
          <p:nvPr/>
        </p:nvSpPr>
        <p:spPr bwMode="auto">
          <a:xfrm>
            <a:off x="1120775" y="1804988"/>
            <a:ext cx="6477000" cy="4572000"/>
          </a:xfrm>
          <a:prstGeom prst="hexagon">
            <a:avLst>
              <a:gd name="adj" fmla="val 26215"/>
              <a:gd name="vf" fmla="val 11547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endParaRPr lang="ko-KR" altLang="en-US" sz="1800">
              <a:latin typeface="Arial" charset="0"/>
              <a:ea typeface="Gulim" pitchFamily="34" charset="-127"/>
            </a:endParaRPr>
          </a:p>
        </p:txBody>
      </p:sp>
      <p:grpSp>
        <p:nvGrpSpPr>
          <p:cNvPr id="14" name="Group 33"/>
          <p:cNvGrpSpPr>
            <a:grpSpLocks/>
          </p:cNvGrpSpPr>
          <p:nvPr/>
        </p:nvGrpSpPr>
        <p:grpSpPr bwMode="auto">
          <a:xfrm>
            <a:off x="3101975" y="4776788"/>
            <a:ext cx="1366838" cy="1223962"/>
            <a:chOff x="1429" y="2636"/>
            <a:chExt cx="861" cy="771"/>
          </a:xfrm>
        </p:grpSpPr>
        <p:sp>
          <p:nvSpPr>
            <p:cNvPr id="15" name="Rectangle 34"/>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1800">
                  <a:latin typeface="Arial" charset="0"/>
                  <a:ea typeface="Gulim" pitchFamily="34" charset="-127"/>
                </a:rPr>
                <a:t>C</a:t>
              </a:r>
            </a:p>
          </p:txBody>
        </p:sp>
        <p:sp>
          <p:nvSpPr>
            <p:cNvPr id="16" name="Oval 35"/>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400">
                  <a:latin typeface="Arial" charset="0"/>
                  <a:ea typeface="Gulim" pitchFamily="34" charset="-127"/>
                </a:rPr>
                <a:t>S</a:t>
              </a:r>
              <a:r>
                <a:rPr lang="en-US" altLang="ko-KR" sz="2400" baseline="-25000">
                  <a:latin typeface="Arial" charset="0"/>
                  <a:ea typeface="Gulim" pitchFamily="34" charset="-127"/>
                </a:rPr>
                <a:t>5</a:t>
              </a:r>
            </a:p>
          </p:txBody>
        </p:sp>
        <p:sp>
          <p:nvSpPr>
            <p:cNvPr id="17" name="Line 36"/>
            <p:cNvSpPr>
              <a:spLocks noChangeShapeType="1"/>
            </p:cNvSpPr>
            <p:nvPr/>
          </p:nvSpPr>
          <p:spPr bwMode="auto">
            <a:xfrm flipV="1">
              <a:off x="1837" y="2636"/>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8" name="Line 37"/>
            <p:cNvSpPr>
              <a:spLocks noChangeShapeType="1"/>
            </p:cNvSpPr>
            <p:nvPr/>
          </p:nvSpPr>
          <p:spPr bwMode="auto">
            <a:xfrm>
              <a:off x="1837" y="3180"/>
              <a:ext cx="0"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9" name="Line 38"/>
            <p:cNvSpPr>
              <a:spLocks noChangeShapeType="1"/>
            </p:cNvSpPr>
            <p:nvPr/>
          </p:nvSpPr>
          <p:spPr bwMode="auto">
            <a:xfrm flipH="1">
              <a:off x="1429" y="2999"/>
              <a:ext cx="2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0" name="Line 39"/>
            <p:cNvSpPr>
              <a:spLocks noChangeShapeType="1"/>
            </p:cNvSpPr>
            <p:nvPr/>
          </p:nvSpPr>
          <p:spPr bwMode="auto">
            <a:xfrm>
              <a:off x="2017" y="2999"/>
              <a:ext cx="27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21" name="Group 40"/>
          <p:cNvGrpSpPr>
            <a:grpSpLocks/>
          </p:cNvGrpSpPr>
          <p:nvPr/>
        </p:nvGrpSpPr>
        <p:grpSpPr bwMode="auto">
          <a:xfrm>
            <a:off x="3330575" y="1804988"/>
            <a:ext cx="1366838" cy="1223962"/>
            <a:chOff x="1429" y="2636"/>
            <a:chExt cx="861" cy="771"/>
          </a:xfrm>
        </p:grpSpPr>
        <p:sp>
          <p:nvSpPr>
            <p:cNvPr id="22" name="Rectangle 41"/>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1800">
                  <a:latin typeface="Arial" charset="0"/>
                  <a:ea typeface="Gulim" pitchFamily="34" charset="-127"/>
                </a:rPr>
                <a:t>C</a:t>
              </a:r>
            </a:p>
          </p:txBody>
        </p:sp>
        <p:sp>
          <p:nvSpPr>
            <p:cNvPr id="23" name="Oval 42"/>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400">
                  <a:latin typeface="Arial" charset="0"/>
                  <a:ea typeface="Gulim" pitchFamily="34" charset="-127"/>
                </a:rPr>
                <a:t>S</a:t>
              </a:r>
              <a:r>
                <a:rPr lang="en-US" altLang="ko-KR" sz="2400" baseline="-25000">
                  <a:latin typeface="Arial" charset="0"/>
                  <a:ea typeface="Gulim" pitchFamily="34" charset="-127"/>
                </a:rPr>
                <a:t>1</a:t>
              </a:r>
            </a:p>
          </p:txBody>
        </p:sp>
        <p:sp>
          <p:nvSpPr>
            <p:cNvPr id="24" name="Line 43"/>
            <p:cNvSpPr>
              <a:spLocks noChangeShapeType="1"/>
            </p:cNvSpPr>
            <p:nvPr/>
          </p:nvSpPr>
          <p:spPr bwMode="auto">
            <a:xfrm flipV="1">
              <a:off x="1837" y="2636"/>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5" name="Line 44"/>
            <p:cNvSpPr>
              <a:spLocks noChangeShapeType="1"/>
            </p:cNvSpPr>
            <p:nvPr/>
          </p:nvSpPr>
          <p:spPr bwMode="auto">
            <a:xfrm>
              <a:off x="1837" y="3180"/>
              <a:ext cx="0"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6" name="Line 45"/>
            <p:cNvSpPr>
              <a:spLocks noChangeShapeType="1"/>
            </p:cNvSpPr>
            <p:nvPr/>
          </p:nvSpPr>
          <p:spPr bwMode="auto">
            <a:xfrm flipH="1">
              <a:off x="1429" y="2999"/>
              <a:ext cx="2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7" name="Line 46"/>
            <p:cNvSpPr>
              <a:spLocks noChangeShapeType="1"/>
            </p:cNvSpPr>
            <p:nvPr/>
          </p:nvSpPr>
          <p:spPr bwMode="auto">
            <a:xfrm>
              <a:off x="2017" y="2999"/>
              <a:ext cx="27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28" name="Group 47"/>
          <p:cNvGrpSpPr>
            <a:grpSpLocks/>
          </p:cNvGrpSpPr>
          <p:nvPr/>
        </p:nvGrpSpPr>
        <p:grpSpPr bwMode="auto">
          <a:xfrm>
            <a:off x="5997575" y="3100388"/>
            <a:ext cx="1366838" cy="1223962"/>
            <a:chOff x="1429" y="2636"/>
            <a:chExt cx="861" cy="771"/>
          </a:xfrm>
        </p:grpSpPr>
        <p:sp>
          <p:nvSpPr>
            <p:cNvPr id="29" name="Rectangle 48"/>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1800">
                  <a:latin typeface="Arial" charset="0"/>
                  <a:ea typeface="Gulim" pitchFamily="34" charset="-127"/>
                </a:rPr>
                <a:t>C</a:t>
              </a:r>
            </a:p>
          </p:txBody>
        </p:sp>
        <p:sp>
          <p:nvSpPr>
            <p:cNvPr id="30" name="Oval 49"/>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400">
                  <a:latin typeface="Arial" charset="0"/>
                  <a:ea typeface="Gulim" pitchFamily="34" charset="-127"/>
                </a:rPr>
                <a:t>S</a:t>
              </a:r>
              <a:r>
                <a:rPr lang="en-US" altLang="ko-KR" sz="2400" baseline="-25000">
                  <a:latin typeface="Arial" charset="0"/>
                  <a:ea typeface="Gulim" pitchFamily="34" charset="-127"/>
                </a:rPr>
                <a:t>4</a:t>
              </a:r>
            </a:p>
          </p:txBody>
        </p:sp>
        <p:sp>
          <p:nvSpPr>
            <p:cNvPr id="31" name="Line 50"/>
            <p:cNvSpPr>
              <a:spLocks noChangeShapeType="1"/>
            </p:cNvSpPr>
            <p:nvPr/>
          </p:nvSpPr>
          <p:spPr bwMode="auto">
            <a:xfrm flipV="1">
              <a:off x="1837" y="2636"/>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2" name="Line 51"/>
            <p:cNvSpPr>
              <a:spLocks noChangeShapeType="1"/>
            </p:cNvSpPr>
            <p:nvPr/>
          </p:nvSpPr>
          <p:spPr bwMode="auto">
            <a:xfrm>
              <a:off x="1837" y="3180"/>
              <a:ext cx="0"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3" name="Line 52"/>
            <p:cNvSpPr>
              <a:spLocks noChangeShapeType="1"/>
            </p:cNvSpPr>
            <p:nvPr/>
          </p:nvSpPr>
          <p:spPr bwMode="auto">
            <a:xfrm flipH="1">
              <a:off x="1429" y="2999"/>
              <a:ext cx="2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4" name="Line 53"/>
            <p:cNvSpPr>
              <a:spLocks noChangeShapeType="1"/>
            </p:cNvSpPr>
            <p:nvPr/>
          </p:nvSpPr>
          <p:spPr bwMode="auto">
            <a:xfrm>
              <a:off x="2017" y="2999"/>
              <a:ext cx="27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35" name="Group 61"/>
          <p:cNvGrpSpPr>
            <a:grpSpLocks/>
          </p:cNvGrpSpPr>
          <p:nvPr/>
        </p:nvGrpSpPr>
        <p:grpSpPr bwMode="auto">
          <a:xfrm>
            <a:off x="5159375" y="2033588"/>
            <a:ext cx="1366838" cy="1223962"/>
            <a:chOff x="1429" y="2636"/>
            <a:chExt cx="861" cy="771"/>
          </a:xfrm>
        </p:grpSpPr>
        <p:sp>
          <p:nvSpPr>
            <p:cNvPr id="36" name="Rectangle 62"/>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1800">
                  <a:latin typeface="Arial" charset="0"/>
                  <a:ea typeface="Gulim" pitchFamily="34" charset="-127"/>
                </a:rPr>
                <a:t>C</a:t>
              </a:r>
            </a:p>
          </p:txBody>
        </p:sp>
        <p:sp>
          <p:nvSpPr>
            <p:cNvPr id="37" name="Oval 63"/>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400">
                  <a:latin typeface="Arial" charset="0"/>
                  <a:ea typeface="Gulim" pitchFamily="34" charset="-127"/>
                </a:rPr>
                <a:t>S</a:t>
              </a:r>
              <a:r>
                <a:rPr lang="en-US" altLang="ko-KR" sz="2400" baseline="-25000">
                  <a:latin typeface="Arial" charset="0"/>
                  <a:ea typeface="Gulim" pitchFamily="34" charset="-127"/>
                </a:rPr>
                <a:t>2</a:t>
              </a:r>
            </a:p>
          </p:txBody>
        </p:sp>
        <p:sp>
          <p:nvSpPr>
            <p:cNvPr id="38" name="Line 64"/>
            <p:cNvSpPr>
              <a:spLocks noChangeShapeType="1"/>
            </p:cNvSpPr>
            <p:nvPr/>
          </p:nvSpPr>
          <p:spPr bwMode="auto">
            <a:xfrm flipV="1">
              <a:off x="1837" y="2636"/>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9" name="Line 65"/>
            <p:cNvSpPr>
              <a:spLocks noChangeShapeType="1"/>
            </p:cNvSpPr>
            <p:nvPr/>
          </p:nvSpPr>
          <p:spPr bwMode="auto">
            <a:xfrm>
              <a:off x="1837" y="3180"/>
              <a:ext cx="0"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0" name="Line 66"/>
            <p:cNvSpPr>
              <a:spLocks noChangeShapeType="1"/>
            </p:cNvSpPr>
            <p:nvPr/>
          </p:nvSpPr>
          <p:spPr bwMode="auto">
            <a:xfrm flipH="1">
              <a:off x="1429" y="2999"/>
              <a:ext cx="2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 name="Line 67"/>
            <p:cNvSpPr>
              <a:spLocks noChangeShapeType="1"/>
            </p:cNvSpPr>
            <p:nvPr/>
          </p:nvSpPr>
          <p:spPr bwMode="auto">
            <a:xfrm>
              <a:off x="2017" y="2999"/>
              <a:ext cx="27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42" name="Text Box 68"/>
          <p:cNvSpPr txBox="1">
            <a:spLocks noChangeArrowheads="1"/>
          </p:cNvSpPr>
          <p:nvPr/>
        </p:nvSpPr>
        <p:spPr bwMode="auto">
          <a:xfrm>
            <a:off x="6835775" y="1576388"/>
            <a:ext cx="20574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r>
              <a:rPr lang="en-US" altLang="ko-KR" sz="1800">
                <a:latin typeface="Arial" charset="0"/>
                <a:ea typeface="Gulim" pitchFamily="34" charset="-127"/>
              </a:rPr>
              <a:t>Local interactions (environment, neighborhood)</a:t>
            </a:r>
          </a:p>
        </p:txBody>
      </p:sp>
      <p:sp>
        <p:nvSpPr>
          <p:cNvPr id="43" name="Line 69"/>
          <p:cNvSpPr>
            <a:spLocks noChangeShapeType="1"/>
          </p:cNvSpPr>
          <p:nvPr/>
        </p:nvSpPr>
        <p:spPr bwMode="auto">
          <a:xfrm flipV="1">
            <a:off x="6073775" y="1957388"/>
            <a:ext cx="381000" cy="381000"/>
          </a:xfrm>
          <a:prstGeom prst="line">
            <a:avLst/>
          </a:prstGeom>
          <a:noFill/>
          <a:ln w="28575">
            <a:solidFill>
              <a:schemeClr val="accent2"/>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4" name="Line 70"/>
          <p:cNvSpPr>
            <a:spLocks noChangeShapeType="1"/>
          </p:cNvSpPr>
          <p:nvPr/>
        </p:nvSpPr>
        <p:spPr bwMode="auto">
          <a:xfrm>
            <a:off x="6149975" y="2871788"/>
            <a:ext cx="304800" cy="304800"/>
          </a:xfrm>
          <a:prstGeom prst="line">
            <a:avLst/>
          </a:prstGeom>
          <a:noFill/>
          <a:ln w="28575">
            <a:solidFill>
              <a:schemeClr val="accent2"/>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5" name="Line 71"/>
          <p:cNvSpPr>
            <a:spLocks noChangeShapeType="1"/>
          </p:cNvSpPr>
          <p:nvPr/>
        </p:nvSpPr>
        <p:spPr bwMode="auto">
          <a:xfrm flipH="1">
            <a:off x="4473575" y="2490788"/>
            <a:ext cx="685800" cy="0"/>
          </a:xfrm>
          <a:prstGeom prst="line">
            <a:avLst/>
          </a:prstGeom>
          <a:noFill/>
          <a:ln w="28575">
            <a:solidFill>
              <a:schemeClr val="accent2"/>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6" name="Line 72"/>
          <p:cNvSpPr>
            <a:spLocks noChangeShapeType="1"/>
          </p:cNvSpPr>
          <p:nvPr/>
        </p:nvSpPr>
        <p:spPr bwMode="auto">
          <a:xfrm flipV="1">
            <a:off x="6302375" y="2033588"/>
            <a:ext cx="6858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7" name="Line 73"/>
          <p:cNvSpPr>
            <a:spLocks noChangeShapeType="1"/>
          </p:cNvSpPr>
          <p:nvPr/>
        </p:nvSpPr>
        <p:spPr bwMode="auto">
          <a:xfrm flipV="1">
            <a:off x="6378575" y="2185988"/>
            <a:ext cx="6096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8" name="Text Box 74"/>
          <p:cNvSpPr txBox="1">
            <a:spLocks noChangeArrowheads="1"/>
          </p:cNvSpPr>
          <p:nvPr/>
        </p:nvSpPr>
        <p:spPr bwMode="auto">
          <a:xfrm>
            <a:off x="968375" y="2262188"/>
            <a:ext cx="1692275"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r>
              <a:rPr lang="en-US" altLang="ko-KR" sz="1800">
                <a:latin typeface="Arial" charset="0"/>
                <a:ea typeface="Gulim" pitchFamily="34" charset="-127"/>
              </a:rPr>
              <a:t>Local system control</a:t>
            </a:r>
          </a:p>
        </p:txBody>
      </p:sp>
      <p:sp>
        <p:nvSpPr>
          <p:cNvPr id="49" name="Line 75"/>
          <p:cNvSpPr>
            <a:spLocks noChangeShapeType="1"/>
          </p:cNvSpPr>
          <p:nvPr/>
        </p:nvSpPr>
        <p:spPr bwMode="auto">
          <a:xfrm>
            <a:off x="1958975" y="2871788"/>
            <a:ext cx="1524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cxnSp>
        <p:nvCxnSpPr>
          <p:cNvPr id="50" name="AutoShape 79"/>
          <p:cNvCxnSpPr>
            <a:cxnSpLocks noChangeShapeType="1"/>
          </p:cNvCxnSpPr>
          <p:nvPr/>
        </p:nvCxnSpPr>
        <p:spPr bwMode="auto">
          <a:xfrm rot="16200000" flipV="1">
            <a:off x="3047207" y="3231356"/>
            <a:ext cx="2608262" cy="2803525"/>
          </a:xfrm>
          <a:prstGeom prst="curvedConnector4">
            <a:avLst>
              <a:gd name="adj1" fmla="val -11991"/>
              <a:gd name="adj2" fmla="val 39750"/>
            </a:avLst>
          </a:prstGeom>
          <a:noFill/>
          <a:ln w="9525">
            <a:solidFill>
              <a:schemeClr val="tx1"/>
            </a:solidFill>
            <a:prstDash val="lgDash"/>
            <a:round/>
            <a:headEnd/>
            <a:tailEnd type="triangle" w="med" len="med"/>
          </a:ln>
          <a:extLst>
            <a:ext uri="{909E8E84-426E-40DD-AFC4-6F175D3DCCD1}">
              <a14:hiddenFill xmlns:a14="http://schemas.microsoft.com/office/drawing/2010/main">
                <a:noFill/>
              </a14:hiddenFill>
            </a:ext>
          </a:extLst>
        </p:spPr>
      </p:cxnSp>
      <p:sp>
        <p:nvSpPr>
          <p:cNvPr id="51" name="Text Box 76"/>
          <p:cNvSpPr txBox="1">
            <a:spLocks noChangeArrowheads="1"/>
          </p:cNvSpPr>
          <p:nvPr/>
        </p:nvSpPr>
        <p:spPr bwMode="auto">
          <a:xfrm>
            <a:off x="4016375" y="4471988"/>
            <a:ext cx="1616075"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r>
              <a:rPr lang="en-US" altLang="ko-KR" sz="1800">
                <a:latin typeface="Arial" charset="0"/>
                <a:ea typeface="Gulim" pitchFamily="34" charset="-127"/>
              </a:rPr>
              <a:t>Simple local behavior</a:t>
            </a:r>
          </a:p>
        </p:txBody>
      </p:sp>
      <p:sp>
        <p:nvSpPr>
          <p:cNvPr id="52" name="Line 77"/>
          <p:cNvSpPr>
            <a:spLocks noChangeShapeType="1"/>
          </p:cNvSpPr>
          <p:nvPr/>
        </p:nvSpPr>
        <p:spPr bwMode="auto">
          <a:xfrm flipV="1">
            <a:off x="4092575" y="4852988"/>
            <a:ext cx="2286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3" name="Line 78"/>
          <p:cNvSpPr>
            <a:spLocks noChangeShapeType="1"/>
          </p:cNvSpPr>
          <p:nvPr/>
        </p:nvSpPr>
        <p:spPr bwMode="auto">
          <a:xfrm>
            <a:off x="5311775" y="4852988"/>
            <a:ext cx="3048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nvGrpSpPr>
          <p:cNvPr id="54" name="Group 54"/>
          <p:cNvGrpSpPr>
            <a:grpSpLocks/>
          </p:cNvGrpSpPr>
          <p:nvPr/>
        </p:nvGrpSpPr>
        <p:grpSpPr bwMode="auto">
          <a:xfrm>
            <a:off x="5311775" y="5157788"/>
            <a:ext cx="1366838" cy="1223962"/>
            <a:chOff x="1429" y="2636"/>
            <a:chExt cx="861" cy="771"/>
          </a:xfrm>
        </p:grpSpPr>
        <p:sp>
          <p:nvSpPr>
            <p:cNvPr id="55" name="Rectangle 55"/>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1800">
                  <a:latin typeface="Arial" charset="0"/>
                  <a:ea typeface="Gulim" pitchFamily="34" charset="-127"/>
                </a:rPr>
                <a:t>C</a:t>
              </a:r>
            </a:p>
          </p:txBody>
        </p:sp>
        <p:sp>
          <p:nvSpPr>
            <p:cNvPr id="56" name="Oval 56"/>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400">
                  <a:latin typeface="Arial" charset="0"/>
                  <a:ea typeface="Gulim" pitchFamily="34" charset="-127"/>
                </a:rPr>
                <a:t>S</a:t>
              </a:r>
              <a:r>
                <a:rPr lang="en-US" altLang="ko-KR" sz="2400" baseline="-25000">
                  <a:latin typeface="Arial" charset="0"/>
                  <a:ea typeface="Gulim" pitchFamily="34" charset="-127"/>
                </a:rPr>
                <a:t>6</a:t>
              </a:r>
            </a:p>
          </p:txBody>
        </p:sp>
        <p:sp>
          <p:nvSpPr>
            <p:cNvPr id="57" name="Line 57"/>
            <p:cNvSpPr>
              <a:spLocks noChangeShapeType="1"/>
            </p:cNvSpPr>
            <p:nvPr/>
          </p:nvSpPr>
          <p:spPr bwMode="auto">
            <a:xfrm flipV="1">
              <a:off x="1837" y="2636"/>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58" name="Line 58"/>
            <p:cNvSpPr>
              <a:spLocks noChangeShapeType="1"/>
            </p:cNvSpPr>
            <p:nvPr/>
          </p:nvSpPr>
          <p:spPr bwMode="auto">
            <a:xfrm>
              <a:off x="1837" y="3180"/>
              <a:ext cx="0" cy="22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59" name="Line 59"/>
            <p:cNvSpPr>
              <a:spLocks noChangeShapeType="1"/>
            </p:cNvSpPr>
            <p:nvPr/>
          </p:nvSpPr>
          <p:spPr bwMode="auto">
            <a:xfrm flipH="1">
              <a:off x="1429" y="2999"/>
              <a:ext cx="2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0" name="Line 60"/>
            <p:cNvSpPr>
              <a:spLocks noChangeShapeType="1"/>
            </p:cNvSpPr>
            <p:nvPr/>
          </p:nvSpPr>
          <p:spPr bwMode="auto">
            <a:xfrm>
              <a:off x="2017" y="2999"/>
              <a:ext cx="27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Tree>
    <p:extLst>
      <p:ext uri="{BB962C8B-B14F-4D97-AF65-F5344CB8AC3E}">
        <p14:creationId xmlns:p14="http://schemas.microsoft.com/office/powerpoint/2010/main" val="4051848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81000" y="685800"/>
            <a:ext cx="8458200" cy="10668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altLang="ja-JP" kern="0" dirty="0" smtClean="0">
                <a:latin typeface="Times New Roman" panose="02020603050405020304" pitchFamily="18" charset="0"/>
                <a:ea typeface="ＭＳ Ｐゴシック" pitchFamily="50" charset="-128"/>
                <a:cs typeface="Times New Roman" panose="02020603050405020304" pitchFamily="18" charset="0"/>
              </a:rPr>
              <a:t>Distributed Local Temporary Control</a:t>
            </a:r>
            <a:endParaRPr lang="en-US" altLang="ja-JP" kern="0" dirty="0" smtClean="0">
              <a:latin typeface="Times New Roman" panose="02020603050405020304" pitchFamily="18" charset="0"/>
              <a:ea typeface="ＭＳ Ｐゴシック" pitchFamily="50" charset="-128"/>
              <a:cs typeface="Times New Roman" panose="02020603050405020304" pitchFamily="18" charset="0"/>
            </a:endParaRPr>
          </a:p>
        </p:txBody>
      </p:sp>
      <p:sp>
        <p:nvSpPr>
          <p:cNvPr id="17" name="スライド番号プレースホルダー 1"/>
          <p:cNvSpPr>
            <a:spLocks noGrp="1"/>
          </p:cNvSpPr>
          <p:nvPr>
            <p:ph type="sldNum" sz="quarter" idx="10"/>
          </p:nvPr>
        </p:nvSpPr>
        <p:spPr>
          <a:xfrm>
            <a:off x="4344988" y="6475413"/>
            <a:ext cx="530225" cy="182562"/>
          </a:xfrm>
        </p:spPr>
        <p:txBody>
          <a:bodyPr/>
          <a:lstStyle/>
          <a:p>
            <a:pPr>
              <a:defRPr/>
            </a:pPr>
            <a:r>
              <a:rPr lang="en-US" altLang="ja-JP" dirty="0" smtClean="0"/>
              <a:t>Slide </a:t>
            </a:r>
            <a:fld id="{C0B28D46-0E2F-4707-8B2A-60F0DBD24E3A}" type="slidenum">
              <a:rPr lang="en-US" altLang="ja-JP" smtClean="0"/>
              <a:pPr>
                <a:defRPr/>
              </a:pPr>
              <a:t>12</a:t>
            </a:fld>
            <a:endParaRPr lang="en-US" altLang="ja-JP" dirty="0"/>
          </a:p>
        </p:txBody>
      </p:sp>
      <p:grpSp>
        <p:nvGrpSpPr>
          <p:cNvPr id="15" name="グループ化 14"/>
          <p:cNvGrpSpPr/>
          <p:nvPr/>
        </p:nvGrpSpPr>
        <p:grpSpPr>
          <a:xfrm>
            <a:off x="533400" y="1295400"/>
            <a:ext cx="8229600" cy="5181600"/>
            <a:chOff x="533400" y="1295400"/>
            <a:chExt cx="8229600" cy="518160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912" y="2209800"/>
              <a:ext cx="7253288" cy="37225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1314450"/>
              <a:ext cx="2085975" cy="1428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円/楕円 7"/>
            <p:cNvSpPr/>
            <p:nvPr/>
          </p:nvSpPr>
          <p:spPr bwMode="auto">
            <a:xfrm>
              <a:off x="3352800" y="1314450"/>
              <a:ext cx="2514600" cy="1428750"/>
            </a:xfrm>
            <a:prstGeom prst="ellipse">
              <a:avLst/>
            </a:prstGeom>
            <a:noFill/>
            <a:ln w="19050" cap="flat" cmpd="sng" algn="ctr">
              <a:solidFill>
                <a:schemeClr val="bg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円/楕円 10"/>
            <p:cNvSpPr/>
            <p:nvPr/>
          </p:nvSpPr>
          <p:spPr bwMode="auto">
            <a:xfrm>
              <a:off x="5562600" y="2209799"/>
              <a:ext cx="2514600" cy="1777433"/>
            </a:xfrm>
            <a:prstGeom prst="ellipse">
              <a:avLst/>
            </a:prstGeom>
            <a:noFill/>
            <a:ln w="19050" cap="flat" cmpd="sng" algn="ctr">
              <a:solidFill>
                <a:schemeClr val="bg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円/楕円 11"/>
            <p:cNvSpPr/>
            <p:nvPr/>
          </p:nvSpPr>
          <p:spPr bwMode="auto">
            <a:xfrm>
              <a:off x="5638800" y="4114800"/>
              <a:ext cx="2286000" cy="1777433"/>
            </a:xfrm>
            <a:prstGeom prst="ellipse">
              <a:avLst/>
            </a:prstGeom>
            <a:noFill/>
            <a:ln w="19050" cap="flat" cmpd="sng" algn="ctr">
              <a:solidFill>
                <a:schemeClr val="bg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 name="円/楕円 12"/>
            <p:cNvSpPr/>
            <p:nvPr/>
          </p:nvSpPr>
          <p:spPr bwMode="auto">
            <a:xfrm>
              <a:off x="823912" y="2667000"/>
              <a:ext cx="4738688" cy="3218089"/>
            </a:xfrm>
            <a:prstGeom prst="ellipse">
              <a:avLst/>
            </a:prstGeom>
            <a:noFill/>
            <a:ln w="19050" cap="flat" cmpd="sng" algn="ctr">
              <a:solidFill>
                <a:schemeClr val="bg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円/楕円 13"/>
            <p:cNvSpPr/>
            <p:nvPr/>
          </p:nvSpPr>
          <p:spPr bwMode="auto">
            <a:xfrm>
              <a:off x="533400" y="1295400"/>
              <a:ext cx="8229600" cy="5181600"/>
            </a:xfrm>
            <a:prstGeom prst="ellipse">
              <a:avLst/>
            </a:prstGeom>
            <a:noFill/>
            <a:ln w="19050" cap="flat" cmpd="sng" algn="ctr">
              <a:solidFill>
                <a:schemeClr val="bg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 name="円/楕円 9"/>
            <p:cNvSpPr/>
            <p:nvPr/>
          </p:nvSpPr>
          <p:spPr bwMode="auto">
            <a:xfrm>
              <a:off x="2895600" y="4191000"/>
              <a:ext cx="685800" cy="685800"/>
            </a:xfrm>
            <a:prstGeom prst="ellipse">
              <a:avLst/>
            </a:prstGeom>
            <a:noFill/>
            <a:ln w="28575" cap="flat" cmpd="sng" algn="ctr">
              <a:solidFill>
                <a:srgbClr val="0AAE2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6019800" y="4305300"/>
              <a:ext cx="495300" cy="495300"/>
            </a:xfrm>
            <a:prstGeom prst="ellipse">
              <a:avLst/>
            </a:prstGeom>
            <a:noFill/>
            <a:ln w="28575" cap="flat" cmpd="sng" algn="ctr">
              <a:solidFill>
                <a:srgbClr val="0AAE2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3" name="円/楕円 22"/>
            <p:cNvSpPr/>
            <p:nvPr/>
          </p:nvSpPr>
          <p:spPr bwMode="auto">
            <a:xfrm>
              <a:off x="7189738" y="2324100"/>
              <a:ext cx="495300" cy="495300"/>
            </a:xfrm>
            <a:prstGeom prst="ellipse">
              <a:avLst/>
            </a:prstGeom>
            <a:noFill/>
            <a:ln w="28575" cap="flat" cmpd="sng" algn="ctr">
              <a:solidFill>
                <a:srgbClr val="0AAE2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4" name="円/楕円 23"/>
            <p:cNvSpPr/>
            <p:nvPr/>
          </p:nvSpPr>
          <p:spPr bwMode="auto">
            <a:xfrm>
              <a:off x="3810000" y="1347107"/>
              <a:ext cx="495300" cy="495300"/>
            </a:xfrm>
            <a:prstGeom prst="ellipse">
              <a:avLst/>
            </a:prstGeom>
            <a:noFill/>
            <a:ln w="28575" cap="flat" cmpd="sng" algn="ctr">
              <a:solidFill>
                <a:srgbClr val="0AAE2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
        <p:nvSpPr>
          <p:cNvPr id="27" name="Text Box 13"/>
          <p:cNvSpPr txBox="1">
            <a:spLocks noChangeArrowheads="1"/>
          </p:cNvSpPr>
          <p:nvPr/>
        </p:nvSpPr>
        <p:spPr bwMode="auto">
          <a:xfrm>
            <a:off x="141238" y="5511225"/>
            <a:ext cx="115416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1600" dirty="0" smtClean="0">
                <a:latin typeface="Arial" charset="0"/>
                <a:ea typeface="Gulim" pitchFamily="34" charset="-127"/>
              </a:rPr>
              <a:t>Temporary</a:t>
            </a:r>
          </a:p>
          <a:p>
            <a:pPr algn="ctr"/>
            <a:r>
              <a:rPr lang="en-US" altLang="ko-KR" sz="1600" dirty="0" smtClean="0">
                <a:latin typeface="Arial" charset="0"/>
                <a:ea typeface="Gulim" pitchFamily="34" charset="-127"/>
              </a:rPr>
              <a:t>control</a:t>
            </a:r>
            <a:endParaRPr lang="en-US" altLang="ko-KR" sz="1600" dirty="0">
              <a:latin typeface="Arial" charset="0"/>
              <a:ea typeface="Gulim" pitchFamily="34" charset="-127"/>
            </a:endParaRPr>
          </a:p>
        </p:txBody>
      </p:sp>
      <p:sp>
        <p:nvSpPr>
          <p:cNvPr id="28" name="円/楕円 27"/>
          <p:cNvSpPr/>
          <p:nvPr/>
        </p:nvSpPr>
        <p:spPr bwMode="auto">
          <a:xfrm>
            <a:off x="223019" y="5049666"/>
            <a:ext cx="495300" cy="495300"/>
          </a:xfrm>
          <a:prstGeom prst="ellipse">
            <a:avLst/>
          </a:prstGeom>
          <a:noFill/>
          <a:ln w="28575" cap="flat" cmpd="sng" algn="ctr">
            <a:solidFill>
              <a:srgbClr val="0AAE2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059201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r>
              <a:rPr lang="en-US" altLang="ja-JP" smtClean="0"/>
              <a:t>Slide </a:t>
            </a:r>
            <a:fld id="{C0B28D46-0E2F-4707-8B2A-60F0DBD24E3A}" type="slidenum">
              <a:rPr lang="en-US" altLang="ja-JP" smtClean="0"/>
              <a:pPr>
                <a:defRPr/>
              </a:pPr>
              <a:t>13</a:t>
            </a:fld>
            <a:endParaRPr lang="en-US" altLang="ja-JP"/>
          </a:p>
        </p:txBody>
      </p:sp>
      <p:sp>
        <p:nvSpPr>
          <p:cNvPr id="3" name="Rectangle 2"/>
          <p:cNvSpPr txBox="1">
            <a:spLocks noChangeArrowheads="1"/>
          </p:cNvSpPr>
          <p:nvPr/>
        </p:nvSpPr>
        <p:spPr>
          <a:xfrm>
            <a:off x="716280" y="914400"/>
            <a:ext cx="7772400" cy="10668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altLang="ja-JP" kern="0" dirty="0" smtClean="0">
                <a:latin typeface="Times New Roman" panose="02020603050405020304" pitchFamily="18" charset="0"/>
                <a:ea typeface="ＭＳ Ｐゴシック" pitchFamily="50" charset="-128"/>
                <a:cs typeface="Times New Roman" panose="02020603050405020304" pitchFamily="18" charset="0"/>
              </a:rPr>
              <a:t>Latency vs. Connectivity</a:t>
            </a:r>
          </a:p>
        </p:txBody>
      </p:sp>
      <p:sp>
        <p:nvSpPr>
          <p:cNvPr id="4" name="Rectangle 3"/>
          <p:cNvSpPr txBox="1">
            <a:spLocks noChangeArrowheads="1"/>
          </p:cNvSpPr>
          <p:nvPr/>
        </p:nvSpPr>
        <p:spPr bwMode="auto">
          <a:xfrm>
            <a:off x="533400" y="1676400"/>
            <a:ext cx="80772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457200" indent="-457200" algn="just">
              <a:spcBef>
                <a:spcPts val="1200"/>
              </a:spcBef>
              <a:buFont typeface="Arial" panose="020B0604020202020204" pitchFamily="34" charset="0"/>
              <a:buChar char="•"/>
              <a:defRPr/>
            </a:pPr>
            <a:r>
              <a:rPr lang="en-US" altLang="ja-JP" sz="2400" b="1" dirty="0" smtClean="0">
                <a:cs typeface="Times New Roman" panose="02020603050405020304" pitchFamily="18" charset="0"/>
              </a:rPr>
              <a:t>Low latency is one of the main features of PAC. </a:t>
            </a:r>
            <a:endParaRPr lang="en-US" altLang="ja-JP" sz="2400" b="1" dirty="0">
              <a:cs typeface="Times New Roman" panose="02020603050405020304" pitchFamily="18" charset="0"/>
            </a:endParaRPr>
          </a:p>
          <a:p>
            <a:pPr marL="857250" lvl="1" indent="-457200" algn="just">
              <a:spcBef>
                <a:spcPts val="1200"/>
              </a:spcBef>
              <a:buFont typeface="Times New Roman" panose="02020603050405020304" pitchFamily="18" charset="0"/>
              <a:buChar char="‒"/>
              <a:defRPr/>
            </a:pPr>
            <a:r>
              <a:rPr lang="en-US" altLang="ja-JP" sz="2400" b="1" dirty="0" smtClean="0">
                <a:cs typeface="Times New Roman" panose="02020603050405020304" pitchFamily="18" charset="0"/>
              </a:rPr>
              <a:t>Definitely if PD are within one hop range</a:t>
            </a:r>
          </a:p>
          <a:p>
            <a:pPr marL="857250" lvl="1" indent="-457200" algn="just">
              <a:spcBef>
                <a:spcPts val="1200"/>
              </a:spcBef>
              <a:buFont typeface="Times New Roman" panose="02020603050405020304" pitchFamily="18" charset="0"/>
              <a:buChar char="‒"/>
              <a:defRPr/>
            </a:pPr>
            <a:r>
              <a:rPr lang="en-US" altLang="ja-JP" sz="2400" b="1" dirty="0" smtClean="0">
                <a:cs typeface="Times New Roman" panose="02020603050405020304" pitchFamily="18" charset="0"/>
              </a:rPr>
              <a:t>Difficult if multi-hops are required</a:t>
            </a:r>
          </a:p>
          <a:p>
            <a:pPr marL="457200" indent="-457200" algn="just">
              <a:spcBef>
                <a:spcPts val="1200"/>
              </a:spcBef>
              <a:buFont typeface="Arial" panose="020B0604020202020204" pitchFamily="34" charset="0"/>
              <a:buChar char="•"/>
              <a:defRPr/>
            </a:pPr>
            <a:r>
              <a:rPr lang="en-US" altLang="ja-JP" sz="2400" b="1" dirty="0" smtClean="0">
                <a:cs typeface="Times New Roman" panose="02020603050405020304" pitchFamily="18" charset="0"/>
              </a:rPr>
              <a:t>Connectivity is more important in many cases</a:t>
            </a:r>
          </a:p>
          <a:p>
            <a:pPr marL="857250" lvl="1" indent="-457200" algn="just">
              <a:spcBef>
                <a:spcPts val="1200"/>
              </a:spcBef>
              <a:buFont typeface="Times New Roman" panose="02020603050405020304" pitchFamily="18" charset="0"/>
              <a:buChar char="‒"/>
              <a:defRPr/>
            </a:pPr>
            <a:r>
              <a:rPr lang="en-US" altLang="ja-JP" sz="2400" b="1" dirty="0" smtClean="0">
                <a:cs typeface="Times New Roman" panose="02020603050405020304" pitchFamily="18" charset="0"/>
              </a:rPr>
              <a:t>Broadcast</a:t>
            </a:r>
          </a:p>
          <a:p>
            <a:pPr marL="857250" lvl="1" indent="-457200" algn="just">
              <a:spcBef>
                <a:spcPts val="1200"/>
              </a:spcBef>
              <a:buFont typeface="Times New Roman" panose="02020603050405020304" pitchFamily="18" charset="0"/>
              <a:buChar char="‒"/>
              <a:defRPr/>
            </a:pPr>
            <a:r>
              <a:rPr lang="en-US" altLang="ja-JP" sz="2400" b="1" dirty="0" smtClean="0">
                <a:cs typeface="Times New Roman" panose="02020603050405020304" pitchFamily="18" charset="0"/>
              </a:rPr>
              <a:t>Advertisement</a:t>
            </a:r>
          </a:p>
          <a:p>
            <a:pPr marL="857250" lvl="1" indent="-457200" algn="just">
              <a:spcBef>
                <a:spcPts val="1200"/>
              </a:spcBef>
              <a:buFont typeface="Times New Roman" panose="02020603050405020304" pitchFamily="18" charset="0"/>
              <a:buChar char="‒"/>
              <a:defRPr/>
            </a:pPr>
            <a:r>
              <a:rPr lang="en-US" altLang="ja-JP" sz="2400" b="1" dirty="0" smtClean="0">
                <a:cs typeface="Times New Roman" panose="02020603050405020304" pitchFamily="18" charset="0"/>
              </a:rPr>
              <a:t>E-mail</a:t>
            </a:r>
          </a:p>
          <a:p>
            <a:pPr marL="400050" lvl="1" indent="0" algn="just">
              <a:spcBef>
                <a:spcPts val="1200"/>
              </a:spcBef>
              <a:defRPr/>
            </a:pPr>
            <a:r>
              <a:rPr lang="en-US" altLang="ja-JP" sz="2400" b="1" dirty="0" smtClean="0">
                <a:cs typeface="Times New Roman" panose="02020603050405020304" pitchFamily="18" charset="0"/>
              </a:rPr>
              <a:t>                   </a:t>
            </a:r>
            <a:r>
              <a:rPr lang="en-US" altLang="ja-JP" sz="2800" b="1" dirty="0" smtClean="0">
                <a:solidFill>
                  <a:srgbClr val="C00000"/>
                </a:solidFill>
                <a:cs typeface="Times New Roman" panose="02020603050405020304" pitchFamily="18" charset="0"/>
              </a:rPr>
              <a:t>Be aware of application!</a:t>
            </a:r>
            <a:endParaRPr lang="en-US" altLang="ja-JP" sz="2400" b="1" dirty="0" smtClean="0">
              <a:solidFill>
                <a:srgbClr val="C00000"/>
              </a:solidFill>
              <a:cs typeface="Times New Roman" panose="02020603050405020304" pitchFamily="18" charset="0"/>
            </a:endParaRPr>
          </a:p>
        </p:txBody>
      </p:sp>
    </p:spTree>
    <p:extLst>
      <p:ext uri="{BB962C8B-B14F-4D97-AF65-F5344CB8AC3E}">
        <p14:creationId xmlns:p14="http://schemas.microsoft.com/office/powerpoint/2010/main" val="965936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8E1DDEE9-2EC3-44AB-B152-A4D6F73120D6}" type="slidenum">
              <a:rPr lang="en-US" altLang="ja-JP" smtClean="0"/>
              <a:pPr/>
              <a:t>14</a:t>
            </a:fld>
            <a:endParaRPr lang="en-US" altLang="ja-JP" smtClean="0"/>
          </a:p>
        </p:txBody>
      </p:sp>
      <p:sp>
        <p:nvSpPr>
          <p:cNvPr id="5" name="コンテンツ プレースホルダー 2"/>
          <p:cNvSpPr>
            <a:spLocks noGrp="1"/>
          </p:cNvSpPr>
          <p:nvPr>
            <p:ph idx="1"/>
          </p:nvPr>
        </p:nvSpPr>
        <p:spPr>
          <a:xfrm>
            <a:off x="1524000" y="2286000"/>
            <a:ext cx="6477000" cy="2672255"/>
          </a:xfrm>
        </p:spPr>
        <p:txBody>
          <a:bodyPr>
            <a:noAutofit/>
          </a:bodyPr>
          <a:lstStyle/>
          <a:p>
            <a:pPr>
              <a:spcBef>
                <a:spcPts val="0"/>
              </a:spcBef>
              <a:spcAft>
                <a:spcPts val="1800"/>
              </a:spcAft>
            </a:pPr>
            <a:r>
              <a:rPr lang="en-US" altLang="ja-JP" sz="2400" dirty="0" smtClean="0">
                <a:latin typeface="+mn-ea"/>
              </a:rPr>
              <a:t>Solutions change according to conditions</a:t>
            </a:r>
          </a:p>
          <a:p>
            <a:pPr lvl="1">
              <a:spcBef>
                <a:spcPts val="0"/>
              </a:spcBef>
              <a:spcAft>
                <a:spcPts val="1800"/>
              </a:spcAft>
            </a:pPr>
            <a:r>
              <a:rPr lang="en-US" altLang="ja-JP" sz="2000" dirty="0" smtClean="0">
                <a:latin typeface="+mn-ea"/>
              </a:rPr>
              <a:t>Network size (geographically or number of PDs)</a:t>
            </a:r>
          </a:p>
          <a:p>
            <a:pPr lvl="1">
              <a:spcBef>
                <a:spcPts val="0"/>
              </a:spcBef>
              <a:spcAft>
                <a:spcPts val="1800"/>
              </a:spcAft>
            </a:pPr>
            <a:r>
              <a:rPr lang="en-US" altLang="ja-JP" sz="2000" dirty="0" smtClean="0">
                <a:latin typeface="+mn-ea"/>
              </a:rPr>
              <a:t>Number of hops</a:t>
            </a:r>
          </a:p>
          <a:p>
            <a:pPr lvl="1">
              <a:spcBef>
                <a:spcPts val="0"/>
              </a:spcBef>
              <a:spcAft>
                <a:spcPts val="1800"/>
              </a:spcAft>
            </a:pPr>
            <a:r>
              <a:rPr lang="en-US" altLang="ja-JP" sz="2000" dirty="0" smtClean="0">
                <a:latin typeface="+mn-ea"/>
              </a:rPr>
              <a:t>Latency</a:t>
            </a:r>
          </a:p>
          <a:p>
            <a:pPr lvl="1">
              <a:spcBef>
                <a:spcPts val="0"/>
              </a:spcBef>
              <a:spcAft>
                <a:spcPts val="1800"/>
              </a:spcAft>
            </a:pPr>
            <a:r>
              <a:rPr lang="en-US" altLang="ja-JP" sz="2000" dirty="0" smtClean="0">
                <a:latin typeface="+mn-ea"/>
              </a:rPr>
              <a:t>connectivity</a:t>
            </a:r>
          </a:p>
          <a:p>
            <a:pPr>
              <a:spcBef>
                <a:spcPts val="0"/>
              </a:spcBef>
              <a:spcAft>
                <a:spcPts val="1800"/>
              </a:spcAft>
            </a:pPr>
            <a:r>
              <a:rPr lang="en-US" altLang="ja-JP" sz="2400" dirty="0" smtClean="0">
                <a:latin typeface="+mn-ea"/>
              </a:rPr>
              <a:t>Need to stick with PAR and TGD</a:t>
            </a:r>
          </a:p>
        </p:txBody>
      </p:sp>
      <p:sp>
        <p:nvSpPr>
          <p:cNvPr id="6" name="Rectangle 2"/>
          <p:cNvSpPr txBox="1">
            <a:spLocks noChangeArrowheads="1"/>
          </p:cNvSpPr>
          <p:nvPr/>
        </p:nvSpPr>
        <p:spPr>
          <a:xfrm>
            <a:off x="685800" y="914400"/>
            <a:ext cx="7772400" cy="10668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altLang="ja-JP" dirty="0" smtClean="0">
                <a:latin typeface="+mn-ea"/>
                <a:ea typeface="+mn-ea"/>
              </a:rPr>
              <a:t>Conclusion Remarks</a:t>
            </a:r>
          </a:p>
        </p:txBody>
      </p:sp>
    </p:spTree>
    <p:extLst>
      <p:ext uri="{BB962C8B-B14F-4D97-AF65-F5344CB8AC3E}">
        <p14:creationId xmlns:p14="http://schemas.microsoft.com/office/powerpoint/2010/main" val="3576654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6C253D7F-4124-48A0-8439-45A0AEFC4025}" type="slidenum">
              <a:rPr lang="en-US" altLang="ja-JP" smtClean="0"/>
              <a:pPr/>
              <a:t>2</a:t>
            </a:fld>
            <a:endParaRPr lang="en-US" altLang="ja-JP" smtClean="0"/>
          </a:p>
        </p:txBody>
      </p:sp>
      <p:sp>
        <p:nvSpPr>
          <p:cNvPr id="3075" name="Rectangle 2"/>
          <p:cNvSpPr>
            <a:spLocks noGrp="1" noChangeArrowheads="1"/>
          </p:cNvSpPr>
          <p:nvPr>
            <p:ph type="ctrTitle"/>
          </p:nvPr>
        </p:nvSpPr>
        <p:spPr>
          <a:xfrm>
            <a:off x="0" y="1295400"/>
            <a:ext cx="9144000" cy="1143000"/>
          </a:xfrm>
        </p:spPr>
        <p:txBody>
          <a:bodyPr/>
          <a:lstStyle/>
          <a:p>
            <a:r>
              <a:rPr lang="en-US" altLang="ja-JP" sz="4000" dirty="0" smtClean="0">
                <a:latin typeface="Times New Roman" panose="02020603050405020304" pitchFamily="18" charset="0"/>
                <a:ea typeface="ＭＳ Ｐゴシック" charset="-128"/>
                <a:cs typeface="Times New Roman" panose="02020603050405020304" pitchFamily="18" charset="0"/>
              </a:rPr>
              <a:t>Discussion on Some Concepts</a:t>
            </a:r>
            <a:br>
              <a:rPr lang="en-US" altLang="ja-JP" sz="4000" dirty="0" smtClean="0">
                <a:latin typeface="Times New Roman" panose="02020603050405020304" pitchFamily="18" charset="0"/>
                <a:ea typeface="ＭＳ Ｐゴシック" charset="-128"/>
                <a:cs typeface="Times New Roman" panose="02020603050405020304" pitchFamily="18" charset="0"/>
              </a:rPr>
            </a:br>
            <a:r>
              <a:rPr lang="en-US" altLang="ja-JP" sz="4000" dirty="0" smtClean="0">
                <a:latin typeface="Times New Roman" panose="02020603050405020304" pitchFamily="18" charset="0"/>
                <a:ea typeface="ＭＳ Ｐゴシック" charset="-128"/>
                <a:cs typeface="Times New Roman" panose="02020603050405020304" pitchFamily="18" charset="0"/>
              </a:rPr>
              <a:t>Related to PAC</a:t>
            </a:r>
          </a:p>
        </p:txBody>
      </p:sp>
      <p:sp>
        <p:nvSpPr>
          <p:cNvPr id="3076" name="Rectangle 3"/>
          <p:cNvSpPr txBox="1">
            <a:spLocks noChangeArrowheads="1"/>
          </p:cNvSpPr>
          <p:nvPr/>
        </p:nvSpPr>
        <p:spPr bwMode="auto">
          <a:xfrm>
            <a:off x="685800" y="31242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ja-JP" sz="2800" dirty="0" err="1">
                <a:ea typeface="ＭＳ Ｐゴシック" charset="-128"/>
                <a:cs typeface="Times New Roman" panose="02020603050405020304" pitchFamily="18" charset="0"/>
              </a:rPr>
              <a:t>Huan</a:t>
            </a:r>
            <a:r>
              <a:rPr lang="en-US" altLang="ja-JP" sz="2800" dirty="0">
                <a:ea typeface="ＭＳ Ｐゴシック" charset="-128"/>
                <a:cs typeface="Times New Roman" panose="02020603050405020304" pitchFamily="18" charset="0"/>
              </a:rPr>
              <a:t>-Bang Li</a:t>
            </a:r>
          </a:p>
          <a:p>
            <a:pPr algn="ctr"/>
            <a:r>
              <a:rPr lang="en-US" altLang="ja-JP" sz="2800" dirty="0">
                <a:ea typeface="ＭＳ Ｐゴシック" charset="-128"/>
                <a:cs typeface="Times New Roman" panose="02020603050405020304" pitchFamily="18" charset="0"/>
              </a:rPr>
              <a:t>Marco Hernandez</a:t>
            </a:r>
          </a:p>
          <a:p>
            <a:pPr algn="ctr"/>
            <a:r>
              <a:rPr lang="en-US" altLang="ja-JP" sz="2800" dirty="0">
                <a:ea typeface="ＭＳ Ｐゴシック" charset="-128"/>
                <a:cs typeface="Times New Roman" panose="02020603050405020304" pitchFamily="18" charset="0"/>
              </a:rPr>
              <a:t>Igor </a:t>
            </a:r>
            <a:r>
              <a:rPr lang="en-US" altLang="ja-JP" sz="2800" dirty="0" err="1">
                <a:ea typeface="ＭＳ Ｐゴシック" charset="-128"/>
                <a:cs typeface="Times New Roman" panose="02020603050405020304" pitchFamily="18" charset="0"/>
              </a:rPr>
              <a:t>Dotlic</a:t>
            </a:r>
            <a:endParaRPr lang="en-US" altLang="ja-JP" sz="2800" dirty="0">
              <a:ea typeface="ＭＳ Ｐゴシック" charset="-128"/>
              <a:cs typeface="Times New Roman" panose="02020603050405020304" pitchFamily="18" charset="0"/>
            </a:endParaRPr>
          </a:p>
          <a:p>
            <a:pPr algn="ctr"/>
            <a:r>
              <a:rPr lang="en-US" altLang="ja-JP" sz="2800" dirty="0" err="1">
                <a:ea typeface="ＭＳ Ｐゴシック" charset="-128"/>
                <a:cs typeface="Times New Roman" panose="02020603050405020304" pitchFamily="18" charset="0"/>
              </a:rPr>
              <a:t>Ryu</a:t>
            </a:r>
            <a:r>
              <a:rPr lang="en-US" altLang="ja-JP" sz="2800" dirty="0">
                <a:ea typeface="ＭＳ Ｐゴシック" charset="-128"/>
                <a:cs typeface="Times New Roman" panose="02020603050405020304" pitchFamily="18" charset="0"/>
              </a:rPr>
              <a:t> Miura</a:t>
            </a:r>
          </a:p>
          <a:p>
            <a:pPr algn="ctr"/>
            <a:endParaRPr lang="en-US" altLang="ja-JP" sz="2800" dirty="0">
              <a:ea typeface="ＭＳ Ｐゴシック" charset="-128"/>
              <a:cs typeface="Times New Roman" panose="02020603050405020304" pitchFamily="18" charset="0"/>
            </a:endParaRPr>
          </a:p>
          <a:p>
            <a:pPr algn="ctr"/>
            <a:r>
              <a:rPr lang="en-US" altLang="ja-JP" sz="2800" dirty="0">
                <a:ea typeface="ＭＳ Ｐゴシック" charset="-128"/>
                <a:cs typeface="Times New Roman" panose="02020603050405020304" pitchFamily="18" charset="0"/>
              </a:rPr>
              <a:t>National Institute of Information and Communications Technology (NICT), Japan</a:t>
            </a:r>
            <a:endParaRPr lang="ja-JP" altLang="ja-JP" sz="2800" dirty="0">
              <a:ea typeface="ＭＳ Ｐゴシック" charset="-128"/>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r>
              <a:rPr lang="en-US" altLang="ja-JP" smtClean="0"/>
              <a:t>Slide </a:t>
            </a:r>
            <a:fld id="{C0B28D46-0E2F-4707-8B2A-60F0DBD24E3A}" type="slidenum">
              <a:rPr lang="en-US" altLang="ja-JP" smtClean="0"/>
              <a:pPr>
                <a:defRPr/>
              </a:pPr>
              <a:t>3</a:t>
            </a:fld>
            <a:endParaRPr lang="en-US" altLang="ja-JP"/>
          </a:p>
        </p:txBody>
      </p:sp>
      <p:sp>
        <p:nvSpPr>
          <p:cNvPr id="3" name="Rectangle 2"/>
          <p:cNvSpPr txBox="1">
            <a:spLocks noChangeArrowheads="1"/>
          </p:cNvSpPr>
          <p:nvPr/>
        </p:nvSpPr>
        <p:spPr>
          <a:xfrm>
            <a:off x="716280" y="914400"/>
            <a:ext cx="7772400" cy="10668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altLang="ja-JP" kern="0" dirty="0" smtClean="0">
                <a:latin typeface="Times New Roman" panose="02020603050405020304" pitchFamily="18" charset="0"/>
                <a:ea typeface="ＭＳ Ｐゴシック" pitchFamily="50" charset="-128"/>
                <a:cs typeface="Times New Roman" panose="02020603050405020304" pitchFamily="18" charset="0"/>
              </a:rPr>
              <a:t>Mandatory vs. Common</a:t>
            </a:r>
          </a:p>
        </p:txBody>
      </p:sp>
      <p:sp>
        <p:nvSpPr>
          <p:cNvPr id="4" name="Rectangle 3"/>
          <p:cNvSpPr txBox="1">
            <a:spLocks noChangeArrowheads="1"/>
          </p:cNvSpPr>
          <p:nvPr/>
        </p:nvSpPr>
        <p:spPr bwMode="auto">
          <a:xfrm>
            <a:off x="685800" y="1752600"/>
            <a:ext cx="7924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457200" indent="-457200" algn="just">
              <a:spcBef>
                <a:spcPts val="1200"/>
              </a:spcBef>
              <a:buFont typeface="Arial" panose="020B0604020202020204" pitchFamily="34" charset="0"/>
              <a:buChar char="•"/>
              <a:defRPr/>
            </a:pPr>
            <a:r>
              <a:rPr lang="en-US" altLang="ja-JP" sz="2400" b="1" i="1" dirty="0" smtClean="0">
                <a:solidFill>
                  <a:srgbClr val="C00000"/>
                </a:solidFill>
                <a:cs typeface="Times New Roman" panose="02020603050405020304" pitchFamily="18" charset="0"/>
              </a:rPr>
              <a:t>Mandatory</a:t>
            </a:r>
            <a:r>
              <a:rPr lang="en-US" altLang="ja-JP" sz="2400" b="1" i="1" dirty="0" smtClean="0">
                <a:cs typeface="Times New Roman" panose="02020603050405020304" pitchFamily="18" charset="0"/>
              </a:rPr>
              <a:t> parameters are usually PHY related and </a:t>
            </a:r>
            <a:r>
              <a:rPr lang="en-US" altLang="ja-JP" sz="2400" b="1" i="1" dirty="0" smtClean="0">
                <a:solidFill>
                  <a:srgbClr val="C00000"/>
                </a:solidFill>
                <a:cs typeface="Times New Roman" panose="02020603050405020304" pitchFamily="18" charset="0"/>
              </a:rPr>
              <a:t>defined in many standards </a:t>
            </a:r>
            <a:r>
              <a:rPr lang="en-US" altLang="ja-JP" sz="2400" b="1" i="1" dirty="0" smtClean="0">
                <a:cs typeface="Times New Roman" panose="02020603050405020304" pitchFamily="18" charset="0"/>
              </a:rPr>
              <a:t>such as 15.4 and 15.6, </a:t>
            </a:r>
          </a:p>
          <a:p>
            <a:pPr marL="857250" lvl="1" indent="-457200" algn="just">
              <a:spcBef>
                <a:spcPts val="1200"/>
              </a:spcBef>
              <a:buFont typeface="Times New Roman" panose="02020603050405020304" pitchFamily="18" charset="0"/>
              <a:buChar char="‒"/>
              <a:defRPr/>
            </a:pPr>
            <a:r>
              <a:rPr lang="en-US" altLang="ja-JP" sz="2400" b="1" i="1" dirty="0" smtClean="0">
                <a:cs typeface="Times New Roman" panose="02020603050405020304" pitchFamily="18" charset="0"/>
              </a:rPr>
              <a:t>Mandatory modulations</a:t>
            </a:r>
          </a:p>
          <a:p>
            <a:pPr marL="857250" lvl="1" indent="-457200" algn="just">
              <a:spcBef>
                <a:spcPts val="1200"/>
              </a:spcBef>
              <a:buFont typeface="Times New Roman" panose="02020603050405020304" pitchFamily="18" charset="0"/>
              <a:buChar char="‒"/>
              <a:defRPr/>
            </a:pPr>
            <a:r>
              <a:rPr lang="en-US" altLang="ja-JP" sz="2400" b="1" i="1" dirty="0" smtClean="0">
                <a:cs typeface="Times New Roman" panose="02020603050405020304" pitchFamily="18" charset="0"/>
              </a:rPr>
              <a:t>Mandatory data rate</a:t>
            </a:r>
          </a:p>
          <a:p>
            <a:pPr marL="857250" lvl="1" indent="-457200" algn="just">
              <a:spcBef>
                <a:spcPts val="1200"/>
              </a:spcBef>
              <a:buFont typeface="Times New Roman" panose="02020603050405020304" pitchFamily="18" charset="0"/>
              <a:buChar char="‒"/>
              <a:defRPr/>
            </a:pPr>
            <a:r>
              <a:rPr lang="en-US" altLang="ja-JP" sz="2400" b="1" i="1" dirty="0" smtClean="0">
                <a:cs typeface="Times New Roman" panose="02020603050405020304" pitchFamily="18" charset="0"/>
              </a:rPr>
              <a:t>Mandatory channel coding</a:t>
            </a:r>
          </a:p>
          <a:p>
            <a:pPr marL="457200" indent="-457200" algn="just">
              <a:spcBef>
                <a:spcPts val="1200"/>
              </a:spcBef>
              <a:buFont typeface="Arial" panose="020B0604020202020204" pitchFamily="34" charset="0"/>
              <a:buChar char="•"/>
              <a:defRPr/>
            </a:pPr>
            <a:r>
              <a:rPr lang="en-US" altLang="ja-JP" sz="2400" b="1" i="1" dirty="0" smtClean="0">
                <a:cs typeface="Times New Roman" panose="02020603050405020304" pitchFamily="18" charset="0"/>
              </a:rPr>
              <a:t>In case that several different modulations, data rates are defined, common mode means </a:t>
            </a:r>
            <a:r>
              <a:rPr lang="en-US" altLang="ja-JP" sz="2400" b="1" i="1" dirty="0" smtClean="0">
                <a:solidFill>
                  <a:srgbClr val="C00000"/>
                </a:solidFill>
                <a:cs typeface="Times New Roman" panose="02020603050405020304" pitchFamily="18" charset="0"/>
              </a:rPr>
              <a:t>the minimum  commonality </a:t>
            </a:r>
            <a:r>
              <a:rPr lang="en-US" altLang="ja-JP" sz="2400" b="1" i="1" dirty="0" smtClean="0">
                <a:cs typeface="Times New Roman" panose="02020603050405020304" pitchFamily="18" charset="0"/>
              </a:rPr>
              <a:t>to be kept among devices to keep connectivity. Therefore, </a:t>
            </a:r>
            <a:r>
              <a:rPr lang="en-US" altLang="ja-JP" sz="2400" b="1" i="1" dirty="0" smtClean="0">
                <a:solidFill>
                  <a:srgbClr val="C00000"/>
                </a:solidFill>
                <a:cs typeface="Times New Roman" panose="02020603050405020304" pitchFamily="18" charset="0"/>
              </a:rPr>
              <a:t>‘common’ has the similar meaning as ‘mandatory’ </a:t>
            </a:r>
            <a:r>
              <a:rPr lang="en-US" altLang="ja-JP" sz="2400" b="1" i="1" dirty="0" smtClean="0">
                <a:cs typeface="Times New Roman" panose="02020603050405020304" pitchFamily="18" charset="0"/>
              </a:rPr>
              <a:t>in this aspect.</a:t>
            </a:r>
          </a:p>
        </p:txBody>
      </p:sp>
    </p:spTree>
    <p:extLst>
      <p:ext uri="{BB962C8B-B14F-4D97-AF65-F5344CB8AC3E}">
        <p14:creationId xmlns:p14="http://schemas.microsoft.com/office/powerpoint/2010/main" val="2005474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685800" y="533400"/>
            <a:ext cx="7772400" cy="1066800"/>
          </a:xfrm>
        </p:spPr>
        <p:txBody>
          <a:bodyPr/>
          <a:lstStyle/>
          <a:p>
            <a:pPr>
              <a:defRPr/>
            </a:pPr>
            <a:r>
              <a:rPr lang="en-US" altLang="ja-JP" dirty="0" smtClean="0">
                <a:latin typeface="Times New Roman" panose="02020603050405020304" pitchFamily="18" charset="0"/>
                <a:ea typeface="ＭＳ Ｐゴシック" pitchFamily="50" charset="-128"/>
                <a:cs typeface="Times New Roman" panose="02020603050405020304" pitchFamily="18" charset="0"/>
              </a:rPr>
              <a:t>Common Mode in TG8 TGD </a:t>
            </a:r>
          </a:p>
        </p:txBody>
      </p:sp>
      <p:sp>
        <p:nvSpPr>
          <p:cNvPr id="4099"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D05EB749-37A6-46FB-AB45-95425EA2A3D9}" type="slidenum">
              <a:rPr lang="en-US" altLang="ja-JP" smtClean="0"/>
              <a:pPr/>
              <a:t>4</a:t>
            </a:fld>
            <a:endParaRPr lang="en-US" altLang="ja-JP" smtClean="0"/>
          </a:p>
        </p:txBody>
      </p:sp>
      <p:sp>
        <p:nvSpPr>
          <p:cNvPr id="4100" name="Rectangle 3"/>
          <p:cNvSpPr txBox="1">
            <a:spLocks noChangeArrowheads="1"/>
          </p:cNvSpPr>
          <p:nvPr/>
        </p:nvSpPr>
        <p:spPr bwMode="auto">
          <a:xfrm>
            <a:off x="685800" y="1600200"/>
            <a:ext cx="79248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indent="0" algn="just">
              <a:spcBef>
                <a:spcPts val="1200"/>
              </a:spcBef>
              <a:defRPr/>
            </a:pPr>
            <a:r>
              <a:rPr lang="en-US" altLang="ja-JP" sz="2800" dirty="0" smtClean="0">
                <a:cs typeface="Times New Roman" panose="02020603050405020304" pitchFamily="18" charset="0"/>
              </a:rPr>
              <a:t>As described per TGD:</a:t>
            </a:r>
          </a:p>
          <a:p>
            <a:pPr marL="457200" indent="-457200" algn="just">
              <a:spcBef>
                <a:spcPts val="1200"/>
              </a:spcBef>
              <a:buFont typeface="Arial" panose="020B0604020202020204" pitchFamily="34" charset="0"/>
              <a:buChar char="•"/>
              <a:defRPr/>
            </a:pPr>
            <a:r>
              <a:rPr lang="en-US" altLang="ja-JP" sz="2400" b="1" i="1" dirty="0" smtClean="0">
                <a:cs typeface="Times New Roman" panose="02020603050405020304" pitchFamily="18" charset="0"/>
              </a:rPr>
              <a:t>Common </a:t>
            </a:r>
            <a:r>
              <a:rPr lang="en-US" altLang="ja-JP" sz="2400" b="1" i="1" dirty="0">
                <a:cs typeface="Times New Roman" panose="02020603050405020304" pitchFamily="18" charset="0"/>
              </a:rPr>
              <a:t>mode (e.g., for discovery and communication) </a:t>
            </a:r>
            <a:r>
              <a:rPr lang="en-US" altLang="ja-JP" sz="2400" b="1" i="1" dirty="0">
                <a:solidFill>
                  <a:srgbClr val="C00000"/>
                </a:solidFill>
                <a:cs typeface="Times New Roman" panose="02020603050405020304" pitchFamily="18" charset="0"/>
              </a:rPr>
              <a:t>shall be supported </a:t>
            </a:r>
            <a:r>
              <a:rPr lang="en-US" altLang="ja-JP" sz="2400" b="1" i="1" dirty="0">
                <a:cs typeface="Times New Roman" panose="02020603050405020304" pitchFamily="18" charset="0"/>
              </a:rPr>
              <a:t>for </a:t>
            </a:r>
            <a:r>
              <a:rPr lang="en-US" altLang="ja-JP" sz="2400" b="1" i="1" dirty="0" smtClean="0">
                <a:cs typeface="Times New Roman" panose="02020603050405020304" pitchFamily="18" charset="0"/>
              </a:rPr>
              <a:t>interoperability.</a:t>
            </a:r>
          </a:p>
          <a:p>
            <a:pPr marL="400050" lvl="1" indent="0" algn="just">
              <a:spcBef>
                <a:spcPts val="1200"/>
              </a:spcBef>
              <a:defRPr/>
            </a:pPr>
            <a:r>
              <a:rPr lang="en-US" altLang="ja-JP" sz="2400" dirty="0" smtClean="0">
                <a:cs typeface="Times New Roman" panose="02020603050405020304" pitchFamily="18" charset="0"/>
              </a:rPr>
              <a:t>The benefits is to save time, e.g., to start discovery, to start communication.</a:t>
            </a:r>
            <a:endParaRPr lang="en-US" altLang="ja-JP" sz="2400" dirty="0">
              <a:cs typeface="Times New Roman" panose="02020603050405020304" pitchFamily="18" charset="0"/>
            </a:endParaRPr>
          </a:p>
          <a:p>
            <a:pPr marL="457200" indent="-457200" algn="just">
              <a:spcBef>
                <a:spcPts val="1200"/>
              </a:spcBef>
              <a:buFont typeface="Arial" panose="020B0604020202020204" pitchFamily="34" charset="0"/>
              <a:buChar char="•"/>
              <a:defRPr/>
            </a:pPr>
            <a:endParaRPr lang="en-US" altLang="ja-JP" sz="900" b="1" i="1" dirty="0" smtClean="0">
              <a:cs typeface="Times New Roman" panose="02020603050405020304" pitchFamily="18" charset="0"/>
            </a:endParaRPr>
          </a:p>
          <a:p>
            <a:pPr marL="457200" indent="-457200" algn="just">
              <a:spcBef>
                <a:spcPts val="1200"/>
              </a:spcBef>
              <a:buFont typeface="Arial" panose="020B0604020202020204" pitchFamily="34" charset="0"/>
              <a:buChar char="•"/>
              <a:defRPr/>
            </a:pPr>
            <a:r>
              <a:rPr lang="en-US" altLang="ja-JP" sz="2400" b="1" i="1" dirty="0" smtClean="0">
                <a:cs typeface="Times New Roman" panose="02020603050405020304" pitchFamily="18" charset="0"/>
              </a:rPr>
              <a:t>Common </a:t>
            </a:r>
            <a:r>
              <a:rPr lang="en-US" altLang="ja-JP" sz="2400" b="1" i="1" dirty="0">
                <a:cs typeface="Times New Roman" panose="02020603050405020304" pitchFamily="18" charset="0"/>
              </a:rPr>
              <a:t>mode used in different frequency bands needs not necessarily be the </a:t>
            </a:r>
            <a:r>
              <a:rPr lang="en-US" altLang="ja-JP" sz="2400" b="1" i="1" dirty="0" smtClean="0">
                <a:cs typeface="Times New Roman" panose="02020603050405020304" pitchFamily="18" charset="0"/>
              </a:rPr>
              <a:t>same.</a:t>
            </a:r>
          </a:p>
          <a:p>
            <a:pPr marL="400050" lvl="1" indent="0" algn="just">
              <a:spcBef>
                <a:spcPts val="1200"/>
              </a:spcBef>
              <a:defRPr/>
            </a:pPr>
            <a:r>
              <a:rPr lang="en-US" altLang="ja-JP" sz="2400" dirty="0" smtClean="0">
                <a:cs typeface="Times New Roman" panose="02020603050405020304" pitchFamily="18" charset="0"/>
              </a:rPr>
              <a:t>The benefit is the reduced complexity by allowing single frequency band implementation.</a:t>
            </a:r>
          </a:p>
        </p:txBody>
      </p:sp>
    </p:spTree>
    <p:extLst>
      <p:ext uri="{BB962C8B-B14F-4D97-AF65-F5344CB8AC3E}">
        <p14:creationId xmlns:p14="http://schemas.microsoft.com/office/powerpoint/2010/main" val="2554303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685800" y="533400"/>
            <a:ext cx="7772400" cy="1066800"/>
          </a:xfrm>
        </p:spPr>
        <p:txBody>
          <a:bodyPr/>
          <a:lstStyle/>
          <a:p>
            <a:pPr>
              <a:defRPr/>
            </a:pPr>
            <a:r>
              <a:rPr lang="en-US" altLang="ja-JP" dirty="0" smtClean="0">
                <a:latin typeface="Times New Roman" panose="02020603050405020304" pitchFamily="18" charset="0"/>
                <a:ea typeface="ＭＳ Ｐゴシック" pitchFamily="50" charset="-128"/>
                <a:cs typeface="Times New Roman" panose="02020603050405020304" pitchFamily="18" charset="0"/>
              </a:rPr>
              <a:t>What </a:t>
            </a:r>
            <a:r>
              <a:rPr lang="en-US" altLang="ja-JP" dirty="0">
                <a:latin typeface="Times New Roman" panose="02020603050405020304" pitchFamily="18" charset="0"/>
                <a:ea typeface="ＭＳ Ｐゴシック" pitchFamily="50" charset="-128"/>
                <a:cs typeface="Times New Roman" panose="02020603050405020304" pitchFamily="18" charset="0"/>
              </a:rPr>
              <a:t>S</a:t>
            </a:r>
            <a:r>
              <a:rPr lang="en-US" altLang="ja-JP" dirty="0" smtClean="0">
                <a:latin typeface="Times New Roman" panose="02020603050405020304" pitchFamily="18" charset="0"/>
                <a:ea typeface="ＭＳ Ｐゴシック" pitchFamily="50" charset="-128"/>
                <a:cs typeface="Times New Roman" panose="02020603050405020304" pitchFamily="18" charset="0"/>
              </a:rPr>
              <a:t>hould Be In Common Mode </a:t>
            </a:r>
          </a:p>
        </p:txBody>
      </p:sp>
      <p:sp>
        <p:nvSpPr>
          <p:cNvPr id="4099"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D05EB749-37A6-46FB-AB45-95425EA2A3D9}" type="slidenum">
              <a:rPr lang="en-US" altLang="ja-JP" smtClean="0"/>
              <a:pPr/>
              <a:t>5</a:t>
            </a:fld>
            <a:endParaRPr lang="en-US" altLang="ja-JP" smtClean="0"/>
          </a:p>
        </p:txBody>
      </p:sp>
      <p:sp>
        <p:nvSpPr>
          <p:cNvPr id="4100" name="Rectangle 3"/>
          <p:cNvSpPr txBox="1">
            <a:spLocks noChangeArrowheads="1"/>
          </p:cNvSpPr>
          <p:nvPr/>
        </p:nvSpPr>
        <p:spPr bwMode="auto">
          <a:xfrm>
            <a:off x="685800" y="1905000"/>
            <a:ext cx="7924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457200" indent="-457200" algn="just">
              <a:spcBef>
                <a:spcPts val="1200"/>
              </a:spcBef>
              <a:buFont typeface="Arial" panose="020B0604020202020204" pitchFamily="34" charset="0"/>
              <a:buChar char="•"/>
              <a:defRPr/>
            </a:pPr>
            <a:r>
              <a:rPr lang="en-US" altLang="ja-JP" sz="2800" dirty="0" smtClean="0">
                <a:cs typeface="Times New Roman" panose="02020603050405020304" pitchFamily="18" charset="0"/>
              </a:rPr>
              <a:t>RF </a:t>
            </a:r>
            <a:r>
              <a:rPr lang="en-US" altLang="ja-JP" sz="2800" dirty="0" smtClean="0">
                <a:cs typeface="Times New Roman" panose="02020603050405020304" pitchFamily="18" charset="0"/>
              </a:rPr>
              <a:t>channel, modulation,  channel coding, and data </a:t>
            </a:r>
            <a:r>
              <a:rPr lang="en-US" altLang="ja-JP" sz="2800" dirty="0" smtClean="0">
                <a:solidFill>
                  <a:srgbClr val="C00000"/>
                </a:solidFill>
                <a:cs typeface="Times New Roman" panose="02020603050405020304" pitchFamily="18" charset="0"/>
              </a:rPr>
              <a:t>rate need to be defined </a:t>
            </a:r>
            <a:r>
              <a:rPr lang="en-US" altLang="ja-JP" sz="2800" dirty="0" smtClean="0">
                <a:cs typeface="Times New Roman" panose="02020603050405020304" pitchFamily="18" charset="0"/>
              </a:rPr>
              <a:t>for the common mode.</a:t>
            </a:r>
          </a:p>
          <a:p>
            <a:pPr marL="457200" indent="-457200" algn="just">
              <a:spcBef>
                <a:spcPts val="1200"/>
              </a:spcBef>
              <a:buFont typeface="Arial" panose="020B0604020202020204" pitchFamily="34" charset="0"/>
              <a:buChar char="•"/>
              <a:defRPr/>
            </a:pPr>
            <a:r>
              <a:rPr lang="en-US" altLang="ja-JP" sz="2800" dirty="0" smtClean="0">
                <a:cs typeface="Times New Roman" panose="02020603050405020304" pitchFamily="18" charset="0"/>
              </a:rPr>
              <a:t>If local regulation requirements have difference for an operating frequency band, common mode</a:t>
            </a:r>
            <a:r>
              <a:rPr lang="ja-JP" altLang="en-US" sz="2800" dirty="0">
                <a:cs typeface="Times New Roman" panose="02020603050405020304" pitchFamily="18" charset="0"/>
              </a:rPr>
              <a:t> </a:t>
            </a:r>
            <a:r>
              <a:rPr lang="en-US" altLang="ja-JP" sz="2800" dirty="0" smtClean="0">
                <a:cs typeface="Times New Roman" panose="02020603050405020304" pitchFamily="18" charset="0"/>
              </a:rPr>
              <a:t>is not a necessity.</a:t>
            </a:r>
            <a:endParaRPr lang="en-US" altLang="ja-JP" sz="2800" dirty="0">
              <a:cs typeface="Times New Roman" panose="02020603050405020304" pitchFamily="18" charset="0"/>
            </a:endParaRPr>
          </a:p>
          <a:p>
            <a:pPr marL="0" indent="0" algn="just">
              <a:spcBef>
                <a:spcPts val="1200"/>
              </a:spcBef>
              <a:defRPr/>
            </a:pPr>
            <a:endParaRPr lang="en-US" altLang="ja-JP" sz="2400" b="1" i="1" dirty="0" smtClean="0">
              <a:cs typeface="Times New Roman" panose="02020603050405020304" pitchFamily="18" charset="0"/>
            </a:endParaRPr>
          </a:p>
        </p:txBody>
      </p:sp>
    </p:spTree>
    <p:extLst>
      <p:ext uri="{BB962C8B-B14F-4D97-AF65-F5344CB8AC3E}">
        <p14:creationId xmlns:p14="http://schemas.microsoft.com/office/powerpoint/2010/main" val="4161454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685800" y="533400"/>
            <a:ext cx="7772400" cy="1066800"/>
          </a:xfrm>
        </p:spPr>
        <p:txBody>
          <a:bodyPr/>
          <a:lstStyle/>
          <a:p>
            <a:pPr>
              <a:defRPr/>
            </a:pPr>
            <a:r>
              <a:rPr lang="en-US" altLang="ja-JP" dirty="0" smtClean="0">
                <a:latin typeface="Times New Roman" panose="02020603050405020304" pitchFamily="18" charset="0"/>
                <a:ea typeface="ＭＳ Ｐゴシック" pitchFamily="50" charset="-128"/>
                <a:cs typeface="Times New Roman" panose="02020603050405020304" pitchFamily="18" charset="0"/>
              </a:rPr>
              <a:t>Operation of Common Mode </a:t>
            </a:r>
          </a:p>
        </p:txBody>
      </p:sp>
      <p:sp>
        <p:nvSpPr>
          <p:cNvPr id="4099"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D05EB749-37A6-46FB-AB45-95425EA2A3D9}" type="slidenum">
              <a:rPr lang="en-US" altLang="ja-JP" smtClean="0"/>
              <a:pPr/>
              <a:t>6</a:t>
            </a:fld>
            <a:endParaRPr lang="en-US" altLang="ja-JP" smtClean="0"/>
          </a:p>
        </p:txBody>
      </p:sp>
      <p:sp>
        <p:nvSpPr>
          <p:cNvPr id="4100" name="Rectangle 3"/>
          <p:cNvSpPr txBox="1">
            <a:spLocks noChangeArrowheads="1"/>
          </p:cNvSpPr>
          <p:nvPr/>
        </p:nvSpPr>
        <p:spPr bwMode="auto">
          <a:xfrm>
            <a:off x="685800" y="1676400"/>
            <a:ext cx="7924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457200" indent="-457200" algn="just">
              <a:spcBef>
                <a:spcPts val="1200"/>
              </a:spcBef>
              <a:buFont typeface="Arial" panose="020B0604020202020204" pitchFamily="34" charset="0"/>
              <a:buChar char="•"/>
              <a:defRPr/>
            </a:pPr>
            <a:r>
              <a:rPr lang="en-US" altLang="ja-JP" sz="2800" dirty="0" smtClean="0">
                <a:ea typeface="ＭＳ Ｐゴシック" charset="-128"/>
                <a:cs typeface="Times New Roman" panose="02020603050405020304" pitchFamily="18" charset="0"/>
              </a:rPr>
              <a:t>Broadcasting/sending emergency message shall use the common mode.</a:t>
            </a:r>
          </a:p>
          <a:p>
            <a:pPr marL="857250" lvl="1" indent="-274638">
              <a:spcBef>
                <a:spcPts val="600"/>
              </a:spcBef>
              <a:buFont typeface="Times New Roman" panose="02020603050405020304" pitchFamily="18" charset="0"/>
              <a:buChar char="−"/>
              <a:defRPr/>
            </a:pPr>
            <a:r>
              <a:rPr lang="en-GB" altLang="ja-JP" sz="2400" b="1" i="1" dirty="0" smtClean="0">
                <a:cs typeface="Times New Roman" panose="02020603050405020304" pitchFamily="18" charset="0"/>
              </a:rPr>
              <a:t>To guarantee connectivity and rapidity</a:t>
            </a:r>
            <a:r>
              <a:rPr lang="en-US" altLang="ja-JP" sz="2800" dirty="0" smtClean="0">
                <a:ea typeface="ＭＳ Ｐゴシック" charset="-128"/>
                <a:cs typeface="Times New Roman" panose="02020603050405020304" pitchFamily="18" charset="0"/>
              </a:rPr>
              <a:t>.</a:t>
            </a:r>
          </a:p>
          <a:p>
            <a:pPr marL="457200" indent="-457200" algn="just">
              <a:spcBef>
                <a:spcPts val="1200"/>
              </a:spcBef>
              <a:buFont typeface="Arial" panose="020B0604020202020204" pitchFamily="34" charset="0"/>
              <a:buChar char="•"/>
              <a:defRPr/>
            </a:pPr>
            <a:r>
              <a:rPr lang="en-US" altLang="ja-JP" sz="2800" dirty="0" smtClean="0">
                <a:ea typeface="+mj-ea"/>
                <a:cs typeface="Times New Roman" panose="02020603050405020304" pitchFamily="18" charset="0"/>
              </a:rPr>
              <a:t>Common mode should not be exclusive for other applications.</a:t>
            </a:r>
          </a:p>
          <a:p>
            <a:pPr marL="457200" indent="-457200" algn="just">
              <a:spcBef>
                <a:spcPts val="1200"/>
              </a:spcBef>
              <a:buFont typeface="Arial" panose="020B0604020202020204" pitchFamily="34" charset="0"/>
              <a:buChar char="•"/>
              <a:defRPr/>
            </a:pPr>
            <a:r>
              <a:rPr lang="en-US" altLang="ja-JP" sz="2800" dirty="0" smtClean="0">
                <a:ea typeface="ＭＳ Ｐゴシック" charset="-128"/>
                <a:cs typeface="Times New Roman" panose="02020603050405020304" pitchFamily="18" charset="0"/>
              </a:rPr>
              <a:t>It </a:t>
            </a:r>
            <a:r>
              <a:rPr lang="en-US" altLang="ja-JP" sz="2800" dirty="0">
                <a:ea typeface="ＭＳ Ｐゴシック" charset="-128"/>
                <a:cs typeface="Times New Roman" panose="02020603050405020304" pitchFamily="18" charset="0"/>
              </a:rPr>
              <a:t>is desired to use common mode </a:t>
            </a:r>
            <a:r>
              <a:rPr lang="en-US" altLang="ja-JP" sz="2800" dirty="0" smtClean="0">
                <a:ea typeface="ＭＳ Ｐゴシック" charset="-128"/>
                <a:cs typeface="Times New Roman" panose="02020603050405020304" pitchFamily="18" charset="0"/>
              </a:rPr>
              <a:t>for </a:t>
            </a:r>
            <a:r>
              <a:rPr lang="en-US" altLang="ja-JP" sz="2800" dirty="0">
                <a:ea typeface="ＭＳ Ｐゴシック" charset="-128"/>
                <a:cs typeface="Times New Roman" panose="02020603050405020304" pitchFamily="18" charset="0"/>
              </a:rPr>
              <a:t>starting discovery, or for initiating a PAC group.</a:t>
            </a:r>
            <a:endParaRPr lang="en-US" altLang="ja-JP" sz="2800" dirty="0" smtClean="0">
              <a:ea typeface="+mj-ea"/>
              <a:cs typeface="Times New Roman" panose="02020603050405020304" pitchFamily="18" charset="0"/>
            </a:endParaRPr>
          </a:p>
        </p:txBody>
      </p:sp>
    </p:spTree>
    <p:extLst>
      <p:ext uri="{BB962C8B-B14F-4D97-AF65-F5344CB8AC3E}">
        <p14:creationId xmlns:p14="http://schemas.microsoft.com/office/powerpoint/2010/main" val="1116685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r>
              <a:rPr lang="en-US" altLang="ja-JP" smtClean="0"/>
              <a:t>Slide </a:t>
            </a:r>
            <a:fld id="{C0B28D46-0E2F-4707-8B2A-60F0DBD24E3A}" type="slidenum">
              <a:rPr lang="en-US" altLang="ja-JP" smtClean="0"/>
              <a:pPr>
                <a:defRPr/>
              </a:pPr>
              <a:t>7</a:t>
            </a:fld>
            <a:endParaRPr lang="en-US" altLang="ja-JP"/>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6" y="1190625"/>
            <a:ext cx="7396206" cy="5133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2"/>
          <p:cNvSpPr txBox="1">
            <a:spLocks noChangeArrowheads="1"/>
          </p:cNvSpPr>
          <p:nvPr/>
        </p:nvSpPr>
        <p:spPr>
          <a:xfrm>
            <a:off x="381000" y="685800"/>
            <a:ext cx="8458200" cy="10668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altLang="ja-JP" kern="0" dirty="0" smtClean="0">
                <a:latin typeface="Times New Roman" panose="02020603050405020304" pitchFamily="18" charset="0"/>
                <a:ea typeface="ＭＳ Ｐゴシック" pitchFamily="50" charset="-128"/>
                <a:cs typeface="Times New Roman" panose="02020603050405020304" pitchFamily="18" charset="0"/>
              </a:rPr>
              <a:t>Different </a:t>
            </a:r>
            <a:r>
              <a:rPr lang="en-US" altLang="ja-JP" kern="0" dirty="0">
                <a:latin typeface="Times New Roman" panose="02020603050405020304" pitchFamily="18" charset="0"/>
                <a:ea typeface="ＭＳ Ｐゴシック" pitchFamily="50" charset="-128"/>
                <a:cs typeface="Times New Roman" panose="02020603050405020304" pitchFamily="18" charset="0"/>
              </a:rPr>
              <a:t>L</a:t>
            </a:r>
            <a:r>
              <a:rPr lang="en-US" altLang="ja-JP" kern="0" dirty="0" smtClean="0">
                <a:latin typeface="Times New Roman" panose="02020603050405020304" pitchFamily="18" charset="0"/>
                <a:ea typeface="ＭＳ Ｐゴシック" pitchFamily="50" charset="-128"/>
                <a:cs typeface="Times New Roman" panose="02020603050405020304" pitchFamily="18" charset="0"/>
              </a:rPr>
              <a:t>evels of </a:t>
            </a:r>
            <a:r>
              <a:rPr lang="en-US" altLang="ja-JP" kern="0" dirty="0" smtClean="0">
                <a:latin typeface="Times New Roman" panose="02020603050405020304" pitchFamily="18" charset="0"/>
                <a:ea typeface="ＭＳ Ｐゴシック" pitchFamily="50" charset="-128"/>
                <a:cs typeface="Times New Roman" panose="02020603050405020304" pitchFamily="18" charset="0"/>
              </a:rPr>
              <a:t>‘Distributed </a:t>
            </a:r>
            <a:r>
              <a:rPr lang="en-US" altLang="ja-JP" kern="0" dirty="0" smtClean="0">
                <a:latin typeface="Times New Roman" panose="02020603050405020304" pitchFamily="18" charset="0"/>
                <a:ea typeface="ＭＳ Ｐゴシック" pitchFamily="50" charset="-128"/>
                <a:cs typeface="Times New Roman" panose="02020603050405020304" pitchFamily="18" charset="0"/>
              </a:rPr>
              <a:t>PAC’</a:t>
            </a:r>
          </a:p>
        </p:txBody>
      </p:sp>
      <p:grpSp>
        <p:nvGrpSpPr>
          <p:cNvPr id="4" name="グループ化 3"/>
          <p:cNvGrpSpPr/>
          <p:nvPr/>
        </p:nvGrpSpPr>
        <p:grpSpPr>
          <a:xfrm>
            <a:off x="7086600" y="3733800"/>
            <a:ext cx="2280285" cy="2628900"/>
            <a:chOff x="7244715" y="1828800"/>
            <a:chExt cx="2280285" cy="262890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44715" y="1828800"/>
              <a:ext cx="832485" cy="2628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2"/>
            <p:cNvSpPr txBox="1">
              <a:spLocks noChangeArrowheads="1"/>
            </p:cNvSpPr>
            <p:nvPr/>
          </p:nvSpPr>
          <p:spPr>
            <a:xfrm>
              <a:off x="7696200" y="1981200"/>
              <a:ext cx="1828800" cy="506867"/>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lnSpc>
                  <a:spcPts val="4000"/>
                </a:lnSpc>
                <a:defRPr/>
              </a:pPr>
              <a:r>
                <a:rPr lang="en-US" altLang="ja-JP" sz="2400" kern="0" dirty="0" smtClean="0">
                  <a:latin typeface="Times New Roman" panose="02020603050405020304" pitchFamily="18" charset="0"/>
                  <a:ea typeface="ＭＳ Ｐゴシック" pitchFamily="50" charset="-128"/>
                  <a:cs typeface="Times New Roman" panose="02020603050405020304" pitchFamily="18" charset="0"/>
                </a:rPr>
                <a:t>big leader</a:t>
              </a:r>
            </a:p>
            <a:p>
              <a:pPr algn="l">
                <a:lnSpc>
                  <a:spcPts val="4000"/>
                </a:lnSpc>
                <a:defRPr/>
              </a:pPr>
              <a:r>
                <a:rPr lang="en-US" altLang="ja-JP" sz="2400" kern="0" dirty="0" smtClean="0">
                  <a:latin typeface="Times New Roman" panose="02020603050405020304" pitchFamily="18" charset="0"/>
                  <a:ea typeface="ＭＳ Ｐゴシック" pitchFamily="50" charset="-128"/>
                  <a:cs typeface="Times New Roman" panose="02020603050405020304" pitchFamily="18" charset="0"/>
                </a:rPr>
                <a:t>local leader</a:t>
              </a:r>
            </a:p>
            <a:p>
              <a:pPr algn="l">
                <a:lnSpc>
                  <a:spcPts val="4000"/>
                </a:lnSpc>
                <a:defRPr/>
              </a:pPr>
              <a:r>
                <a:rPr lang="en-US" altLang="ja-JP" sz="2400" kern="0" dirty="0" smtClean="0">
                  <a:latin typeface="Times New Roman" panose="02020603050405020304" pitchFamily="18" charset="0"/>
                  <a:ea typeface="ＭＳ Ｐゴシック" pitchFamily="50" charset="-128"/>
                  <a:cs typeface="Times New Roman" panose="02020603050405020304" pitchFamily="18" charset="0"/>
                </a:rPr>
                <a:t>users</a:t>
              </a:r>
            </a:p>
            <a:p>
              <a:pPr algn="l">
                <a:lnSpc>
                  <a:spcPts val="4000"/>
                </a:lnSpc>
                <a:defRPr/>
              </a:pPr>
              <a:r>
                <a:rPr lang="en-US" altLang="ja-JP" sz="2400" kern="0" dirty="0" smtClean="0">
                  <a:latin typeface="Times New Roman" panose="02020603050405020304" pitchFamily="18" charset="0"/>
                  <a:ea typeface="ＭＳ Ｐゴシック" pitchFamily="50" charset="-128"/>
                  <a:cs typeface="Times New Roman" panose="02020603050405020304" pitchFamily="18" charset="0"/>
                </a:rPr>
                <a:t>applications</a:t>
              </a:r>
            </a:p>
          </p:txBody>
        </p:sp>
      </p:grpSp>
    </p:spTree>
    <p:extLst>
      <p:ext uri="{BB962C8B-B14F-4D97-AF65-F5344CB8AC3E}">
        <p14:creationId xmlns:p14="http://schemas.microsoft.com/office/powerpoint/2010/main" val="3253409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r>
              <a:rPr lang="en-US" altLang="ja-JP" smtClean="0"/>
              <a:t>Slide </a:t>
            </a:r>
            <a:fld id="{C0B28D46-0E2F-4707-8B2A-60F0DBD24E3A}" type="slidenum">
              <a:rPr lang="en-US" altLang="ja-JP" smtClean="0"/>
              <a:pPr>
                <a:defRPr/>
              </a:pPr>
              <a:t>8</a:t>
            </a:fld>
            <a:endParaRPr lang="en-US" altLang="ja-JP"/>
          </a:p>
        </p:txBody>
      </p:sp>
      <p:sp>
        <p:nvSpPr>
          <p:cNvPr id="4" name="Rectangle 3"/>
          <p:cNvSpPr txBox="1">
            <a:spLocks noChangeArrowheads="1"/>
          </p:cNvSpPr>
          <p:nvPr/>
        </p:nvSpPr>
        <p:spPr bwMode="auto">
          <a:xfrm>
            <a:off x="533400" y="1670957"/>
            <a:ext cx="7924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457200" indent="-457200" algn="just">
              <a:spcBef>
                <a:spcPts val="1200"/>
              </a:spcBef>
              <a:buFont typeface="Arial" panose="020B0604020202020204" pitchFamily="34" charset="0"/>
              <a:buChar char="•"/>
              <a:defRPr/>
            </a:pPr>
            <a:r>
              <a:rPr lang="en-US" altLang="ja-JP" sz="2800" b="1" dirty="0" smtClean="0">
                <a:cs typeface="Times New Roman" panose="02020603050405020304" pitchFamily="18" charset="0"/>
              </a:rPr>
              <a:t>Synchronization is necessary to use frame structure</a:t>
            </a:r>
          </a:p>
          <a:p>
            <a:pPr marL="857250" lvl="1" indent="-457200" algn="just">
              <a:spcBef>
                <a:spcPts val="1200"/>
              </a:spcBef>
              <a:buFont typeface="Times New Roman" panose="02020603050405020304" pitchFamily="18" charset="0"/>
              <a:buChar char="‒"/>
              <a:defRPr/>
            </a:pPr>
            <a:r>
              <a:rPr lang="en-US" altLang="ja-JP" sz="2400" b="1" i="1" dirty="0" smtClean="0">
                <a:cs typeface="Times New Roman" panose="02020603050405020304" pitchFamily="18" charset="0"/>
              </a:rPr>
              <a:t>Global synchronization</a:t>
            </a:r>
          </a:p>
          <a:p>
            <a:pPr marL="1257300" lvl="2" indent="-457200" algn="just">
              <a:spcBef>
                <a:spcPts val="1200"/>
              </a:spcBef>
              <a:buFont typeface="Arial" panose="020B0604020202020204" pitchFamily="34" charset="0"/>
              <a:buChar char="•"/>
              <a:defRPr/>
            </a:pPr>
            <a:r>
              <a:rPr lang="en-US" altLang="ja-JP" sz="2400" dirty="0" smtClean="0">
                <a:cs typeface="Times New Roman" panose="02020603050405020304" pitchFamily="18" charset="0"/>
              </a:rPr>
              <a:t>How to realize for multi-hop.</a:t>
            </a:r>
            <a:endParaRPr lang="en-US" altLang="ja-JP" sz="2400" dirty="0" smtClean="0">
              <a:cs typeface="Times New Roman" panose="02020603050405020304" pitchFamily="18" charset="0"/>
            </a:endParaRPr>
          </a:p>
          <a:p>
            <a:pPr marL="857250" lvl="1" indent="-457200" algn="just">
              <a:spcBef>
                <a:spcPts val="1200"/>
              </a:spcBef>
              <a:buFont typeface="Times New Roman" panose="02020603050405020304" pitchFamily="18" charset="0"/>
              <a:buChar char="‒"/>
              <a:defRPr/>
            </a:pPr>
            <a:r>
              <a:rPr lang="en-US" altLang="ja-JP" sz="2400" b="1" i="1" dirty="0" smtClean="0">
                <a:cs typeface="Times New Roman" panose="02020603050405020304" pitchFamily="18" charset="0"/>
              </a:rPr>
              <a:t>Local synchronization</a:t>
            </a:r>
          </a:p>
          <a:p>
            <a:pPr marL="1257300" lvl="2" indent="-457200" algn="just">
              <a:spcBef>
                <a:spcPts val="1200"/>
              </a:spcBef>
              <a:buFont typeface="Arial" panose="020B0604020202020204" pitchFamily="34" charset="0"/>
              <a:buChar char="•"/>
              <a:defRPr/>
            </a:pPr>
            <a:r>
              <a:rPr lang="en-US" altLang="ja-JP" sz="2400" dirty="0" smtClean="0">
                <a:cs typeface="Times New Roman" panose="02020603050405020304" pitchFamily="18" charset="0"/>
              </a:rPr>
              <a:t>Easily but need to coordinate with other local groups</a:t>
            </a:r>
          </a:p>
          <a:p>
            <a:pPr marL="400050" lvl="1" indent="0" algn="just">
              <a:spcBef>
                <a:spcPts val="1200"/>
              </a:spcBef>
              <a:defRPr/>
            </a:pPr>
            <a:endParaRPr lang="en-US" altLang="ja-JP" sz="2400" b="1" i="1" dirty="0" smtClean="0">
              <a:cs typeface="Times New Roman" panose="02020603050405020304" pitchFamily="18" charset="0"/>
            </a:endParaRPr>
          </a:p>
        </p:txBody>
      </p:sp>
      <p:sp>
        <p:nvSpPr>
          <p:cNvPr id="5" name="Rectangle 2"/>
          <p:cNvSpPr txBox="1">
            <a:spLocks noChangeArrowheads="1"/>
          </p:cNvSpPr>
          <p:nvPr/>
        </p:nvSpPr>
        <p:spPr>
          <a:xfrm>
            <a:off x="381000" y="685800"/>
            <a:ext cx="8458200" cy="10668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altLang="ja-JP" kern="0" dirty="0" smtClean="0">
                <a:latin typeface="Times New Roman" panose="02020603050405020304" pitchFamily="18" charset="0"/>
                <a:ea typeface="ＭＳ Ｐゴシック" pitchFamily="50" charset="-128"/>
                <a:cs typeface="Times New Roman" panose="02020603050405020304" pitchFamily="18" charset="0"/>
              </a:rPr>
              <a:t>Different levels For Synchronization</a:t>
            </a:r>
          </a:p>
        </p:txBody>
      </p:sp>
    </p:spTree>
    <p:extLst>
      <p:ext uri="{BB962C8B-B14F-4D97-AF65-F5344CB8AC3E}">
        <p14:creationId xmlns:p14="http://schemas.microsoft.com/office/powerpoint/2010/main" val="22726070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r>
              <a:rPr lang="en-US" altLang="ja-JP" smtClean="0"/>
              <a:t>Slide </a:t>
            </a:r>
            <a:fld id="{C0B28D46-0E2F-4707-8B2A-60F0DBD24E3A}" type="slidenum">
              <a:rPr lang="en-US" altLang="ja-JP" smtClean="0"/>
              <a:pPr>
                <a:defRPr/>
              </a:pPr>
              <a:t>9</a:t>
            </a:fld>
            <a:endParaRPr lang="en-US" altLang="ja-JP"/>
          </a:p>
        </p:txBody>
      </p:sp>
      <p:sp>
        <p:nvSpPr>
          <p:cNvPr id="4" name="Rectangle 3"/>
          <p:cNvSpPr txBox="1">
            <a:spLocks noChangeArrowheads="1"/>
          </p:cNvSpPr>
          <p:nvPr/>
        </p:nvSpPr>
        <p:spPr bwMode="auto">
          <a:xfrm>
            <a:off x="990600" y="1670957"/>
            <a:ext cx="7924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457200" indent="-457200" algn="just">
              <a:spcBef>
                <a:spcPts val="1200"/>
              </a:spcBef>
              <a:buFont typeface="Arial" panose="020B0604020202020204" pitchFamily="34" charset="0"/>
              <a:buChar char="•"/>
              <a:defRPr/>
            </a:pPr>
            <a:r>
              <a:rPr lang="en-US" altLang="ja-JP" sz="2800" b="1" dirty="0" smtClean="0">
                <a:cs typeface="Times New Roman" panose="02020603050405020304" pitchFamily="18" charset="0"/>
              </a:rPr>
              <a:t>Big leaders </a:t>
            </a:r>
          </a:p>
          <a:p>
            <a:pPr marL="857250" lvl="1" indent="-457200" algn="just">
              <a:spcBef>
                <a:spcPts val="1200"/>
              </a:spcBef>
              <a:buFont typeface="Times New Roman" panose="02020603050405020304" pitchFamily="18" charset="0"/>
              <a:buChar char="‒"/>
              <a:defRPr/>
            </a:pPr>
            <a:r>
              <a:rPr lang="en-US" altLang="ja-JP" sz="2400" b="1" i="1" dirty="0" smtClean="0">
                <a:cs typeface="Times New Roman" panose="02020603050405020304" pitchFamily="18" charset="0"/>
              </a:rPr>
              <a:t>Centralized like</a:t>
            </a:r>
            <a:r>
              <a:rPr lang="en-US" altLang="ja-JP" sz="2400" b="1" i="1" dirty="0" smtClean="0">
                <a:cs typeface="Times New Roman" panose="02020603050405020304" pitchFamily="18" charset="0"/>
              </a:rPr>
              <a:t>?</a:t>
            </a:r>
            <a:endParaRPr lang="en-US" altLang="ja-JP" sz="2400" b="1" i="1" dirty="0" smtClean="0">
              <a:cs typeface="Times New Roman" panose="02020603050405020304" pitchFamily="18" charset="0"/>
            </a:endParaRPr>
          </a:p>
          <a:p>
            <a:pPr marL="457200" indent="-457200" algn="just">
              <a:spcBef>
                <a:spcPts val="1200"/>
              </a:spcBef>
              <a:buFont typeface="Arial" panose="020B0604020202020204" pitchFamily="34" charset="0"/>
              <a:buChar char="•"/>
              <a:defRPr/>
            </a:pPr>
            <a:r>
              <a:rPr lang="en-US" altLang="ja-JP" sz="2800" b="1" dirty="0" smtClean="0">
                <a:cs typeface="Times New Roman" panose="02020603050405020304" pitchFamily="18" charset="0"/>
              </a:rPr>
              <a:t>Local leaders</a:t>
            </a:r>
          </a:p>
          <a:p>
            <a:pPr marL="857250" lvl="1" indent="-457200" algn="just">
              <a:spcBef>
                <a:spcPts val="1200"/>
              </a:spcBef>
              <a:buFont typeface="Times New Roman" panose="02020603050405020304" pitchFamily="18" charset="0"/>
              <a:buChar char="‒"/>
              <a:defRPr/>
            </a:pPr>
            <a:r>
              <a:rPr lang="en-US" altLang="ja-JP" sz="2400" b="1" i="1" dirty="0" smtClean="0">
                <a:cs typeface="Times New Roman" panose="02020603050405020304" pitchFamily="18" charset="0"/>
              </a:rPr>
              <a:t>Fixed or alternately</a:t>
            </a:r>
            <a:endParaRPr lang="en-US" altLang="ja-JP" sz="2400" b="1" i="1" dirty="0">
              <a:cs typeface="Times New Roman" panose="02020603050405020304" pitchFamily="18" charset="0"/>
            </a:endParaRPr>
          </a:p>
          <a:p>
            <a:pPr marL="457200" indent="-457200" algn="just">
              <a:spcBef>
                <a:spcPts val="1200"/>
              </a:spcBef>
              <a:buFont typeface="Arial" panose="020B0604020202020204" pitchFamily="34" charset="0"/>
              <a:buChar char="•"/>
              <a:defRPr/>
            </a:pPr>
            <a:r>
              <a:rPr lang="en-US" altLang="ja-JP" sz="2800" b="1" dirty="0" smtClean="0">
                <a:cs typeface="Times New Roman" panose="02020603050405020304" pitchFamily="18" charset="0"/>
              </a:rPr>
              <a:t>No leaders</a:t>
            </a:r>
          </a:p>
          <a:p>
            <a:pPr marL="857250" lvl="1" indent="-457200" algn="just">
              <a:spcBef>
                <a:spcPts val="1200"/>
              </a:spcBef>
              <a:buFont typeface="Times New Roman" panose="02020603050405020304" pitchFamily="18" charset="0"/>
              <a:buChar char="‒"/>
              <a:defRPr/>
            </a:pPr>
            <a:r>
              <a:rPr lang="en-US" altLang="ja-JP" sz="2400" b="1" i="1" dirty="0" smtClean="0">
                <a:cs typeface="Times New Roman" panose="02020603050405020304" pitchFamily="18" charset="0"/>
              </a:rPr>
              <a:t>How to control, e.g.,  GTS</a:t>
            </a:r>
          </a:p>
        </p:txBody>
      </p:sp>
      <p:sp>
        <p:nvSpPr>
          <p:cNvPr id="5" name="Rectangle 2"/>
          <p:cNvSpPr txBox="1">
            <a:spLocks noChangeArrowheads="1"/>
          </p:cNvSpPr>
          <p:nvPr/>
        </p:nvSpPr>
        <p:spPr>
          <a:xfrm>
            <a:off x="381000" y="685800"/>
            <a:ext cx="8458200" cy="10668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altLang="ja-JP" kern="0" dirty="0" smtClean="0">
                <a:latin typeface="Times New Roman" panose="02020603050405020304" pitchFamily="18" charset="0"/>
                <a:ea typeface="ＭＳ Ｐゴシック" pitchFamily="50" charset="-128"/>
                <a:cs typeface="Times New Roman" panose="02020603050405020304" pitchFamily="18" charset="0"/>
              </a:rPr>
              <a:t>Different </a:t>
            </a:r>
            <a:r>
              <a:rPr lang="en-US" altLang="ja-JP" kern="0" dirty="0">
                <a:latin typeface="Times New Roman" panose="02020603050405020304" pitchFamily="18" charset="0"/>
                <a:ea typeface="ＭＳ Ｐゴシック" pitchFamily="50" charset="-128"/>
                <a:cs typeface="Times New Roman" panose="02020603050405020304" pitchFamily="18" charset="0"/>
              </a:rPr>
              <a:t>L</a:t>
            </a:r>
            <a:r>
              <a:rPr lang="en-US" altLang="ja-JP" kern="0" dirty="0" smtClean="0">
                <a:latin typeface="Times New Roman" panose="02020603050405020304" pitchFamily="18" charset="0"/>
                <a:ea typeface="ＭＳ Ｐゴシック" pitchFamily="50" charset="-128"/>
                <a:cs typeface="Times New Roman" panose="02020603050405020304" pitchFamily="18" charset="0"/>
              </a:rPr>
              <a:t>evels of Leaders</a:t>
            </a:r>
          </a:p>
        </p:txBody>
      </p:sp>
    </p:spTree>
    <p:extLst>
      <p:ext uri="{BB962C8B-B14F-4D97-AF65-F5344CB8AC3E}">
        <p14:creationId xmlns:p14="http://schemas.microsoft.com/office/powerpoint/2010/main" val="20247433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txDef>
      <a:spPr bwMode="auto">
        <a:blipFill rotWithShape="1">
          <a:blip xmlns:r="http://schemas.openxmlformats.org/officeDocument/2006/relationships" r:embed="rId1"/>
          <a:stretch>
            <a:fillRect t="-917" r="-1231"/>
          </a:stretch>
        </a:blipFill>
        <a:ln>
          <a:noFill/>
        </a:ln>
        <a:extLst>
          <a:ext uri="{91240B29-F687-4F45-9708-019B960494DF}">
            <a14:hiddenLine xmlns:a14="http://schemas.microsoft.com/office/drawing/2010/main" w="9525">
              <a:solidFill>
                <a:srgbClr val="000000"/>
              </a:solidFill>
              <a:miter lim="800000"/>
              <a:headEnd/>
              <a:tailEnd/>
            </a14:hiddenLine>
          </a:ext>
        </a:extLst>
      </a:spPr>
      <a:bodyPr/>
      <a:lstStyle>
        <a:defPPr>
          <a:defRPr>
            <a:noFill/>
          </a:defRPr>
        </a:defPPr>
      </a:lstStyle>
    </a:tx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14766</TotalTime>
  <Words>620</Words>
  <Application>Microsoft Office PowerPoint</Application>
  <PresentationFormat>画面に合わせる (4:3)</PresentationFormat>
  <Paragraphs>142</Paragraphs>
  <Slides>14</Slides>
  <Notes>4</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Default Design</vt:lpstr>
      <vt:lpstr>PowerPoint プレゼンテーション</vt:lpstr>
      <vt:lpstr>Discussion on Some Concepts Related to PAC</vt:lpstr>
      <vt:lpstr>PowerPoint プレゼンテーション</vt:lpstr>
      <vt:lpstr>Common Mode in TG8 TGD </vt:lpstr>
      <vt:lpstr>What Should Be In Common Mode </vt:lpstr>
      <vt:lpstr>Operation of Common Mode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Li</cp:lastModifiedBy>
  <cp:revision>646</cp:revision>
  <cp:lastPrinted>1998-02-10T13:28:06Z</cp:lastPrinted>
  <dcterms:created xsi:type="dcterms:W3CDTF">1999-11-08T18:59:45Z</dcterms:created>
  <dcterms:modified xsi:type="dcterms:W3CDTF">2014-07-15T15:58:12Z</dcterms:modified>
</cp:coreProperties>
</file>