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5" r:id="rId2"/>
    <p:sldId id="285" r:id="rId3"/>
    <p:sldId id="287" r:id="rId4"/>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78" autoAdjust="0"/>
    <p:restoredTop sz="95232" autoAdjust="0"/>
  </p:normalViewPr>
  <p:slideViewPr>
    <p:cSldViewPr>
      <p:cViewPr varScale="1">
        <p:scale>
          <a:sx n="116" d="100"/>
          <a:sy n="116" d="100"/>
        </p:scale>
        <p:origin x="1086" y="10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1556920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54571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5325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Rolfe (BCA), Eggert (Atmel), et al</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July 2014</a:t>
            </a:r>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Victor (Silver Spring Networks)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8867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Contribution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IEEE802.</a:t>
            </a:r>
            <a:r>
              <a:rPr lang="en-US" sz="1800" b="1" dirty="0" smtClean="0">
                <a:solidFill>
                  <a:schemeClr val="tx1"/>
                </a:solidFill>
                <a:effectLst/>
              </a:rPr>
              <a:t> 15-14-0391-00-004r</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03739" y="381000"/>
            <a:ext cx="1874837" cy="273050"/>
          </a:xfrm>
        </p:spPr>
        <p:txBody>
          <a:bodyPr/>
          <a:lstStyle/>
          <a:p>
            <a:pPr>
              <a:defRPr/>
            </a:pPr>
            <a:r>
              <a:rPr lang="en-US" dirty="0" smtClean="0"/>
              <a:t>July 2014</a:t>
            </a:r>
            <a:endParaRPr lang="en-US" dirty="0" smtClean="0"/>
          </a:p>
        </p:txBody>
      </p:sp>
      <p:sp>
        <p:nvSpPr>
          <p:cNvPr id="5" name="Footer Placeholder 4"/>
          <p:cNvSpPr>
            <a:spLocks noGrp="1"/>
          </p:cNvSpPr>
          <p:nvPr>
            <p:ph type="ftr" idx="11"/>
          </p:nvPr>
        </p:nvSpPr>
        <p:spPr/>
        <p:txBody>
          <a:bodyPr/>
          <a:lstStyle/>
          <a:p>
            <a:pPr>
              <a:defRPr/>
            </a:pPr>
            <a:r>
              <a:rPr lang="en-GB" smtClean="0"/>
              <a:t>Victor (Silver Spring Networks)</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447645"/>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Technical Guidance Document Input for Advanced Metering Interface</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10 Jul 2014</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Dalton Victor</a:t>
            </a:r>
            <a:endParaRPr lang="en-US" altLang="ko-KR" sz="1600" dirty="0" smtClean="0">
              <a:solidFill>
                <a:schemeClr val="tx1"/>
              </a:solidFill>
              <a:ea typeface="굴림" pitchFamily="50" charset="-127"/>
            </a:endParaRPr>
          </a:p>
          <a:p>
            <a:r>
              <a:rPr lang="en-US" altLang="ko-KR" sz="1600" dirty="0" smtClean="0">
                <a:solidFill>
                  <a:schemeClr val="tx1"/>
                </a:solidFill>
                <a:ea typeface="굴림" pitchFamily="50" charset="-127"/>
              </a:rPr>
              <a:t>Company: </a:t>
            </a:r>
            <a:r>
              <a:rPr lang="en-US" altLang="ko-KR" sz="1600" dirty="0" smtClean="0">
                <a:solidFill>
                  <a:schemeClr val="tx1"/>
                </a:solidFill>
                <a:ea typeface="굴림" pitchFamily="50" charset="-127"/>
              </a:rPr>
              <a:t>Silver Spring Networks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555 Broadway Street, Redwood City, CA 94063</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a:t>
            </a:r>
            <a:r>
              <a:rPr lang="en-US" altLang="ko-KR" sz="1600" dirty="0" smtClean="0">
                <a:solidFill>
                  <a:schemeClr val="tx1"/>
                </a:solidFill>
                <a:ea typeface="굴림" pitchFamily="50" charset="-127"/>
              </a:rPr>
              <a:t>650 839 4604, </a:t>
            </a:r>
            <a:r>
              <a:rPr lang="en-US" altLang="ko-KR" sz="1600" dirty="0">
                <a:solidFill>
                  <a:schemeClr val="tx1"/>
                </a:solidFill>
                <a:ea typeface="굴림" pitchFamily="50" charset="-127"/>
              </a:rPr>
              <a:t>E-Mail: </a:t>
            </a:r>
            <a:r>
              <a:rPr lang="en-US" altLang="ko-KR" sz="1600" dirty="0" smtClean="0">
                <a:solidFill>
                  <a:schemeClr val="tx1"/>
                </a:solidFill>
                <a:ea typeface="굴림" pitchFamily="50" charset="-127"/>
              </a:rPr>
              <a:t>dvictor@silverspringnet.com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b="1" dirty="0" smtClean="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Technical Guidance Document</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This presentation helps to facilitate a discussion on various parameters related to ranging to facilitate AMI applications</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a:t>
            </a:r>
            <a:r>
              <a:rPr lang="en-US" altLang="ko-KR" sz="1600" dirty="0" smtClean="0">
                <a:solidFill>
                  <a:schemeClr val="tx1"/>
                </a:solidFill>
                <a:ea typeface="굴림" pitchFamily="50" charset="-127"/>
              </a:rPr>
              <a:t>TGD</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
          <p:cNvSpPr>
            <a:spLocks noGrp="1" noChangeArrowheads="1"/>
          </p:cNvSpPr>
          <p:nvPr>
            <p:ph type="title"/>
          </p:nvPr>
        </p:nvSpPr>
        <p:spPr/>
        <p:txBody>
          <a:bodyPr/>
          <a:lstStyle/>
          <a:p>
            <a:r>
              <a:rPr lang="en-US" dirty="0" smtClean="0"/>
              <a:t>Assumptions for AMI Application Ranging requirements</a:t>
            </a:r>
            <a:endParaRPr lang="en-US" dirty="0"/>
          </a:p>
        </p:txBody>
      </p:sp>
      <p:sp>
        <p:nvSpPr>
          <p:cNvPr id="9218" name="Rectangle 2"/>
          <p:cNvSpPr>
            <a:spLocks noGrp="1" noChangeArrowheads="1"/>
          </p:cNvSpPr>
          <p:nvPr>
            <p:ph type="body" idx="1"/>
          </p:nvPr>
        </p:nvSpPr>
        <p:spPr/>
        <p:txBody>
          <a:bodyPr/>
          <a:lstStyle/>
          <a:p>
            <a:r>
              <a:rPr lang="en-GB" dirty="0" smtClean="0"/>
              <a:t>Assumptions for AMI Applications:</a:t>
            </a:r>
          </a:p>
          <a:p>
            <a:pPr>
              <a:buFont typeface="Arial" panose="020B0604020202020204" pitchFamily="34" charset="0"/>
              <a:buChar char="•"/>
            </a:pPr>
            <a:r>
              <a:rPr lang="en-GB" dirty="0" smtClean="0"/>
              <a:t>Endpoints do not move relative to Earth after installation.  </a:t>
            </a:r>
          </a:p>
          <a:p>
            <a:pPr>
              <a:buFont typeface="Arial" panose="020B0604020202020204" pitchFamily="34" charset="0"/>
              <a:buChar char="•"/>
            </a:pPr>
            <a:r>
              <a:rPr lang="en-GB" dirty="0" smtClean="0"/>
              <a:t>Ranging information is not needed immediately after installation</a:t>
            </a:r>
          </a:p>
          <a:p>
            <a:pPr>
              <a:buFont typeface="Arial" panose="020B0604020202020204" pitchFamily="34" charset="0"/>
              <a:buChar char="•"/>
            </a:pPr>
            <a:r>
              <a:rPr lang="en-GB" dirty="0" smtClean="0"/>
              <a:t>Sub-1 meter range resolution not needed</a:t>
            </a:r>
          </a:p>
          <a:p>
            <a:pPr>
              <a:buFont typeface="Arial" panose="020B0604020202020204" pitchFamily="34" charset="0"/>
              <a:buChar char="•"/>
            </a:pPr>
            <a:endParaRPr lang="en-GB" dirty="0" smtClean="0"/>
          </a:p>
          <a:p>
            <a:endParaRPr lang="en-GB" dirty="0" smtClean="0"/>
          </a:p>
          <a:p>
            <a:pPr lvl="1"/>
            <a:endParaRPr lang="en-GB" dirty="0" smtClean="0"/>
          </a:p>
          <a:p>
            <a:endParaRPr lang="en-GB" dirty="0" smtClean="0"/>
          </a:p>
          <a:p>
            <a:pPr lvl="1"/>
            <a:endParaRPr lang="en-GB" dirty="0" smtClean="0"/>
          </a:p>
          <a:p>
            <a:endParaRPr lang="en-GB" dirty="0"/>
          </a:p>
        </p:txBody>
      </p:sp>
      <p:sp>
        <p:nvSpPr>
          <p:cNvPr id="4" name="Date Placeholder 3"/>
          <p:cNvSpPr>
            <a:spLocks noGrp="1"/>
          </p:cNvSpPr>
          <p:nvPr>
            <p:ph type="dt" idx="10"/>
          </p:nvPr>
        </p:nvSpPr>
        <p:spPr/>
        <p:txBody>
          <a:bodyPr/>
          <a:lstStyle/>
          <a:p>
            <a:r>
              <a:rPr lang="en-US" dirty="0" smtClean="0"/>
              <a:t>July 2014</a:t>
            </a:r>
            <a:endParaRPr lang="en-GB" dirty="0"/>
          </a:p>
        </p:txBody>
      </p:sp>
      <p:sp>
        <p:nvSpPr>
          <p:cNvPr id="5" name="Footer Placeholder 4"/>
          <p:cNvSpPr>
            <a:spLocks noGrp="1"/>
          </p:cNvSpPr>
          <p:nvPr>
            <p:ph type="ftr" idx="11"/>
          </p:nvPr>
        </p:nvSpPr>
        <p:spPr/>
        <p:txBody>
          <a:bodyPr/>
          <a:lstStyle/>
          <a:p>
            <a:r>
              <a:rPr lang="en-GB" dirty="0" smtClean="0"/>
              <a:t>Victor (Silver Spring Networks)</a:t>
            </a:r>
            <a:endParaRPr lang="en-GB" dirty="0"/>
          </a:p>
        </p:txBody>
      </p:sp>
      <p:sp>
        <p:nvSpPr>
          <p:cNvPr id="6" name="Slide Number Placeholder 5"/>
          <p:cNvSpPr>
            <a:spLocks noGrp="1"/>
          </p:cNvSpPr>
          <p:nvPr>
            <p:ph type="sldNum" idx="12"/>
          </p:nvPr>
        </p:nvSpPr>
        <p:spPr/>
        <p:txBody>
          <a:bodyPr/>
          <a:lstStyle/>
          <a:p>
            <a:r>
              <a:rPr lang="en-GB" smtClean="0"/>
              <a:t>Slide </a:t>
            </a:r>
            <a:fld id="{8DC72EFA-1DF8-481C-8B66-C8A1D5DAFDEA}" type="slidenum">
              <a:rPr lang="en-GB" smtClean="0"/>
              <a:pPr/>
              <a:t>2</a:t>
            </a:fld>
            <a:endParaRPr lang="en-GB"/>
          </a:p>
        </p:txBody>
      </p:sp>
    </p:spTree>
    <p:extLst>
      <p:ext uri="{BB962C8B-B14F-4D97-AF65-F5344CB8AC3E}">
        <p14:creationId xmlns:p14="http://schemas.microsoft.com/office/powerpoint/2010/main" val="672871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dirty="0" smtClean="0"/>
              <a:t>July </a:t>
            </a:r>
            <a:r>
              <a:rPr lang="en-US" dirty="0" smtClean="0"/>
              <a:t>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dirty="0" smtClean="0"/>
              <a:t>Victor (Silver Spring Networks)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a:t>Ranging Parameters </a:t>
            </a:r>
            <a:endParaRPr lang="en-US" sz="2800" dirty="0"/>
          </a:p>
        </p:txBody>
      </p:sp>
      <p:sp>
        <p:nvSpPr>
          <p:cNvPr id="9218" name="Rectangle 2"/>
          <p:cNvSpPr>
            <a:spLocks noGrp="1" noChangeArrowheads="1"/>
          </p:cNvSpPr>
          <p:nvPr>
            <p:ph type="body" idx="1"/>
          </p:nvPr>
        </p:nvSpPr>
        <p:spPr>
          <a:xfrm>
            <a:off x="652670" y="1291349"/>
            <a:ext cx="7772400" cy="5185651"/>
          </a:xfrm>
          <a:ln/>
        </p:spPr>
        <p:txBody>
          <a:bodyPr/>
          <a:lstStyle/>
          <a:p>
            <a:pPr marL="0" indent="0"/>
            <a:r>
              <a:rPr lang="en-GB" dirty="0" smtClean="0"/>
              <a:t>Audience Input encouraged!</a:t>
            </a:r>
          </a:p>
          <a:p>
            <a:pPr marL="0" indent="0"/>
            <a:endParaRPr lang="en-GB" dirty="0" smtClean="0"/>
          </a:p>
          <a:p>
            <a:pPr>
              <a:buFont typeface="Times New Roman" pitchFamily="16" charset="0"/>
              <a:buChar char="•"/>
            </a:pPr>
            <a:r>
              <a:rPr lang="en-GB" dirty="0" smtClean="0"/>
              <a:t>Range accuracy Requirement:  ≤ 3 meters</a:t>
            </a:r>
          </a:p>
          <a:p>
            <a:pPr>
              <a:buFont typeface="Times New Roman" pitchFamily="16" charset="0"/>
              <a:buChar char="•"/>
            </a:pPr>
            <a:r>
              <a:rPr lang="en-GB" dirty="0" smtClean="0"/>
              <a:t>Range Resolution Requirement: ≤ 1 meter</a:t>
            </a:r>
          </a:p>
          <a:p>
            <a:pPr>
              <a:buFont typeface="Times New Roman" pitchFamily="16" charset="0"/>
              <a:buChar char="•"/>
            </a:pPr>
            <a:r>
              <a:rPr lang="en-GB" dirty="0" smtClean="0"/>
              <a:t>Maximum Range support: ≥ 1 </a:t>
            </a:r>
            <a:r>
              <a:rPr lang="en-GB" dirty="0" err="1" smtClean="0"/>
              <a:t>kilometer</a:t>
            </a:r>
            <a:endParaRPr lang="en-GB" dirty="0" smtClean="0"/>
          </a:p>
          <a:p>
            <a:pPr>
              <a:buFont typeface="Times New Roman" pitchFamily="16" charset="0"/>
              <a:buChar char="•"/>
            </a:pPr>
            <a:r>
              <a:rPr lang="en-GB" dirty="0" smtClean="0"/>
              <a:t>Latency before first ranging functionality available after installation: ≤ 1 hour</a:t>
            </a:r>
          </a:p>
          <a:p>
            <a:pPr>
              <a:buFont typeface="Times New Roman" pitchFamily="16" charset="0"/>
              <a:buChar char="•"/>
            </a:pPr>
            <a:r>
              <a:rPr lang="en-GB" dirty="0" smtClean="0"/>
              <a:t>Latency in reporting range to a specific partner node: ≤ 1 minute</a:t>
            </a:r>
          </a:p>
          <a:p>
            <a:pPr marL="457200" lvl="1" indent="0"/>
            <a:endParaRPr lang="en-GB" dirty="0" smtClean="0"/>
          </a:p>
          <a:p>
            <a:pPr marL="457200" lvl="1" indent="0"/>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12813</TotalTime>
  <Words>215</Words>
  <Application>Microsoft Office PowerPoint</Application>
  <PresentationFormat>On-screen Show (4:3)</PresentationFormat>
  <Paragraphs>54</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 Unicode MS</vt:lpstr>
      <vt:lpstr>굴림</vt:lpstr>
      <vt:lpstr>MS Gothic</vt:lpstr>
      <vt:lpstr>Arial</vt:lpstr>
      <vt:lpstr>Times New Roman</vt:lpstr>
      <vt:lpstr>802-11-Submission</vt:lpstr>
      <vt:lpstr>PowerPoint Presentation</vt:lpstr>
      <vt:lpstr>Assumptions for AMI Application Ranging requirements</vt:lpstr>
      <vt:lpstr>Ranging Parameters </vt:lpstr>
    </vt:vector>
  </TitlesOfParts>
  <Manager>Dalton Victor (Silver Spring Networks)</Manager>
  <Company>Silver Spring Networks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15-14-0391-00-004r-TGD Input for AMI</dc:title>
  <dc:creator>Jon Rosdahl</dc:creator>
  <cp:keywords>July 2014</cp:keywords>
  <dc:description>Dalton Victor (Silver Spring Networks)</dc:description>
  <cp:lastModifiedBy>Dalton Victor</cp:lastModifiedBy>
  <cp:revision>128</cp:revision>
  <cp:lastPrinted>1601-01-01T00:00:00Z</cp:lastPrinted>
  <dcterms:created xsi:type="dcterms:W3CDTF">2012-05-13T15:07:35Z</dcterms:created>
  <dcterms:modified xsi:type="dcterms:W3CDTF">2014-07-15T23:59:06Z</dcterms:modified>
</cp:coreProperties>
</file>