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63" r:id="rId4"/>
    <p:sldId id="291" r:id="rId5"/>
    <p:sldId id="292" r:id="rId6"/>
    <p:sldId id="293" r:id="rId7"/>
    <p:sldId id="294" r:id="rId8"/>
    <p:sldId id="295" r:id="rId9"/>
    <p:sldId id="296" r:id="rId10"/>
    <p:sldId id="298" r:id="rId11"/>
    <p:sldId id="261"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p:scale>
          <a:sx n="100" d="100"/>
          <a:sy n="100" d="100"/>
        </p:scale>
        <p:origin x="-2672" y="-3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2014&gt;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2014&gt;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2014&gt;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-14-0390-</a:t>
            </a:r>
            <a:r>
              <a:rPr lang="en-US" b="1" dirty="0" smtClean="0"/>
              <a:t>01-</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&lt;July 2014&gt;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t>TSCH-MAC PIB attributes for </a:t>
            </a:r>
            <a:r>
              <a:rPr lang="en-US" sz="1600" i="1" dirty="0" err="1"/>
              <a:t>macTimeslotTemplate</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9 July 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Justification for changes to TSCH default value</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Changes to TSCH default values for different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in the comment resolutions to TSCH</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r>
              <a:rPr lang="en-US" b="1" dirty="0"/>
              <a:t>TSCH </a:t>
            </a:r>
            <a:r>
              <a:rPr lang="en-US" b="1" dirty="0" smtClean="0"/>
              <a:t>Issues</a:t>
            </a:r>
            <a:endParaRPr lang="en-US" dirty="0"/>
          </a:p>
        </p:txBody>
      </p:sp>
      <p:sp>
        <p:nvSpPr>
          <p:cNvPr id="3" name="Content Placeholder 2"/>
          <p:cNvSpPr>
            <a:spLocks noGrp="1"/>
          </p:cNvSpPr>
          <p:nvPr>
            <p:ph idx="1"/>
          </p:nvPr>
        </p:nvSpPr>
        <p:spPr>
          <a:xfrm>
            <a:off x="76200" y="990600"/>
            <a:ext cx="9067800" cy="5867400"/>
          </a:xfrm>
        </p:spPr>
        <p:txBody>
          <a:bodyPr/>
          <a:lstStyle/>
          <a:p>
            <a:pPr>
              <a:buFont typeface="Arial"/>
              <a:buChar char="•"/>
            </a:pPr>
            <a:r>
              <a:rPr lang="en-US" sz="2000" dirty="0" smtClean="0"/>
              <a:t>Priorities</a:t>
            </a:r>
          </a:p>
          <a:p>
            <a:pPr lvl="1"/>
            <a:r>
              <a:rPr lang="en-US" sz="1800" dirty="0" smtClean="0">
                <a:latin typeface="+mj-lt"/>
              </a:rPr>
              <a:t>Need a </a:t>
            </a:r>
            <a:r>
              <a:rPr lang="en-US" sz="1800" dirty="0" smtClean="0">
                <a:latin typeface="+mj-lt"/>
              </a:rPr>
              <a:t>mechanism </a:t>
            </a:r>
            <a:r>
              <a:rPr lang="en-US" sz="1800" dirty="0" smtClean="0">
                <a:latin typeface="+mj-lt"/>
              </a:rPr>
              <a:t>that gives precedence for deterministic </a:t>
            </a:r>
            <a:r>
              <a:rPr lang="en-US" sz="1800" dirty="0" smtClean="0">
                <a:latin typeface="+mj-lt"/>
              </a:rPr>
              <a:t>links </a:t>
            </a:r>
            <a:endParaRPr lang="en-US" sz="1800" dirty="0" smtClean="0">
              <a:latin typeface="+mj-lt"/>
            </a:endParaRPr>
          </a:p>
          <a:p>
            <a:r>
              <a:rPr lang="en-US" sz="2000" dirty="0" smtClean="0"/>
              <a:t>TSCH </a:t>
            </a:r>
            <a:r>
              <a:rPr lang="en-US" sz="2000" dirty="0" smtClean="0"/>
              <a:t>PIBs</a:t>
            </a:r>
          </a:p>
          <a:p>
            <a:pPr marL="628650" lvl="1"/>
            <a:r>
              <a:rPr lang="en-US" sz="1800" kern="1200" dirty="0" smtClean="0">
                <a:solidFill>
                  <a:schemeClr val="dk1"/>
                </a:solidFill>
                <a:latin typeface="+mj-lt"/>
              </a:rPr>
              <a:t>Upper ranges </a:t>
            </a:r>
            <a:r>
              <a:rPr lang="en-US" sz="1800" kern="1200" dirty="0">
                <a:solidFill>
                  <a:schemeClr val="dk1"/>
                </a:solidFill>
                <a:latin typeface="+mj-lt"/>
              </a:rPr>
              <a:t>(0xffff) </a:t>
            </a:r>
            <a:r>
              <a:rPr lang="en-US" sz="1800" kern="1200" dirty="0" smtClean="0">
                <a:solidFill>
                  <a:schemeClr val="dk1"/>
                </a:solidFill>
                <a:latin typeface="+mj-lt"/>
              </a:rPr>
              <a:t>for </a:t>
            </a:r>
            <a:r>
              <a:rPr lang="en-US" sz="1800" i="1" kern="1200" dirty="0" err="1" smtClean="0">
                <a:solidFill>
                  <a:schemeClr val="dk1"/>
                </a:solidFill>
                <a:latin typeface="+mj-lt"/>
              </a:rPr>
              <a:t>macTsMaxTx</a:t>
            </a:r>
            <a:r>
              <a:rPr lang="en-US" sz="1800" i="1" kern="1200" dirty="0" smtClean="0">
                <a:solidFill>
                  <a:schemeClr val="dk1"/>
                </a:solidFill>
                <a:latin typeface="+mj-lt"/>
              </a:rPr>
              <a:t> &amp; macTsTimeslotLength </a:t>
            </a:r>
            <a:r>
              <a:rPr lang="en-US" sz="1800" kern="1200" dirty="0" smtClean="0">
                <a:solidFill>
                  <a:schemeClr val="dk1"/>
                </a:solidFill>
                <a:latin typeface="+mj-lt"/>
              </a:rPr>
              <a:t>are insufficient to describe maximum values for sub GHz PHYs such as </a:t>
            </a:r>
            <a:r>
              <a:rPr lang="en-US" sz="1800" kern="1200" dirty="0" smtClean="0">
                <a:solidFill>
                  <a:schemeClr val="dk1"/>
                </a:solidFill>
                <a:latin typeface="+mj-lt"/>
              </a:rPr>
              <a:t>SUN; add another 4 bits</a:t>
            </a:r>
            <a:endParaRPr lang="en-US" sz="1800" dirty="0" smtClean="0">
              <a:latin typeface="+mj-lt"/>
            </a:endParaRPr>
          </a:p>
          <a:p>
            <a:r>
              <a:rPr lang="en-US" sz="2000" dirty="0" smtClean="0"/>
              <a:t>Defaults</a:t>
            </a:r>
          </a:p>
          <a:p>
            <a:pPr lvl="1"/>
            <a:r>
              <a:rPr lang="en-US" sz="1800" dirty="0" smtClean="0">
                <a:latin typeface="+mj-lt"/>
              </a:rPr>
              <a:t>Default CCA values </a:t>
            </a:r>
            <a:r>
              <a:rPr lang="en-US" sz="1800" dirty="0" smtClean="0">
                <a:latin typeface="+mj-lt"/>
              </a:rPr>
              <a:t>put 15.4 devices at a disadvantage </a:t>
            </a:r>
            <a:r>
              <a:rPr lang="en-US" sz="1800" dirty="0" smtClean="0">
                <a:latin typeface="+mj-lt"/>
              </a:rPr>
              <a:t>in 2450 band when CCA mode 1 is used as per ETSI 300 328 v1.81; for CCA mode 1 use 20 μs, leave CCA mode 2 as is</a:t>
            </a:r>
          </a:p>
          <a:p>
            <a:pPr lvl="1"/>
            <a:r>
              <a:rPr lang="en-US" sz="1800" dirty="0" smtClean="0">
                <a:latin typeface="+mj-lt"/>
              </a:rPr>
              <a:t>Defaults are not valid for 915 band; add defaults for each band </a:t>
            </a:r>
            <a:r>
              <a:rPr lang="en-US" sz="1800" dirty="0" smtClean="0">
                <a:latin typeface="+mj-lt"/>
              </a:rPr>
              <a:t>(</a:t>
            </a:r>
            <a:r>
              <a:rPr lang="en-US" sz="1800" dirty="0">
                <a:latin typeface="+mj-lt"/>
              </a:rPr>
              <a:t>see slide 11</a:t>
            </a:r>
            <a:r>
              <a:rPr lang="en-US" sz="1800" dirty="0" smtClean="0">
                <a:latin typeface="+mj-lt"/>
              </a:rPr>
              <a:t>)</a:t>
            </a:r>
            <a:endParaRPr lang="en-US" sz="1800" dirty="0" smtClean="0">
              <a:latin typeface="+mj-lt"/>
            </a:endParaRPr>
          </a:p>
          <a:p>
            <a:pPr lvl="1"/>
            <a:r>
              <a:rPr lang="en-US" sz="1800" dirty="0" smtClean="0">
                <a:latin typeface="+mj-lt"/>
              </a:rPr>
              <a:t>6.5.3.4 – Add “All </a:t>
            </a:r>
            <a:r>
              <a:rPr lang="en-US" sz="1800" dirty="0">
                <a:latin typeface="+mj-lt"/>
              </a:rPr>
              <a:t>slotframes are referred to by an ID, </a:t>
            </a:r>
            <a:r>
              <a:rPr lang="en-US" sz="1800" i="1" dirty="0" err="1">
                <a:latin typeface="+mj-lt"/>
              </a:rPr>
              <a:t>macTimeslotTemplateId</a:t>
            </a:r>
            <a:r>
              <a:rPr lang="en-US" sz="1800" dirty="0">
                <a:latin typeface="+mj-lt"/>
              </a:rPr>
              <a:t>, with ID = 0x00 denoting the 2450 band default values and 0xf0 denoting the 915 band default values </a:t>
            </a:r>
            <a:r>
              <a:rPr lang="en-US" sz="1800" dirty="0" smtClean="0">
                <a:latin typeface="+mj-lt"/>
              </a:rPr>
              <a:t>as per Table 139” (see slide 11)</a:t>
            </a:r>
            <a:endParaRPr lang="en-US" sz="1800" dirty="0" smtClean="0">
              <a:latin typeface="+mj-lt"/>
            </a:endParaRPr>
          </a:p>
          <a:p>
            <a:r>
              <a:rPr lang="en-US" sz="2000" dirty="0" smtClean="0"/>
              <a:t>Editorial</a:t>
            </a:r>
          </a:p>
          <a:p>
            <a:pPr lvl="1"/>
            <a:r>
              <a:rPr lang="en-US" sz="1800" dirty="0" smtClean="0">
                <a:latin typeface="+mj-lt"/>
              </a:rPr>
              <a:t>6.5.3.4 - Timeslot </a:t>
            </a:r>
            <a:r>
              <a:rPr lang="en-US" sz="1800" dirty="0" smtClean="0">
                <a:latin typeface="+mj-lt"/>
              </a:rPr>
              <a:t>ID field should be set </a:t>
            </a:r>
            <a:r>
              <a:rPr lang="en-US" sz="1800" dirty="0">
                <a:latin typeface="+mj-lt"/>
              </a:rPr>
              <a:t>to the value of </a:t>
            </a:r>
            <a:r>
              <a:rPr lang="en-US" sz="1800" i="1" dirty="0" err="1" smtClean="0">
                <a:latin typeface="+mj-lt"/>
              </a:rPr>
              <a:t>macTimeslotTemplateId</a:t>
            </a:r>
            <a:endParaRPr lang="en-US" sz="1800" i="1" dirty="0" smtClean="0">
              <a:latin typeface="+mj-lt"/>
            </a:endParaRPr>
          </a:p>
          <a:p>
            <a:pPr lvl="1"/>
            <a:r>
              <a:rPr lang="en-US" sz="1800" dirty="0">
                <a:latin typeface="+mj-lt"/>
              </a:rPr>
              <a:t>Figure 147</a:t>
            </a:r>
            <a:r>
              <a:rPr lang="en-US" sz="1800" dirty="0" smtClean="0">
                <a:latin typeface="+mj-lt"/>
              </a:rPr>
              <a:t>—add </a:t>
            </a:r>
            <a:r>
              <a:rPr lang="en-US" sz="1800" dirty="0" err="1" smtClean="0">
                <a:latin typeface="+mj-lt"/>
              </a:rPr>
              <a:t>Ack</a:t>
            </a:r>
            <a:r>
              <a:rPr lang="en-US" sz="1800" dirty="0" smtClean="0">
                <a:latin typeface="+mj-lt"/>
              </a:rPr>
              <a:t> Wait field </a:t>
            </a:r>
            <a:r>
              <a:rPr lang="en-US" sz="1800" dirty="0">
                <a:latin typeface="+mj-lt"/>
              </a:rPr>
              <a:t>before RXTX and after RX Wait</a:t>
            </a:r>
            <a:r>
              <a:rPr lang="en-US" sz="1800" dirty="0" smtClean="0">
                <a:latin typeface="+mj-lt"/>
              </a:rPr>
              <a:t> </a:t>
            </a:r>
          </a:p>
          <a:p>
            <a:pPr lvl="1"/>
            <a:r>
              <a:rPr lang="en-US" sz="1800" dirty="0" smtClean="0">
                <a:latin typeface="+mj-lt"/>
              </a:rPr>
              <a:t>5.3.6 – correct </a:t>
            </a:r>
            <a:r>
              <a:rPr lang="en-US" sz="1800" dirty="0" smtClean="0">
                <a:latin typeface="+mj-lt"/>
              </a:rPr>
              <a:t>the references </a:t>
            </a:r>
            <a:r>
              <a:rPr lang="en-US" sz="1800" dirty="0" smtClean="0">
                <a:latin typeface="+mj-lt"/>
              </a:rPr>
              <a:t>in bulleted items</a:t>
            </a:r>
          </a:p>
          <a:p>
            <a:pPr lvl="1"/>
            <a:endParaRPr lang="en-US" dirty="0" smtClean="0"/>
          </a:p>
          <a:p>
            <a:endParaRPr lang="en-US" dirty="0" smtClean="0"/>
          </a:p>
          <a:p>
            <a:endParaRPr lang="en-US" sz="28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10</a:t>
            </a:fld>
            <a:endParaRPr lang="en-US" dirty="0"/>
          </a:p>
        </p:txBody>
      </p:sp>
    </p:spTree>
    <p:extLst>
      <p:ext uri="{BB962C8B-B14F-4D97-AF65-F5344CB8AC3E}">
        <p14:creationId xmlns:p14="http://schemas.microsoft.com/office/powerpoint/2010/main" val="422279529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11</a:t>
            </a:fld>
            <a:endParaRPr lang="en-US"/>
          </a:p>
        </p:txBody>
      </p:sp>
      <p:sp>
        <p:nvSpPr>
          <p:cNvPr id="61442" name="Rectangle 2"/>
          <p:cNvSpPr>
            <a:spLocks noGrp="1" noChangeArrowheads="1"/>
          </p:cNvSpPr>
          <p:nvPr>
            <p:ph type="title"/>
          </p:nvPr>
        </p:nvSpPr>
        <p:spPr>
          <a:xfrm>
            <a:off x="0" y="457200"/>
            <a:ext cx="9144000" cy="1066800"/>
          </a:xfrm>
        </p:spPr>
        <p:txBody>
          <a:bodyPr/>
          <a:lstStyle/>
          <a:p>
            <a:r>
              <a:rPr lang="en-US" sz="2800" b="1" dirty="0" smtClean="0"/>
              <a:t>Proposed TSCH</a:t>
            </a:r>
            <a:r>
              <a:rPr lang="en-US" sz="2800" b="1" dirty="0"/>
              <a:t>-MAC PIB attributes for </a:t>
            </a:r>
            <a:r>
              <a:rPr lang="en-US" sz="2800" b="1" i="1" dirty="0" err="1"/>
              <a:t>macTimeslotTemplate</a:t>
            </a:r>
            <a:endParaRPr lang="en-US" sz="28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8725578"/>
              </p:ext>
            </p:extLst>
          </p:nvPr>
        </p:nvGraphicFramePr>
        <p:xfrm>
          <a:off x="148499" y="1524000"/>
          <a:ext cx="8995501" cy="4642040"/>
        </p:xfrm>
        <a:graphic>
          <a:graphicData uri="http://schemas.openxmlformats.org/drawingml/2006/table">
            <a:tbl>
              <a:tblPr firstRow="1" bandRow="1">
                <a:tableStyleId>{5C22544A-7EE6-4342-B048-85BDC9FD1C3A}</a:tableStyleId>
              </a:tblPr>
              <a:tblGrid>
                <a:gridCol w="1665946"/>
                <a:gridCol w="679941"/>
                <a:gridCol w="1163214"/>
                <a:gridCol w="4196897"/>
                <a:gridCol w="608260"/>
                <a:gridCol w="681243"/>
              </a:tblGrid>
              <a:tr h="247756">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Attribute</a:t>
                      </a:r>
                      <a:endParaRPr lang="en-US" sz="1100" b="0" i="0" u="none" strike="noStrike" kern="1200" baseline="0" dirty="0" smtClean="0">
                        <a:solidFill>
                          <a:schemeClr val="lt1"/>
                        </a:solidFill>
                        <a:latin typeface="+mn-lt"/>
                        <a:ea typeface="+mn-ea"/>
                        <a:cs typeface="+mn-cs"/>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Type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Range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Description</a:t>
                      </a:r>
                      <a:endParaRPr lang="en-US" sz="1100" b="0" i="0" u="none" strike="noStrike" kern="1200" baseline="0" dirty="0" smtClean="0">
                        <a:solidFill>
                          <a:schemeClr val="lt1"/>
                        </a:solidFill>
                        <a:latin typeface="+mn-lt"/>
                        <a:ea typeface="+mn-ea"/>
                        <a:cs typeface="+mn-cs"/>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Band Defaults</a:t>
                      </a:r>
                      <a:endParaRPr lang="en-US" sz="1100" dirty="0">
                        <a:latin typeface="+mn-lt"/>
                      </a:endParaRPr>
                    </a:p>
                  </a:txBody>
                  <a:tcPr/>
                </a:tc>
                <a:tc hMerge="1">
                  <a:txBody>
                    <a:bodyPr/>
                    <a:lstStyle/>
                    <a:p>
                      <a:endParaRPr lang="en-US" sz="1200" dirty="0">
                        <a:latin typeface="+mj-lt"/>
                      </a:endParaRPr>
                    </a:p>
                  </a:txBody>
                  <a:tcPr/>
                </a:tc>
              </a:tr>
              <a:tr h="24775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latin typeface="+mn-lt"/>
                        </a:rPr>
                        <a:t>2450</a:t>
                      </a:r>
                      <a:endParaRPr lang="en-US" sz="1100" dirty="0">
                        <a:latin typeface="+mn-lt"/>
                      </a:endParaRPr>
                    </a:p>
                  </a:txBody>
                  <a:tcPr/>
                </a:tc>
                <a:tc>
                  <a:txBody>
                    <a:bodyPr/>
                    <a:lstStyle/>
                    <a:p>
                      <a:pPr algn="ctr"/>
                      <a:r>
                        <a:rPr lang="en-US" sz="1100" dirty="0" smtClean="0">
                          <a:latin typeface="+mn-lt"/>
                        </a:rPr>
                        <a:t>915</a:t>
                      </a:r>
                      <a:endParaRPr lang="en-US" sz="1100" dirty="0">
                        <a:latin typeface="+mn-lt"/>
                      </a:endParaRPr>
                    </a:p>
                  </a:txBody>
                  <a:tcPr/>
                </a:tc>
              </a:tr>
              <a:tr h="247756">
                <a:tc>
                  <a:txBody>
                    <a:bodyPr/>
                    <a:lstStyle/>
                    <a:p>
                      <a:pPr algn="l"/>
                      <a:r>
                        <a:rPr lang="en-US" sz="1100" b="0" i="1" u="none" strike="noStrike" kern="1200" baseline="0" dirty="0" err="1" smtClean="0">
                          <a:solidFill>
                            <a:schemeClr val="dk1"/>
                          </a:solidFill>
                          <a:latin typeface="+mn-lt"/>
                          <a:ea typeface="+mn-ea"/>
                          <a:cs typeface="+mn-cs"/>
                        </a:rPr>
                        <a:t>macTimeslotTemplateId</a:t>
                      </a:r>
                      <a:endParaRPr lang="en-US" sz="1100" b="0" i="0" u="none" strike="noStrike" baseline="0" dirty="0" smtClean="0">
                        <a:solidFill>
                          <a:srgbClr val="000000"/>
                        </a:solidFill>
                        <a:latin typeface="+mn-lt"/>
                      </a:endParaRPr>
                    </a:p>
                  </a:txBody>
                  <a:tcPr/>
                </a:tc>
                <a:tc>
                  <a:txBody>
                    <a:bodyPr/>
                    <a:lstStyle/>
                    <a:p>
                      <a:pPr algn="l"/>
                      <a:r>
                        <a:rPr lang="en-US" sz="1100" b="0" i="0" u="none" strike="noStrike" baseline="0" dirty="0" smtClean="0">
                          <a:solidFill>
                            <a:srgbClr val="000000"/>
                          </a:solidFill>
                          <a:latin typeface="+mn-lt"/>
                        </a:rPr>
                        <a:t>integer</a:t>
                      </a:r>
                    </a:p>
                  </a:txBody>
                  <a:tcPr/>
                </a:tc>
                <a:tc>
                  <a:txBody>
                    <a:bodyPr/>
                    <a:lstStyle/>
                    <a:p>
                      <a:pPr algn="l"/>
                      <a:r>
                        <a:rPr lang="en-US" sz="1100" b="0" i="0" u="none" strike="noStrike" kern="1200" baseline="0" dirty="0" smtClean="0">
                          <a:solidFill>
                            <a:schemeClr val="dk1"/>
                          </a:solidFill>
                          <a:latin typeface="+mn-lt"/>
                          <a:ea typeface="+mn-ea"/>
                          <a:cs typeface="+mn-cs"/>
                        </a:rPr>
                        <a:t>0x00–</a:t>
                      </a:r>
                      <a:r>
                        <a:rPr lang="en-US" sz="1100" b="0" i="0" u="none" strike="noStrike" kern="1200" baseline="0" dirty="0" smtClean="0">
                          <a:solidFill>
                            <a:schemeClr val="dk1"/>
                          </a:solidFill>
                          <a:latin typeface="+mn-lt"/>
                          <a:ea typeface="+mn-ea"/>
                          <a:cs typeface="+mn-cs"/>
                        </a:rPr>
                        <a:t>0xf0</a:t>
                      </a:r>
                      <a:endParaRPr lang="en-US" sz="1100" b="0" i="0" u="none" strike="noStrike" baseline="0" dirty="0" smtClean="0">
                        <a:solidFill>
                          <a:srgbClr val="000000"/>
                        </a:solidFill>
                        <a:latin typeface="+mn-lt"/>
                      </a:endParaRPr>
                    </a:p>
                  </a:txBody>
                  <a:tcPr/>
                </a:tc>
                <a:tc>
                  <a:txBody>
                    <a:bodyPr/>
                    <a:lstStyle/>
                    <a:p>
                      <a:pPr algn="l"/>
                      <a:r>
                        <a:rPr lang="en-US" sz="1100" b="0" i="0" u="none" strike="noStrike" kern="1200" baseline="0" dirty="0" smtClean="0">
                          <a:solidFill>
                            <a:schemeClr val="dk1"/>
                          </a:solidFill>
                          <a:latin typeface="+mn-lt"/>
                          <a:ea typeface="+mn-ea"/>
                          <a:cs typeface="+mn-cs"/>
                        </a:rPr>
                        <a:t>Identifier of Timeslot Template</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0</a:t>
                      </a:r>
                    </a:p>
                  </a:txBody>
                  <a:tcPr/>
                </a:tc>
                <a:tc>
                  <a:txBody>
                    <a:bodyPr/>
                    <a:lstStyle/>
                    <a:p>
                      <a:pPr algn="r"/>
                      <a:r>
                        <a:rPr lang="en-US" sz="1100" b="0" i="0" u="none" strike="noStrike" baseline="0" dirty="0" smtClean="0">
                          <a:solidFill>
                            <a:srgbClr val="000000"/>
                          </a:solidFill>
                          <a:latin typeface="+mn-lt"/>
                        </a:rPr>
                        <a:t>0xf0</a:t>
                      </a:r>
                    </a:p>
                  </a:txBody>
                  <a:tcPr/>
                </a:tc>
              </a:tr>
              <a:tr h="276363">
                <a:tc>
                  <a:txBody>
                    <a:bodyPr/>
                    <a:lstStyle/>
                    <a:p>
                      <a:r>
                        <a:rPr lang="en-US" sz="1100" b="0" i="1" u="none" strike="noStrike" kern="1200" baseline="0" dirty="0" smtClean="0">
                          <a:solidFill>
                            <a:schemeClr val="dk1"/>
                          </a:solidFill>
                          <a:latin typeface="+mn-lt"/>
                          <a:ea typeface="+mn-ea"/>
                          <a:cs typeface="+mn-cs"/>
                        </a:rPr>
                        <a:t>macTsCCAOffset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The time between the beginning of timeslot and start of CCA operation, in μs</a:t>
                      </a:r>
                    </a:p>
                  </a:txBody>
                  <a:tcPr/>
                </a:tc>
                <a:tc>
                  <a:txBody>
                    <a:bodyPr/>
                    <a:lstStyle/>
                    <a:p>
                      <a:pPr algn="r"/>
                      <a:r>
                        <a:rPr lang="en-US" sz="1100" b="0" i="0" u="none" strike="noStrike" baseline="0" dirty="0" smtClean="0">
                          <a:solidFill>
                            <a:srgbClr val="000000"/>
                          </a:solidFill>
                          <a:latin typeface="+mn-lt"/>
                        </a:rPr>
                        <a:t>1800</a:t>
                      </a:r>
                    </a:p>
                  </a:txBody>
                  <a:tcPr/>
                </a:tc>
                <a:tc>
                  <a:txBody>
                    <a:bodyPr/>
                    <a:lstStyle/>
                    <a:p>
                      <a:pPr algn="r"/>
                      <a:r>
                        <a:rPr lang="en-US" sz="1100" b="0" i="0" u="none" strike="noStrike" baseline="0" dirty="0" smtClean="0">
                          <a:solidFill>
                            <a:srgbClr val="000000"/>
                          </a:solidFill>
                          <a:latin typeface="+mn-lt"/>
                        </a:rPr>
                        <a:t>1800</a:t>
                      </a:r>
                    </a:p>
                  </a:txBody>
                  <a:tcPr/>
                </a:tc>
              </a:tr>
              <a:tr h="237928">
                <a:tc>
                  <a:txBody>
                    <a:bodyPr/>
                    <a:lstStyle/>
                    <a:p>
                      <a:r>
                        <a:rPr lang="en-US" sz="1100" b="0" i="1" u="none" strike="noStrike" kern="1200" baseline="0" dirty="0" err="1" smtClean="0">
                          <a:solidFill>
                            <a:schemeClr val="dk1"/>
                          </a:solidFill>
                          <a:latin typeface="+mn-lt"/>
                          <a:ea typeface="+mn-ea"/>
                          <a:cs typeface="+mn-cs"/>
                        </a:rPr>
                        <a:t>macTsCCA</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Duration of CCA, in μs </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128</a:t>
                      </a:r>
                    </a:p>
                  </a:txBody>
                  <a:tcPr/>
                </a:tc>
                <a:tc>
                  <a:txBody>
                    <a:bodyPr/>
                    <a:lstStyle/>
                    <a:p>
                      <a:pPr algn="r"/>
                      <a:r>
                        <a:rPr lang="en-US" sz="1100" b="0" i="0" u="none" strike="noStrike" baseline="0" dirty="0" smtClean="0">
                          <a:solidFill>
                            <a:srgbClr val="000000"/>
                          </a:solidFill>
                          <a:latin typeface="+mn-lt"/>
                        </a:rPr>
                        <a:t>5000</a:t>
                      </a:r>
                    </a:p>
                  </a:txBody>
                  <a:tcPr/>
                </a:tc>
              </a:tr>
              <a:tr h="326725">
                <a:tc>
                  <a:txBody>
                    <a:bodyPr/>
                    <a:lstStyle/>
                    <a:p>
                      <a:r>
                        <a:rPr lang="en-US" sz="1100" b="0" i="1" u="none" strike="noStrike" kern="1200" baseline="0" dirty="0" smtClean="0">
                          <a:solidFill>
                            <a:schemeClr val="dk1"/>
                          </a:solidFill>
                          <a:latin typeface="+mn-lt"/>
                          <a:ea typeface="+mn-ea"/>
                          <a:cs typeface="+mn-cs"/>
                        </a:rPr>
                        <a:t>macTsTxOffset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The time between the beginning of the timeslot and the start of frame transmission, </a:t>
                      </a:r>
                      <a:r>
                        <a:rPr lang="el-GR" sz="1100" b="0" i="0" u="none" strike="noStrike" kern="1200" baseline="0" dirty="0" smtClean="0">
                          <a:solidFill>
                            <a:schemeClr val="dk1"/>
                          </a:solidFill>
                          <a:latin typeface="+mn-lt"/>
                          <a:ea typeface="+mn-ea"/>
                          <a:cs typeface="+mn-cs"/>
                        </a:rPr>
                        <a:t>in μs</a:t>
                      </a:r>
                    </a:p>
                  </a:txBody>
                  <a:tcPr/>
                </a:tc>
                <a:tc>
                  <a:txBody>
                    <a:bodyPr/>
                    <a:lstStyle/>
                    <a:p>
                      <a:pPr algn="r"/>
                      <a:r>
                        <a:rPr lang="en-US" sz="1100" b="0" i="0" u="none" strike="noStrike" baseline="0" dirty="0" smtClean="0">
                          <a:solidFill>
                            <a:srgbClr val="000000"/>
                          </a:solidFill>
                          <a:latin typeface="+mn-lt"/>
                        </a:rPr>
                        <a:t>2120</a:t>
                      </a:r>
                    </a:p>
                  </a:txBody>
                  <a:tcPr/>
                </a:tc>
                <a:tc>
                  <a:txBody>
                    <a:bodyPr/>
                    <a:lstStyle/>
                    <a:p>
                      <a:pPr algn="r"/>
                      <a:r>
                        <a:rPr lang="en-US" sz="1100" b="0" i="0" u="none" strike="noStrike" baseline="0" dirty="0" smtClean="0">
                          <a:solidFill>
                            <a:srgbClr val="000000"/>
                          </a:solidFill>
                          <a:latin typeface="+mn-lt"/>
                        </a:rPr>
                        <a:t>2800</a:t>
                      </a:r>
                    </a:p>
                  </a:txBody>
                  <a:tcPr/>
                </a:tc>
              </a:tr>
              <a:tr h="294266">
                <a:tc>
                  <a:txBody>
                    <a:bodyPr/>
                    <a:lstStyle/>
                    <a:p>
                      <a:r>
                        <a:rPr lang="en-US" sz="1100" b="0" i="1" u="none" strike="noStrike" kern="1200" baseline="0" dirty="0" err="1" smtClean="0">
                          <a:solidFill>
                            <a:schemeClr val="dk1"/>
                          </a:solidFill>
                          <a:latin typeface="+mn-lt"/>
                          <a:ea typeface="+mn-ea"/>
                          <a:cs typeface="+mn-cs"/>
                        </a:rPr>
                        <a:t>macTsRxOffset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Beginning of the timeslot to when the receiver shall be listening,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1120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1800</a:t>
                      </a:r>
                    </a:p>
                  </a:txBody>
                  <a:tcPr/>
                </a:tc>
              </a:tr>
              <a:tr h="412927">
                <a:tc>
                  <a:txBody>
                    <a:bodyPr/>
                    <a:lstStyle/>
                    <a:p>
                      <a:r>
                        <a:rPr lang="en-US" sz="1100" b="0" i="1" u="none" strike="noStrike" kern="1200" baseline="0" dirty="0" err="1" smtClean="0">
                          <a:solidFill>
                            <a:schemeClr val="dk1"/>
                          </a:solidFill>
                          <a:latin typeface="+mn-lt"/>
                          <a:ea typeface="+mn-ea"/>
                          <a:cs typeface="+mn-cs"/>
                        </a:rPr>
                        <a:t>macTsRxAckDelay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when the transmitter shall listen for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800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800</a:t>
                      </a:r>
                    </a:p>
                  </a:txBody>
                  <a:tcPr/>
                </a:tc>
              </a:tr>
              <a:tr h="289557">
                <a:tc>
                  <a:txBody>
                    <a:bodyPr/>
                    <a:lstStyle/>
                    <a:p>
                      <a:r>
                        <a:rPr lang="en-US" sz="1100" b="0" i="1" u="none" strike="noStrike" kern="1200" baseline="0" dirty="0" err="1" smtClean="0">
                          <a:solidFill>
                            <a:schemeClr val="dk1"/>
                          </a:solidFill>
                          <a:latin typeface="+mn-lt"/>
                          <a:ea typeface="+mn-ea"/>
                          <a:cs typeface="+mn-cs"/>
                        </a:rPr>
                        <a:t>macTsTxAckDelay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start of acknowledgment, in </a:t>
                      </a:r>
                      <a:r>
                        <a:rPr lang="el-GR" sz="1100" b="0" i="0" u="none" strike="noStrike" kern="1200" baseline="0" dirty="0" smtClean="0">
                          <a:solidFill>
                            <a:schemeClr val="dk1"/>
                          </a:solidFill>
                          <a:latin typeface="+mn-lt"/>
                          <a:ea typeface="+mn-ea"/>
                          <a:cs typeface="+mn-cs"/>
                        </a:rPr>
                        <a:t>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1000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p>
                  </a:txBody>
                  <a:tcPr/>
                </a:tc>
              </a:tr>
              <a:tr h="237928">
                <a:tc>
                  <a:txBody>
                    <a:bodyPr/>
                    <a:lstStyle/>
                    <a:p>
                      <a:r>
                        <a:rPr lang="en-US" sz="1100" b="0" i="1" u="none" strike="noStrike" kern="1200" baseline="0" dirty="0" err="1" smtClean="0">
                          <a:solidFill>
                            <a:schemeClr val="dk1"/>
                          </a:solidFill>
                          <a:latin typeface="+mn-lt"/>
                          <a:ea typeface="+mn-ea"/>
                          <a:cs typeface="+mn-cs"/>
                        </a:rPr>
                        <a:t>macTsRxWait</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The time to wait for start of frame,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2200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2800</a:t>
                      </a:r>
                    </a:p>
                  </a:txBody>
                  <a:tcPr/>
                </a:tc>
              </a:tr>
              <a:tr h="294145">
                <a:tc>
                  <a:txBody>
                    <a:bodyPr/>
                    <a:lstStyle/>
                    <a:p>
                      <a:r>
                        <a:rPr lang="en-US" sz="1100" b="0" i="1" u="none" strike="noStrike" kern="1200" baseline="0" dirty="0" err="1" smtClean="0">
                          <a:solidFill>
                            <a:schemeClr val="dk1"/>
                          </a:solidFill>
                          <a:latin typeface="+mn-lt"/>
                          <a:ea typeface="+mn-ea"/>
                          <a:cs typeface="+mn-cs"/>
                        </a:rPr>
                        <a:t>macTsRxTx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Transmit to Receive turnaround,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192</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p>
                  </a:txBody>
                  <a:tcPr/>
                </a:tc>
              </a:tr>
              <a:tr h="294919">
                <a:tc>
                  <a:txBody>
                    <a:bodyPr/>
                    <a:lstStyle/>
                    <a:p>
                      <a:r>
                        <a:rPr lang="en-US" sz="1100" b="0" i="1" u="none" strike="noStrike" kern="1200" baseline="0" dirty="0" err="1" smtClean="0">
                          <a:solidFill>
                            <a:schemeClr val="dk1"/>
                          </a:solidFill>
                          <a:latin typeface="+mn-lt"/>
                          <a:ea typeface="+mn-ea"/>
                          <a:cs typeface="+mn-cs"/>
                        </a:rPr>
                        <a:t>macTsMaxAck</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Transmission time to send an acknowledgment, in</a:t>
                      </a:r>
                      <a:r>
                        <a:rPr lang="el-GR" sz="1100" b="0" i="0" u="none" strike="noStrike" kern="1200" baseline="0" dirty="0" smtClean="0">
                          <a:solidFill>
                            <a:schemeClr val="dk1"/>
                          </a:solidFill>
                          <a:latin typeface="+mn-lt"/>
                          <a:ea typeface="+mn-ea"/>
                          <a:cs typeface="+mn-cs"/>
                        </a:rPr>
                        <a:t>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2400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6000</a:t>
                      </a:r>
                    </a:p>
                  </a:txBody>
                  <a:tcPr/>
                </a:tc>
              </a:tr>
              <a:tr h="280947">
                <a:tc>
                  <a:txBody>
                    <a:bodyPr/>
                    <a:lstStyle/>
                    <a:p>
                      <a:r>
                        <a:rPr lang="en-US" sz="1100" b="0" i="1" u="none" strike="noStrike" kern="1200" baseline="0" dirty="0" err="1" smtClean="0">
                          <a:solidFill>
                            <a:schemeClr val="dk1"/>
                          </a:solidFill>
                          <a:latin typeface="+mn-lt"/>
                          <a:ea typeface="+mn-ea"/>
                          <a:cs typeface="+mn-cs"/>
                        </a:rPr>
                        <a:t>macTsMaxTx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Transmission time to send the maximum length frame,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4256</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103040</a:t>
                      </a:r>
                    </a:p>
                  </a:txBody>
                  <a:tcPr/>
                </a:tc>
              </a:tr>
              <a:tr h="480192">
                <a:tc>
                  <a:txBody>
                    <a:bodyPr/>
                    <a:lstStyle/>
                    <a:p>
                      <a:r>
                        <a:rPr lang="en-US" sz="1100" b="0" i="1" u="none" strike="noStrike" kern="1200" baseline="0" dirty="0" smtClean="0">
                          <a:solidFill>
                            <a:schemeClr val="dk1"/>
                          </a:solidFill>
                          <a:latin typeface="+mn-lt"/>
                          <a:ea typeface="+mn-ea"/>
                          <a:cs typeface="+mn-cs"/>
                        </a:rPr>
                        <a:t>macTsTimeslotLength</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The total length of the timeslot including any unused time after frame transmission and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10000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120000</a:t>
                      </a: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12</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562600"/>
          </a:xfrm>
        </p:spPr>
        <p:txBody>
          <a:bodyPr/>
          <a:lstStyle/>
          <a:p>
            <a:pPr>
              <a:lnSpc>
                <a:spcPct val="80000"/>
              </a:lnSpc>
            </a:pPr>
            <a:r>
              <a:rPr lang="en-US" dirty="0" smtClean="0">
                <a:latin typeface="+mj-lt"/>
              </a:rPr>
              <a:t>Roll-up of six PHY amendments show that many amendments are using newly introduced behaviors from the MAC amendment such as enhanced beacons, information elements, enhanced acknowledgments</a:t>
            </a:r>
          </a:p>
          <a:p>
            <a:pPr>
              <a:lnSpc>
                <a:spcPct val="80000"/>
              </a:lnSpc>
            </a:pPr>
            <a:r>
              <a:rPr lang="en-US" dirty="0" smtClean="0">
                <a:latin typeface="+mj-lt"/>
              </a:rPr>
              <a:t>TSCH, dominating industrial sensor networks, is the foundation used by the IETF 6tisch effort to standardize new higher layer </a:t>
            </a:r>
            <a:r>
              <a:rPr lang="en-US" dirty="0" smtClean="0">
                <a:latin typeface="+mj-lt"/>
              </a:rPr>
              <a:t>protocols for many applications</a:t>
            </a:r>
            <a:endParaRPr lang="en-US" dirty="0" smtClean="0">
              <a:latin typeface="+mj-lt"/>
            </a:endParaRPr>
          </a:p>
          <a:p>
            <a:pPr>
              <a:lnSpc>
                <a:spcPct val="80000"/>
              </a:lnSpc>
            </a:pPr>
            <a:r>
              <a:rPr lang="en-US" dirty="0" smtClean="0">
                <a:latin typeface="+mj-lt"/>
              </a:rPr>
              <a:t>TSCH timings must change per band to accommodate data rates, regulatory, etc.</a:t>
            </a:r>
          </a:p>
          <a:p>
            <a:pPr>
              <a:lnSpc>
                <a:spcPct val="80000"/>
              </a:lnSpc>
            </a:pPr>
            <a:r>
              <a:rPr lang="en-US" dirty="0" smtClean="0">
                <a:latin typeface="+mj-lt"/>
              </a:rPr>
              <a:t>Numerous mistakes in TSCH text must be corrected</a:t>
            </a: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extLst>
      <p:ext uri="{BB962C8B-B14F-4D97-AF65-F5344CB8AC3E}">
        <p14:creationId xmlns:p14="http://schemas.microsoft.com/office/powerpoint/2010/main" val="40695613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304800" y="1371600"/>
            <a:ext cx="8458200" cy="5230150"/>
          </a:xfrm>
          <a:prstGeom prst="rect">
            <a:avLst/>
          </a:prstGeom>
        </p:spPr>
        <p:txBody>
          <a:bodyPr wrap="square">
            <a:spAutoFit/>
          </a:bodyPr>
          <a:lstStyle/>
          <a:p>
            <a:pPr>
              <a:lnSpc>
                <a:spcPct val="80000"/>
              </a:lnSpc>
            </a:pPr>
            <a:r>
              <a:rPr lang="en-US" sz="3200" dirty="0" smtClean="0"/>
              <a:t>Revision to 802.15.4-2011 with roll-ups of:</a:t>
            </a:r>
          </a:p>
          <a:p>
            <a:pPr marL="457200" indent="-457200">
              <a:lnSpc>
                <a:spcPct val="80000"/>
              </a:lnSpc>
              <a:buFont typeface="Arial"/>
              <a:buChar char="•"/>
            </a:pPr>
            <a:r>
              <a:rPr lang="en-US" sz="3200" dirty="0" smtClean="0"/>
              <a:t>802.15.4e-</a:t>
            </a:r>
            <a:r>
              <a:rPr lang="en-US" sz="3200" dirty="0" smtClean="0"/>
              <a:t>2012, MAC amendment</a:t>
            </a:r>
            <a:endParaRPr lang="en-US" sz="3200" dirty="0" smtClean="0"/>
          </a:p>
          <a:p>
            <a:pPr marL="457200" indent="-457200">
              <a:lnSpc>
                <a:spcPct val="80000"/>
              </a:lnSpc>
              <a:buFont typeface="Arial"/>
              <a:buChar char="•"/>
            </a:pPr>
            <a:r>
              <a:rPr lang="en-US" sz="3200" dirty="0" smtClean="0"/>
              <a:t>802.15.4f-</a:t>
            </a:r>
            <a:r>
              <a:rPr lang="en-US" sz="3200" dirty="0" smtClean="0"/>
              <a:t>2012, PHY amendment</a:t>
            </a:r>
            <a:endParaRPr lang="en-US" sz="3200" dirty="0" smtClean="0"/>
          </a:p>
          <a:p>
            <a:pPr marL="457200" indent="-457200">
              <a:lnSpc>
                <a:spcPct val="80000"/>
              </a:lnSpc>
              <a:buFont typeface="Arial"/>
              <a:buChar char="•"/>
            </a:pPr>
            <a:r>
              <a:rPr lang="en-US" sz="3200" dirty="0" smtClean="0"/>
              <a:t>802.15.4g-</a:t>
            </a:r>
            <a:r>
              <a:rPr lang="en-US" sz="3200" dirty="0"/>
              <a:t>2012, PHY </a:t>
            </a:r>
            <a:r>
              <a:rPr lang="en-US" sz="3200" dirty="0" smtClean="0"/>
              <a:t>amendment</a:t>
            </a:r>
            <a:endParaRPr lang="en-US" sz="3200" dirty="0" smtClean="0"/>
          </a:p>
          <a:p>
            <a:pPr marL="457200" indent="-457200">
              <a:lnSpc>
                <a:spcPct val="80000"/>
              </a:lnSpc>
              <a:buFont typeface="Arial"/>
              <a:buChar char="•"/>
            </a:pPr>
            <a:r>
              <a:rPr lang="en-US" sz="3200" dirty="0" smtClean="0"/>
              <a:t>802.15.4j-</a:t>
            </a:r>
            <a:r>
              <a:rPr lang="en-US" sz="3200" dirty="0"/>
              <a:t>2013, PHY </a:t>
            </a:r>
            <a:r>
              <a:rPr lang="en-US" sz="3200" dirty="0" smtClean="0"/>
              <a:t>amendment</a:t>
            </a:r>
            <a:endParaRPr lang="en-US" sz="3200" dirty="0" smtClean="0"/>
          </a:p>
          <a:p>
            <a:pPr marL="457200" indent="-457200">
              <a:lnSpc>
                <a:spcPct val="80000"/>
              </a:lnSpc>
              <a:buFont typeface="Arial"/>
              <a:buChar char="•"/>
            </a:pPr>
            <a:r>
              <a:rPr lang="en-US" sz="3200" dirty="0" smtClean="0"/>
              <a:t>802.15.4k-</a:t>
            </a:r>
            <a:r>
              <a:rPr lang="en-US" sz="3200" dirty="0"/>
              <a:t>2013, PHY </a:t>
            </a:r>
            <a:r>
              <a:rPr lang="en-US" sz="3200" dirty="0" smtClean="0"/>
              <a:t>amendment</a:t>
            </a:r>
            <a:endParaRPr lang="en-US" sz="3200" dirty="0" smtClean="0"/>
          </a:p>
          <a:p>
            <a:pPr marL="457200" indent="-457200">
              <a:lnSpc>
                <a:spcPct val="80000"/>
              </a:lnSpc>
              <a:buFont typeface="Arial"/>
              <a:buChar char="•"/>
            </a:pPr>
            <a:r>
              <a:rPr lang="en-US" sz="3200" dirty="0" smtClean="0"/>
              <a:t>802.15.4m-</a:t>
            </a:r>
            <a:r>
              <a:rPr lang="en-US" sz="3200" dirty="0"/>
              <a:t>2014, PHY </a:t>
            </a:r>
            <a:r>
              <a:rPr lang="en-US" sz="3200" dirty="0" smtClean="0"/>
              <a:t>amendment</a:t>
            </a:r>
            <a:endParaRPr lang="en-US" sz="3200" dirty="0" smtClean="0"/>
          </a:p>
          <a:p>
            <a:pPr marL="457200" indent="-457200">
              <a:lnSpc>
                <a:spcPct val="80000"/>
              </a:lnSpc>
              <a:buFont typeface="Arial"/>
              <a:buChar char="•"/>
            </a:pPr>
            <a:r>
              <a:rPr lang="en-US" sz="3200" dirty="0" smtClean="0"/>
              <a:t>802.15.4p-</a:t>
            </a:r>
            <a:r>
              <a:rPr lang="en-US" sz="3200" dirty="0"/>
              <a:t>2014, PHY </a:t>
            </a:r>
            <a:r>
              <a:rPr lang="en-US" sz="3200" dirty="0" smtClean="0"/>
              <a:t>amendment</a:t>
            </a:r>
            <a:endParaRPr lang="en-US" sz="3200" dirty="0" smtClean="0"/>
          </a:p>
          <a:p>
            <a:pPr>
              <a:lnSpc>
                <a:spcPct val="80000"/>
              </a:lnSpc>
            </a:pPr>
            <a:endParaRPr lang="en-US" sz="3200" dirty="0" smtClean="0"/>
          </a:p>
          <a:p>
            <a:pPr>
              <a:lnSpc>
                <a:spcPct val="80000"/>
              </a:lnSpc>
            </a:pPr>
            <a:r>
              <a:rPr lang="en-US" sz="3200" dirty="0" smtClean="0"/>
              <a:t>And </a:t>
            </a:r>
            <a:r>
              <a:rPr lang="en-US" sz="3200" dirty="0" smtClean="0"/>
              <a:t>corrigenda as per 15-12-0367, changes requested by ETSI, and clarifications to such entities as timing for Acknowledgment frames, et al.</a:t>
            </a:r>
          </a:p>
        </p:txBody>
      </p:sp>
      <p:sp>
        <p:nvSpPr>
          <p:cNvPr id="9" name="Rectangle 2"/>
          <p:cNvSpPr txBox="1">
            <a:spLocks noChangeArrowheads="1"/>
          </p:cNvSpPr>
          <p:nvPr/>
        </p:nvSpPr>
        <p:spPr bwMode="auto">
          <a:xfrm>
            <a:off x="2438400" y="381000"/>
            <a:ext cx="4114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IEEE 802.15.4</a:t>
            </a:r>
            <a:r>
              <a:rPr lang="en-US" b="1" dirty="0" smtClean="0"/>
              <a:t>-2015</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smtClean="0"/>
              <a:t>TSCH Overview</a:t>
            </a:r>
            <a:br>
              <a:rPr lang="en-US" b="1" dirty="0" smtClean="0"/>
            </a:br>
            <a:r>
              <a:rPr lang="en-US" sz="2000" b="1" dirty="0" smtClean="0"/>
              <a:t>(for more details see 15-11-484-03)</a:t>
            </a:r>
            <a:endParaRPr lang="en-US" sz="2000" b="1" dirty="0"/>
          </a:p>
        </p:txBody>
      </p:sp>
      <p:sp>
        <p:nvSpPr>
          <p:cNvPr id="3" name="Content Placeholder 2"/>
          <p:cNvSpPr>
            <a:spLocks noGrp="1"/>
          </p:cNvSpPr>
          <p:nvPr>
            <p:ph idx="1"/>
          </p:nvPr>
        </p:nvSpPr>
        <p:spPr>
          <a:xfrm>
            <a:off x="228600" y="1539411"/>
            <a:ext cx="8534400" cy="4480389"/>
          </a:xfrm>
        </p:spPr>
        <p:txBody>
          <a:bodyPr/>
          <a:lstStyle/>
          <a:p>
            <a:r>
              <a:rPr lang="en-US" sz="2800" dirty="0"/>
              <a:t>Process Automation applications with a particular focus on equipment and process monitoring</a:t>
            </a:r>
          </a:p>
          <a:p>
            <a:r>
              <a:rPr lang="en-US" sz="2800" dirty="0"/>
              <a:t>Operation</a:t>
            </a:r>
          </a:p>
          <a:p>
            <a:pPr lvl="1"/>
            <a:r>
              <a:rPr lang="en-US" sz="2400" dirty="0"/>
              <a:t>All devices in the same network synchronize slotframes</a:t>
            </a:r>
          </a:p>
          <a:p>
            <a:pPr lvl="1"/>
            <a:r>
              <a:rPr lang="en-US" sz="2400" dirty="0"/>
              <a:t>All timeslots are contained within a </a:t>
            </a:r>
            <a:r>
              <a:rPr lang="en-US" sz="2400" dirty="0" err="1"/>
              <a:t>slotframe</a:t>
            </a:r>
            <a:r>
              <a:rPr lang="en-US" sz="2400" dirty="0"/>
              <a:t> cycle</a:t>
            </a:r>
          </a:p>
          <a:p>
            <a:pPr lvl="1"/>
            <a:r>
              <a:rPr lang="en-US" sz="2400" dirty="0"/>
              <a:t>Timeslots repeat in time: the </a:t>
            </a:r>
            <a:r>
              <a:rPr lang="en-US" sz="2400" dirty="0" err="1"/>
              <a:t>slotframe</a:t>
            </a:r>
            <a:r>
              <a:rPr lang="en-US" sz="2400" dirty="0"/>
              <a:t> period</a:t>
            </a:r>
          </a:p>
          <a:p>
            <a:pPr lvl="1"/>
            <a:r>
              <a:rPr lang="en-US" sz="2400" dirty="0"/>
              <a:t>Device-to-device communication within a timeslot includes packet </a:t>
            </a:r>
            <a:r>
              <a:rPr lang="en-US" sz="2400" dirty="0" err="1"/>
              <a:t>Tx</a:t>
            </a:r>
            <a:r>
              <a:rPr lang="en-US" sz="2400" dirty="0"/>
              <a:t>/Rx &amp; ACK </a:t>
            </a:r>
            <a:r>
              <a:rPr lang="en-US" sz="2400" dirty="0" err="1"/>
              <a:t>Tx</a:t>
            </a:r>
            <a:r>
              <a:rPr lang="en-US" sz="2400" dirty="0"/>
              <a:t>/Rx</a:t>
            </a:r>
            <a:endParaRPr lang="en-US"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76200" y="1219200"/>
            <a:ext cx="8763000" cy="5181600"/>
          </a:xfrm>
        </p:spPr>
        <p:txBody>
          <a:bodyPr/>
          <a:lstStyle/>
          <a:p>
            <a:pPr marL="0" indent="0">
              <a:buNone/>
            </a:pPr>
            <a:r>
              <a:rPr lang="en-US" sz="2800" dirty="0" smtClean="0"/>
              <a:t>Typical application segments are:</a:t>
            </a:r>
          </a:p>
          <a:p>
            <a:pPr>
              <a:buFont typeface="Arial"/>
              <a:buChar char="•"/>
            </a:pPr>
            <a:r>
              <a:rPr lang="en-US" sz="2800" dirty="0" smtClean="0"/>
              <a:t> </a:t>
            </a:r>
            <a:r>
              <a:rPr lang="en-US" sz="2800" dirty="0"/>
              <a:t>P</a:t>
            </a:r>
            <a:r>
              <a:rPr lang="en-US" sz="2800" dirty="0" smtClean="0"/>
              <a:t>rocess </a:t>
            </a:r>
            <a:r>
              <a:rPr lang="en-US" sz="2800" dirty="0"/>
              <a:t>automation facilities for the following:</a:t>
            </a:r>
          </a:p>
          <a:p>
            <a:pPr lvl="1"/>
            <a:r>
              <a:rPr lang="en-US" sz="2400" dirty="0" smtClean="0"/>
              <a:t>Oil </a:t>
            </a:r>
            <a:r>
              <a:rPr lang="en-US" sz="2400" dirty="0"/>
              <a:t>and gas industry</a:t>
            </a:r>
          </a:p>
          <a:p>
            <a:pPr lvl="1"/>
            <a:r>
              <a:rPr lang="en-US" sz="2400" dirty="0" smtClean="0"/>
              <a:t>Food </a:t>
            </a:r>
            <a:r>
              <a:rPr lang="en-US" sz="2400" dirty="0"/>
              <a:t>and beverage products</a:t>
            </a:r>
          </a:p>
          <a:p>
            <a:pPr lvl="1"/>
            <a:r>
              <a:rPr lang="en-US" sz="2400" dirty="0" smtClean="0"/>
              <a:t>Chemical </a:t>
            </a:r>
            <a:r>
              <a:rPr lang="en-US" sz="2400" dirty="0"/>
              <a:t>products</a:t>
            </a:r>
          </a:p>
          <a:p>
            <a:pPr lvl="1"/>
            <a:r>
              <a:rPr lang="en-US" sz="2400" dirty="0" smtClean="0"/>
              <a:t>Pharmaceutical </a:t>
            </a:r>
            <a:r>
              <a:rPr lang="en-US" sz="2400" dirty="0"/>
              <a:t>products</a:t>
            </a:r>
          </a:p>
          <a:p>
            <a:pPr lvl="1"/>
            <a:r>
              <a:rPr lang="en-US" sz="2400" dirty="0" smtClean="0"/>
              <a:t>Water</a:t>
            </a:r>
            <a:r>
              <a:rPr lang="en-US" sz="2400" dirty="0"/>
              <a:t>/waste water </a:t>
            </a:r>
            <a:r>
              <a:rPr lang="en-US" sz="2400" dirty="0" smtClean="0"/>
              <a:t>treatments</a:t>
            </a:r>
          </a:p>
          <a:p>
            <a:r>
              <a:rPr lang="en-US" sz="2800" dirty="0"/>
              <a:t>Automation </a:t>
            </a:r>
            <a:r>
              <a:rPr lang="en-US" sz="2800" dirty="0" smtClean="0"/>
              <a:t>Systems such as:</a:t>
            </a:r>
          </a:p>
          <a:p>
            <a:pPr lvl="1"/>
            <a:r>
              <a:rPr lang="en-US" sz="2400" dirty="0" smtClean="0"/>
              <a:t>Smart </a:t>
            </a:r>
            <a:r>
              <a:rPr lang="en-US" sz="2400" dirty="0"/>
              <a:t>grid </a:t>
            </a:r>
            <a:r>
              <a:rPr lang="en-US" sz="2400" dirty="0" smtClean="0"/>
              <a:t>networks</a:t>
            </a:r>
            <a:endParaRPr lang="en-US" sz="2400" dirty="0"/>
          </a:p>
          <a:p>
            <a:pPr lvl="1"/>
            <a:r>
              <a:rPr lang="en-US" sz="2400" dirty="0" smtClean="0"/>
              <a:t>Lighting networks</a:t>
            </a:r>
            <a:endParaRPr lang="en-US" sz="2400" dirty="0"/>
          </a:p>
          <a:p>
            <a:pPr lvl="1"/>
            <a:r>
              <a:rPr lang="en-US" sz="2400" dirty="0" smtClean="0"/>
              <a:t>Factory automation</a:t>
            </a:r>
            <a:endParaRPr lang="en-US" sz="24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395322140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381000" y="1143000"/>
            <a:ext cx="8534400" cy="5105400"/>
          </a:xfrm>
        </p:spPr>
        <p:txBody>
          <a:bodyPr/>
          <a:lstStyle/>
          <a:p>
            <a:pPr marL="0" indent="0">
              <a:buNone/>
            </a:pPr>
            <a:r>
              <a:rPr lang="en-US" sz="2200" dirty="0" smtClean="0"/>
              <a:t>The </a:t>
            </a:r>
            <a:r>
              <a:rPr lang="en-US" sz="2200" dirty="0"/>
              <a:t>TSCH mode uses time synchronized communication and channel hopping to provide </a:t>
            </a:r>
            <a:r>
              <a:rPr lang="en-US" sz="2200" dirty="0" smtClean="0"/>
              <a:t>network robustness </a:t>
            </a:r>
            <a:r>
              <a:rPr lang="en-US" sz="2200" dirty="0"/>
              <a:t>through spectral and temporal redundancy. </a:t>
            </a:r>
            <a:endParaRPr lang="en-US" sz="2200" dirty="0" smtClean="0"/>
          </a:p>
          <a:p>
            <a:pPr marL="0" indent="0">
              <a:buNone/>
            </a:pPr>
            <a:r>
              <a:rPr lang="en-US" sz="2200" dirty="0" smtClean="0"/>
              <a:t>Time slotted </a:t>
            </a:r>
            <a:r>
              <a:rPr lang="en-US" sz="2200" dirty="0"/>
              <a:t>communication links </a:t>
            </a:r>
            <a:r>
              <a:rPr lang="en-US" sz="2200" dirty="0" smtClean="0"/>
              <a:t>increase potential </a:t>
            </a:r>
            <a:r>
              <a:rPr lang="en-US" sz="2200" dirty="0"/>
              <a:t>throughput by minimizing unwanted collisions that can lead to catastrophic failure and </a:t>
            </a:r>
            <a:r>
              <a:rPr lang="en-US" sz="2200" dirty="0" smtClean="0"/>
              <a:t>provides deterministic, </a:t>
            </a:r>
            <a:r>
              <a:rPr lang="en-US" sz="2200" dirty="0"/>
              <a:t>yet </a:t>
            </a:r>
            <a:r>
              <a:rPr lang="en-US" sz="2200" dirty="0" smtClean="0"/>
              <a:t>flexible, </a:t>
            </a:r>
            <a:r>
              <a:rPr lang="en-US" sz="2200" dirty="0"/>
              <a:t>bandwidth for a wide variety of applications. </a:t>
            </a:r>
            <a:endParaRPr lang="en-US" sz="2200" dirty="0" smtClean="0"/>
          </a:p>
          <a:p>
            <a:pPr marL="0" indent="0">
              <a:buNone/>
            </a:pPr>
            <a:r>
              <a:rPr lang="en-US" sz="2200" dirty="0" smtClean="0"/>
              <a:t>Channel </a:t>
            </a:r>
            <a:r>
              <a:rPr lang="en-US" sz="2200" dirty="0"/>
              <a:t>hopping extends </a:t>
            </a:r>
            <a:r>
              <a:rPr lang="en-US" sz="2200" dirty="0" smtClean="0"/>
              <a:t>the effective </a:t>
            </a:r>
            <a:r>
              <a:rPr lang="en-US" sz="2200" dirty="0"/>
              <a:t>range of communications by mitigating the effects of multipath fading and interference. </a:t>
            </a:r>
            <a:endParaRPr lang="en-US" sz="2200" dirty="0" smtClean="0"/>
          </a:p>
          <a:p>
            <a:pPr marL="0" indent="0">
              <a:buNone/>
            </a:pPr>
            <a:r>
              <a:rPr lang="en-US" sz="2200" dirty="0" smtClean="0"/>
              <a:t>TSCH is also </a:t>
            </a:r>
            <a:r>
              <a:rPr lang="en-US" sz="2200" dirty="0"/>
              <a:t>topology independent; it can be used to form any topology from a star to a full mesh. </a:t>
            </a:r>
            <a:endParaRPr lang="en-US" sz="2200" dirty="0" smtClean="0"/>
          </a:p>
          <a:p>
            <a:pPr marL="0" indent="0">
              <a:buNone/>
            </a:pPr>
            <a:r>
              <a:rPr lang="en-US" sz="2200" dirty="0" smtClean="0"/>
              <a:t>TSCH MAC primitives </a:t>
            </a:r>
            <a:r>
              <a:rPr lang="en-US" sz="2200" dirty="0"/>
              <a:t>can be used with higher layer networking protocols to form the basis of reliable, scalable, </a:t>
            </a:r>
            <a:r>
              <a:rPr lang="en-US" sz="2200" dirty="0" smtClean="0"/>
              <a:t>and flexible </a:t>
            </a:r>
            <a:r>
              <a:rPr lang="en-US" sz="2200" dirty="0"/>
              <a:t>networks</a:t>
            </a:r>
            <a:r>
              <a:rPr lang="en-US" sz="2200" dirty="0" smtClean="0"/>
              <a:t>.</a:t>
            </a:r>
            <a:endParaRPr lang="en-US" sz="22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35127646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pPr marL="0" indent="0"/>
            <a:r>
              <a:rPr lang="en-US" b="1" dirty="0"/>
              <a:t>MAC behaviors unique to TSCH</a:t>
            </a:r>
          </a:p>
        </p:txBody>
      </p:sp>
      <p:sp>
        <p:nvSpPr>
          <p:cNvPr id="3" name="Content Placeholder 2"/>
          <p:cNvSpPr>
            <a:spLocks noGrp="1"/>
          </p:cNvSpPr>
          <p:nvPr>
            <p:ph idx="1"/>
          </p:nvPr>
        </p:nvSpPr>
        <p:spPr>
          <a:xfrm>
            <a:off x="76200" y="1219200"/>
            <a:ext cx="9067800" cy="5257800"/>
          </a:xfrm>
        </p:spPr>
        <p:txBody>
          <a:bodyPr/>
          <a:lstStyle/>
          <a:p>
            <a:r>
              <a:rPr lang="en-US" sz="2400" dirty="0" smtClean="0"/>
              <a:t>The </a:t>
            </a:r>
            <a:r>
              <a:rPr lang="en-US" sz="2400" dirty="0"/>
              <a:t>TSCH mode introduces no unique commands specific for this mode; however, IEs are used extensively.</a:t>
            </a:r>
          </a:p>
          <a:p>
            <a:r>
              <a:rPr lang="en-US" sz="2400" dirty="0"/>
              <a:t>TSCH uses EBs containing the TSCH Synchronization payload IE, TSCH-</a:t>
            </a:r>
            <a:r>
              <a:rPr lang="en-US" sz="2400" dirty="0" err="1"/>
              <a:t>Slotframe</a:t>
            </a:r>
            <a:r>
              <a:rPr lang="en-US" sz="2400" dirty="0"/>
              <a:t> and Link payload IE</a:t>
            </a:r>
            <a:r>
              <a:rPr lang="en-US" sz="2400" dirty="0" smtClean="0"/>
              <a:t>, TSCH </a:t>
            </a:r>
            <a:r>
              <a:rPr lang="en-US" sz="2400" dirty="0"/>
              <a:t>Timeslot payload IE, and Channel Hopping payload IE to advertise the presence of a TSCH PAN </a:t>
            </a:r>
            <a:r>
              <a:rPr lang="en-US" sz="2400" dirty="0" smtClean="0"/>
              <a:t>and allow </a:t>
            </a:r>
            <a:r>
              <a:rPr lang="en-US" sz="2400" dirty="0"/>
              <a:t>new devices to synchronize to it. </a:t>
            </a:r>
            <a:endParaRPr lang="en-US" sz="2400" dirty="0" smtClean="0"/>
          </a:p>
          <a:p>
            <a:r>
              <a:rPr lang="en-US" sz="2400" dirty="0" smtClean="0"/>
              <a:t>Devices </a:t>
            </a:r>
            <a:r>
              <a:rPr lang="en-US" sz="2400" dirty="0"/>
              <a:t>maintain synchronization by exchanging </a:t>
            </a:r>
            <a:r>
              <a:rPr lang="en-US" sz="2400" dirty="0" smtClean="0"/>
              <a:t>acknowledged frames </a:t>
            </a:r>
            <a:r>
              <a:rPr lang="en-US" sz="2400" dirty="0"/>
              <a:t>within defined </a:t>
            </a:r>
            <a:r>
              <a:rPr lang="en-US" sz="2400" dirty="0" smtClean="0"/>
              <a:t>timeslot </a:t>
            </a:r>
            <a:r>
              <a:rPr lang="en-US" sz="2400" dirty="0"/>
              <a:t>windows and providing timing corrections in the acknowledgment via </a:t>
            </a:r>
            <a:r>
              <a:rPr lang="en-US" sz="2400" dirty="0" smtClean="0"/>
              <a:t>the ACK</a:t>
            </a:r>
            <a:r>
              <a:rPr lang="en-US" sz="2400" dirty="0"/>
              <a:t>/NACK Time Correction IE</a:t>
            </a:r>
            <a:r>
              <a:rPr lang="en-US" sz="2400" dirty="0" smtClean="0"/>
              <a:t>.</a:t>
            </a:r>
            <a:r>
              <a:rPr lang="en-US" sz="2400" dirty="0"/>
              <a:t> </a:t>
            </a:r>
            <a:endParaRPr lang="en-US" sz="2400" dirty="0" smtClean="0"/>
          </a:p>
          <a:p>
            <a:r>
              <a:rPr lang="en-US" sz="2400" dirty="0" smtClean="0"/>
              <a:t>Communication </a:t>
            </a:r>
            <a:r>
              <a:rPr lang="en-US" sz="2400" dirty="0"/>
              <a:t>resources are broken up into timeslots that are organized into repeating slotframes</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6</a:t>
            </a:fld>
            <a:endParaRPr lang="en-US" dirty="0"/>
          </a:p>
        </p:txBody>
      </p:sp>
    </p:spTree>
    <p:extLst>
      <p:ext uri="{BB962C8B-B14F-4D97-AF65-F5344CB8AC3E}">
        <p14:creationId xmlns:p14="http://schemas.microsoft.com/office/powerpoint/2010/main" val="38178014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marL="0" indent="0"/>
            <a:r>
              <a:rPr lang="en-US" b="1" dirty="0"/>
              <a:t>TSCH areas within the 802.15.4 rev draft</a:t>
            </a:r>
          </a:p>
        </p:txBody>
      </p:sp>
      <p:sp>
        <p:nvSpPr>
          <p:cNvPr id="3" name="Content Placeholder 2"/>
          <p:cNvSpPr>
            <a:spLocks noGrp="1"/>
          </p:cNvSpPr>
          <p:nvPr>
            <p:ph idx="1"/>
          </p:nvPr>
        </p:nvSpPr>
        <p:spPr>
          <a:xfrm>
            <a:off x="76200" y="1600200"/>
            <a:ext cx="9067800" cy="5029200"/>
          </a:xfrm>
        </p:spPr>
        <p:txBody>
          <a:bodyPr/>
          <a:lstStyle/>
          <a:p>
            <a:r>
              <a:rPr lang="en-US" sz="2800" dirty="0" err="1" smtClean="0"/>
              <a:t>TheTSCH</a:t>
            </a:r>
            <a:r>
              <a:rPr lang="en-US" sz="2800" dirty="0" err="1"/>
              <a:t>-Slotframe</a:t>
            </a:r>
            <a:r>
              <a:rPr lang="en-US" sz="2800" dirty="0"/>
              <a:t> structure behavior is cited in </a:t>
            </a:r>
            <a:r>
              <a:rPr lang="en-US" sz="2800" dirty="0" smtClean="0"/>
              <a:t>5.2.7, PAN formation is cited in 5.3.6, synchronization </a:t>
            </a:r>
            <a:r>
              <a:rPr lang="en-US" sz="2800" dirty="0"/>
              <a:t>is stated in </a:t>
            </a:r>
            <a:r>
              <a:rPr lang="en-US" sz="2800" dirty="0" smtClean="0"/>
              <a:t>5.5.3, </a:t>
            </a:r>
            <a:r>
              <a:rPr lang="en-US" sz="2800" dirty="0"/>
              <a:t>the IEs </a:t>
            </a:r>
            <a:r>
              <a:rPr lang="en-US" sz="2800" dirty="0" smtClean="0"/>
              <a:t>are described </a:t>
            </a:r>
            <a:r>
              <a:rPr lang="en-US" sz="2800" dirty="0"/>
              <a:t>in </a:t>
            </a:r>
            <a:r>
              <a:rPr lang="en-US" sz="2800" dirty="0" smtClean="0"/>
              <a:t>6.5.3.2</a:t>
            </a:r>
            <a:r>
              <a:rPr lang="en-US" sz="2800" dirty="0"/>
              <a:t>, </a:t>
            </a:r>
            <a:r>
              <a:rPr lang="en-US" sz="2800" dirty="0" smtClean="0"/>
              <a:t>6.5.3.3, 6.5.3.4, </a:t>
            </a:r>
            <a:r>
              <a:rPr lang="en-US" sz="2800" dirty="0"/>
              <a:t>and the primitives are declared in </a:t>
            </a:r>
            <a:r>
              <a:rPr lang="en-US" sz="2800" dirty="0" smtClean="0"/>
              <a:t>7.2.20.</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42050300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601200" cy="1295400"/>
          </a:xfrm>
        </p:spPr>
        <p:txBody>
          <a:bodyPr/>
          <a:lstStyle/>
          <a:p>
            <a:pPr marL="0" indent="0"/>
            <a:r>
              <a:rPr lang="en-US" b="1" dirty="0"/>
              <a:t>TSCH link </a:t>
            </a:r>
            <a:r>
              <a:rPr lang="en-US" b="1" dirty="0" smtClean="0"/>
              <a:t>example for a 3-</a:t>
            </a:r>
            <a:r>
              <a:rPr lang="en-US" b="1" dirty="0"/>
              <a:t>timeslot </a:t>
            </a:r>
            <a:r>
              <a:rPr lang="en-US" b="1" dirty="0" err="1"/>
              <a:t>slotframe</a:t>
            </a:r>
            <a:endParaRPr lang="en-US" b="1" dirty="0"/>
          </a:p>
        </p:txBody>
      </p:sp>
      <p:sp>
        <p:nvSpPr>
          <p:cNvPr id="3" name="Content Placeholder 2"/>
          <p:cNvSpPr>
            <a:spLocks noGrp="1"/>
          </p:cNvSpPr>
          <p:nvPr>
            <p:ph idx="1"/>
          </p:nvPr>
        </p:nvSpPr>
        <p:spPr>
          <a:xfrm>
            <a:off x="152400" y="3886200"/>
            <a:ext cx="8848614" cy="2438400"/>
          </a:xfrm>
        </p:spPr>
        <p:txBody>
          <a:bodyPr/>
          <a:lstStyle/>
          <a:p>
            <a:pPr marL="0" indent="0">
              <a:buNone/>
            </a:pPr>
            <a:r>
              <a:rPr lang="en-US" sz="2400" dirty="0" smtClean="0"/>
              <a:t>Nodes </a:t>
            </a:r>
            <a:r>
              <a:rPr lang="en-US" sz="2400" dirty="0"/>
              <a:t>A and </a:t>
            </a:r>
            <a:r>
              <a:rPr lang="en-US" sz="2400" dirty="0" smtClean="0"/>
              <a:t>B communicate </a:t>
            </a:r>
            <a:r>
              <a:rPr lang="en-US" sz="2400" dirty="0"/>
              <a:t>during timeslot 0, nodes B and C communicate during timeslot 1, and timeslot 2 is not </a:t>
            </a:r>
            <a:r>
              <a:rPr lang="en-US" sz="2400" dirty="0" smtClean="0"/>
              <a:t>being used</a:t>
            </a:r>
            <a:r>
              <a:rPr lang="en-US" sz="2400" dirty="0"/>
              <a:t>. Every three timeslots, the schedule repeats, but note that ASN increments continuously. The </a:t>
            </a:r>
            <a:r>
              <a:rPr lang="en-US" sz="2400" dirty="0" smtClean="0"/>
              <a:t>pairwise assignment </a:t>
            </a:r>
            <a:r>
              <a:rPr lang="en-US" sz="2400" dirty="0"/>
              <a:t>of a directed communication between devices in a given timeslot on a given channelOffset is </a:t>
            </a:r>
            <a:r>
              <a:rPr lang="en-US" sz="2400" dirty="0" smtClean="0"/>
              <a:t>a link</a:t>
            </a:r>
            <a:r>
              <a:rPr lang="en-US" sz="2400" dirty="0"/>
              <a:t>. </a:t>
            </a:r>
          </a:p>
        </p:txBody>
      </p:sp>
      <p:sp>
        <p:nvSpPr>
          <p:cNvPr id="4" name="Date Placeholder 3"/>
          <p:cNvSpPr>
            <a:spLocks noGrp="1"/>
          </p:cNvSpPr>
          <p:nvPr>
            <p:ph type="dt" sz="half" idx="10"/>
          </p:nvPr>
        </p:nvSpPr>
        <p:spPr/>
        <p:txBody>
          <a:bodyPr/>
          <a:lstStyle/>
          <a:p>
            <a:r>
              <a:rPr lang="en-US" smtClean="0"/>
              <a:t>&lt;July 2014&gt;</a:t>
            </a:r>
            <a:endParaRPr lang="en-US" dirty="0"/>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8</a:t>
            </a:fld>
            <a:endParaRPr lang="en-US"/>
          </a:p>
        </p:txBody>
      </p:sp>
      <p:pic>
        <p:nvPicPr>
          <p:cNvPr id="7" name="Picture 6"/>
          <p:cNvPicPr>
            <a:picLocks noChangeAspect="1"/>
          </p:cNvPicPr>
          <p:nvPr/>
        </p:nvPicPr>
        <p:blipFill>
          <a:blip r:embed="rId2"/>
          <a:stretch>
            <a:fillRect/>
          </a:stretch>
        </p:blipFill>
        <p:spPr>
          <a:xfrm>
            <a:off x="152400" y="1447800"/>
            <a:ext cx="8686800" cy="2525796"/>
          </a:xfrm>
          <a:prstGeom prst="rect">
            <a:avLst/>
          </a:prstGeom>
        </p:spPr>
      </p:pic>
    </p:spTree>
    <p:extLst>
      <p:ext uri="{BB962C8B-B14F-4D97-AF65-F5344CB8AC3E}">
        <p14:creationId xmlns:p14="http://schemas.microsoft.com/office/powerpoint/2010/main" val="29806384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r>
              <a:rPr lang="en-US" sz="2800" dirty="0"/>
              <a:t>Physical channel, CH, in a link is made according to the following formula:</a:t>
            </a:r>
          </a:p>
          <a:p>
            <a:pPr lvl="1"/>
            <a:r>
              <a:rPr lang="en-US" sz="2400" dirty="0"/>
              <a:t>CH = </a:t>
            </a:r>
            <a:r>
              <a:rPr lang="en-US" sz="2400" i="1" dirty="0"/>
              <a:t>macHoppingSequenceList </a:t>
            </a:r>
            <a:r>
              <a:rPr lang="en-US" sz="2400" dirty="0"/>
              <a:t>[(</a:t>
            </a:r>
            <a:r>
              <a:rPr lang="en-US" sz="2400" i="1" dirty="0"/>
              <a:t>macASN </a:t>
            </a:r>
            <a:r>
              <a:rPr lang="en-US" sz="2400" dirty="0"/>
              <a:t>+ channelOffset) % </a:t>
            </a:r>
            <a:r>
              <a:rPr lang="en-US" sz="2400" i="1" dirty="0"/>
              <a:t>macHoppingSequenceLength</a:t>
            </a:r>
            <a:r>
              <a:rPr lang="en-US" sz="2400" dirty="0"/>
              <a:t>]</a:t>
            </a:r>
          </a:p>
          <a:p>
            <a:r>
              <a:rPr lang="en-US" sz="2800" dirty="0"/>
              <a:t>Use of a channelOffset allows for different channels to be used at a given </a:t>
            </a:r>
            <a:r>
              <a:rPr lang="en-US" sz="2800" i="1" dirty="0"/>
              <a:t>macASN </a:t>
            </a:r>
            <a:r>
              <a:rPr lang="en-US" sz="2800" dirty="0"/>
              <a:t>for a </a:t>
            </a:r>
            <a:r>
              <a:rPr lang="en-US" sz="2800" dirty="0" smtClean="0"/>
              <a:t>given </a:t>
            </a:r>
            <a:r>
              <a:rPr lang="en-US" sz="2800" i="1" dirty="0" smtClean="0"/>
              <a:t>macHoppingSequenceList</a:t>
            </a:r>
            <a:endParaRPr lang="en-US" sz="2800" dirty="0" smtClean="0"/>
          </a:p>
          <a:p>
            <a:pPr lvl="1"/>
            <a:r>
              <a:rPr lang="en-US" sz="2400" dirty="0" smtClean="0"/>
              <a:t>There </a:t>
            </a:r>
            <a:r>
              <a:rPr lang="en-US" sz="2400" dirty="0"/>
              <a:t>are </a:t>
            </a:r>
            <a:r>
              <a:rPr lang="en-US" sz="2400" i="1" dirty="0"/>
              <a:t>macNumberOfChannels </a:t>
            </a:r>
            <a:r>
              <a:rPr lang="en-US" sz="2400" dirty="0" smtClean="0"/>
              <a:t>channel offsets </a:t>
            </a:r>
            <a:r>
              <a:rPr lang="en-US" sz="2400" dirty="0"/>
              <a:t>that will result in a </a:t>
            </a:r>
            <a:r>
              <a:rPr lang="en-US" sz="2400" dirty="0" smtClean="0"/>
              <a:t>unique channel </a:t>
            </a:r>
            <a:r>
              <a:rPr lang="en-US" sz="2400" dirty="0"/>
              <a:t>for that combination of </a:t>
            </a:r>
            <a:r>
              <a:rPr lang="en-US" sz="2400" i="1" dirty="0"/>
              <a:t>macASN </a:t>
            </a:r>
            <a:r>
              <a:rPr lang="en-US" sz="2400" dirty="0"/>
              <a:t>and </a:t>
            </a:r>
            <a:r>
              <a:rPr lang="en-US" sz="2400" i="1" dirty="0" smtClean="0"/>
              <a:t>macHoppingSequenceList</a:t>
            </a:r>
            <a:endParaRPr lang="en-US" sz="24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23668151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7993</TotalTime>
  <Words>1341</Words>
  <Application>Microsoft Macintosh PowerPoint</Application>
  <PresentationFormat>On-screen Show (4:3)</PresentationFormat>
  <Paragraphs>204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TSCH Overview (for more details see 15-11-484-03)</vt:lpstr>
      <vt:lpstr>TSCH Overview</vt:lpstr>
      <vt:lpstr>TSCH Overview</vt:lpstr>
      <vt:lpstr>MAC behaviors unique to TSCH</vt:lpstr>
      <vt:lpstr>TSCH areas within the 802.15.4 rev draft</vt:lpstr>
      <vt:lpstr>TSCH link example for a 3-timeslot slotframe</vt:lpstr>
      <vt:lpstr>Time Slotted Channel Hopping (TSCH)</vt:lpstr>
      <vt:lpstr>TSCH Issues</vt:lpstr>
      <vt:lpstr>Proposed TSCH-MAC PIB attributes for macTimeslotTemplate</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TSCH-MAC PIB attributes for macTimeslotTemplate</dc:title>
  <dc:subject/>
  <dc:creator>Pat Kinney</dc:creator>
  <cp:keywords/>
  <dc:description>&lt;15-14-0390-01-0000&gt;</dc:description>
  <cp:lastModifiedBy>Pat Kinney</cp:lastModifiedBy>
  <cp:revision>244</cp:revision>
  <cp:lastPrinted>2014-07-10T18:11:21Z</cp:lastPrinted>
  <dcterms:created xsi:type="dcterms:W3CDTF">1999-11-08T18:59:45Z</dcterms:created>
  <dcterms:modified xsi:type="dcterms:W3CDTF">2014-07-12T04:06:02Z</dcterms:modified>
  <cp:category/>
</cp:coreProperties>
</file>