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60" r:id="rId3"/>
    <p:sldId id="263" r:id="rId4"/>
    <p:sldId id="265" r:id="rId5"/>
    <p:sldId id="283" r:id="rId6"/>
    <p:sldId id="287" r:id="rId7"/>
    <p:sldId id="288" r:id="rId8"/>
    <p:sldId id="266" r:id="rId9"/>
    <p:sldId id="289" r:id="rId10"/>
    <p:sldId id="284" r:id="rId11"/>
    <p:sldId id="286" r:id="rId12"/>
    <p:sldId id="285" r:id="rId13"/>
    <p:sldId id="26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9864" autoAdjust="0"/>
  </p:normalViewPr>
  <p:slideViewPr>
    <p:cSldViewPr>
      <p:cViewPr>
        <p:scale>
          <a:sx n="103" d="100"/>
          <a:sy n="103" d="100"/>
        </p:scale>
        <p:origin x="-2584" y="-5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802.15-&lt;15-09-0157-00-004e&gt;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E8B25C8-6EA2-F247-9E62-0423F29B42C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5696958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802.15-&lt;15-09-0157-00-004e&gt;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C9722BF3-CC35-2943-98A1-C1383FE830B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31818209"/>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802.15-&lt;15-09-0157-00-004e&gt;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7"/>
          <p:cNvSpPr>
            <a:spLocks noGrp="1" noChangeArrowheads="1"/>
          </p:cNvSpPr>
          <p:nvPr>
            <p:ph type="sldNum" sz="quarter" idx="5"/>
          </p:nvPr>
        </p:nvSpPr>
        <p:spPr>
          <a:ln/>
        </p:spPr>
        <p:txBody>
          <a:bodyPr/>
          <a:lstStyle/>
          <a:p>
            <a:r>
              <a:rPr lang="en-US"/>
              <a:t>Page </a:t>
            </a:r>
            <a:fld id="{3B38A46E-0FE5-3B4B-A0CE-2B59CAB2DC27}" type="slidenum">
              <a:rPr lang="en-US"/>
              <a:pPr/>
              <a:t>1</a:t>
            </a:fld>
            <a:endParaRPr lang="en-US"/>
          </a:p>
        </p:txBody>
      </p:sp>
      <p:sp>
        <p:nvSpPr>
          <p:cNvPr id="573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573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&lt;July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A112B5F7-1F26-984B-B0FF-3EE15B596788}" type="slidenum">
              <a:rPr lang="en-US"/>
              <a:pPr/>
              <a:t>‹#›</a:t>
            </a:fld>
            <a:endParaRPr lang="en-US"/>
          </a:p>
        </p:txBody>
      </p:sp>
    </p:spTree>
    <p:extLst>
      <p:ext uri="{BB962C8B-B14F-4D97-AF65-F5344CB8AC3E}">
        <p14:creationId xmlns:p14="http://schemas.microsoft.com/office/powerpoint/2010/main" val="1532581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F0595AF0-2010-6F45-B8D3-180918C55C92}" type="slidenum">
              <a:rPr lang="en-US"/>
              <a:pPr/>
              <a:t>‹#›</a:t>
            </a:fld>
            <a:endParaRPr lang="en-US"/>
          </a:p>
        </p:txBody>
      </p:sp>
    </p:spTree>
    <p:extLst>
      <p:ext uri="{BB962C8B-B14F-4D97-AF65-F5344CB8AC3E}">
        <p14:creationId xmlns:p14="http://schemas.microsoft.com/office/powerpoint/2010/main" val="314310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83599EBC-7829-8E41-906B-3DE8BE602FD7}" type="slidenum">
              <a:rPr lang="en-US"/>
              <a:pPr/>
              <a:t>‹#›</a:t>
            </a:fld>
            <a:endParaRPr lang="en-US"/>
          </a:p>
        </p:txBody>
      </p:sp>
    </p:spTree>
    <p:extLst>
      <p:ext uri="{BB962C8B-B14F-4D97-AF65-F5344CB8AC3E}">
        <p14:creationId xmlns:p14="http://schemas.microsoft.com/office/powerpoint/2010/main" val="1830783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B65D2755-1780-7F49-A4CA-AF154D192E3C}" type="slidenum">
              <a:rPr lang="en-US"/>
              <a:pPr/>
              <a:t>‹#›</a:t>
            </a:fld>
            <a:endParaRPr lang="en-US"/>
          </a:p>
        </p:txBody>
      </p:sp>
    </p:spTree>
    <p:extLst>
      <p:ext uri="{BB962C8B-B14F-4D97-AF65-F5344CB8AC3E}">
        <p14:creationId xmlns:p14="http://schemas.microsoft.com/office/powerpoint/2010/main" val="2954225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&lt;July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8D1AADA8-71A1-9246-9809-7ED68296589D}" type="slidenum">
              <a:rPr lang="en-US"/>
              <a:pPr/>
              <a:t>‹#›</a:t>
            </a:fld>
            <a:endParaRPr lang="en-US"/>
          </a:p>
        </p:txBody>
      </p:sp>
    </p:spTree>
    <p:extLst>
      <p:ext uri="{BB962C8B-B14F-4D97-AF65-F5344CB8AC3E}">
        <p14:creationId xmlns:p14="http://schemas.microsoft.com/office/powerpoint/2010/main" val="3127458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&lt;July 2014&gt;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7209B133-8EB2-984B-A163-9909CF0BA9BC}" type="slidenum">
              <a:rPr lang="en-US"/>
              <a:pPr/>
              <a:t>‹#›</a:t>
            </a:fld>
            <a:endParaRPr lang="en-US"/>
          </a:p>
        </p:txBody>
      </p:sp>
    </p:spTree>
    <p:extLst>
      <p:ext uri="{BB962C8B-B14F-4D97-AF65-F5344CB8AC3E}">
        <p14:creationId xmlns:p14="http://schemas.microsoft.com/office/powerpoint/2010/main" val="1045646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&lt;July 2014&gt;</a:t>
            </a:r>
            <a:endParaRPr lang="en-US"/>
          </a:p>
        </p:txBody>
      </p:sp>
      <p:sp>
        <p:nvSpPr>
          <p:cNvPr id="8" name="Footer Placeholder 7"/>
          <p:cNvSpPr>
            <a:spLocks noGrp="1"/>
          </p:cNvSpPr>
          <p:nvPr>
            <p:ph type="ftr" sz="quarter" idx="11"/>
          </p:nvPr>
        </p:nvSpPr>
        <p:spPr/>
        <p:txBody>
          <a:bodyPr/>
          <a:lstStyle>
            <a:lvl1pPr>
              <a:defRPr/>
            </a:lvl1pPr>
          </a:lstStyle>
          <a:p>
            <a:r>
              <a:rPr lang="en-US"/>
              <a:t>&lt;Pat Kinney&gt;, &lt;Kinney Consulting LLC&gt;</a:t>
            </a:r>
          </a:p>
        </p:txBody>
      </p:sp>
      <p:sp>
        <p:nvSpPr>
          <p:cNvPr id="9" name="Slide Number Placeholder 8"/>
          <p:cNvSpPr>
            <a:spLocks noGrp="1"/>
          </p:cNvSpPr>
          <p:nvPr>
            <p:ph type="sldNum" sz="quarter" idx="12"/>
          </p:nvPr>
        </p:nvSpPr>
        <p:spPr/>
        <p:txBody>
          <a:bodyPr/>
          <a:lstStyle>
            <a:lvl1pPr>
              <a:defRPr/>
            </a:lvl1pPr>
          </a:lstStyle>
          <a:p>
            <a:r>
              <a:rPr lang="en-US"/>
              <a:t>Slide </a:t>
            </a:r>
            <a:fld id="{76C04304-0983-0843-81F5-C94AA58A9117}" type="slidenum">
              <a:rPr lang="en-US"/>
              <a:pPr/>
              <a:t>‹#›</a:t>
            </a:fld>
            <a:endParaRPr lang="en-US"/>
          </a:p>
        </p:txBody>
      </p:sp>
    </p:spTree>
    <p:extLst>
      <p:ext uri="{BB962C8B-B14F-4D97-AF65-F5344CB8AC3E}">
        <p14:creationId xmlns:p14="http://schemas.microsoft.com/office/powerpoint/2010/main" val="2705320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&lt;July 2014&gt;</a:t>
            </a:r>
            <a:endParaRPr lang="en-US"/>
          </a:p>
        </p:txBody>
      </p:sp>
      <p:sp>
        <p:nvSpPr>
          <p:cNvPr id="4" name="Footer Placeholder 3"/>
          <p:cNvSpPr>
            <a:spLocks noGrp="1"/>
          </p:cNvSpPr>
          <p:nvPr>
            <p:ph type="ftr" sz="quarter" idx="11"/>
          </p:nvPr>
        </p:nvSpPr>
        <p:spPr/>
        <p:txBody>
          <a:bodyPr/>
          <a:lstStyle>
            <a:lvl1pPr>
              <a:defRPr/>
            </a:lvl1pPr>
          </a:lstStyle>
          <a:p>
            <a:r>
              <a:rPr lang="en-US"/>
              <a:t>&lt;Pat Kinney&gt;, &lt;Kinney Consulting LLC&gt;</a:t>
            </a:r>
          </a:p>
        </p:txBody>
      </p:sp>
      <p:sp>
        <p:nvSpPr>
          <p:cNvPr id="5" name="Slide Number Placeholder 4"/>
          <p:cNvSpPr>
            <a:spLocks noGrp="1"/>
          </p:cNvSpPr>
          <p:nvPr>
            <p:ph type="sldNum" sz="quarter" idx="12"/>
          </p:nvPr>
        </p:nvSpPr>
        <p:spPr/>
        <p:txBody>
          <a:bodyPr/>
          <a:lstStyle>
            <a:lvl1pPr>
              <a:defRPr/>
            </a:lvl1pPr>
          </a:lstStyle>
          <a:p>
            <a:r>
              <a:rPr lang="en-US"/>
              <a:t>Slide </a:t>
            </a:r>
            <a:fld id="{AD175C08-9E71-9740-8353-8C8EF622FAF3}" type="slidenum">
              <a:rPr lang="en-US"/>
              <a:pPr/>
              <a:t>‹#›</a:t>
            </a:fld>
            <a:endParaRPr lang="en-US"/>
          </a:p>
        </p:txBody>
      </p:sp>
    </p:spTree>
    <p:extLst>
      <p:ext uri="{BB962C8B-B14F-4D97-AF65-F5344CB8AC3E}">
        <p14:creationId xmlns:p14="http://schemas.microsoft.com/office/powerpoint/2010/main" val="3981504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&lt;July 2014&gt;</a:t>
            </a:r>
            <a:endParaRPr lang="en-US"/>
          </a:p>
        </p:txBody>
      </p:sp>
      <p:sp>
        <p:nvSpPr>
          <p:cNvPr id="3" name="Footer Placeholder 2"/>
          <p:cNvSpPr>
            <a:spLocks noGrp="1"/>
          </p:cNvSpPr>
          <p:nvPr>
            <p:ph type="ftr" sz="quarter" idx="11"/>
          </p:nvPr>
        </p:nvSpPr>
        <p:spPr/>
        <p:txBody>
          <a:bodyPr/>
          <a:lstStyle>
            <a:lvl1pPr>
              <a:defRPr/>
            </a:lvl1pPr>
          </a:lstStyle>
          <a:p>
            <a:r>
              <a:rPr lang="en-US"/>
              <a:t>&lt;Pat Kinney&gt;, &lt;Kinney Consulting LLC&gt;</a:t>
            </a:r>
          </a:p>
        </p:txBody>
      </p:sp>
      <p:sp>
        <p:nvSpPr>
          <p:cNvPr id="4" name="Slide Number Placeholder 3"/>
          <p:cNvSpPr>
            <a:spLocks noGrp="1"/>
          </p:cNvSpPr>
          <p:nvPr>
            <p:ph type="sldNum" sz="quarter" idx="12"/>
          </p:nvPr>
        </p:nvSpPr>
        <p:spPr/>
        <p:txBody>
          <a:bodyPr/>
          <a:lstStyle>
            <a:lvl1pPr>
              <a:defRPr/>
            </a:lvl1pPr>
          </a:lstStyle>
          <a:p>
            <a:r>
              <a:rPr lang="en-US"/>
              <a:t>Slide </a:t>
            </a:r>
            <a:fld id="{99F94741-438B-9542-9095-177777FD44E3}" type="slidenum">
              <a:rPr lang="en-US"/>
              <a:pPr/>
              <a:t>‹#›</a:t>
            </a:fld>
            <a:endParaRPr lang="en-US"/>
          </a:p>
        </p:txBody>
      </p:sp>
    </p:spTree>
    <p:extLst>
      <p:ext uri="{BB962C8B-B14F-4D97-AF65-F5344CB8AC3E}">
        <p14:creationId xmlns:p14="http://schemas.microsoft.com/office/powerpoint/2010/main" val="3302112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&lt;July 2014&gt;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5C222ED7-46E1-164C-9B48-ADD138CBD6F7}" type="slidenum">
              <a:rPr lang="en-US"/>
              <a:pPr/>
              <a:t>‹#›</a:t>
            </a:fld>
            <a:endParaRPr lang="en-US"/>
          </a:p>
        </p:txBody>
      </p:sp>
    </p:spTree>
    <p:extLst>
      <p:ext uri="{BB962C8B-B14F-4D97-AF65-F5344CB8AC3E}">
        <p14:creationId xmlns:p14="http://schemas.microsoft.com/office/powerpoint/2010/main" val="3898253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&lt;July 2014&gt;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9CE0A8C1-95C3-F149-8A8E-CFD33FE61D5B}" type="slidenum">
              <a:rPr lang="en-US"/>
              <a:pPr/>
              <a:t>‹#›</a:t>
            </a:fld>
            <a:endParaRPr lang="en-US"/>
          </a:p>
        </p:txBody>
      </p:sp>
    </p:spTree>
    <p:extLst>
      <p:ext uri="{BB962C8B-B14F-4D97-AF65-F5344CB8AC3E}">
        <p14:creationId xmlns:p14="http://schemas.microsoft.com/office/powerpoint/2010/main" val="20421595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smtClean="0"/>
              <a:t>&lt;July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AC96FB85-4516-4B46-98E6-00D1B52102A7}"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r>
              <a:rPr lang="en-US" sz="1400" b="1" dirty="0"/>
              <a:t>doc.: &lt;</a:t>
            </a:r>
            <a:r>
              <a:rPr lang="en-US" b="1" dirty="0"/>
              <a:t>15</a:t>
            </a:r>
            <a:r>
              <a:rPr lang="en-US" b="1" dirty="0" smtClean="0"/>
              <a:t>-</a:t>
            </a:r>
            <a:r>
              <a:rPr lang="en-US" b="1" dirty="0" smtClean="0"/>
              <a:t>14-0383-00-</a:t>
            </a:r>
            <a:r>
              <a:rPr lang="en-US" b="1" dirty="0"/>
              <a:t>0000</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dirty="0" smtClean="0"/>
              <a:t>&lt;July 2014&gt;</a:t>
            </a:r>
            <a:endParaRPr lang="en-US" dirty="0"/>
          </a:p>
        </p:txBody>
      </p:sp>
      <p:sp>
        <p:nvSpPr>
          <p:cNvPr id="4" name="Footer Placeholder 2"/>
          <p:cNvSpPr>
            <a:spLocks noGrp="1"/>
          </p:cNvSpPr>
          <p:nvPr>
            <p:ph type="ftr" sz="quarter" idx="11"/>
          </p:nvPr>
        </p:nvSpPr>
        <p:spPr/>
        <p:txBody>
          <a:bodyPr/>
          <a:lstStyle/>
          <a:p>
            <a:r>
              <a:rPr lang="en-US" dirty="0"/>
              <a:t>&lt;Pat Kinney&gt;, &lt;Kinney Consulting LLC&gt;</a:t>
            </a:r>
          </a:p>
        </p:txBody>
      </p:sp>
      <p:sp>
        <p:nvSpPr>
          <p:cNvPr id="5" name="Slide Number Placeholder 3"/>
          <p:cNvSpPr>
            <a:spLocks noGrp="1"/>
          </p:cNvSpPr>
          <p:nvPr>
            <p:ph type="sldNum" sz="quarter" idx="12"/>
          </p:nvPr>
        </p:nvSpPr>
        <p:spPr/>
        <p:txBody>
          <a:bodyPr/>
          <a:lstStyle/>
          <a:p>
            <a:r>
              <a:rPr lang="en-US" dirty="0"/>
              <a:t>Slide </a:t>
            </a:r>
            <a:fld id="{69C15484-2816-AD4B-B49C-04BE3C2146DC}" type="slidenum">
              <a:rPr lang="en-US"/>
              <a:pPr/>
              <a:t>1</a:t>
            </a:fld>
            <a:endParaRPr lang="en-US" dirty="0"/>
          </a:p>
        </p:txBody>
      </p:sp>
      <p:sp>
        <p:nvSpPr>
          <p:cNvPr id="27651" name="Rectangle 3"/>
          <p:cNvSpPr>
            <a:spLocks noChangeArrowheads="1"/>
          </p:cNvSpPr>
          <p:nvPr/>
        </p:nvSpPr>
        <p:spPr bwMode="auto">
          <a:xfrm>
            <a:off x="152400" y="609600"/>
            <a:ext cx="8991600" cy="449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Issues with CSMA-CA in 802.15.4</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26</a:t>
            </a:r>
            <a:r>
              <a:rPr lang="en-US" sz="1600" dirty="0" smtClean="0">
                <a:solidFill>
                  <a:srgbClr val="FF0000"/>
                </a:solidFill>
              </a:rPr>
              <a:t> June </a:t>
            </a:r>
            <a:r>
              <a:rPr lang="en-US" sz="1600" dirty="0" smtClean="0">
                <a:solidFill>
                  <a:srgbClr val="FF0000"/>
                </a:solidFill>
              </a:rPr>
              <a:t>2014</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Patrick Kinney</a:t>
            </a:r>
            <a:r>
              <a:rPr lang="en-US" sz="1600" dirty="0">
                <a:solidFill>
                  <a:schemeClr val="tx2"/>
                </a:solidFill>
              </a:rPr>
              <a:t>] Company [</a:t>
            </a:r>
            <a:r>
              <a:rPr lang="en-US" sz="1600" dirty="0">
                <a:solidFill>
                  <a:srgbClr val="FF0000"/>
                </a:solidFill>
              </a:rPr>
              <a:t>Kinney Consulting LLC</a:t>
            </a:r>
            <a:r>
              <a:rPr lang="en-US" sz="1600" dirty="0">
                <a:solidFill>
                  <a:schemeClr val="tx2"/>
                </a:solidFill>
              </a:rPr>
              <a:t>]</a:t>
            </a:r>
          </a:p>
          <a:p>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r>
              <a:rPr lang="en-US" sz="1600" dirty="0">
                <a:solidFill>
                  <a:schemeClr val="tx2"/>
                </a:solidFill>
              </a:rPr>
              <a:t>Voice:[</a:t>
            </a:r>
            <a:r>
              <a:rPr lang="en-US" sz="1600" dirty="0">
                <a:solidFill>
                  <a:srgbClr val="FF0000"/>
                </a:solidFill>
              </a:rPr>
              <a:t>+1.847.960.3715</a:t>
            </a:r>
            <a:r>
              <a:rPr lang="en-US" sz="1600" dirty="0">
                <a:solidFill>
                  <a:schemeClr val="tx2"/>
                </a:solidFill>
              </a:rPr>
              <a:t>], E-Mail:[</a:t>
            </a:r>
            <a:r>
              <a:rPr lang="en-US" sz="1600" dirty="0" err="1">
                <a:solidFill>
                  <a:srgbClr val="FF0000"/>
                </a:solidFill>
              </a:rPr>
              <a:t>pat.kinney@ieee.org</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Justification for changes to 802.15.4</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Errors and corrections to CCA terms and definitions</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To assist in the </a:t>
            </a:r>
            <a:r>
              <a:rPr lang="en-US" sz="1600" dirty="0" smtClean="0">
                <a:solidFill>
                  <a:srgbClr val="FF0000"/>
                </a:solidFill>
              </a:rPr>
              <a:t>comment resolutions to CSMA-CA</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CCA threshold values</a:t>
            </a:r>
            <a:endParaRPr lang="en-US" dirty="0"/>
          </a:p>
        </p:txBody>
      </p:sp>
      <p:sp>
        <p:nvSpPr>
          <p:cNvPr id="3" name="Content Placeholder 2"/>
          <p:cNvSpPr>
            <a:spLocks noGrp="1"/>
          </p:cNvSpPr>
          <p:nvPr>
            <p:ph idx="1"/>
          </p:nvPr>
        </p:nvSpPr>
        <p:spPr>
          <a:xfrm>
            <a:off x="152400" y="1143000"/>
            <a:ext cx="8686800" cy="5257800"/>
          </a:xfrm>
        </p:spPr>
        <p:txBody>
          <a:bodyPr/>
          <a:lstStyle/>
          <a:p>
            <a:pPr marL="0" indent="0">
              <a:buNone/>
            </a:pPr>
            <a:r>
              <a:rPr lang="en-US" dirty="0" smtClean="0">
                <a:latin typeface="+mj-lt"/>
              </a:rPr>
              <a:t>However ETSI 300 328 (2.4 GHz devices) states:</a:t>
            </a:r>
          </a:p>
          <a:p>
            <a:r>
              <a:rPr lang="en-US" sz="2400" dirty="0" smtClean="0">
                <a:latin typeface="+mj-lt"/>
              </a:rPr>
              <a:t>The [ED] detection threshold shall be proportional to the transmit power of the transmitter: for a 20 dBm </a:t>
            </a:r>
            <a:r>
              <a:rPr lang="en-US" sz="2400" dirty="0" err="1" smtClean="0">
                <a:latin typeface="+mj-lt"/>
              </a:rPr>
              <a:t>e.i.r.p</a:t>
            </a:r>
            <a:r>
              <a:rPr lang="en-US" sz="2400" dirty="0" smtClean="0">
                <a:latin typeface="+mj-lt"/>
              </a:rPr>
              <a:t>. transmitter the detection threshold level (TL) shall be equal or less than -70 dBm/MHz at the input to the receiver (assuming a 0 </a:t>
            </a:r>
            <a:r>
              <a:rPr lang="en-US" sz="2400" dirty="0" err="1" smtClean="0">
                <a:latin typeface="+mj-lt"/>
              </a:rPr>
              <a:t>dBi</a:t>
            </a:r>
            <a:r>
              <a:rPr lang="en-US" sz="2400" dirty="0" smtClean="0">
                <a:latin typeface="+mj-lt"/>
              </a:rPr>
              <a:t> receive antenna). For power levels below 20 dBm </a:t>
            </a:r>
            <a:r>
              <a:rPr lang="en-US" sz="2400" dirty="0" err="1" smtClean="0">
                <a:latin typeface="+mj-lt"/>
              </a:rPr>
              <a:t>e.i.r.p</a:t>
            </a:r>
            <a:r>
              <a:rPr lang="en-US" sz="2400" dirty="0" smtClean="0">
                <a:latin typeface="+mj-lt"/>
              </a:rPr>
              <a:t>., the detection threshold level may be relaxed to TL = -70 dBm/MHz + (20 dBm - Pout </a:t>
            </a:r>
            <a:r>
              <a:rPr lang="en-US" sz="2400" dirty="0" err="1" smtClean="0">
                <a:latin typeface="+mj-lt"/>
              </a:rPr>
              <a:t>e.i.r.p</a:t>
            </a:r>
            <a:r>
              <a:rPr lang="en-US" sz="2400" dirty="0" smtClean="0">
                <a:latin typeface="+mj-lt"/>
              </a:rPr>
              <a:t>.)/1 MHz (Pout in dBm).</a:t>
            </a:r>
            <a:endParaRPr lang="en-US" sz="2400" dirty="0" smtClean="0">
              <a:latin typeface="+mj-lt"/>
            </a:endParaRPr>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10</a:t>
            </a:fld>
            <a:endParaRPr lang="en-US"/>
          </a:p>
        </p:txBody>
      </p:sp>
    </p:spTree>
    <p:extLst>
      <p:ext uri="{BB962C8B-B14F-4D97-AF65-F5344CB8AC3E}">
        <p14:creationId xmlns:p14="http://schemas.microsoft.com/office/powerpoint/2010/main" val="293103471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CCA threshold values</a:t>
            </a:r>
            <a:endParaRPr lang="en-US" dirty="0"/>
          </a:p>
        </p:txBody>
      </p:sp>
      <p:sp>
        <p:nvSpPr>
          <p:cNvPr id="3" name="Content Placeholder 2"/>
          <p:cNvSpPr>
            <a:spLocks noGrp="1"/>
          </p:cNvSpPr>
          <p:nvPr>
            <p:ph idx="1"/>
          </p:nvPr>
        </p:nvSpPr>
        <p:spPr>
          <a:xfrm>
            <a:off x="152400" y="1143000"/>
            <a:ext cx="8686800" cy="5257800"/>
          </a:xfrm>
        </p:spPr>
        <p:txBody>
          <a:bodyPr/>
          <a:lstStyle/>
          <a:p>
            <a:pPr marL="0" indent="0">
              <a:buNone/>
            </a:pPr>
            <a:r>
              <a:rPr lang="en-US" dirty="0" smtClean="0">
                <a:latin typeface="+mj-lt"/>
              </a:rPr>
              <a:t>Then again, 300 220 (</a:t>
            </a:r>
            <a:r>
              <a:rPr lang="en-US" u="sng" dirty="0" smtClean="0">
                <a:latin typeface="+mj-lt"/>
              </a:rPr>
              <a:t>&lt;</a:t>
            </a:r>
            <a:r>
              <a:rPr lang="en-US" dirty="0" smtClean="0">
                <a:latin typeface="+mj-lt"/>
              </a:rPr>
              <a:t> 1 GHz devices) states:</a:t>
            </a:r>
          </a:p>
          <a:p>
            <a:r>
              <a:rPr lang="en-US" sz="2400" dirty="0">
                <a:latin typeface="+mj-lt"/>
              </a:rPr>
              <a:t>The maximum value of the LBT threshold for the receiver in the listen mode </a:t>
            </a:r>
            <a:r>
              <a:rPr lang="en-US" sz="2400" dirty="0" smtClean="0">
                <a:latin typeface="+mj-lt"/>
              </a:rPr>
              <a:t>is</a:t>
            </a:r>
            <a:r>
              <a:rPr lang="en-US" sz="2400" dirty="0">
                <a:latin typeface="+mj-lt"/>
              </a:rPr>
              <a:t>:</a:t>
            </a:r>
            <a:endParaRPr lang="en-US" sz="2400" dirty="0" smtClean="0">
              <a:latin typeface="+mj-lt"/>
            </a:endParaRPr>
          </a:p>
          <a:p>
            <a:endParaRPr lang="en-US" sz="2400" dirty="0" smtClean="0">
              <a:latin typeface="+mj-lt"/>
            </a:endParaRPr>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11</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151116177"/>
              </p:ext>
            </p:extLst>
          </p:nvPr>
        </p:nvGraphicFramePr>
        <p:xfrm>
          <a:off x="1371600" y="2590800"/>
          <a:ext cx="6781800" cy="3352797"/>
        </p:xfrm>
        <a:graphic>
          <a:graphicData uri="http://schemas.openxmlformats.org/drawingml/2006/table">
            <a:tbl>
              <a:tblPr firstRow="1" bandRow="1">
                <a:tableStyleId>{5C22544A-7EE6-4342-B048-85BDC9FD1C3A}</a:tableStyleId>
              </a:tblPr>
              <a:tblGrid>
                <a:gridCol w="1295400"/>
                <a:gridCol w="1600200"/>
                <a:gridCol w="1828800"/>
                <a:gridCol w="2057400"/>
              </a:tblGrid>
              <a:tr h="372533">
                <a:tc>
                  <a:txBody>
                    <a:bodyPr/>
                    <a:lstStyle/>
                    <a:p>
                      <a:r>
                        <a:rPr lang="en-US" dirty="0" smtClean="0"/>
                        <a:t>RX BW</a:t>
                      </a:r>
                      <a:endParaRPr lang="en-US" dirty="0"/>
                    </a:p>
                  </a:txBody>
                  <a:tcPr/>
                </a:tc>
                <a:tc>
                  <a:txBody>
                    <a:bodyPr/>
                    <a:lstStyle/>
                    <a:p>
                      <a:r>
                        <a:rPr lang="en-US" dirty="0" smtClean="0"/>
                        <a:t>TX &lt; 20 dBm</a:t>
                      </a:r>
                      <a:endParaRPr lang="en-US" dirty="0"/>
                    </a:p>
                  </a:txBody>
                  <a:tcPr/>
                </a:tc>
                <a:tc>
                  <a:txBody>
                    <a:bodyPr/>
                    <a:lstStyle/>
                    <a:p>
                      <a:r>
                        <a:rPr lang="en-US" dirty="0" smtClean="0"/>
                        <a:t>TX </a:t>
                      </a:r>
                      <a:r>
                        <a:rPr lang="en-US" u="sng" dirty="0" smtClean="0"/>
                        <a:t>&lt;</a:t>
                      </a:r>
                      <a:r>
                        <a:rPr lang="en-US" dirty="0" smtClean="0"/>
                        <a:t> 27 dBm</a:t>
                      </a:r>
                      <a:endParaRPr lang="en-US" dirty="0"/>
                    </a:p>
                  </a:txBody>
                  <a:tcPr/>
                </a:tc>
                <a:tc>
                  <a:txBody>
                    <a:bodyPr/>
                    <a:lstStyle/>
                    <a:p>
                      <a:r>
                        <a:rPr lang="en-US" dirty="0" smtClean="0"/>
                        <a:t>Max TX on Time</a:t>
                      </a:r>
                      <a:endParaRPr lang="en-US" dirty="0"/>
                    </a:p>
                  </a:txBody>
                  <a:tcPr/>
                </a:tc>
              </a:tr>
              <a:tr h="372533">
                <a:tc>
                  <a:txBody>
                    <a:bodyPr/>
                    <a:lstStyle/>
                    <a:p>
                      <a:r>
                        <a:rPr lang="en-US" dirty="0" smtClean="0"/>
                        <a:t>6.25 kHz</a:t>
                      </a:r>
                      <a:endParaRPr lang="en-US" dirty="0"/>
                    </a:p>
                  </a:txBody>
                  <a:tcPr/>
                </a:tc>
                <a:tc>
                  <a:txBody>
                    <a:bodyPr/>
                    <a:lstStyle/>
                    <a:p>
                      <a:pPr algn="ctr"/>
                      <a:r>
                        <a:rPr lang="en-US" dirty="0" smtClean="0"/>
                        <a:t>-102</a:t>
                      </a:r>
                      <a:r>
                        <a:rPr lang="en-US" baseline="0" dirty="0" smtClean="0"/>
                        <a:t> dBm</a:t>
                      </a:r>
                      <a:endParaRPr lang="en-US" dirty="0"/>
                    </a:p>
                  </a:txBody>
                  <a:tcPr/>
                </a:tc>
                <a:tc>
                  <a:txBody>
                    <a:bodyPr/>
                    <a:lstStyle/>
                    <a:p>
                      <a:pPr algn="ctr"/>
                      <a:r>
                        <a:rPr lang="en-US" dirty="0" smtClean="0"/>
                        <a:t>-106 dBm</a:t>
                      </a:r>
                      <a:endParaRPr lang="en-US" dirty="0"/>
                    </a:p>
                  </a:txBody>
                  <a:tcPr/>
                </a:tc>
                <a:tc rowSpan="8">
                  <a:txBody>
                    <a:bodyPr/>
                    <a:lstStyle/>
                    <a:p>
                      <a:endParaRPr lang="en-US" u="sng" dirty="0" smtClean="0"/>
                    </a:p>
                    <a:p>
                      <a:endParaRPr lang="en-US" u="sng" dirty="0" smtClean="0"/>
                    </a:p>
                    <a:p>
                      <a:endParaRPr lang="en-US" u="sng" dirty="0" smtClean="0"/>
                    </a:p>
                    <a:p>
                      <a:endParaRPr lang="en-US" u="sng" dirty="0" smtClean="0"/>
                    </a:p>
                    <a:p>
                      <a:pPr algn="ctr"/>
                      <a:r>
                        <a:rPr lang="en-US" u="sng" dirty="0" smtClean="0"/>
                        <a:t>&lt;</a:t>
                      </a:r>
                      <a:r>
                        <a:rPr lang="en-US" baseline="0" dirty="0" smtClean="0"/>
                        <a:t> 1 second</a:t>
                      </a:r>
                      <a:endParaRPr lang="en-US" dirty="0"/>
                    </a:p>
                  </a:txBody>
                  <a:tcPr/>
                </a:tc>
              </a:tr>
              <a:tr h="372533">
                <a:tc>
                  <a:txBody>
                    <a:bodyPr/>
                    <a:lstStyle/>
                    <a:p>
                      <a:r>
                        <a:rPr lang="en-US" dirty="0" smtClean="0"/>
                        <a:t>12.5 </a:t>
                      </a:r>
                      <a:r>
                        <a:rPr lang="en-US" dirty="0" smtClean="0"/>
                        <a:t>kHz</a:t>
                      </a:r>
                      <a:endParaRPr lang="en-US" dirty="0"/>
                    </a:p>
                  </a:txBody>
                  <a:tcPr/>
                </a:tc>
                <a:tc>
                  <a:txBody>
                    <a:bodyPr/>
                    <a:lstStyle/>
                    <a:p>
                      <a:pPr algn="ctr"/>
                      <a:r>
                        <a:rPr lang="en-US" dirty="0" smtClean="0"/>
                        <a:t>-99 dBm</a:t>
                      </a:r>
                      <a:endParaRPr lang="en-US" dirty="0"/>
                    </a:p>
                  </a:txBody>
                  <a:tcPr/>
                </a:tc>
                <a:tc>
                  <a:txBody>
                    <a:bodyPr/>
                    <a:lstStyle/>
                    <a:p>
                      <a:pPr algn="ctr"/>
                      <a:r>
                        <a:rPr lang="en-US" dirty="0" smtClean="0"/>
                        <a:t>-103 dBm</a:t>
                      </a:r>
                      <a:endParaRPr lang="en-US" dirty="0"/>
                    </a:p>
                  </a:txBody>
                  <a:tcPr/>
                </a:tc>
                <a:tc vMerge="1">
                  <a:txBody>
                    <a:bodyPr/>
                    <a:lstStyle/>
                    <a:p>
                      <a:endParaRPr lang="en-US" dirty="0"/>
                    </a:p>
                  </a:txBody>
                  <a:tcPr/>
                </a:tc>
              </a:tr>
              <a:tr h="372533">
                <a:tc>
                  <a:txBody>
                    <a:bodyPr/>
                    <a:lstStyle/>
                    <a:p>
                      <a:r>
                        <a:rPr lang="en-US" dirty="0" smtClean="0"/>
                        <a:t>20,</a:t>
                      </a:r>
                      <a:r>
                        <a:rPr lang="en-US" baseline="0" dirty="0" smtClean="0"/>
                        <a:t> 25 </a:t>
                      </a:r>
                      <a:r>
                        <a:rPr lang="en-US" dirty="0" smtClean="0"/>
                        <a:t>kHz</a:t>
                      </a:r>
                      <a:endParaRPr lang="en-US" dirty="0"/>
                    </a:p>
                  </a:txBody>
                  <a:tcPr/>
                </a:tc>
                <a:tc>
                  <a:txBody>
                    <a:bodyPr/>
                    <a:lstStyle/>
                    <a:p>
                      <a:pPr algn="ctr"/>
                      <a:r>
                        <a:rPr lang="en-US" dirty="0" smtClean="0"/>
                        <a:t>-96 dBm</a:t>
                      </a:r>
                      <a:endParaRPr lang="en-US" dirty="0"/>
                    </a:p>
                  </a:txBody>
                  <a:tcPr/>
                </a:tc>
                <a:tc>
                  <a:txBody>
                    <a:bodyPr/>
                    <a:lstStyle/>
                    <a:p>
                      <a:pPr algn="ctr"/>
                      <a:r>
                        <a:rPr lang="en-US" dirty="0" smtClean="0"/>
                        <a:t>-100 dBm</a:t>
                      </a:r>
                      <a:endParaRPr lang="en-US" dirty="0"/>
                    </a:p>
                  </a:txBody>
                  <a:tcPr/>
                </a:tc>
                <a:tc vMerge="1">
                  <a:txBody>
                    <a:bodyPr/>
                    <a:lstStyle/>
                    <a:p>
                      <a:endParaRPr lang="en-US" dirty="0"/>
                    </a:p>
                  </a:txBody>
                  <a:tcPr/>
                </a:tc>
              </a:tr>
              <a:tr h="372533">
                <a:tc>
                  <a:txBody>
                    <a:bodyPr/>
                    <a:lstStyle/>
                    <a:p>
                      <a:r>
                        <a:rPr lang="en-US" dirty="0" smtClean="0"/>
                        <a:t>50 </a:t>
                      </a:r>
                      <a:r>
                        <a:rPr lang="en-US" dirty="0" smtClean="0"/>
                        <a:t>kHz</a:t>
                      </a:r>
                      <a:endParaRPr lang="en-US" dirty="0"/>
                    </a:p>
                  </a:txBody>
                  <a:tcPr/>
                </a:tc>
                <a:tc>
                  <a:txBody>
                    <a:bodyPr/>
                    <a:lstStyle/>
                    <a:p>
                      <a:pPr algn="ctr"/>
                      <a:r>
                        <a:rPr lang="en-US" dirty="0" smtClean="0"/>
                        <a:t>-93 dBm</a:t>
                      </a:r>
                      <a:endParaRPr lang="en-US" dirty="0"/>
                    </a:p>
                  </a:txBody>
                  <a:tcPr/>
                </a:tc>
                <a:tc>
                  <a:txBody>
                    <a:bodyPr/>
                    <a:lstStyle/>
                    <a:p>
                      <a:pPr algn="ctr"/>
                      <a:r>
                        <a:rPr lang="en-US" dirty="0" smtClean="0"/>
                        <a:t>-97 dBm</a:t>
                      </a:r>
                      <a:endParaRPr lang="en-US" dirty="0"/>
                    </a:p>
                  </a:txBody>
                  <a:tcPr/>
                </a:tc>
                <a:tc vMerge="1">
                  <a:txBody>
                    <a:bodyPr/>
                    <a:lstStyle/>
                    <a:p>
                      <a:endParaRPr lang="en-US"/>
                    </a:p>
                  </a:txBody>
                  <a:tcPr/>
                </a:tc>
              </a:tr>
              <a:tr h="372533">
                <a:tc>
                  <a:txBody>
                    <a:bodyPr/>
                    <a:lstStyle/>
                    <a:p>
                      <a:r>
                        <a:rPr lang="en-US" dirty="0" smtClean="0"/>
                        <a:t>100 </a:t>
                      </a:r>
                      <a:r>
                        <a:rPr lang="en-US" dirty="0" smtClean="0"/>
                        <a:t>kHz</a:t>
                      </a:r>
                      <a:endParaRPr lang="en-US" dirty="0"/>
                    </a:p>
                  </a:txBody>
                  <a:tcPr/>
                </a:tc>
                <a:tc>
                  <a:txBody>
                    <a:bodyPr/>
                    <a:lstStyle/>
                    <a:p>
                      <a:pPr algn="ctr"/>
                      <a:r>
                        <a:rPr lang="en-US" dirty="0" smtClean="0"/>
                        <a:t>-90 dBm</a:t>
                      </a:r>
                      <a:endParaRPr lang="en-US" dirty="0"/>
                    </a:p>
                  </a:txBody>
                  <a:tcPr/>
                </a:tc>
                <a:tc>
                  <a:txBody>
                    <a:bodyPr/>
                    <a:lstStyle/>
                    <a:p>
                      <a:pPr algn="ctr"/>
                      <a:r>
                        <a:rPr lang="en-US" dirty="0" smtClean="0"/>
                        <a:t>-94 dBm</a:t>
                      </a:r>
                      <a:endParaRPr lang="en-US" dirty="0"/>
                    </a:p>
                  </a:txBody>
                  <a:tcPr/>
                </a:tc>
                <a:tc vMerge="1">
                  <a:txBody>
                    <a:bodyPr/>
                    <a:lstStyle/>
                    <a:p>
                      <a:endParaRPr lang="en-US" dirty="0"/>
                    </a:p>
                  </a:txBody>
                  <a:tcPr/>
                </a:tc>
              </a:tr>
              <a:tr h="372533">
                <a:tc>
                  <a:txBody>
                    <a:bodyPr/>
                    <a:lstStyle/>
                    <a:p>
                      <a:r>
                        <a:rPr lang="en-US" dirty="0" smtClean="0"/>
                        <a:t>200 </a:t>
                      </a:r>
                      <a:r>
                        <a:rPr lang="en-US" dirty="0" smtClean="0"/>
                        <a:t>kHz</a:t>
                      </a:r>
                      <a:endParaRPr lang="en-US" dirty="0"/>
                    </a:p>
                  </a:txBody>
                  <a:tcPr/>
                </a:tc>
                <a:tc>
                  <a:txBody>
                    <a:bodyPr/>
                    <a:lstStyle/>
                    <a:p>
                      <a:pPr algn="ctr"/>
                      <a:r>
                        <a:rPr lang="en-US" dirty="0" smtClean="0"/>
                        <a:t>-87 dBm</a:t>
                      </a:r>
                      <a:endParaRPr lang="en-US" dirty="0"/>
                    </a:p>
                  </a:txBody>
                  <a:tcPr/>
                </a:tc>
                <a:tc>
                  <a:txBody>
                    <a:bodyPr/>
                    <a:lstStyle/>
                    <a:p>
                      <a:pPr algn="ctr"/>
                      <a:r>
                        <a:rPr lang="en-US" dirty="0" smtClean="0"/>
                        <a:t>-91 dBm</a:t>
                      </a:r>
                      <a:endParaRPr lang="en-US" dirty="0"/>
                    </a:p>
                  </a:txBody>
                  <a:tcPr/>
                </a:tc>
                <a:tc vMerge="1">
                  <a:txBody>
                    <a:bodyPr/>
                    <a:lstStyle/>
                    <a:p>
                      <a:endParaRPr lang="en-US" dirty="0"/>
                    </a:p>
                  </a:txBody>
                  <a:tcPr/>
                </a:tc>
              </a:tr>
              <a:tr h="372533">
                <a:tc>
                  <a:txBody>
                    <a:bodyPr/>
                    <a:lstStyle/>
                    <a:p>
                      <a:r>
                        <a:rPr lang="en-US" dirty="0" smtClean="0"/>
                        <a:t>500 </a:t>
                      </a:r>
                      <a:r>
                        <a:rPr lang="en-US" dirty="0" smtClean="0"/>
                        <a:t>kHz</a:t>
                      </a:r>
                      <a:endParaRPr lang="en-US" dirty="0"/>
                    </a:p>
                  </a:txBody>
                  <a:tcPr/>
                </a:tc>
                <a:tc>
                  <a:txBody>
                    <a:bodyPr/>
                    <a:lstStyle/>
                    <a:p>
                      <a:pPr algn="ctr"/>
                      <a:r>
                        <a:rPr lang="en-US" dirty="0" smtClean="0"/>
                        <a:t>-83 dBm</a:t>
                      </a:r>
                      <a:endParaRPr lang="en-US" dirty="0"/>
                    </a:p>
                  </a:txBody>
                  <a:tcPr/>
                </a:tc>
                <a:tc>
                  <a:txBody>
                    <a:bodyPr/>
                    <a:lstStyle/>
                    <a:p>
                      <a:pPr algn="ctr"/>
                      <a:r>
                        <a:rPr lang="en-US" dirty="0" smtClean="0"/>
                        <a:t>-</a:t>
                      </a:r>
                      <a:endParaRPr lang="en-US" dirty="0"/>
                    </a:p>
                  </a:txBody>
                  <a:tcPr/>
                </a:tc>
                <a:tc vMerge="1">
                  <a:txBody>
                    <a:bodyPr/>
                    <a:lstStyle/>
                    <a:p>
                      <a:endParaRPr lang="en-US" dirty="0"/>
                    </a:p>
                  </a:txBody>
                  <a:tcPr/>
                </a:tc>
              </a:tr>
              <a:tr h="372533">
                <a:tc>
                  <a:txBody>
                    <a:bodyPr/>
                    <a:lstStyle/>
                    <a:p>
                      <a:r>
                        <a:rPr lang="en-US" dirty="0" smtClean="0"/>
                        <a:t>600 </a:t>
                      </a:r>
                      <a:r>
                        <a:rPr lang="en-US" dirty="0" smtClean="0"/>
                        <a:t>kHz</a:t>
                      </a:r>
                      <a:endParaRPr lang="en-US" dirty="0"/>
                    </a:p>
                  </a:txBody>
                  <a:tcPr/>
                </a:tc>
                <a:tc>
                  <a:txBody>
                    <a:bodyPr/>
                    <a:lstStyle/>
                    <a:p>
                      <a:pPr algn="ctr"/>
                      <a:r>
                        <a:rPr lang="en-US" dirty="0" smtClean="0"/>
                        <a:t>-82 dBm</a:t>
                      </a:r>
                      <a:endParaRPr lang="en-US" dirty="0"/>
                    </a:p>
                  </a:txBody>
                  <a:tcPr/>
                </a:tc>
                <a:tc>
                  <a:txBody>
                    <a:bodyPr/>
                    <a:lstStyle/>
                    <a:p>
                      <a:pPr algn="ctr"/>
                      <a:r>
                        <a:rPr lang="en-US" dirty="0" smtClean="0"/>
                        <a:t>-</a:t>
                      </a:r>
                      <a:endParaRPr lang="en-US" dirty="0"/>
                    </a:p>
                  </a:txBody>
                  <a:tcPr/>
                </a:tc>
                <a:tc vMerge="1">
                  <a:txBody>
                    <a:bodyPr/>
                    <a:lstStyle/>
                    <a:p>
                      <a:endParaRPr lang="en-US" dirty="0"/>
                    </a:p>
                  </a:txBody>
                  <a:tcPr/>
                </a:tc>
              </a:tr>
            </a:tbl>
          </a:graphicData>
        </a:graphic>
      </p:graphicFrame>
    </p:spTree>
    <p:extLst>
      <p:ext uri="{BB962C8B-B14F-4D97-AF65-F5344CB8AC3E}">
        <p14:creationId xmlns:p14="http://schemas.microsoft.com/office/powerpoint/2010/main" val="1357797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066800"/>
          </a:xfrm>
        </p:spPr>
        <p:txBody>
          <a:bodyPr/>
          <a:lstStyle/>
          <a:p>
            <a:r>
              <a:rPr lang="en-US" dirty="0" smtClean="0"/>
              <a:t>CCA </a:t>
            </a:r>
            <a:r>
              <a:rPr lang="en-US" dirty="0"/>
              <a:t>threshold </a:t>
            </a:r>
            <a:r>
              <a:rPr lang="en-US" dirty="0" smtClean="0"/>
              <a:t>value recommended </a:t>
            </a:r>
            <a:r>
              <a:rPr lang="en-US" dirty="0"/>
              <a:t>change</a:t>
            </a:r>
            <a:endParaRPr lang="en-US" dirty="0"/>
          </a:p>
        </p:txBody>
      </p:sp>
      <p:sp>
        <p:nvSpPr>
          <p:cNvPr id="3" name="Content Placeholder 2"/>
          <p:cNvSpPr>
            <a:spLocks noGrp="1"/>
          </p:cNvSpPr>
          <p:nvPr>
            <p:ph idx="1"/>
          </p:nvPr>
        </p:nvSpPr>
        <p:spPr>
          <a:xfrm>
            <a:off x="381000" y="1752600"/>
            <a:ext cx="8534400" cy="3429000"/>
          </a:xfrm>
        </p:spPr>
        <p:txBody>
          <a:bodyPr/>
          <a:lstStyle/>
          <a:p>
            <a:pPr marL="0" indent="0">
              <a:spcBef>
                <a:spcPts val="1776"/>
              </a:spcBef>
              <a:spcAft>
                <a:spcPts val="0"/>
              </a:spcAft>
              <a:buNone/>
            </a:pPr>
            <a:r>
              <a:rPr lang="en-US" dirty="0">
                <a:latin typeface="+mj-lt"/>
              </a:rPr>
              <a:t>To allow for </a:t>
            </a:r>
            <a:r>
              <a:rPr lang="en-US" dirty="0" smtClean="0">
                <a:latin typeface="+mj-lt"/>
              </a:rPr>
              <a:t>these regulations, </a:t>
            </a:r>
            <a:r>
              <a:rPr lang="en-US" dirty="0">
                <a:latin typeface="+mj-lt"/>
              </a:rPr>
              <a:t>change 9.2.7 to read: “Except for the MR-O-QPSK PHY, </a:t>
            </a:r>
            <a:r>
              <a:rPr lang="en-US" u="sng" dirty="0">
                <a:latin typeface="+mj-lt"/>
              </a:rPr>
              <a:t>unless otherwise stipulated by the controlling regulation</a:t>
            </a:r>
            <a:r>
              <a:rPr lang="en-US" dirty="0">
                <a:latin typeface="+mj-lt"/>
              </a:rPr>
              <a:t>, ED threshold shall correspond to a received signal power of at most 10 dB greater than the specified receiver sensitivity for that PHY…</a:t>
            </a:r>
            <a:r>
              <a:rPr lang="en-US" dirty="0" smtClean="0">
                <a:latin typeface="+mj-lt"/>
              </a:rPr>
              <a:t>”</a:t>
            </a:r>
            <a:endParaRPr lang="en-US" dirty="0">
              <a:latin typeface="+mj-lt"/>
            </a:endParaRPr>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12</a:t>
            </a:fld>
            <a:endParaRPr lang="en-US"/>
          </a:p>
        </p:txBody>
      </p:sp>
    </p:spTree>
    <p:extLst>
      <p:ext uri="{BB962C8B-B14F-4D97-AF65-F5344CB8AC3E}">
        <p14:creationId xmlns:p14="http://schemas.microsoft.com/office/powerpoint/2010/main" val="19972945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8892FFC0-995F-DE49-BD9D-597BA496739F}" type="slidenum">
              <a:rPr lang="en-US"/>
              <a:pPr/>
              <a:t>13</a:t>
            </a:fld>
            <a:endParaRPr lang="en-US"/>
          </a:p>
        </p:txBody>
      </p:sp>
      <p:sp>
        <p:nvSpPr>
          <p:cNvPr id="61442" name="Rectangle 2"/>
          <p:cNvSpPr>
            <a:spLocks noGrp="1" noChangeArrowheads="1"/>
          </p:cNvSpPr>
          <p:nvPr>
            <p:ph type="title"/>
          </p:nvPr>
        </p:nvSpPr>
        <p:spPr>
          <a:xfrm>
            <a:off x="685800" y="228600"/>
            <a:ext cx="7772400" cy="1066800"/>
          </a:xfrm>
        </p:spPr>
        <p:txBody>
          <a:bodyPr/>
          <a:lstStyle/>
          <a:p>
            <a:r>
              <a:rPr lang="en-US" dirty="0" smtClean="0"/>
              <a:t>Summary</a:t>
            </a:r>
            <a:endParaRPr lang="en-US" dirty="0"/>
          </a:p>
        </p:txBody>
      </p:sp>
      <p:sp>
        <p:nvSpPr>
          <p:cNvPr id="61443" name="Rectangle 3"/>
          <p:cNvSpPr>
            <a:spLocks noGrp="1" noChangeArrowheads="1"/>
          </p:cNvSpPr>
          <p:nvPr>
            <p:ph type="body" idx="1"/>
          </p:nvPr>
        </p:nvSpPr>
        <p:spPr>
          <a:xfrm>
            <a:off x="228600" y="1143000"/>
            <a:ext cx="8686800" cy="2819400"/>
          </a:xfrm>
        </p:spPr>
        <p:txBody>
          <a:bodyPr/>
          <a:lstStyle/>
          <a:p>
            <a:pPr>
              <a:lnSpc>
                <a:spcPct val="80000"/>
              </a:lnSpc>
            </a:pPr>
            <a:r>
              <a:rPr lang="en-US" dirty="0" smtClean="0">
                <a:latin typeface="+mj-lt"/>
              </a:rPr>
              <a:t>Roll-up of 7 amendments show that many amendments used different terms to address common behaviors</a:t>
            </a:r>
            <a:endParaRPr lang="en-US" dirty="0" smtClean="0">
              <a:latin typeface="+mj-lt"/>
            </a:endParaRPr>
          </a:p>
          <a:p>
            <a:pPr>
              <a:lnSpc>
                <a:spcPct val="80000"/>
              </a:lnSpc>
            </a:pPr>
            <a:r>
              <a:rPr lang="en-US" dirty="0" smtClean="0">
                <a:latin typeface="+mj-lt"/>
              </a:rPr>
              <a:t>CCA durations and threshold levels need to be flexible to be in line with regulatory specification such as ETSI 300 328 and ETSI 300 220</a:t>
            </a: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748BFA10-C83A-6442-B289-C20F244F5D2E}" type="slidenum">
              <a:rPr lang="en-US"/>
              <a:pPr/>
              <a:t>2</a:t>
            </a:fld>
            <a:endParaRPr lang="en-US"/>
          </a:p>
        </p:txBody>
      </p:sp>
      <p:sp>
        <p:nvSpPr>
          <p:cNvPr id="2" name="Rectangle 1"/>
          <p:cNvSpPr/>
          <p:nvPr/>
        </p:nvSpPr>
        <p:spPr>
          <a:xfrm>
            <a:off x="304800" y="1371600"/>
            <a:ext cx="8458200" cy="4836196"/>
          </a:xfrm>
          <a:prstGeom prst="rect">
            <a:avLst/>
          </a:prstGeom>
        </p:spPr>
        <p:txBody>
          <a:bodyPr wrap="square">
            <a:spAutoFit/>
          </a:bodyPr>
          <a:lstStyle/>
          <a:p>
            <a:pPr>
              <a:lnSpc>
                <a:spcPct val="80000"/>
              </a:lnSpc>
            </a:pPr>
            <a:r>
              <a:rPr lang="en-US" sz="3200" dirty="0" smtClean="0"/>
              <a:t>Revision to 802.15.4-2011 with roll-ups of:</a:t>
            </a:r>
            <a:endParaRPr lang="en-US" sz="3200" dirty="0" smtClean="0"/>
          </a:p>
          <a:p>
            <a:pPr marL="457200" indent="-457200">
              <a:lnSpc>
                <a:spcPct val="80000"/>
              </a:lnSpc>
              <a:buFont typeface="Arial"/>
              <a:buChar char="•"/>
            </a:pPr>
            <a:r>
              <a:rPr lang="en-US" sz="3200" dirty="0" smtClean="0"/>
              <a:t>802.15.4e-2012</a:t>
            </a:r>
          </a:p>
          <a:p>
            <a:pPr marL="457200" indent="-457200">
              <a:lnSpc>
                <a:spcPct val="80000"/>
              </a:lnSpc>
              <a:buFont typeface="Arial"/>
              <a:buChar char="•"/>
            </a:pPr>
            <a:r>
              <a:rPr lang="en-US" sz="3200" dirty="0" smtClean="0"/>
              <a:t>802.15.4f-2012</a:t>
            </a:r>
          </a:p>
          <a:p>
            <a:pPr marL="457200" indent="-457200">
              <a:lnSpc>
                <a:spcPct val="80000"/>
              </a:lnSpc>
              <a:buFont typeface="Arial"/>
              <a:buChar char="•"/>
            </a:pPr>
            <a:r>
              <a:rPr lang="en-US" sz="3200" dirty="0" smtClean="0"/>
              <a:t>802.15.4g-2012</a:t>
            </a:r>
          </a:p>
          <a:p>
            <a:pPr marL="457200" indent="-457200">
              <a:lnSpc>
                <a:spcPct val="80000"/>
              </a:lnSpc>
              <a:buFont typeface="Arial"/>
              <a:buChar char="•"/>
            </a:pPr>
            <a:r>
              <a:rPr lang="en-US" sz="3200" dirty="0" smtClean="0"/>
              <a:t>802.15.4j-2013</a:t>
            </a:r>
          </a:p>
          <a:p>
            <a:pPr marL="457200" indent="-457200">
              <a:lnSpc>
                <a:spcPct val="80000"/>
              </a:lnSpc>
              <a:buFont typeface="Arial"/>
              <a:buChar char="•"/>
            </a:pPr>
            <a:r>
              <a:rPr lang="en-US" sz="3200" dirty="0" smtClean="0"/>
              <a:t>802.15.4k-2013</a:t>
            </a:r>
          </a:p>
          <a:p>
            <a:pPr marL="457200" indent="-457200">
              <a:lnSpc>
                <a:spcPct val="80000"/>
              </a:lnSpc>
              <a:buFont typeface="Arial"/>
              <a:buChar char="•"/>
            </a:pPr>
            <a:r>
              <a:rPr lang="en-US" sz="3200" dirty="0" smtClean="0"/>
              <a:t>802.15.4m-2014</a:t>
            </a:r>
          </a:p>
          <a:p>
            <a:pPr marL="457200" indent="-457200">
              <a:lnSpc>
                <a:spcPct val="80000"/>
              </a:lnSpc>
              <a:buFont typeface="Arial"/>
              <a:buChar char="•"/>
            </a:pPr>
            <a:r>
              <a:rPr lang="en-US" sz="3200" dirty="0" smtClean="0"/>
              <a:t>802.15.4p-2014</a:t>
            </a:r>
          </a:p>
          <a:p>
            <a:pPr>
              <a:lnSpc>
                <a:spcPct val="80000"/>
              </a:lnSpc>
            </a:pPr>
            <a:r>
              <a:rPr lang="en-US" sz="3200" dirty="0" smtClean="0"/>
              <a:t>And corrigenda as per 15-12-0367, changes requested by ETSI, and clarifications to such entities as timing for Acknowledgment frames, et al.</a:t>
            </a:r>
            <a:endParaRPr lang="en-US" sz="3200" dirty="0" smtClean="0"/>
          </a:p>
        </p:txBody>
      </p:sp>
      <p:sp>
        <p:nvSpPr>
          <p:cNvPr id="9" name="Rectangle 2"/>
          <p:cNvSpPr txBox="1">
            <a:spLocks noChangeArrowheads="1"/>
          </p:cNvSpPr>
          <p:nvPr/>
        </p:nvSpPr>
        <p:spPr bwMode="auto">
          <a:xfrm>
            <a:off x="2743200" y="457200"/>
            <a:ext cx="3048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a:lstStyle>
          <a:p>
            <a:r>
              <a:rPr lang="en-US" b="1" dirty="0" smtClean="0"/>
              <a:t>802.15.4-2015</a:t>
            </a: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b="1" dirty="0" smtClean="0"/>
              <a:t>Clarifications of Timing Terms </a:t>
            </a:r>
            <a:br>
              <a:rPr lang="en-US" b="1" dirty="0" smtClean="0"/>
            </a:br>
            <a:r>
              <a:rPr lang="en-US" sz="2000" b="1" dirty="0" smtClean="0"/>
              <a:t>(for more details see 15-14-110-02, 15-14-0244-00)</a:t>
            </a:r>
            <a:endParaRPr lang="en-US" sz="2000" b="1" dirty="0"/>
          </a:p>
        </p:txBody>
      </p:sp>
      <p:sp>
        <p:nvSpPr>
          <p:cNvPr id="3" name="Content Placeholder 2"/>
          <p:cNvSpPr>
            <a:spLocks noGrp="1"/>
          </p:cNvSpPr>
          <p:nvPr>
            <p:ph idx="1"/>
          </p:nvPr>
        </p:nvSpPr>
        <p:spPr>
          <a:xfrm>
            <a:off x="228600" y="1371600"/>
            <a:ext cx="8534400" cy="5334000"/>
          </a:xfrm>
        </p:spPr>
        <p:txBody>
          <a:bodyPr/>
          <a:lstStyle/>
          <a:p>
            <a:r>
              <a:rPr lang="en-US" sz="2000" dirty="0" smtClean="0">
                <a:latin typeface="+mj-lt"/>
              </a:rPr>
              <a:t>Interframe spacing:</a:t>
            </a:r>
          </a:p>
          <a:p>
            <a:pPr lvl="1"/>
            <a:r>
              <a:rPr lang="en-US" sz="2000" dirty="0" smtClean="0">
                <a:latin typeface="+mj-lt"/>
              </a:rPr>
              <a:t>SIFS			Same, no changes</a:t>
            </a:r>
          </a:p>
          <a:p>
            <a:pPr lvl="1"/>
            <a:r>
              <a:rPr lang="en-US" sz="2000" dirty="0" smtClean="0">
                <a:latin typeface="+mj-lt"/>
              </a:rPr>
              <a:t>LIFS			Same, no changes</a:t>
            </a:r>
          </a:p>
          <a:p>
            <a:pPr lvl="1"/>
            <a:r>
              <a:rPr lang="en-US" sz="2000" dirty="0" smtClean="0">
                <a:latin typeface="+mj-lt"/>
              </a:rPr>
              <a:t>AIFS</a:t>
            </a:r>
            <a:r>
              <a:rPr lang="en-US" sz="1600" dirty="0" smtClean="0">
                <a:latin typeface="+mj-lt"/>
              </a:rPr>
              <a:t>			</a:t>
            </a:r>
            <a:r>
              <a:rPr lang="en-US" sz="2000" dirty="0" smtClean="0">
                <a:latin typeface="+mj-lt"/>
              </a:rPr>
              <a:t>New term, </a:t>
            </a:r>
            <a:r>
              <a:rPr lang="en-US" sz="2000" u="sng" dirty="0" err="1" smtClean="0">
                <a:latin typeface="+mj-lt"/>
              </a:rPr>
              <a:t>A</a:t>
            </a:r>
            <a:r>
              <a:rPr lang="en-US" sz="2000" dirty="0" err="1" smtClean="0">
                <a:latin typeface="+mj-lt"/>
              </a:rPr>
              <a:t>ck</a:t>
            </a:r>
            <a:r>
              <a:rPr lang="en-US" sz="2000" dirty="0" smtClean="0">
                <a:latin typeface="+mj-lt"/>
              </a:rPr>
              <a:t> </a:t>
            </a:r>
            <a:r>
              <a:rPr lang="en-US" sz="2000" u="sng" dirty="0" smtClean="0">
                <a:latin typeface="+mj-lt"/>
              </a:rPr>
              <a:t>I</a:t>
            </a:r>
            <a:r>
              <a:rPr lang="en-US" sz="2000" dirty="0" smtClean="0">
                <a:latin typeface="+mj-lt"/>
              </a:rPr>
              <a:t>nter-</a:t>
            </a:r>
            <a:r>
              <a:rPr lang="en-US" sz="2000" u="sng" dirty="0" smtClean="0">
                <a:latin typeface="+mj-lt"/>
              </a:rPr>
              <a:t>F</a:t>
            </a:r>
            <a:r>
              <a:rPr lang="en-US" sz="2000" dirty="0" smtClean="0">
                <a:latin typeface="+mj-lt"/>
              </a:rPr>
              <a:t>rame </a:t>
            </a:r>
            <a:r>
              <a:rPr lang="en-US" sz="2000" u="sng" dirty="0" smtClean="0">
                <a:latin typeface="+mj-lt"/>
              </a:rPr>
              <a:t>S</a:t>
            </a:r>
            <a:r>
              <a:rPr lang="en-US" sz="2000" dirty="0" smtClean="0">
                <a:latin typeface="+mj-lt"/>
              </a:rPr>
              <a:t>pacing </a:t>
            </a:r>
            <a:r>
              <a:rPr lang="en-US" sz="1800" dirty="0" smtClean="0">
                <a:latin typeface="+mj-lt"/>
              </a:rPr>
              <a:t>(</a:t>
            </a:r>
            <a:r>
              <a:rPr lang="en-US" sz="1800" dirty="0">
                <a:latin typeface="+mj-lt"/>
              </a:rPr>
              <a:t>The </a:t>
            </a:r>
            <a:r>
              <a:rPr lang="en-US" sz="1800" dirty="0" smtClean="0">
                <a:latin typeface="+mj-lt"/>
              </a:rPr>
              <a:t>				value </a:t>
            </a:r>
            <a:r>
              <a:rPr lang="en-US" sz="1800" dirty="0">
                <a:latin typeface="+mj-lt"/>
              </a:rPr>
              <a:t>of AIFS is </a:t>
            </a:r>
            <a:r>
              <a:rPr lang="en-US" sz="1800" dirty="0" smtClean="0">
                <a:latin typeface="+mj-lt"/>
              </a:rPr>
              <a:t>1ms for the SUN PHYs</a:t>
            </a:r>
            <a:r>
              <a:rPr lang="en-US" sz="1800" dirty="0">
                <a:latin typeface="+mj-lt"/>
              </a:rPr>
              <a:t>, </a:t>
            </a:r>
            <a:r>
              <a:rPr lang="en-US" sz="1800" dirty="0" smtClean="0">
                <a:latin typeface="+mj-lt"/>
              </a:rPr>
              <a:t>LECIM 				PHYs or TVWS </a:t>
            </a:r>
            <a:r>
              <a:rPr lang="en-US" sz="1800" dirty="0" err="1" smtClean="0">
                <a:latin typeface="+mj-lt"/>
              </a:rPr>
              <a:t>PHYs.</a:t>
            </a:r>
            <a:r>
              <a:rPr lang="en-US" sz="1800" dirty="0">
                <a:latin typeface="+mj-lt"/>
              </a:rPr>
              <a:t> </a:t>
            </a:r>
            <a:r>
              <a:rPr lang="en-US" sz="1800" dirty="0" smtClean="0">
                <a:latin typeface="+mj-lt"/>
              </a:rPr>
              <a:t>The </a:t>
            </a:r>
            <a:r>
              <a:rPr lang="en-US" sz="1800" dirty="0">
                <a:latin typeface="+mj-lt"/>
              </a:rPr>
              <a:t>value </a:t>
            </a:r>
            <a:r>
              <a:rPr lang="en-US" sz="1800" dirty="0" smtClean="0">
                <a:latin typeface="+mj-lt"/>
              </a:rPr>
              <a:t>of </a:t>
            </a:r>
            <a:r>
              <a:rPr lang="en-US" sz="1800" dirty="0">
                <a:latin typeface="+mj-lt"/>
              </a:rPr>
              <a:t>AIFS </a:t>
            </a:r>
            <a:r>
              <a:rPr lang="en-US" sz="1800" dirty="0" smtClean="0">
                <a:latin typeface="+mj-lt"/>
              </a:rPr>
              <a:t>is equal 				to </a:t>
            </a:r>
            <a:r>
              <a:rPr lang="en-US" sz="1800" i="1" dirty="0" err="1" smtClean="0">
                <a:latin typeface="+mj-lt"/>
              </a:rPr>
              <a:t>macSIFSPeriod</a:t>
            </a:r>
            <a:r>
              <a:rPr lang="en-US" sz="1800" i="1" dirty="0" smtClean="0">
                <a:latin typeface="+mj-lt"/>
              </a:rPr>
              <a:t> </a:t>
            </a:r>
            <a:r>
              <a:rPr lang="en-US" sz="1800" dirty="0" smtClean="0">
                <a:latin typeface="+mj-lt"/>
              </a:rPr>
              <a:t>for </a:t>
            </a:r>
            <a:r>
              <a:rPr lang="en-US" sz="1800" dirty="0">
                <a:latin typeface="+mj-lt"/>
              </a:rPr>
              <a:t>all other </a:t>
            </a:r>
            <a:r>
              <a:rPr lang="en-US" sz="1800" dirty="0" smtClean="0">
                <a:latin typeface="+mj-lt"/>
              </a:rPr>
              <a:t>PHYs)</a:t>
            </a:r>
            <a:endParaRPr lang="en-US" sz="1800" dirty="0" smtClean="0">
              <a:latin typeface="+mj-lt"/>
            </a:endParaRPr>
          </a:p>
          <a:p>
            <a:r>
              <a:rPr lang="en-US" sz="2000" dirty="0" smtClean="0">
                <a:latin typeface="+mj-lt"/>
              </a:rPr>
              <a:t>T</a:t>
            </a:r>
            <a:r>
              <a:rPr lang="en-US" sz="2000" baseline="-25000" dirty="0" smtClean="0">
                <a:latin typeface="+mj-lt"/>
              </a:rPr>
              <a:t>ack	 			</a:t>
            </a:r>
            <a:r>
              <a:rPr lang="en-US" sz="2000" dirty="0" smtClean="0">
                <a:latin typeface="+mj-lt"/>
              </a:rPr>
              <a:t>Deleted</a:t>
            </a:r>
          </a:p>
          <a:p>
            <a:r>
              <a:rPr lang="en-US" sz="2000" dirty="0" err="1" smtClean="0">
                <a:latin typeface="+mj-lt"/>
              </a:rPr>
              <a:t>macEnhAckWaitDuration</a:t>
            </a:r>
            <a:r>
              <a:rPr lang="en-US" sz="2000" dirty="0" smtClean="0">
                <a:latin typeface="+mj-lt"/>
              </a:rPr>
              <a:t>	Deleted</a:t>
            </a:r>
            <a:endParaRPr lang="en-US" sz="2000" dirty="0">
              <a:latin typeface="+mj-lt"/>
            </a:endParaRPr>
          </a:p>
          <a:p>
            <a:r>
              <a:rPr lang="en-US" sz="2000" i="1" dirty="0" err="1" smtClean="0">
                <a:latin typeface="+mj-lt"/>
              </a:rPr>
              <a:t>macAckWaitDuration</a:t>
            </a:r>
            <a:r>
              <a:rPr lang="en-US" sz="2000" i="1" dirty="0" smtClean="0">
                <a:latin typeface="+mj-lt"/>
              </a:rPr>
              <a:t>		</a:t>
            </a:r>
            <a:r>
              <a:rPr lang="en-US" sz="2000" dirty="0" smtClean="0">
                <a:latin typeface="+mj-lt"/>
              </a:rPr>
              <a:t>Deleted (note: remove from 20.1)</a:t>
            </a:r>
            <a:endParaRPr lang="en-US" sz="2000" dirty="0">
              <a:latin typeface="+mj-lt"/>
            </a:endParaRPr>
          </a:p>
          <a:p>
            <a:pPr lvl="0"/>
            <a:r>
              <a:rPr lang="en-US" sz="2000" i="1" dirty="0" err="1" smtClean="0">
                <a:latin typeface="+mj-lt"/>
              </a:rPr>
              <a:t>aTurnaroundTime</a:t>
            </a:r>
            <a:r>
              <a:rPr lang="en-US" sz="2000" i="1" dirty="0" smtClean="0">
                <a:latin typeface="+mj-lt"/>
              </a:rPr>
              <a:t>		</a:t>
            </a:r>
            <a:r>
              <a:rPr lang="en-US" sz="2000" dirty="0" smtClean="0">
                <a:latin typeface="+mj-lt"/>
              </a:rPr>
              <a:t>RX</a:t>
            </a:r>
            <a:r>
              <a:rPr lang="en-US" sz="2000" dirty="0">
                <a:latin typeface="+mj-lt"/>
              </a:rPr>
              <a:t>-to-TX or TX-to-RX </a:t>
            </a:r>
            <a:r>
              <a:rPr lang="en-US" sz="2000" dirty="0" smtClean="0">
                <a:latin typeface="+mj-lt"/>
              </a:rPr>
              <a:t>turnaround time (</a:t>
            </a:r>
            <a:r>
              <a:rPr lang="en-US" sz="1800" dirty="0" smtClean="0">
                <a:latin typeface="+mj-lt"/>
              </a:rPr>
              <a:t>1ms</a:t>
            </a:r>
          </a:p>
          <a:p>
            <a:pPr marL="0" lvl="0" indent="0">
              <a:buNone/>
            </a:pPr>
            <a:r>
              <a:rPr lang="en-US" sz="1800" dirty="0" smtClean="0">
                <a:latin typeface="+mj-lt"/>
              </a:rPr>
              <a:t>				for SUN, TVWS, LECIM, 12 symbols for all else)</a:t>
            </a:r>
            <a:endParaRPr lang="en-US" sz="1800" dirty="0">
              <a:latin typeface="+mj-lt"/>
            </a:endParaRPr>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3</a:t>
            </a:fld>
            <a:endParaRPr lang="en-US"/>
          </a:p>
        </p:txBody>
      </p:sp>
    </p:spTree>
    <p:extLst>
      <p:ext uri="{BB962C8B-B14F-4D97-AF65-F5344CB8AC3E}">
        <p14:creationId xmlns:p14="http://schemas.microsoft.com/office/powerpoint/2010/main" val="2672523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10600" cy="1066800"/>
          </a:xfrm>
        </p:spPr>
        <p:txBody>
          <a:bodyPr/>
          <a:lstStyle/>
          <a:p>
            <a:r>
              <a:rPr lang="en-US" dirty="0" smtClean="0"/>
              <a:t>Clear Channel Access (CCA)</a:t>
            </a:r>
            <a:endParaRPr lang="en-US" dirty="0"/>
          </a:p>
        </p:txBody>
      </p:sp>
      <p:sp>
        <p:nvSpPr>
          <p:cNvPr id="3" name="Content Placeholder 2"/>
          <p:cNvSpPr>
            <a:spLocks noGrp="1"/>
          </p:cNvSpPr>
          <p:nvPr>
            <p:ph idx="1"/>
          </p:nvPr>
        </p:nvSpPr>
        <p:spPr>
          <a:xfrm>
            <a:off x="228600" y="1447800"/>
            <a:ext cx="8686800" cy="4572000"/>
          </a:xfrm>
        </p:spPr>
        <p:txBody>
          <a:bodyPr/>
          <a:lstStyle/>
          <a:p>
            <a:r>
              <a:rPr lang="en-US" altLang="ko-KR" sz="2800" dirty="0" smtClean="0">
                <a:latin typeface="+mj-lt"/>
              </a:rPr>
              <a:t>Intent is to provide a mechanism to share (i.e. coexist) the medium with other devices by using a Listen Before Talk (LBT) algorithm, i.e. don’t interrupt someone when they are talking.</a:t>
            </a:r>
            <a:endParaRPr lang="en-US" altLang="ko-KR" dirty="0"/>
          </a:p>
          <a:p>
            <a:r>
              <a:rPr lang="en-US" altLang="ko-KR" sz="2800" dirty="0" smtClean="0">
                <a:latin typeface="+mj-lt"/>
              </a:rPr>
              <a:t>802.15.4 has two methods of determining if the channel is busy:</a:t>
            </a:r>
          </a:p>
          <a:p>
            <a:pPr marL="914400" lvl="1" indent="-457200">
              <a:buFont typeface="+mj-lt"/>
              <a:buAutoNum type="arabicPeriod"/>
            </a:pPr>
            <a:r>
              <a:rPr lang="en-US" altLang="ko-KR" sz="2000" dirty="0" smtClean="0">
                <a:latin typeface="+mj-lt"/>
              </a:rPr>
              <a:t>Carrier detect: detect if a similar device (i.e. uses the same modulation and spreading) is currently transmitting on the channel</a:t>
            </a:r>
          </a:p>
          <a:p>
            <a:pPr marL="914400" lvl="1" indent="-457200">
              <a:buFont typeface="+mj-lt"/>
              <a:buAutoNum type="arabicPeriod"/>
            </a:pPr>
            <a:r>
              <a:rPr lang="en-US" altLang="ko-KR" sz="2000" dirty="0" smtClean="0">
                <a:latin typeface="+mj-lt"/>
              </a:rPr>
              <a:t>Energy detect:  detect if any device is transmitting on the channel</a:t>
            </a:r>
          </a:p>
          <a:p>
            <a:pPr marL="400050">
              <a:buFont typeface="Arial"/>
              <a:buChar char="•"/>
            </a:pPr>
            <a:r>
              <a:rPr lang="en-US" altLang="ko-KR" sz="2800" dirty="0" smtClean="0">
                <a:latin typeface="+mj-lt"/>
              </a:rPr>
              <a:t>Carrier detect requires more time to identify the signal than an energy detection</a:t>
            </a:r>
            <a:endParaRPr lang="en-US" altLang="ko-KR" sz="2800" dirty="0">
              <a:latin typeface="+mj-lt"/>
            </a:endParaRPr>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4</a:t>
            </a:fld>
            <a:endParaRPr lang="en-US"/>
          </a:p>
        </p:txBody>
      </p:sp>
    </p:spTree>
    <p:extLst>
      <p:ext uri="{BB962C8B-B14F-4D97-AF65-F5344CB8AC3E}">
        <p14:creationId xmlns:p14="http://schemas.microsoft.com/office/powerpoint/2010/main" val="134672984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600" cy="1066800"/>
          </a:xfrm>
        </p:spPr>
        <p:txBody>
          <a:bodyPr/>
          <a:lstStyle/>
          <a:p>
            <a:r>
              <a:rPr lang="en-US" dirty="0" smtClean="0"/>
              <a:t>CCA</a:t>
            </a:r>
            <a:r>
              <a:rPr lang="en-US" dirty="0"/>
              <a:t> </a:t>
            </a:r>
            <a:r>
              <a:rPr lang="en-US" dirty="0" smtClean="0"/>
              <a:t>detection time</a:t>
            </a:r>
            <a:endParaRPr lang="en-US" dirty="0"/>
          </a:p>
        </p:txBody>
      </p:sp>
      <p:sp>
        <p:nvSpPr>
          <p:cNvPr id="3" name="Content Placeholder 2"/>
          <p:cNvSpPr>
            <a:spLocks noGrp="1"/>
          </p:cNvSpPr>
          <p:nvPr>
            <p:ph idx="1"/>
          </p:nvPr>
        </p:nvSpPr>
        <p:spPr>
          <a:xfrm>
            <a:off x="228600" y="1295400"/>
            <a:ext cx="8686800" cy="5105400"/>
          </a:xfrm>
        </p:spPr>
        <p:txBody>
          <a:bodyPr/>
          <a:lstStyle/>
          <a:p>
            <a:pPr marL="0" indent="0">
              <a:buNone/>
            </a:pPr>
            <a:r>
              <a:rPr lang="en-US" altLang="ko-KR" sz="2400" dirty="0" smtClean="0">
                <a:latin typeface="+mj-lt"/>
              </a:rPr>
              <a:t>There are many different terms used in 802.15.4 to describe the duration of the CCA operation:</a:t>
            </a:r>
          </a:p>
          <a:p>
            <a:r>
              <a:rPr lang="en-US" altLang="ko-KR" sz="2400" dirty="0" err="1" smtClean="0">
                <a:latin typeface="+mj-lt"/>
              </a:rPr>
              <a:t>aCCATime</a:t>
            </a:r>
            <a:r>
              <a:rPr lang="en-US" altLang="ko-KR" sz="2400" dirty="0" smtClean="0">
                <a:latin typeface="+mj-lt"/>
              </a:rPr>
              <a:t> - units of symbols, </a:t>
            </a:r>
            <a:r>
              <a:rPr lang="en-US" altLang="ko-KR" sz="2400" b="1" dirty="0">
                <a:latin typeface="+mj-lt"/>
              </a:rPr>
              <a:t>f</a:t>
            </a:r>
            <a:r>
              <a:rPr lang="en-US" sz="2400" b="1" dirty="0" smtClean="0">
                <a:latin typeface="+mj-lt"/>
              </a:rPr>
              <a:t>or all PHYs </a:t>
            </a:r>
            <a:r>
              <a:rPr lang="en-US" sz="2400" dirty="0">
                <a:latin typeface="+mj-lt"/>
              </a:rPr>
              <a:t>other than MR-OQPSK</a:t>
            </a:r>
            <a:r>
              <a:rPr lang="en-US" sz="2400" dirty="0" smtClean="0">
                <a:latin typeface="+mj-lt"/>
              </a:rPr>
              <a:t>, </a:t>
            </a:r>
            <a:r>
              <a:rPr lang="en-US" sz="2400" dirty="0">
                <a:latin typeface="+mj-lt"/>
              </a:rPr>
              <a:t>the duration of 8 symbol periods</a:t>
            </a:r>
            <a:r>
              <a:rPr lang="en-US" sz="2400" dirty="0" smtClean="0">
                <a:latin typeface="+mj-lt"/>
              </a:rPr>
              <a:t>.</a:t>
            </a:r>
            <a:r>
              <a:rPr lang="en-US" sz="2400" dirty="0">
                <a:latin typeface="+mj-lt"/>
              </a:rPr>
              <a:t> For the MR-O-QPSK PHY, this </a:t>
            </a:r>
            <a:r>
              <a:rPr lang="en-US" sz="2400" dirty="0" smtClean="0">
                <a:latin typeface="+mj-lt"/>
              </a:rPr>
              <a:t>value is either 4 or 8 symbol periods.</a:t>
            </a:r>
            <a:endParaRPr lang="en-US" altLang="ko-KR" sz="2400" dirty="0" smtClean="0">
              <a:latin typeface="+mj-lt"/>
            </a:endParaRPr>
          </a:p>
          <a:p>
            <a:r>
              <a:rPr lang="en-US" altLang="ko-KR" sz="2400" dirty="0" err="1" smtClean="0">
                <a:latin typeface="+mj-lt"/>
              </a:rPr>
              <a:t>phyCCADuration</a:t>
            </a:r>
            <a:r>
              <a:rPr lang="en-US" altLang="ko-KR" sz="2400" dirty="0" smtClean="0">
                <a:latin typeface="+mj-lt"/>
              </a:rPr>
              <a:t>: units of symbols, for </a:t>
            </a:r>
            <a:r>
              <a:rPr lang="en-US" sz="2400" dirty="0" smtClean="0">
                <a:latin typeface="+mj-lt"/>
              </a:rPr>
              <a:t>PHYs operating </a:t>
            </a:r>
            <a:r>
              <a:rPr lang="en-US" sz="2400" dirty="0">
                <a:latin typeface="+mj-lt"/>
              </a:rPr>
              <a:t>in the 920 MHz band or the 950 </a:t>
            </a:r>
            <a:r>
              <a:rPr lang="en-US" sz="2400" dirty="0" smtClean="0">
                <a:latin typeface="+mj-lt"/>
              </a:rPr>
              <a:t>MHz band</a:t>
            </a:r>
          </a:p>
          <a:p>
            <a:r>
              <a:rPr lang="en-US" altLang="ko-KR" sz="2400" dirty="0" smtClean="0">
                <a:latin typeface="+mj-lt"/>
              </a:rPr>
              <a:t>CCA detection time (</a:t>
            </a:r>
            <a:r>
              <a:rPr lang="en-US" altLang="ko-KR" sz="2400" dirty="0">
                <a:latin typeface="+mj-lt"/>
              </a:rPr>
              <a:t>Preamble </a:t>
            </a:r>
            <a:r>
              <a:rPr lang="en-US" altLang="ko-KR" sz="2400" dirty="0" smtClean="0">
                <a:latin typeface="+mj-lt"/>
              </a:rPr>
              <a:t>sense): </a:t>
            </a:r>
            <a:r>
              <a:rPr lang="en-US" altLang="ko-KR" sz="2400" dirty="0">
                <a:latin typeface="+mj-lt"/>
              </a:rPr>
              <a:t>units of symbols, </a:t>
            </a:r>
            <a:r>
              <a:rPr lang="en-US" altLang="ko-KR" sz="2400" dirty="0" smtClean="0">
                <a:latin typeface="+mj-lt"/>
              </a:rPr>
              <a:t>for </a:t>
            </a:r>
            <a:r>
              <a:rPr lang="en-US" sz="2400" dirty="0" smtClean="0">
                <a:latin typeface="+mj-lt"/>
              </a:rPr>
              <a:t>HRP </a:t>
            </a:r>
            <a:r>
              <a:rPr lang="en-US" sz="2400" dirty="0">
                <a:latin typeface="+mj-lt"/>
              </a:rPr>
              <a:t>UWB </a:t>
            </a:r>
            <a:r>
              <a:rPr lang="en-US" sz="2400" dirty="0" smtClean="0">
                <a:latin typeface="+mj-lt"/>
              </a:rPr>
              <a:t>PHY, this value is 40 symbol </a:t>
            </a:r>
            <a:r>
              <a:rPr lang="en-US" sz="2400" dirty="0">
                <a:latin typeface="+mj-lt"/>
              </a:rPr>
              <a:t>periods</a:t>
            </a:r>
            <a:endParaRPr lang="en-US" altLang="ko-KR" sz="2400" dirty="0" smtClean="0">
              <a:latin typeface="+mj-lt"/>
            </a:endParaRPr>
          </a:p>
          <a:p>
            <a:r>
              <a:rPr lang="en-US" altLang="ko-KR" sz="2400" dirty="0" err="1" smtClean="0">
                <a:latin typeface="+mj-lt"/>
              </a:rPr>
              <a:t>macTsCCA</a:t>
            </a:r>
            <a:r>
              <a:rPr lang="en-US" altLang="ko-KR" sz="2400" dirty="0" smtClean="0">
                <a:latin typeface="+mj-lt"/>
              </a:rPr>
              <a:t> – units of </a:t>
            </a:r>
            <a:r>
              <a:rPr lang="en-US" sz="2400" dirty="0" smtClean="0">
                <a:latin typeface="+mj-lt"/>
              </a:rPr>
              <a:t>μs and value range of 0 – 0xFFFF, used by TSCH regardless of PHY</a:t>
            </a:r>
            <a:endParaRPr lang="en-US" altLang="ko-KR" sz="2400" dirty="0" smtClean="0">
              <a:latin typeface="+mj-lt"/>
            </a:endParaRPr>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5</a:t>
            </a:fld>
            <a:endParaRPr lang="en-US"/>
          </a:p>
        </p:txBody>
      </p:sp>
    </p:spTree>
    <p:extLst>
      <p:ext uri="{BB962C8B-B14F-4D97-AF65-F5344CB8AC3E}">
        <p14:creationId xmlns:p14="http://schemas.microsoft.com/office/powerpoint/2010/main" val="246372836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610600" cy="1066800"/>
          </a:xfrm>
        </p:spPr>
        <p:txBody>
          <a:bodyPr/>
          <a:lstStyle/>
          <a:p>
            <a:r>
              <a:rPr lang="en-US" dirty="0" smtClean="0"/>
              <a:t>CCA</a:t>
            </a:r>
            <a:r>
              <a:rPr lang="en-US" dirty="0"/>
              <a:t> </a:t>
            </a:r>
            <a:r>
              <a:rPr lang="en-US" dirty="0" smtClean="0"/>
              <a:t>detection time</a:t>
            </a:r>
            <a:endParaRPr lang="en-US" dirty="0"/>
          </a:p>
        </p:txBody>
      </p:sp>
      <p:sp>
        <p:nvSpPr>
          <p:cNvPr id="3" name="Content Placeholder 2"/>
          <p:cNvSpPr>
            <a:spLocks noGrp="1"/>
          </p:cNvSpPr>
          <p:nvPr>
            <p:ph idx="1"/>
          </p:nvPr>
        </p:nvSpPr>
        <p:spPr>
          <a:xfrm>
            <a:off x="304800" y="1524000"/>
            <a:ext cx="8305800" cy="4419600"/>
          </a:xfrm>
        </p:spPr>
        <p:txBody>
          <a:bodyPr/>
          <a:lstStyle/>
          <a:p>
            <a:pPr marL="0" indent="0">
              <a:buNone/>
            </a:pPr>
            <a:r>
              <a:rPr lang="en-US" altLang="ko-KR" sz="2400" dirty="0" smtClean="0">
                <a:latin typeface="+mj-lt"/>
              </a:rPr>
              <a:t>ETSI 300 328 (2.4 GHz devices) states </a:t>
            </a:r>
            <a:r>
              <a:rPr lang="en-US" altLang="ko-KR" sz="2400" dirty="0" smtClean="0">
                <a:latin typeface="+mj-lt"/>
              </a:rPr>
              <a:t>in </a:t>
            </a:r>
            <a:r>
              <a:rPr lang="en-US" sz="2400" dirty="0" smtClean="0">
                <a:latin typeface="+mj-lt"/>
              </a:rPr>
              <a:t>4.3.2.6.3.2.3</a:t>
            </a:r>
            <a:r>
              <a:rPr lang="en-US" altLang="ko-KR" sz="2400" dirty="0" smtClean="0">
                <a:latin typeface="+mj-lt"/>
              </a:rPr>
              <a:t> the following l</a:t>
            </a:r>
            <a:r>
              <a:rPr lang="en-US" sz="2400" dirty="0" smtClean="0">
                <a:latin typeface="+mj-lt"/>
              </a:rPr>
              <a:t>imit </a:t>
            </a:r>
            <a:r>
              <a:rPr lang="en-US" sz="2400" dirty="0">
                <a:latin typeface="+mj-lt"/>
              </a:rPr>
              <a:t>for minimum listening </a:t>
            </a:r>
            <a:r>
              <a:rPr lang="en-US" sz="2400" dirty="0" smtClean="0">
                <a:latin typeface="+mj-lt"/>
              </a:rPr>
              <a:t>time required for devices using LBT:</a:t>
            </a:r>
          </a:p>
          <a:p>
            <a:r>
              <a:rPr lang="en-US" sz="2400" dirty="0">
                <a:latin typeface="+mj-lt"/>
              </a:rPr>
              <a:t>Before a transmission or a burst of transmissions, the equipment shall perform a Clear Channel </a:t>
            </a:r>
            <a:r>
              <a:rPr lang="en-US" sz="2400" dirty="0" smtClean="0">
                <a:latin typeface="+mj-lt"/>
              </a:rPr>
              <a:t>Assessment (</a:t>
            </a:r>
            <a:r>
              <a:rPr lang="en-US" sz="2400" dirty="0">
                <a:latin typeface="+mj-lt"/>
              </a:rPr>
              <a:t>CCA) check using </a:t>
            </a:r>
            <a:r>
              <a:rPr lang="en-US" sz="2400" b="1" dirty="0">
                <a:latin typeface="+mj-lt"/>
              </a:rPr>
              <a:t>energy detect</a:t>
            </a:r>
            <a:r>
              <a:rPr lang="en-US" sz="2400" dirty="0">
                <a:latin typeface="+mj-lt"/>
              </a:rPr>
              <a:t>. The equipment shall observe the operating channel for the duration of the </a:t>
            </a:r>
            <a:r>
              <a:rPr lang="en-US" sz="2400" dirty="0" smtClean="0">
                <a:latin typeface="+mj-lt"/>
              </a:rPr>
              <a:t>CCA observation </a:t>
            </a:r>
            <a:r>
              <a:rPr lang="en-US" sz="2400" dirty="0">
                <a:latin typeface="+mj-lt"/>
              </a:rPr>
              <a:t>time which shall be not less than </a:t>
            </a:r>
            <a:r>
              <a:rPr lang="en-US" sz="2400" b="1" dirty="0">
                <a:latin typeface="+mj-lt"/>
              </a:rPr>
              <a:t>18 μs</a:t>
            </a:r>
            <a:r>
              <a:rPr lang="en-US" sz="2400" dirty="0" smtClean="0">
                <a:latin typeface="+mj-lt"/>
              </a:rPr>
              <a:t>.</a:t>
            </a:r>
          </a:p>
          <a:p>
            <a:pPr marL="0" indent="0">
              <a:buNone/>
            </a:pPr>
            <a:r>
              <a:rPr lang="en-US" sz="2400" dirty="0" smtClean="0">
                <a:latin typeface="+mj-lt"/>
              </a:rPr>
              <a:t>By only bounding the minimum detect time, this clause gives a media access advantage to those devices with short CCA times, such as 802.11 devices over devices with longer CCA times such as</a:t>
            </a:r>
            <a:r>
              <a:rPr lang="en-US" altLang="ko-KR" sz="2400" dirty="0" smtClean="0">
                <a:latin typeface="+mj-lt"/>
              </a:rPr>
              <a:t> </a:t>
            </a:r>
            <a:r>
              <a:rPr lang="en-US" altLang="ko-KR" sz="2400" dirty="0">
                <a:latin typeface="+mj-lt"/>
              </a:rPr>
              <a:t>the 8 symbols (128 μs) stated in 802.15.4</a:t>
            </a:r>
          </a:p>
          <a:p>
            <a:pPr marL="0" indent="0">
              <a:buNone/>
            </a:pPr>
            <a:endParaRPr lang="en-US" sz="2400" dirty="0">
              <a:latin typeface="+mj-lt"/>
            </a:endParaRPr>
          </a:p>
        </p:txBody>
      </p:sp>
      <p:sp>
        <p:nvSpPr>
          <p:cNvPr id="4" name="Date Placeholder 3"/>
          <p:cNvSpPr>
            <a:spLocks noGrp="1"/>
          </p:cNvSpPr>
          <p:nvPr>
            <p:ph type="dt" sz="half" idx="10"/>
          </p:nvPr>
        </p:nvSpPr>
        <p:spPr/>
        <p:txBody>
          <a:bodyPr/>
          <a:lstStyle/>
          <a:p>
            <a:r>
              <a:rPr lang="en-US" dirty="0" smtClean="0"/>
              <a:t>&lt;July 2014&gt;</a:t>
            </a:r>
            <a:endParaRPr lang="en-US" dirty="0"/>
          </a:p>
        </p:txBody>
      </p:sp>
      <p:sp>
        <p:nvSpPr>
          <p:cNvPr id="5" name="Footer Placeholder 4"/>
          <p:cNvSpPr>
            <a:spLocks noGrp="1"/>
          </p:cNvSpPr>
          <p:nvPr>
            <p:ph type="ftr" sz="quarter" idx="11"/>
          </p:nvPr>
        </p:nvSpPr>
        <p:spPr/>
        <p:txBody>
          <a:bodyPr/>
          <a:lstStyle/>
          <a:p>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6</a:t>
            </a:fld>
            <a:endParaRPr lang="en-US" dirty="0"/>
          </a:p>
        </p:txBody>
      </p:sp>
    </p:spTree>
    <p:extLst>
      <p:ext uri="{BB962C8B-B14F-4D97-AF65-F5344CB8AC3E}">
        <p14:creationId xmlns:p14="http://schemas.microsoft.com/office/powerpoint/2010/main" val="305388928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10600" cy="1066800"/>
          </a:xfrm>
        </p:spPr>
        <p:txBody>
          <a:bodyPr/>
          <a:lstStyle/>
          <a:p>
            <a:r>
              <a:rPr lang="en-US" dirty="0" smtClean="0"/>
              <a:t>CCA</a:t>
            </a:r>
            <a:r>
              <a:rPr lang="en-US" dirty="0"/>
              <a:t> </a:t>
            </a:r>
            <a:r>
              <a:rPr lang="en-US" dirty="0" smtClean="0"/>
              <a:t>detection time</a:t>
            </a:r>
            <a:endParaRPr lang="en-US" dirty="0"/>
          </a:p>
        </p:txBody>
      </p:sp>
      <p:sp>
        <p:nvSpPr>
          <p:cNvPr id="3" name="Content Placeholder 2"/>
          <p:cNvSpPr>
            <a:spLocks noGrp="1"/>
          </p:cNvSpPr>
          <p:nvPr>
            <p:ph idx="1"/>
          </p:nvPr>
        </p:nvSpPr>
        <p:spPr>
          <a:xfrm>
            <a:off x="609600" y="1371600"/>
            <a:ext cx="7924800" cy="4800600"/>
          </a:xfrm>
        </p:spPr>
        <p:txBody>
          <a:bodyPr/>
          <a:lstStyle/>
          <a:p>
            <a:pPr marL="0" indent="0">
              <a:buNone/>
            </a:pPr>
            <a:r>
              <a:rPr lang="en-US" altLang="ko-KR" sz="2400" dirty="0" smtClean="0">
                <a:latin typeface="+mj-lt"/>
              </a:rPr>
              <a:t>ETSI 300 220 (</a:t>
            </a:r>
            <a:r>
              <a:rPr lang="en-US" altLang="ko-KR" sz="2400" u="sng" dirty="0" smtClean="0">
                <a:latin typeface="+mj-lt"/>
              </a:rPr>
              <a:t>&lt;</a:t>
            </a:r>
            <a:r>
              <a:rPr lang="en-US" altLang="ko-KR" sz="2400" dirty="0" smtClean="0">
                <a:latin typeface="+mj-lt"/>
              </a:rPr>
              <a:t>1 GHz devices) states </a:t>
            </a:r>
            <a:r>
              <a:rPr lang="en-US" altLang="ko-KR" sz="2400" dirty="0" smtClean="0">
                <a:latin typeface="+mj-lt"/>
              </a:rPr>
              <a:t>in </a:t>
            </a:r>
            <a:r>
              <a:rPr lang="en-US" altLang="ko-KR" sz="2400" dirty="0" smtClean="0">
                <a:latin typeface="+mj-lt"/>
              </a:rPr>
              <a:t>9.2.2.2 the following l</a:t>
            </a:r>
            <a:r>
              <a:rPr lang="en-US" sz="2400" dirty="0" smtClean="0">
                <a:latin typeface="+mj-lt"/>
              </a:rPr>
              <a:t>imit </a:t>
            </a:r>
            <a:r>
              <a:rPr lang="en-US" sz="2400" dirty="0">
                <a:latin typeface="+mj-lt"/>
              </a:rPr>
              <a:t>for minimum listening </a:t>
            </a:r>
            <a:r>
              <a:rPr lang="en-US" sz="2400" dirty="0" smtClean="0">
                <a:latin typeface="+mj-lt"/>
              </a:rPr>
              <a:t>time (required for devices with transmit duty cycles &gt; 0.1%):</a:t>
            </a:r>
            <a:endParaRPr lang="en-US" sz="2400" dirty="0">
              <a:latin typeface="+mj-lt"/>
            </a:endParaRPr>
          </a:p>
          <a:p>
            <a:r>
              <a:rPr lang="en-US" sz="2400" dirty="0">
                <a:latin typeface="+mj-lt"/>
              </a:rPr>
              <a:t>The total listen time, </a:t>
            </a:r>
            <a:r>
              <a:rPr lang="en-US" sz="2400" i="1" dirty="0">
                <a:latin typeface="+mj-lt"/>
              </a:rPr>
              <a:t>t</a:t>
            </a:r>
            <a:r>
              <a:rPr lang="en-US" sz="2400" i="1" baseline="-25000" dirty="0">
                <a:latin typeface="+mj-lt"/>
              </a:rPr>
              <a:t>L</a:t>
            </a:r>
            <a:r>
              <a:rPr lang="en-US" sz="2400" i="1" dirty="0">
                <a:latin typeface="+mj-lt"/>
              </a:rPr>
              <a:t>, </a:t>
            </a:r>
            <a:r>
              <a:rPr lang="en-US" sz="2400" dirty="0">
                <a:latin typeface="+mj-lt"/>
              </a:rPr>
              <a:t>consists of a fixed part, </a:t>
            </a:r>
            <a:r>
              <a:rPr lang="en-US" sz="2400" i="1" dirty="0">
                <a:latin typeface="+mj-lt"/>
              </a:rPr>
              <a:t>t</a:t>
            </a:r>
            <a:r>
              <a:rPr lang="en-US" sz="2400" i="1" baseline="-25000" dirty="0">
                <a:latin typeface="+mj-lt"/>
              </a:rPr>
              <a:t>F</a:t>
            </a:r>
            <a:r>
              <a:rPr lang="en-US" sz="2400" dirty="0">
                <a:latin typeface="+mj-lt"/>
              </a:rPr>
              <a:t>, and a pseudo random part, </a:t>
            </a:r>
            <a:r>
              <a:rPr lang="en-US" sz="2400" i="1" dirty="0">
                <a:latin typeface="+mj-lt"/>
              </a:rPr>
              <a:t>t</a:t>
            </a:r>
            <a:r>
              <a:rPr lang="en-US" sz="2400" i="1" baseline="-25000" dirty="0">
                <a:latin typeface="+mj-lt"/>
              </a:rPr>
              <a:t>PS</a:t>
            </a:r>
            <a:r>
              <a:rPr lang="en-US" sz="2400" dirty="0">
                <a:latin typeface="+mj-lt"/>
              </a:rPr>
              <a:t>, as the </a:t>
            </a:r>
            <a:r>
              <a:rPr lang="en-US" sz="2400" dirty="0" smtClean="0">
                <a:latin typeface="+mj-lt"/>
              </a:rPr>
              <a:t>following:  </a:t>
            </a:r>
            <a:r>
              <a:rPr lang="en-US" sz="2400" i="1" dirty="0" smtClean="0">
                <a:latin typeface="+mj-lt"/>
              </a:rPr>
              <a:t>t</a:t>
            </a:r>
            <a:r>
              <a:rPr lang="en-US" sz="2400" i="1" baseline="-25000" dirty="0" smtClean="0">
                <a:latin typeface="+mj-lt"/>
              </a:rPr>
              <a:t>L</a:t>
            </a:r>
            <a:r>
              <a:rPr lang="en-US" sz="2400" i="1" dirty="0" smtClean="0">
                <a:latin typeface="+mj-lt"/>
              </a:rPr>
              <a:t> </a:t>
            </a:r>
            <a:r>
              <a:rPr lang="en-US" sz="2400" dirty="0">
                <a:latin typeface="+mj-lt"/>
              </a:rPr>
              <a:t>= </a:t>
            </a:r>
            <a:r>
              <a:rPr lang="en-US" sz="2400" i="1" dirty="0" smtClean="0">
                <a:latin typeface="+mj-lt"/>
              </a:rPr>
              <a:t>t</a:t>
            </a:r>
            <a:r>
              <a:rPr lang="en-US" sz="2400" i="1" baseline="-25000" dirty="0" smtClean="0">
                <a:latin typeface="+mj-lt"/>
              </a:rPr>
              <a:t>L</a:t>
            </a:r>
            <a:r>
              <a:rPr lang="en-US" sz="2400" i="1" dirty="0" smtClean="0">
                <a:latin typeface="+mj-lt"/>
              </a:rPr>
              <a:t> </a:t>
            </a:r>
            <a:r>
              <a:rPr lang="en-US" sz="2400" dirty="0">
                <a:latin typeface="+mj-lt"/>
              </a:rPr>
              <a:t>+ </a:t>
            </a:r>
            <a:r>
              <a:rPr lang="en-US" sz="2400" i="1" dirty="0" smtClean="0">
                <a:latin typeface="+mj-lt"/>
              </a:rPr>
              <a:t>t</a:t>
            </a:r>
            <a:r>
              <a:rPr lang="en-US" sz="2400" i="1" baseline="-25000" dirty="0" smtClean="0">
                <a:latin typeface="+mj-lt"/>
              </a:rPr>
              <a:t>PS</a:t>
            </a:r>
            <a:endParaRPr lang="en-US" sz="2400" i="1" baseline="-25000" dirty="0">
              <a:latin typeface="+mj-lt"/>
            </a:endParaRPr>
          </a:p>
          <a:p>
            <a:pPr marL="0" indent="0">
              <a:buNone/>
            </a:pPr>
            <a:r>
              <a:rPr lang="en-US" sz="2400" dirty="0">
                <a:latin typeface="+mj-lt"/>
              </a:rPr>
              <a:t>a) The fixed part of the minimum listening time, </a:t>
            </a:r>
            <a:r>
              <a:rPr lang="en-US" sz="2400" i="1" dirty="0">
                <a:latin typeface="+mj-lt"/>
              </a:rPr>
              <a:t>t</a:t>
            </a:r>
            <a:r>
              <a:rPr lang="en-US" sz="2400" i="1" baseline="-25000" dirty="0">
                <a:latin typeface="+mj-lt"/>
              </a:rPr>
              <a:t>F</a:t>
            </a:r>
            <a:r>
              <a:rPr lang="en-US" sz="2400" dirty="0" smtClean="0">
                <a:latin typeface="+mj-lt"/>
              </a:rPr>
              <a:t>, </a:t>
            </a:r>
            <a:r>
              <a:rPr lang="en-US" sz="2400" dirty="0">
                <a:latin typeface="+mj-lt"/>
              </a:rPr>
              <a:t>shall be </a:t>
            </a:r>
            <a:r>
              <a:rPr lang="en-US" sz="2400" b="1" dirty="0">
                <a:latin typeface="+mj-lt"/>
              </a:rPr>
              <a:t>5 </a:t>
            </a:r>
            <a:r>
              <a:rPr lang="en-US" sz="2400" b="1" dirty="0">
                <a:latin typeface="+mj-lt"/>
              </a:rPr>
              <a:t>ms</a:t>
            </a:r>
            <a:r>
              <a:rPr lang="en-US" sz="2400" dirty="0">
                <a:latin typeface="+mj-lt"/>
              </a:rPr>
              <a:t>.</a:t>
            </a:r>
            <a:endParaRPr lang="en-US" sz="2400" dirty="0">
              <a:latin typeface="+mj-lt"/>
            </a:endParaRPr>
          </a:p>
          <a:p>
            <a:pPr marL="0" indent="0">
              <a:buNone/>
            </a:pPr>
            <a:r>
              <a:rPr lang="en-US" sz="2400" dirty="0">
                <a:latin typeface="+mj-lt"/>
              </a:rPr>
              <a:t>b) The pseudo random listening time </a:t>
            </a:r>
            <a:r>
              <a:rPr lang="en-US" sz="2400" i="1" dirty="0" smtClean="0">
                <a:latin typeface="+mj-lt"/>
              </a:rPr>
              <a:t>t</a:t>
            </a:r>
            <a:r>
              <a:rPr lang="en-US" sz="2400" i="1" baseline="-25000" dirty="0" smtClean="0">
                <a:latin typeface="+mj-lt"/>
              </a:rPr>
              <a:t>PS</a:t>
            </a:r>
            <a:r>
              <a:rPr lang="en-US" sz="2400" i="1" dirty="0" smtClean="0">
                <a:latin typeface="+mj-lt"/>
              </a:rPr>
              <a:t> </a:t>
            </a:r>
            <a:r>
              <a:rPr lang="en-US" sz="2400" dirty="0">
                <a:latin typeface="+mj-lt"/>
              </a:rPr>
              <a:t>shall be randomly varied between 0 </a:t>
            </a:r>
            <a:r>
              <a:rPr lang="en-US" sz="2400" dirty="0">
                <a:latin typeface="+mj-lt"/>
              </a:rPr>
              <a:t>ms</a:t>
            </a:r>
            <a:r>
              <a:rPr lang="en-US" sz="2400" dirty="0">
                <a:latin typeface="+mj-lt"/>
              </a:rPr>
              <a:t> and a value of </a:t>
            </a:r>
            <a:r>
              <a:rPr lang="en-US" sz="2400" b="1" dirty="0">
                <a:latin typeface="+mj-lt"/>
              </a:rPr>
              <a:t>5 </a:t>
            </a:r>
            <a:r>
              <a:rPr lang="en-US" sz="2400" b="1" dirty="0">
                <a:latin typeface="+mj-lt"/>
              </a:rPr>
              <a:t>ms</a:t>
            </a:r>
            <a:r>
              <a:rPr lang="en-US" sz="2400" b="1" dirty="0">
                <a:latin typeface="+mj-lt"/>
              </a:rPr>
              <a:t> or more </a:t>
            </a:r>
            <a:r>
              <a:rPr lang="en-US" sz="2400" dirty="0" smtClean="0">
                <a:latin typeface="+mj-lt"/>
              </a:rPr>
              <a:t>in equal </a:t>
            </a:r>
            <a:r>
              <a:rPr lang="en-US" sz="2400" dirty="0">
                <a:latin typeface="+mj-lt"/>
              </a:rPr>
              <a:t>steps of approximately </a:t>
            </a:r>
            <a:r>
              <a:rPr lang="en-US" sz="2400" dirty="0" smtClean="0">
                <a:latin typeface="+mj-lt"/>
              </a:rPr>
              <a:t>0.5 </a:t>
            </a:r>
            <a:r>
              <a:rPr lang="en-US" sz="2400" dirty="0" err="1" smtClean="0">
                <a:latin typeface="+mj-lt"/>
              </a:rPr>
              <a:t>ms</a:t>
            </a:r>
            <a:endParaRPr lang="en-US" sz="2400" dirty="0" smtClean="0">
              <a:latin typeface="+mj-lt"/>
            </a:endParaRPr>
          </a:p>
          <a:p>
            <a:pPr marL="0" indent="0">
              <a:buNone/>
            </a:pPr>
            <a:r>
              <a:rPr lang="en-US" altLang="ko-KR" sz="2400" dirty="0" smtClean="0">
                <a:latin typeface="+mj-lt"/>
              </a:rPr>
              <a:t>This detect time regulation of 5 – 10+ </a:t>
            </a:r>
            <a:r>
              <a:rPr lang="en-US" altLang="ko-KR" sz="2400" dirty="0" err="1" smtClean="0">
                <a:latin typeface="+mj-lt"/>
              </a:rPr>
              <a:t>ms</a:t>
            </a:r>
            <a:r>
              <a:rPr lang="en-US" altLang="ko-KR" sz="2400" dirty="0" smtClean="0">
                <a:latin typeface="+mj-lt"/>
              </a:rPr>
              <a:t> is significantly longer than the 8 symbols (128 </a:t>
            </a:r>
            <a:r>
              <a:rPr lang="en-US" altLang="ko-KR" sz="2400" dirty="0" smtClean="0">
                <a:latin typeface="+mj-lt"/>
              </a:rPr>
              <a:t>μs) stated in 802.15.4</a:t>
            </a:r>
            <a:endParaRPr lang="en-US" altLang="ko-KR" sz="2400" dirty="0" smtClean="0">
              <a:latin typeface="+mj-lt"/>
            </a:endParaRPr>
          </a:p>
        </p:txBody>
      </p:sp>
      <p:sp>
        <p:nvSpPr>
          <p:cNvPr id="4" name="Date Placeholder 3"/>
          <p:cNvSpPr>
            <a:spLocks noGrp="1"/>
          </p:cNvSpPr>
          <p:nvPr>
            <p:ph type="dt" sz="half" idx="10"/>
          </p:nvPr>
        </p:nvSpPr>
        <p:spPr/>
        <p:txBody>
          <a:bodyPr/>
          <a:lstStyle/>
          <a:p>
            <a:r>
              <a:rPr lang="en-US" dirty="0" smtClean="0"/>
              <a:t>&lt;July 2014&gt;</a:t>
            </a:r>
            <a:endParaRPr lang="en-US" dirty="0"/>
          </a:p>
        </p:txBody>
      </p:sp>
      <p:sp>
        <p:nvSpPr>
          <p:cNvPr id="5" name="Footer Placeholder 4"/>
          <p:cNvSpPr>
            <a:spLocks noGrp="1"/>
          </p:cNvSpPr>
          <p:nvPr>
            <p:ph type="ftr" sz="quarter" idx="11"/>
          </p:nvPr>
        </p:nvSpPr>
        <p:spPr/>
        <p:txBody>
          <a:bodyPr/>
          <a:lstStyle/>
          <a:p>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7</a:t>
            </a:fld>
            <a:endParaRPr lang="en-US" dirty="0"/>
          </a:p>
        </p:txBody>
      </p:sp>
    </p:spTree>
    <p:extLst>
      <p:ext uri="{BB962C8B-B14F-4D97-AF65-F5344CB8AC3E}">
        <p14:creationId xmlns:p14="http://schemas.microsoft.com/office/powerpoint/2010/main" val="402030406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229600" cy="1066800"/>
          </a:xfrm>
        </p:spPr>
        <p:txBody>
          <a:bodyPr/>
          <a:lstStyle/>
          <a:p>
            <a:r>
              <a:rPr lang="en-US" dirty="0" smtClean="0"/>
              <a:t>CCA detection time recommended change</a:t>
            </a:r>
            <a:endParaRPr lang="en-US" dirty="0"/>
          </a:p>
        </p:txBody>
      </p:sp>
      <p:sp>
        <p:nvSpPr>
          <p:cNvPr id="3" name="Content Placeholder 2"/>
          <p:cNvSpPr>
            <a:spLocks noGrp="1"/>
          </p:cNvSpPr>
          <p:nvPr>
            <p:ph idx="1"/>
          </p:nvPr>
        </p:nvSpPr>
        <p:spPr>
          <a:xfrm>
            <a:off x="838200" y="1752600"/>
            <a:ext cx="7772400" cy="3276600"/>
          </a:xfrm>
        </p:spPr>
        <p:txBody>
          <a:bodyPr/>
          <a:lstStyle/>
          <a:p>
            <a:pPr marL="0" indent="0">
              <a:buNone/>
            </a:pPr>
            <a:r>
              <a:rPr lang="en-US" dirty="0" smtClean="0">
                <a:latin typeface="+mj-lt"/>
              </a:rPr>
              <a:t>To better accommodate regulations such as ETSI 300 328 and 300 220, and to consolidate detection times; change from using the constant </a:t>
            </a:r>
            <a:r>
              <a:rPr lang="en-US" dirty="0" err="1" smtClean="0">
                <a:latin typeface="+mj-lt"/>
              </a:rPr>
              <a:t>aCCATime</a:t>
            </a:r>
            <a:r>
              <a:rPr lang="en-US" dirty="0" smtClean="0">
                <a:latin typeface="+mj-lt"/>
              </a:rPr>
              <a:t> to a PIB such as </a:t>
            </a:r>
            <a:r>
              <a:rPr lang="en-US" dirty="0" err="1" smtClean="0">
                <a:latin typeface="+mj-lt"/>
              </a:rPr>
              <a:t>macCCATime</a:t>
            </a:r>
            <a:r>
              <a:rPr lang="en-US" dirty="0" smtClean="0">
                <a:latin typeface="+mj-lt"/>
              </a:rPr>
              <a:t> with units of </a:t>
            </a:r>
            <a:r>
              <a:rPr lang="en-US" dirty="0" smtClean="0">
                <a:latin typeface="+mj-lt"/>
              </a:rPr>
              <a:t>μs and a range of 0 – 16,000</a:t>
            </a:r>
          </a:p>
        </p:txBody>
      </p:sp>
      <p:sp>
        <p:nvSpPr>
          <p:cNvPr id="4" name="Date Placeholder 3"/>
          <p:cNvSpPr>
            <a:spLocks noGrp="1"/>
          </p:cNvSpPr>
          <p:nvPr>
            <p:ph type="dt" sz="half" idx="10"/>
          </p:nvPr>
        </p:nvSpPr>
        <p:spPr/>
        <p:txBody>
          <a:bodyPr/>
          <a:lstStyle/>
          <a:p>
            <a:r>
              <a:rPr lang="en-US" dirty="0" smtClean="0"/>
              <a:t>&lt;July 2014&gt;</a:t>
            </a:r>
            <a:endParaRPr lang="en-US" dirty="0"/>
          </a:p>
        </p:txBody>
      </p:sp>
      <p:sp>
        <p:nvSpPr>
          <p:cNvPr id="5" name="Footer Placeholder 4"/>
          <p:cNvSpPr>
            <a:spLocks noGrp="1"/>
          </p:cNvSpPr>
          <p:nvPr>
            <p:ph type="ftr" sz="quarter" idx="11"/>
          </p:nvPr>
        </p:nvSpPr>
        <p:spPr/>
        <p:txBody>
          <a:bodyPr/>
          <a:lstStyle/>
          <a:p>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8</a:t>
            </a:fld>
            <a:endParaRPr lang="en-US" dirty="0"/>
          </a:p>
        </p:txBody>
      </p:sp>
    </p:spTree>
    <p:extLst>
      <p:ext uri="{BB962C8B-B14F-4D97-AF65-F5344CB8AC3E}">
        <p14:creationId xmlns:p14="http://schemas.microsoft.com/office/powerpoint/2010/main" val="36792648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CCA threshold values</a:t>
            </a:r>
            <a:endParaRPr lang="en-US" dirty="0"/>
          </a:p>
        </p:txBody>
      </p:sp>
      <p:sp>
        <p:nvSpPr>
          <p:cNvPr id="3" name="Content Placeholder 2"/>
          <p:cNvSpPr>
            <a:spLocks noGrp="1"/>
          </p:cNvSpPr>
          <p:nvPr>
            <p:ph idx="1"/>
          </p:nvPr>
        </p:nvSpPr>
        <p:spPr>
          <a:xfrm>
            <a:off x="228600" y="1447800"/>
            <a:ext cx="8763000" cy="4800600"/>
          </a:xfrm>
        </p:spPr>
        <p:txBody>
          <a:bodyPr/>
          <a:lstStyle/>
          <a:p>
            <a:pPr marL="0" indent="0">
              <a:buNone/>
            </a:pPr>
            <a:r>
              <a:rPr lang="en-US" dirty="0" smtClean="0">
                <a:latin typeface="+mj-lt"/>
              </a:rPr>
              <a:t>The CCA threshold level (TL) is that point where the medium is judged to be clear or busy:</a:t>
            </a:r>
          </a:p>
          <a:p>
            <a:r>
              <a:rPr lang="en-US" dirty="0">
                <a:latin typeface="+mj-lt"/>
              </a:rPr>
              <a:t>CD </a:t>
            </a:r>
            <a:r>
              <a:rPr lang="en-US" dirty="0" smtClean="0">
                <a:latin typeface="+mj-lt"/>
              </a:rPr>
              <a:t>TL is </a:t>
            </a:r>
            <a:r>
              <a:rPr lang="en-US" dirty="0">
                <a:latin typeface="+mj-lt"/>
              </a:rPr>
              <a:t>not defined in 802.15.4</a:t>
            </a:r>
          </a:p>
          <a:p>
            <a:r>
              <a:rPr lang="en-US" dirty="0" smtClean="0">
                <a:latin typeface="+mj-lt"/>
              </a:rPr>
              <a:t>ED TL is defined:</a:t>
            </a:r>
          </a:p>
          <a:p>
            <a:pPr lvl="1"/>
            <a:r>
              <a:rPr lang="en-US" dirty="0" smtClean="0">
                <a:latin typeface="+mj-lt"/>
              </a:rPr>
              <a:t>All PHYs (except for MR-O-QPSK): </a:t>
            </a:r>
            <a:r>
              <a:rPr lang="en-US" dirty="0">
                <a:latin typeface="+mj-lt"/>
              </a:rPr>
              <a:t>at most 10 dB greater than the specified receiver sensitivity for that </a:t>
            </a:r>
            <a:r>
              <a:rPr lang="en-US" dirty="0" smtClean="0">
                <a:latin typeface="+mj-lt"/>
              </a:rPr>
              <a:t>PHY  (9.2.7)</a:t>
            </a:r>
          </a:p>
          <a:p>
            <a:pPr lvl="1"/>
            <a:r>
              <a:rPr lang="en-US" dirty="0" smtClean="0">
                <a:latin typeface="+mj-lt"/>
              </a:rPr>
              <a:t>MR</a:t>
            </a:r>
            <a:r>
              <a:rPr lang="en-US" dirty="0">
                <a:latin typeface="+mj-lt"/>
              </a:rPr>
              <a:t>-O-</a:t>
            </a:r>
            <a:r>
              <a:rPr lang="en-US" dirty="0" smtClean="0">
                <a:latin typeface="+mj-lt"/>
              </a:rPr>
              <a:t>QPSK PHY</a:t>
            </a:r>
            <a:r>
              <a:rPr lang="en-US" dirty="0">
                <a:latin typeface="+mj-lt"/>
              </a:rPr>
              <a:t>:</a:t>
            </a:r>
            <a:r>
              <a:rPr lang="en-US" dirty="0" smtClean="0">
                <a:latin typeface="+mj-lt"/>
              </a:rPr>
              <a:t> the </a:t>
            </a:r>
            <a:r>
              <a:rPr lang="en-US" dirty="0">
                <a:latin typeface="+mj-lt"/>
              </a:rPr>
              <a:t>ED </a:t>
            </a:r>
            <a:r>
              <a:rPr lang="en-US" dirty="0" smtClean="0">
                <a:latin typeface="+mj-lt"/>
              </a:rPr>
              <a:t>threshold shall not exceed -90 dBm (21.6.13)</a:t>
            </a:r>
          </a:p>
        </p:txBody>
      </p:sp>
      <p:sp>
        <p:nvSpPr>
          <p:cNvPr id="4" name="Date Placeholder 3"/>
          <p:cNvSpPr>
            <a:spLocks noGrp="1"/>
          </p:cNvSpPr>
          <p:nvPr>
            <p:ph type="dt" sz="half" idx="10"/>
          </p:nvPr>
        </p:nvSpPr>
        <p:spPr/>
        <p:txBody>
          <a:bodyPr/>
          <a:lstStyle/>
          <a:p>
            <a:r>
              <a:rPr lang="en-US" dirty="0" smtClean="0"/>
              <a:t>&lt;July 2014&gt;</a:t>
            </a:r>
            <a:endParaRPr lang="en-US" dirty="0"/>
          </a:p>
        </p:txBody>
      </p:sp>
      <p:sp>
        <p:nvSpPr>
          <p:cNvPr id="5" name="Footer Placeholder 4"/>
          <p:cNvSpPr>
            <a:spLocks noGrp="1"/>
          </p:cNvSpPr>
          <p:nvPr>
            <p:ph type="ftr" sz="quarter" idx="11"/>
          </p:nvPr>
        </p:nvSpPr>
        <p:spPr/>
        <p:txBody>
          <a:bodyPr/>
          <a:lstStyle/>
          <a:p>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9</a:t>
            </a:fld>
            <a:endParaRPr lang="en-US" dirty="0"/>
          </a:p>
        </p:txBody>
      </p:sp>
    </p:spTree>
    <p:extLst>
      <p:ext uri="{BB962C8B-B14F-4D97-AF65-F5344CB8AC3E}">
        <p14:creationId xmlns:p14="http://schemas.microsoft.com/office/powerpoint/2010/main" val="388748312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5310</TotalTime>
  <Words>1274</Words>
  <Application>Microsoft Macintosh PowerPoint</Application>
  <PresentationFormat>On-screen Show (4:3)</PresentationFormat>
  <Paragraphs>151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PowerPoint Presentation</vt:lpstr>
      <vt:lpstr>Clarifications of Timing Terms  (for more details see 15-14-110-02, 15-14-0244-00)</vt:lpstr>
      <vt:lpstr>Clear Channel Access (CCA)</vt:lpstr>
      <vt:lpstr>CCA detection time</vt:lpstr>
      <vt:lpstr>CCA detection time</vt:lpstr>
      <vt:lpstr>CCA detection time</vt:lpstr>
      <vt:lpstr>CCA detection time recommended change</vt:lpstr>
      <vt:lpstr>CCA threshold values</vt:lpstr>
      <vt:lpstr>CCA threshold values</vt:lpstr>
      <vt:lpstr>CCA threshold values</vt:lpstr>
      <vt:lpstr>CCA threshold value recommended change</vt:lpstr>
      <vt:lpstr>Summary</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with CSMA-CA in 802.15.4 </dc:title>
  <dc:subject/>
  <dc:creator>Pat Kinney</dc:creator>
  <cp:keywords/>
  <dc:description>&lt;15-14-0484-00-0000&gt;</dc:description>
  <cp:lastModifiedBy>Pat Kinney</cp:lastModifiedBy>
  <cp:revision>173</cp:revision>
  <cp:lastPrinted>2011-07-16T15:33:21Z</cp:lastPrinted>
  <dcterms:created xsi:type="dcterms:W3CDTF">1999-11-08T18:59:45Z</dcterms:created>
  <dcterms:modified xsi:type="dcterms:W3CDTF">2014-06-27T04:11:44Z</dcterms:modified>
  <cp:category/>
</cp:coreProperties>
</file>