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3"/>
  </p:notesMasterIdLst>
  <p:handoutMasterIdLst>
    <p:handoutMasterId r:id="rId14"/>
  </p:handoutMasterIdLst>
  <p:sldIdLst>
    <p:sldId id="259" r:id="rId3"/>
    <p:sldId id="347" r:id="rId4"/>
    <p:sldId id="350" r:id="rId5"/>
    <p:sldId id="368" r:id="rId6"/>
    <p:sldId id="348" r:id="rId7"/>
    <p:sldId id="355" r:id="rId8"/>
    <p:sldId id="367" r:id="rId9"/>
    <p:sldId id="354" r:id="rId10"/>
    <p:sldId id="362" r:id="rId11"/>
    <p:sldId id="35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E8E8F6"/>
    <a:srgbClr val="CDCDEC"/>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8392" autoAdjust="0"/>
    <p:restoredTop sz="91697" autoAdjust="0"/>
  </p:normalViewPr>
  <p:slideViewPr>
    <p:cSldViewPr>
      <p:cViewPr>
        <p:scale>
          <a:sx n="80" d="100"/>
          <a:sy n="80" d="100"/>
        </p:scale>
        <p:origin x="-690" y="114"/>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914" y="-84"/>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xmlns=""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xmlns=""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7</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&lt;May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&lt;May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&lt;May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altLang="ko-KR" smtClean="0"/>
              <a:t>&lt;May 2014&gt;</a:t>
            </a:r>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&lt;May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&lt;May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&lt;May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&lt;May 2014&gt;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&lt;May 2014&gt;</a:t>
            </a:r>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&lt;May 2014&gt;</a:t>
            </a:r>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&lt;May 2014&gt;</a:t>
            </a:r>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&lt;May 2014&gt;</a:t>
            </a:r>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&lt;May 2014&gt;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&lt;May 2014&gt;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&lt;May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&lt;May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&lt;May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&lt;May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&lt;May 2014&gt;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&lt;May 2014&gt;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&lt;May 2014&gt;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&lt;May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&lt;May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&lt;May 2014&gt;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a:t>
            </a:r>
            <a:r>
              <a:rPr lang="en-US" sz="1400" b="1" dirty="0" smtClean="0"/>
              <a:t>15-14-330-00-0008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&lt;May 2014&gt;</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TG8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May  15 </a:t>
            </a:r>
            <a:r>
              <a:rPr lang="en-US" altLang="ko-KR" sz="1600" dirty="0" smtClean="0">
                <a:solidFill>
                  <a:srgbClr val="FF0000"/>
                </a:solidFill>
                <a:ea typeface="굴림" pitchFamily="50" charset="-127"/>
              </a:rPr>
              <a:t>2014</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smtClean="0">
                <a:solidFill>
                  <a:schemeClr val="tx2"/>
                </a:solidFill>
                <a:ea typeface="굴림" pitchFamily="50" charset="-127"/>
              </a:rPr>
              <a:t>Myung Jong Lee [CUNY]</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err="1">
                <a:solidFill>
                  <a:schemeClr val="tx2"/>
                </a:solidFill>
                <a:ea typeface="굴림" pitchFamily="50" charset="-127"/>
              </a:rPr>
              <a:t>Dept</a:t>
            </a:r>
            <a:r>
              <a:rPr lang="en-US" altLang="ko-KR" sz="1600" dirty="0">
                <a:solidFill>
                  <a:schemeClr val="tx2"/>
                </a:solidFill>
                <a:ea typeface="굴림" pitchFamily="50" charset="-127"/>
              </a:rPr>
              <a:t> of EE, CUNY, 140</a:t>
            </a:r>
            <a:r>
              <a:rPr lang="en-US" altLang="ko-KR" sz="1600" baseline="30000" dirty="0">
                <a:solidFill>
                  <a:schemeClr val="tx2"/>
                </a:solidFill>
                <a:ea typeface="굴림" pitchFamily="50" charset="-127"/>
              </a:rPr>
              <a:t>th</a:t>
            </a:r>
            <a:r>
              <a:rPr lang="en-US" altLang="ko-KR" sz="1600" dirty="0">
                <a:solidFill>
                  <a:schemeClr val="tx2"/>
                </a:solidFill>
                <a:ea typeface="굴림" pitchFamily="50" charset="-127"/>
              </a:rPr>
              <a:t> St, New York, NY 10031] </a:t>
            </a:r>
          </a:p>
          <a:p>
            <a:pPr>
              <a:defRPr/>
            </a:pPr>
            <a:r>
              <a:rPr lang="en-US" altLang="ko-KR" sz="1600" dirty="0">
                <a:solidFill>
                  <a:schemeClr val="tx2"/>
                </a:solidFill>
                <a:ea typeface="굴림" pitchFamily="50" charset="-127"/>
              </a:rPr>
              <a:t>Voice:[+1-212-650-7260], FAX: [+1-201-650-8249], </a:t>
            </a:r>
          </a:p>
          <a:p>
            <a:pPr>
              <a:defRPr/>
            </a:pPr>
            <a:r>
              <a:rPr lang="en-US" altLang="ko-KR" sz="1600" dirty="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smtClean="0">
                <a:solidFill>
                  <a:schemeClr val="tx2"/>
                </a:solidFill>
                <a:ea typeface="굴림" pitchFamily="50" charset="-127"/>
              </a:rPr>
              <a:t>Re</a:t>
            </a:r>
            <a:r>
              <a:rPr lang="en-US" altLang="ko-KR" sz="1600" b="1" dirty="0">
                <a:solidFill>
                  <a:schemeClr val="tx2"/>
                </a:solidFill>
                <a:ea typeface="굴림" pitchFamily="50" charset="-127"/>
              </a:rPr>
              <a:t>:</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TG8 activities during  May 2014 Big Island Interim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r>
              <a:rPr lang="en-US" altLang="ko-KR" smtClean="0"/>
              <a:t>&lt;May 2014&gt;</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10</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r>
              <a:rPr lang="en-US" altLang="ko-KR" smtClean="0"/>
              <a:t>&lt;May 2014&gt;</a:t>
            </a:r>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800" dirty="0" smtClean="0"/>
              <a:t>May 15, 2014</a:t>
            </a:r>
          </a:p>
          <a:p>
            <a:endParaRPr lang="en-US" sz="2800" dirty="0" smtClean="0"/>
          </a:p>
          <a:p>
            <a:r>
              <a:rPr lang="en-US" sz="2800" dirty="0" smtClean="0"/>
              <a:t>Myung Lee  </a:t>
            </a:r>
          </a:p>
          <a:p>
            <a:r>
              <a:rPr lang="en-US" sz="2400" dirty="0" smtClean="0"/>
              <a:t>TG8 Chair</a:t>
            </a:r>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&lt;May 2014&gt;</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400" dirty="0" smtClean="0"/>
              <a:t>Presentation of </a:t>
            </a:r>
            <a:r>
              <a:rPr lang="en-US" sz="2400" dirty="0" smtClean="0"/>
              <a:t>Main</a:t>
            </a:r>
            <a:r>
              <a:rPr lang="en-US" sz="2400" dirty="0" smtClean="0"/>
              <a:t> Contributions </a:t>
            </a:r>
            <a:endParaRPr lang="en-US" sz="2400" dirty="0" smtClean="0"/>
          </a:p>
          <a:p>
            <a:r>
              <a:rPr lang="en-US" sz="2400" dirty="0" smtClean="0"/>
              <a:t>Discussion on Project </a:t>
            </a:r>
            <a:r>
              <a:rPr lang="en-US" sz="2400" dirty="0" smtClean="0"/>
              <a:t>plan </a:t>
            </a:r>
            <a:endParaRPr lang="en-US" sz="2400" dirty="0" smtClean="0"/>
          </a:p>
        </p:txBody>
      </p:sp>
      <p:sp>
        <p:nvSpPr>
          <p:cNvPr id="4" name="Date Placeholder 3"/>
          <p:cNvSpPr>
            <a:spLocks noGrp="1"/>
          </p:cNvSpPr>
          <p:nvPr>
            <p:ph type="dt" sz="half" idx="10"/>
          </p:nvPr>
        </p:nvSpPr>
        <p:spPr/>
        <p:txBody>
          <a:bodyPr/>
          <a:lstStyle/>
          <a:p>
            <a:pPr>
              <a:defRPr/>
            </a:pPr>
            <a:r>
              <a:rPr lang="en-US" altLang="ko-KR" smtClean="0"/>
              <a:t>&lt;May 2014&gt;</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57148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714348" y="1447800"/>
            <a:ext cx="7772400" cy="4114800"/>
          </a:xfrm>
        </p:spPr>
        <p:txBody>
          <a:bodyPr/>
          <a:lstStyle/>
          <a:p>
            <a:r>
              <a:rPr lang="en-US" sz="2000" dirty="0" smtClean="0"/>
              <a:t>8</a:t>
            </a:r>
            <a:r>
              <a:rPr lang="en-US" sz="2000" dirty="0" smtClean="0"/>
              <a:t> </a:t>
            </a:r>
            <a:r>
              <a:rPr lang="en-US" sz="2000" dirty="0" smtClean="0"/>
              <a:t>time slots used at this meeting</a:t>
            </a:r>
          </a:p>
          <a:p>
            <a:r>
              <a:rPr lang="en-US" sz="2000" dirty="0" smtClean="0"/>
              <a:t>Achieved all the objectives</a:t>
            </a:r>
          </a:p>
          <a:p>
            <a:r>
              <a:rPr lang="en-US" sz="2000" dirty="0" smtClean="0"/>
              <a:t>15 Main Contributions and 2 Informational contributions presented</a:t>
            </a:r>
          </a:p>
          <a:p>
            <a:pPr lvl="1"/>
            <a:r>
              <a:rPr lang="en-US" sz="1600" dirty="0" smtClean="0"/>
              <a:t>271r2 Samsung-ETRI </a:t>
            </a:r>
            <a:r>
              <a:rPr lang="en-US" sz="1600" dirty="0" smtClean="0"/>
              <a:t>Merged Proposal to TG8 </a:t>
            </a:r>
            <a:r>
              <a:rPr lang="en-US" sz="1600" dirty="0" smtClean="0"/>
              <a:t>CFC, </a:t>
            </a:r>
            <a:r>
              <a:rPr lang="en-US" sz="1600" dirty="0" err="1" smtClean="0"/>
              <a:t>Byung</a:t>
            </a:r>
            <a:r>
              <a:rPr lang="en-US" sz="1600" dirty="0" smtClean="0"/>
              <a:t>-Jae </a:t>
            </a:r>
            <a:r>
              <a:rPr lang="en-US" sz="1600" dirty="0" err="1" smtClean="0"/>
              <a:t>Kwak</a:t>
            </a:r>
            <a:r>
              <a:rPr lang="en-US" sz="1600" dirty="0" smtClean="0"/>
              <a:t> (ETRI), </a:t>
            </a:r>
            <a:r>
              <a:rPr lang="en-US" sz="1600" dirty="0" err="1" smtClean="0"/>
              <a:t>Seung-Hoon</a:t>
            </a:r>
            <a:r>
              <a:rPr lang="en-US" sz="1600" dirty="0" smtClean="0"/>
              <a:t> Park (Samsung)</a:t>
            </a:r>
          </a:p>
          <a:p>
            <a:pPr lvl="1"/>
            <a:r>
              <a:rPr lang="en-US" sz="1400" dirty="0" smtClean="0"/>
              <a:t>2</a:t>
            </a:r>
            <a:r>
              <a:rPr lang="en-US" sz="1600" dirty="0" smtClean="0"/>
              <a:t>49r2</a:t>
            </a:r>
            <a:r>
              <a:rPr lang="en-US" sz="1400" dirty="0" smtClean="0"/>
              <a:t> </a:t>
            </a:r>
            <a:r>
              <a:rPr lang="en-US" sz="1600" dirty="0" smtClean="0"/>
              <a:t>Performance </a:t>
            </a:r>
            <a:r>
              <a:rPr lang="en-US" sz="1600" dirty="0" smtClean="0"/>
              <a:t>Evaluation of Fully Distributed Synchronization Mechanism for </a:t>
            </a:r>
            <a:r>
              <a:rPr lang="en-US" sz="1600" dirty="0" smtClean="0"/>
              <a:t>PAC, </a:t>
            </a:r>
            <a:r>
              <a:rPr lang="en-US" sz="1600" dirty="0" err="1" smtClean="0"/>
              <a:t>Byung</a:t>
            </a:r>
            <a:r>
              <a:rPr lang="en-US" sz="1600" dirty="0" smtClean="0"/>
              <a:t>-Jae </a:t>
            </a:r>
            <a:r>
              <a:rPr lang="en-US" sz="1600" dirty="0" err="1" smtClean="0"/>
              <a:t>Kwak</a:t>
            </a:r>
            <a:r>
              <a:rPr lang="en-US" sz="1600" dirty="0" smtClean="0"/>
              <a:t> (ETRI), </a:t>
            </a:r>
            <a:r>
              <a:rPr lang="en-US" sz="1600" dirty="0" err="1" smtClean="0"/>
              <a:t>Seung-Hoon</a:t>
            </a:r>
            <a:r>
              <a:rPr lang="en-US" sz="1600" dirty="0" smtClean="0"/>
              <a:t> Park (Samsung)</a:t>
            </a:r>
          </a:p>
          <a:p>
            <a:pPr lvl="1"/>
            <a:r>
              <a:rPr lang="en-US" sz="1600" dirty="0" smtClean="0"/>
              <a:t>245r1</a:t>
            </a:r>
            <a:r>
              <a:rPr lang="en-US" sz="1200" dirty="0" smtClean="0"/>
              <a:t> </a:t>
            </a:r>
            <a:r>
              <a:rPr lang="en-US" sz="1600" dirty="0" smtClean="0"/>
              <a:t>Proposal </a:t>
            </a:r>
            <a:r>
              <a:rPr lang="en-US" sz="1600" dirty="0" smtClean="0"/>
              <a:t>Outline of Completely Distributed Power Control Mechanism for </a:t>
            </a:r>
            <a:r>
              <a:rPr lang="en-US" sz="1600" dirty="0" smtClean="0"/>
              <a:t>Peer-Aware-Communications, David </a:t>
            </a:r>
            <a:r>
              <a:rPr lang="en-US" sz="1600" dirty="0" smtClean="0"/>
              <a:t>Smith (NICTA)</a:t>
            </a:r>
          </a:p>
          <a:p>
            <a:pPr lvl="1"/>
            <a:r>
              <a:rPr lang="en-US" sz="1600" dirty="0" smtClean="0"/>
              <a:t>253r3 Performance </a:t>
            </a:r>
            <a:r>
              <a:rPr lang="en-US" sz="1600" dirty="0" smtClean="0"/>
              <a:t>evaluation of CAU </a:t>
            </a:r>
            <a:r>
              <a:rPr lang="en-US" sz="1600" dirty="0" smtClean="0"/>
              <a:t>proposal, </a:t>
            </a:r>
            <a:r>
              <a:rPr lang="en-US" sz="1600" dirty="0" err="1" smtClean="0"/>
              <a:t>Jeongseok</a:t>
            </a:r>
            <a:r>
              <a:rPr lang="en-US" sz="1600" dirty="0" smtClean="0"/>
              <a:t> </a:t>
            </a:r>
            <a:r>
              <a:rPr lang="en-US" sz="1600" dirty="0" smtClean="0"/>
              <a:t>Yu et. al. (Chung-</a:t>
            </a:r>
            <a:r>
              <a:rPr lang="en-US" sz="1600" dirty="0" err="1" smtClean="0"/>
              <a:t>Ang</a:t>
            </a:r>
            <a:r>
              <a:rPr lang="en-US" sz="1600" dirty="0" smtClean="0"/>
              <a:t> Univ.)</a:t>
            </a:r>
          </a:p>
          <a:p>
            <a:pPr lvl="1"/>
            <a:r>
              <a:rPr lang="en-US" sz="1600" dirty="0" smtClean="0"/>
              <a:t>247r1,</a:t>
            </a:r>
            <a:r>
              <a:rPr lang="en-US" sz="1200" dirty="0" smtClean="0"/>
              <a:t> </a:t>
            </a:r>
            <a:r>
              <a:rPr lang="en-US" sz="1600" dirty="0" smtClean="0"/>
              <a:t>NICT </a:t>
            </a:r>
            <a:r>
              <a:rPr lang="en-US" sz="1600" dirty="0" smtClean="0"/>
              <a:t>PHY </a:t>
            </a:r>
            <a:r>
              <a:rPr lang="en-US" sz="1600" dirty="0" smtClean="0"/>
              <a:t>Proposal, Marco </a:t>
            </a:r>
            <a:r>
              <a:rPr lang="en-US" sz="1600" dirty="0" smtClean="0"/>
              <a:t>Hernandez (NICT)</a:t>
            </a:r>
          </a:p>
          <a:p>
            <a:pPr lvl="1"/>
            <a:r>
              <a:rPr lang="en-US" sz="1600" dirty="0" smtClean="0"/>
              <a:t>243r1,</a:t>
            </a:r>
            <a:r>
              <a:rPr lang="en-US" sz="1200" dirty="0" smtClean="0"/>
              <a:t> </a:t>
            </a:r>
            <a:r>
              <a:rPr lang="en-US" sz="1600" dirty="0" err="1" smtClean="0"/>
              <a:t>Decawave</a:t>
            </a:r>
            <a:r>
              <a:rPr lang="en-US" sz="1600" dirty="0" smtClean="0"/>
              <a:t> </a:t>
            </a:r>
            <a:r>
              <a:rPr lang="en-US" sz="1600" dirty="0" smtClean="0"/>
              <a:t>UWB PHY for </a:t>
            </a:r>
            <a:r>
              <a:rPr lang="en-US" sz="1600" dirty="0" smtClean="0"/>
              <a:t>TG8, Billy </a:t>
            </a:r>
            <a:r>
              <a:rPr lang="en-US" sz="1600" dirty="0" smtClean="0"/>
              <a:t>Verso (</a:t>
            </a:r>
            <a:r>
              <a:rPr lang="en-US" sz="1600" dirty="0" err="1" smtClean="0"/>
              <a:t>DecaWave</a:t>
            </a:r>
            <a:r>
              <a:rPr lang="en-US" sz="1600" dirty="0" smtClean="0"/>
              <a:t>), </a:t>
            </a:r>
            <a:r>
              <a:rPr lang="en-US" sz="1600" dirty="0" smtClean="0"/>
              <a:t>Michael McLaughlin (</a:t>
            </a:r>
            <a:r>
              <a:rPr lang="en-US" sz="1600" dirty="0" err="1" smtClean="0"/>
              <a:t>DecaWave</a:t>
            </a:r>
            <a:r>
              <a:rPr lang="en-US" sz="1600" dirty="0" smtClean="0"/>
              <a:t>), </a:t>
            </a:r>
          </a:p>
          <a:p>
            <a:pPr lvl="1"/>
            <a:r>
              <a:rPr lang="en-US" sz="1600" dirty="0" smtClean="0"/>
              <a:t>250r1</a:t>
            </a:r>
            <a:r>
              <a:rPr lang="en-US" sz="1200" dirty="0" smtClean="0"/>
              <a:t>, </a:t>
            </a:r>
            <a:r>
              <a:rPr lang="en-US" sz="1600" dirty="0" smtClean="0"/>
              <a:t>ETRI </a:t>
            </a:r>
            <a:r>
              <a:rPr lang="en-US" sz="1600" dirty="0" smtClean="0"/>
              <a:t>PHY Proposal for </a:t>
            </a:r>
            <a:r>
              <a:rPr lang="en-US" sz="1600" dirty="0" smtClean="0"/>
              <a:t>PAC, </a:t>
            </a:r>
            <a:r>
              <a:rPr lang="en-US" sz="1600" dirty="0" err="1" smtClean="0"/>
              <a:t>Kapseok</a:t>
            </a:r>
            <a:r>
              <a:rPr lang="en-US" sz="1600" dirty="0" smtClean="0"/>
              <a:t> </a:t>
            </a:r>
            <a:r>
              <a:rPr lang="en-US" sz="1600" dirty="0" smtClean="0"/>
              <a:t>Chang (ETRI</a:t>
            </a:r>
            <a:r>
              <a:rPr lang="en-US" sz="1600" dirty="0" smtClean="0"/>
              <a:t>)</a:t>
            </a:r>
            <a:endParaRPr lang="en-US" sz="16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&lt;May 2014&gt;</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571480"/>
            <a:ext cx="7772400" cy="1066800"/>
          </a:xfrm>
        </p:spPr>
        <p:txBody>
          <a:bodyPr/>
          <a:lstStyle/>
          <a:p>
            <a:r>
              <a:rPr lang="en-US" dirty="0" smtClean="0"/>
              <a:t>Achievements (cont)</a:t>
            </a:r>
            <a:endParaRPr lang="en-US" dirty="0"/>
          </a:p>
        </p:txBody>
      </p:sp>
      <p:sp>
        <p:nvSpPr>
          <p:cNvPr id="3" name="Content Placeholder 2"/>
          <p:cNvSpPr>
            <a:spLocks noGrp="1"/>
          </p:cNvSpPr>
          <p:nvPr>
            <p:ph idx="1"/>
          </p:nvPr>
        </p:nvSpPr>
        <p:spPr>
          <a:xfrm>
            <a:off x="762000" y="1371600"/>
            <a:ext cx="7772400" cy="4114800"/>
          </a:xfrm>
        </p:spPr>
        <p:txBody>
          <a:bodyPr/>
          <a:lstStyle/>
          <a:p>
            <a:pPr lvl="1"/>
            <a:r>
              <a:rPr lang="en-US" sz="1600" dirty="0" smtClean="0"/>
              <a:t>274r0</a:t>
            </a:r>
            <a:r>
              <a:rPr lang="en-US" sz="1200" dirty="0" smtClean="0"/>
              <a:t> </a:t>
            </a:r>
            <a:r>
              <a:rPr lang="en-US" sz="1600" dirty="0" smtClean="0"/>
              <a:t>NICT </a:t>
            </a:r>
            <a:r>
              <a:rPr lang="en-US" sz="1600" dirty="0" smtClean="0"/>
              <a:t>Final Impulse Radio Ultra-Wideband PHY Proposal in response to </a:t>
            </a:r>
            <a:r>
              <a:rPr lang="en-US" sz="1600" dirty="0" smtClean="0"/>
              <a:t>CFC, Igor </a:t>
            </a:r>
            <a:r>
              <a:rPr lang="en-US" sz="1600" dirty="0" err="1" smtClean="0"/>
              <a:t>Dotlic</a:t>
            </a:r>
            <a:r>
              <a:rPr lang="en-US" sz="1600" dirty="0" smtClean="0"/>
              <a:t> (NICT)</a:t>
            </a:r>
          </a:p>
          <a:p>
            <a:pPr lvl="1"/>
            <a:r>
              <a:rPr lang="en-US" sz="1600" dirty="0" smtClean="0"/>
              <a:t>272r0</a:t>
            </a:r>
            <a:r>
              <a:rPr lang="en-US" sz="1200" dirty="0" smtClean="0"/>
              <a:t> </a:t>
            </a:r>
            <a:r>
              <a:rPr lang="en-US" sz="1600" dirty="0" smtClean="0"/>
              <a:t>NICT </a:t>
            </a:r>
            <a:r>
              <a:rPr lang="en-US" sz="1600" dirty="0" smtClean="0"/>
              <a:t>MAC Proposal In Response to Call For Contribution With Simulation </a:t>
            </a:r>
            <a:r>
              <a:rPr lang="en-US" sz="1600" dirty="0" smtClean="0"/>
              <a:t>Results, Li</a:t>
            </a:r>
            <a:r>
              <a:rPr lang="en-US" sz="1600" dirty="0" smtClean="0"/>
              <a:t>, Hernandez, </a:t>
            </a:r>
            <a:r>
              <a:rPr lang="en-US" sz="1600" dirty="0" err="1" smtClean="0"/>
              <a:t>Dotlic</a:t>
            </a:r>
            <a:r>
              <a:rPr lang="en-US" sz="1600" dirty="0" smtClean="0"/>
              <a:t>, and Miura (NICT)</a:t>
            </a:r>
          </a:p>
          <a:p>
            <a:pPr lvl="1"/>
            <a:r>
              <a:rPr lang="en-US" sz="1600" dirty="0" smtClean="0"/>
              <a:t>269r0</a:t>
            </a:r>
            <a:r>
              <a:rPr lang="en-US" sz="1200" dirty="0" smtClean="0"/>
              <a:t> </a:t>
            </a:r>
            <a:r>
              <a:rPr lang="en-US" sz="1600" dirty="0" smtClean="0"/>
              <a:t>Peer </a:t>
            </a:r>
            <a:r>
              <a:rPr lang="en-US" sz="1600" dirty="0" smtClean="0"/>
              <a:t>Aware Communication MAC Final-proposal to Call for </a:t>
            </a:r>
            <a:r>
              <a:rPr lang="en-US" sz="1600" dirty="0" smtClean="0"/>
              <a:t>Contributions, Seong-Soon </a:t>
            </a:r>
            <a:r>
              <a:rPr lang="en-US" sz="1600" dirty="0" smtClean="0"/>
              <a:t>Joo (ETRI)</a:t>
            </a:r>
          </a:p>
          <a:p>
            <a:pPr lvl="1"/>
            <a:r>
              <a:rPr lang="en-US" sz="1600" dirty="0" smtClean="0"/>
              <a:t>265r0</a:t>
            </a:r>
            <a:r>
              <a:rPr lang="en-US" sz="1200" dirty="0" smtClean="0"/>
              <a:t>, </a:t>
            </a:r>
            <a:r>
              <a:rPr lang="en-US" sz="1600" dirty="0" smtClean="0"/>
              <a:t>Power </a:t>
            </a:r>
            <a:r>
              <a:rPr lang="en-US" sz="1600" dirty="0" smtClean="0"/>
              <a:t>Control for PAC - Final </a:t>
            </a:r>
            <a:r>
              <a:rPr lang="en-US" sz="1600" dirty="0" smtClean="0"/>
              <a:t>Contribution, Qing </a:t>
            </a:r>
            <a:r>
              <a:rPr lang="en-US" sz="1600" dirty="0" smtClean="0"/>
              <a:t>Li et. al. (</a:t>
            </a:r>
            <a:r>
              <a:rPr lang="en-US" sz="1600" dirty="0" err="1" smtClean="0"/>
              <a:t>InterDigital</a:t>
            </a:r>
            <a:r>
              <a:rPr lang="en-US" sz="1600" dirty="0" smtClean="0"/>
              <a:t>)</a:t>
            </a:r>
          </a:p>
          <a:p>
            <a:pPr lvl="1"/>
            <a:r>
              <a:rPr lang="en-US" sz="1600" dirty="0" smtClean="0"/>
              <a:t>263r0</a:t>
            </a:r>
            <a:r>
              <a:rPr lang="en-US" sz="1200" dirty="0" smtClean="0"/>
              <a:t>, </a:t>
            </a:r>
            <a:r>
              <a:rPr lang="en-US" sz="1600" dirty="0" smtClean="0"/>
              <a:t>Cross-layer </a:t>
            </a:r>
            <a:r>
              <a:rPr lang="en-US" sz="1600" dirty="0" smtClean="0"/>
              <a:t>Context Management for PAC - Final </a:t>
            </a:r>
            <a:r>
              <a:rPr lang="en-US" sz="1600" dirty="0" smtClean="0"/>
              <a:t>Contribution, </a:t>
            </a:r>
            <a:r>
              <a:rPr lang="en-US" sz="1600" dirty="0" err="1" smtClean="0"/>
              <a:t>Chonggang</a:t>
            </a:r>
            <a:r>
              <a:rPr lang="en-US" sz="1600" dirty="0" smtClean="0"/>
              <a:t> </a:t>
            </a:r>
            <a:r>
              <a:rPr lang="en-US" sz="1600" dirty="0" smtClean="0"/>
              <a:t>Wang et. al. (</a:t>
            </a:r>
            <a:r>
              <a:rPr lang="en-US" sz="1600" dirty="0" err="1" smtClean="0"/>
              <a:t>InterDigital</a:t>
            </a:r>
            <a:r>
              <a:rPr lang="en-US" sz="1600" dirty="0" smtClean="0"/>
              <a:t>)</a:t>
            </a:r>
          </a:p>
          <a:p>
            <a:pPr lvl="1"/>
            <a:r>
              <a:rPr lang="en-US" sz="1600" dirty="0" smtClean="0"/>
              <a:t>261r0</a:t>
            </a:r>
            <a:r>
              <a:rPr lang="en-US" sz="1200" dirty="0" smtClean="0"/>
              <a:t>, </a:t>
            </a:r>
            <a:r>
              <a:rPr lang="en-US" sz="1600" dirty="0" smtClean="0"/>
              <a:t>Reliable </a:t>
            </a:r>
            <a:r>
              <a:rPr lang="en-US" sz="1600" dirty="0" smtClean="0"/>
              <a:t>Multicast for PAC - Final </a:t>
            </a:r>
            <a:r>
              <a:rPr lang="en-US" sz="1600" dirty="0" smtClean="0"/>
              <a:t>Contribution, Tao </a:t>
            </a:r>
            <a:r>
              <a:rPr lang="en-US" sz="1600" dirty="0" smtClean="0"/>
              <a:t>Han et. al. (</a:t>
            </a:r>
            <a:r>
              <a:rPr lang="en-US" sz="1600" dirty="0" err="1" smtClean="0"/>
              <a:t>InterDigital</a:t>
            </a:r>
            <a:r>
              <a:rPr lang="en-US" sz="1600" dirty="0" smtClean="0"/>
              <a:t>)</a:t>
            </a:r>
          </a:p>
          <a:p>
            <a:pPr lvl="1"/>
            <a:r>
              <a:rPr lang="en-US" sz="1600" dirty="0" smtClean="0"/>
              <a:t>259r0</a:t>
            </a:r>
            <a:r>
              <a:rPr lang="en-US" sz="1200" dirty="0" smtClean="0"/>
              <a:t>, </a:t>
            </a:r>
            <a:r>
              <a:rPr lang="en-US" sz="1600" dirty="0" smtClean="0"/>
              <a:t>Multi-hop </a:t>
            </a:r>
            <a:r>
              <a:rPr lang="en-US" sz="1600" dirty="0" smtClean="0"/>
              <a:t>Peering for PAC - Final </a:t>
            </a:r>
            <a:r>
              <a:rPr lang="en-US" sz="1600" dirty="0" smtClean="0"/>
              <a:t>Contribution, Tao </a:t>
            </a:r>
            <a:r>
              <a:rPr lang="en-US" sz="1600" dirty="0" smtClean="0"/>
              <a:t>Han et. al. (</a:t>
            </a:r>
            <a:r>
              <a:rPr lang="en-US" sz="1600" dirty="0" err="1" smtClean="0"/>
              <a:t>InterDigital</a:t>
            </a:r>
            <a:r>
              <a:rPr lang="en-US" sz="1600" dirty="0" smtClean="0"/>
              <a:t>)</a:t>
            </a:r>
          </a:p>
          <a:p>
            <a:pPr lvl="1"/>
            <a:r>
              <a:rPr lang="en-US" sz="1600" dirty="0" smtClean="0"/>
              <a:t>257r0</a:t>
            </a:r>
            <a:r>
              <a:rPr lang="en-US" sz="1200" dirty="0" smtClean="0"/>
              <a:t>, </a:t>
            </a:r>
            <a:r>
              <a:rPr lang="en-US" sz="1600" dirty="0" smtClean="0"/>
              <a:t>Frame </a:t>
            </a:r>
            <a:r>
              <a:rPr lang="en-US" sz="1600" dirty="0" smtClean="0"/>
              <a:t>Structure Supporting Multi-hop Communications for PAC - Final </a:t>
            </a:r>
            <a:r>
              <a:rPr lang="en-US" sz="1600" dirty="0" smtClean="0"/>
              <a:t>Contribution, </a:t>
            </a:r>
            <a:r>
              <a:rPr lang="en-US" sz="1600" dirty="0" err="1" smtClean="0"/>
              <a:t>Zhuo</a:t>
            </a:r>
            <a:r>
              <a:rPr lang="en-US" sz="1600" dirty="0" smtClean="0"/>
              <a:t> </a:t>
            </a:r>
            <a:r>
              <a:rPr lang="en-US" sz="1600" dirty="0" smtClean="0"/>
              <a:t>Chen et. al. (</a:t>
            </a:r>
            <a:r>
              <a:rPr lang="en-US" sz="1600" dirty="0" err="1" smtClean="0"/>
              <a:t>InterDigital</a:t>
            </a:r>
            <a:r>
              <a:rPr lang="en-US" sz="1600" dirty="0" smtClean="0"/>
              <a:t>)</a:t>
            </a:r>
          </a:p>
          <a:p>
            <a:pPr lvl="1"/>
            <a:r>
              <a:rPr lang="en-US" sz="1600" dirty="0" smtClean="0"/>
              <a:t>252r0</a:t>
            </a:r>
            <a:r>
              <a:rPr lang="en-US" sz="1200" dirty="0" smtClean="0"/>
              <a:t>, </a:t>
            </a:r>
            <a:r>
              <a:rPr lang="en-US" sz="1600" dirty="0" smtClean="0"/>
              <a:t>Physical </a:t>
            </a:r>
            <a:r>
              <a:rPr lang="en-US" sz="1600" dirty="0" smtClean="0"/>
              <a:t>Layer Security as a Key Technology for </a:t>
            </a:r>
            <a:r>
              <a:rPr lang="en-US" sz="1600" dirty="0" smtClean="0"/>
              <a:t>D2D, </a:t>
            </a:r>
            <a:r>
              <a:rPr lang="en-US" sz="1600" dirty="0" err="1" smtClean="0"/>
              <a:t>Byung</a:t>
            </a:r>
            <a:r>
              <a:rPr lang="en-US" sz="1600" dirty="0" smtClean="0"/>
              <a:t>-Jae </a:t>
            </a:r>
            <a:r>
              <a:rPr lang="en-US" sz="1600" dirty="0" err="1" smtClean="0"/>
              <a:t>Kwak</a:t>
            </a:r>
            <a:r>
              <a:rPr lang="en-US" sz="1600" dirty="0" smtClean="0"/>
              <a:t> (ETRI)</a:t>
            </a:r>
          </a:p>
          <a:p>
            <a:pPr lvl="1"/>
            <a:r>
              <a:rPr lang="en-US" sz="1600" dirty="0" smtClean="0"/>
              <a:t>251r0</a:t>
            </a:r>
            <a:r>
              <a:rPr lang="en-US" sz="1200" dirty="0" smtClean="0"/>
              <a:t>, </a:t>
            </a:r>
            <a:r>
              <a:rPr lang="en-US" sz="1600" dirty="0" smtClean="0"/>
              <a:t>Clustered </a:t>
            </a:r>
            <a:r>
              <a:rPr lang="en-US" sz="1600" dirty="0" smtClean="0"/>
              <a:t>Random Drop of PDs for Performance Evaluation of </a:t>
            </a:r>
            <a:r>
              <a:rPr lang="en-US" sz="1600" dirty="0" smtClean="0"/>
              <a:t>PAC</a:t>
            </a:r>
            <a:r>
              <a:rPr lang="en-US" sz="1800" dirty="0" smtClean="0"/>
              <a:t>, </a:t>
            </a:r>
            <a:r>
              <a:rPr lang="en-US" sz="1400" dirty="0" smtClean="0"/>
              <a:t>Nah-Oak </a:t>
            </a:r>
            <a:r>
              <a:rPr lang="en-US" sz="1400" dirty="0" smtClean="0"/>
              <a:t>Song (KAIST), </a:t>
            </a:r>
            <a:r>
              <a:rPr lang="en-US" sz="1400" dirty="0" err="1" smtClean="0"/>
              <a:t>Byung</a:t>
            </a:r>
            <a:r>
              <a:rPr lang="en-US" sz="1400" dirty="0" smtClean="0"/>
              <a:t>-Jae </a:t>
            </a:r>
            <a:r>
              <a:rPr lang="en-US" sz="1400" dirty="0" err="1" smtClean="0"/>
              <a:t>Kwak</a:t>
            </a:r>
            <a:r>
              <a:rPr lang="en-US" sz="1400" dirty="0" smtClean="0"/>
              <a:t> (ETRI)</a:t>
            </a:r>
            <a:endParaRPr lang="en-US" sz="1200" dirty="0" smtClean="0"/>
          </a:p>
          <a:p>
            <a:endParaRPr lang="en-US" sz="1600" dirty="0" smtClean="0"/>
          </a:p>
          <a:p>
            <a:pPr lvl="1"/>
            <a:endParaRPr lang="en-US" altLang="ko-KR" sz="1400" dirty="0" smtClean="0"/>
          </a:p>
          <a:p>
            <a:pPr lvl="1"/>
            <a:endParaRPr lang="en-US" altLang="ko-KR" sz="18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&lt;May 2014&gt;</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 (cont)</a:t>
            </a:r>
            <a:endParaRPr lang="en-US" dirty="0"/>
          </a:p>
        </p:txBody>
      </p:sp>
      <p:sp>
        <p:nvSpPr>
          <p:cNvPr id="3" name="Content Placeholder 2"/>
          <p:cNvSpPr>
            <a:spLocks noGrp="1"/>
          </p:cNvSpPr>
          <p:nvPr>
            <p:ph idx="1"/>
          </p:nvPr>
        </p:nvSpPr>
        <p:spPr>
          <a:xfrm>
            <a:off x="609600" y="1676400"/>
            <a:ext cx="7772400" cy="4114800"/>
          </a:xfrm>
        </p:spPr>
        <p:txBody>
          <a:bodyPr/>
          <a:lstStyle/>
          <a:p>
            <a:r>
              <a:rPr lang="en-US" altLang="ja-JP" sz="2400" dirty="0" smtClean="0"/>
              <a:t>Discussion for the next step</a:t>
            </a:r>
            <a:endParaRPr lang="en-US" altLang="ja-JP" sz="2400" dirty="0" smtClean="0"/>
          </a:p>
          <a:p>
            <a:pPr lvl="1"/>
            <a:r>
              <a:rPr lang="en-US" altLang="ja-JP" sz="2000" dirty="0" smtClean="0"/>
              <a:t>Doc. 14-332r0: the list of technical contributions from proposers corresponding to the subsections of PAC Framework document for future harmonization effort</a:t>
            </a:r>
          </a:p>
          <a:p>
            <a:pPr lvl="1"/>
            <a:r>
              <a:rPr lang="en-US" altLang="ja-JP" sz="2000" dirty="0" smtClean="0"/>
              <a:t>C</a:t>
            </a:r>
            <a:r>
              <a:rPr lang="en-US" altLang="ja-JP" sz="2000" dirty="0" smtClean="0"/>
              <a:t>hampions for harmonization effort</a:t>
            </a:r>
          </a:p>
          <a:p>
            <a:pPr lvl="2"/>
            <a:r>
              <a:rPr lang="en-US" altLang="ja-JP" sz="1600" dirty="0" smtClean="0"/>
              <a:t>PHY: Marco Hernandez (NICT)</a:t>
            </a:r>
          </a:p>
          <a:p>
            <a:pPr lvl="2"/>
            <a:r>
              <a:rPr lang="en-US" altLang="ja-JP" sz="1600" dirty="0" smtClean="0"/>
              <a:t>MAC: Qing Li (</a:t>
            </a:r>
            <a:r>
              <a:rPr lang="en-US" altLang="ja-JP" sz="1600" dirty="0" err="1" smtClean="0"/>
              <a:t>InterDigital</a:t>
            </a:r>
            <a:r>
              <a:rPr lang="en-US" altLang="ja-JP" sz="1600" dirty="0" smtClean="0"/>
              <a:t>)</a:t>
            </a:r>
            <a:endParaRPr lang="en-US" altLang="ja-JP" sz="2000" dirty="0" smtClean="0"/>
          </a:p>
          <a:p>
            <a:pPr lvl="1"/>
            <a:r>
              <a:rPr lang="en-US" altLang="ja-JP" sz="2400" dirty="0" smtClean="0"/>
              <a:t>New Secretary: Marco Hernandez (NICT)</a:t>
            </a:r>
          </a:p>
          <a:p>
            <a:pPr>
              <a:buNone/>
            </a:pPr>
            <a:endParaRPr lang="en-US" altLang="ja-JP" dirty="0" smtClean="0"/>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&lt;May 2014&gt;</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Plan for </a:t>
            </a:r>
            <a:r>
              <a:rPr lang="en-US" altLang="ko-KR" dirty="0" smtClean="0"/>
              <a:t>July San Diego</a:t>
            </a:r>
            <a:r>
              <a:rPr lang="en-US" altLang="ko-KR" dirty="0" smtClean="0"/>
              <a:t> </a:t>
            </a:r>
            <a:r>
              <a:rPr lang="en-US" altLang="ko-KR" dirty="0" smtClean="0"/>
              <a:t>Meeting</a:t>
            </a:r>
            <a:endParaRPr lang="en-US" dirty="0"/>
          </a:p>
        </p:txBody>
      </p:sp>
      <p:sp>
        <p:nvSpPr>
          <p:cNvPr id="3" name="Content Placeholder 2"/>
          <p:cNvSpPr>
            <a:spLocks noGrp="1"/>
          </p:cNvSpPr>
          <p:nvPr>
            <p:ph idx="1"/>
          </p:nvPr>
        </p:nvSpPr>
        <p:spPr>
          <a:xfrm>
            <a:off x="642910" y="1571612"/>
            <a:ext cx="7772400" cy="4752988"/>
          </a:xfrm>
        </p:spPr>
        <p:txBody>
          <a:bodyPr/>
          <a:lstStyle/>
          <a:p>
            <a:pPr lvl="0"/>
            <a:endParaRPr lang="en-US" altLang="ko-KR" sz="2400" dirty="0" smtClean="0">
              <a:solidFill>
                <a:srgbClr val="000000"/>
              </a:solidFill>
            </a:endParaRPr>
          </a:p>
          <a:p>
            <a:r>
              <a:rPr lang="en-US" altLang="ja-JP" sz="2400" dirty="0" smtClean="0"/>
              <a:t>A Teleconference scheduled </a:t>
            </a:r>
          </a:p>
          <a:p>
            <a:pPr lvl="1"/>
            <a:r>
              <a:rPr lang="en-US" altLang="ja-JP" sz="2000" dirty="0" smtClean="0"/>
              <a:t>Agenda: check the progress of harmonization effort</a:t>
            </a:r>
          </a:p>
          <a:p>
            <a:pPr lvl="1"/>
            <a:r>
              <a:rPr lang="en-US" altLang="ja-JP" sz="2000" dirty="0" smtClean="0"/>
              <a:t>Date: June 26 Thursday, 7:00AM EDT ( 8:00PM Japan/Korea, 12:00Noon Ireland)</a:t>
            </a:r>
          </a:p>
          <a:p>
            <a:pPr lvl="1"/>
            <a:r>
              <a:rPr lang="en-US" altLang="ja-JP" sz="2000" dirty="0" smtClean="0"/>
              <a:t>Thanks to </a:t>
            </a:r>
            <a:r>
              <a:rPr lang="en-US" altLang="ja-JP" sz="2000" dirty="0" err="1" smtClean="0"/>
              <a:t>InterDigital</a:t>
            </a:r>
            <a:r>
              <a:rPr lang="en-US" altLang="ja-JP" sz="2000" dirty="0" smtClean="0"/>
              <a:t> for providing WebEx service</a:t>
            </a:r>
          </a:p>
          <a:p>
            <a:pPr lvl="0"/>
            <a:r>
              <a:rPr lang="en-US" altLang="ko-KR" sz="2400" dirty="0" smtClean="0">
                <a:solidFill>
                  <a:srgbClr val="000000"/>
                </a:solidFill>
              </a:rPr>
              <a:t>Report on Harmonization results</a:t>
            </a:r>
            <a:r>
              <a:rPr lang="en-US" altLang="ko-KR" sz="2400" dirty="0" smtClean="0">
                <a:solidFill>
                  <a:srgbClr val="000000"/>
                </a:solidFill>
              </a:rPr>
              <a:t> by PHY and MAC champions</a:t>
            </a:r>
          </a:p>
          <a:p>
            <a:pPr lvl="0"/>
            <a:r>
              <a:rPr lang="en-US" altLang="ko-KR" sz="2400" dirty="0" smtClean="0">
                <a:solidFill>
                  <a:srgbClr val="000000"/>
                </a:solidFill>
              </a:rPr>
              <a:t>Completion of harmonization/selection</a:t>
            </a:r>
            <a:endParaRPr lang="en-US" altLang="ko-KR" sz="2400" dirty="0" smtClean="0">
              <a:solidFill>
                <a:srgbClr val="000000"/>
              </a:solidFill>
            </a:endParaRPr>
          </a:p>
          <a:p>
            <a:pPr lvl="0"/>
            <a:r>
              <a:rPr lang="en-US" altLang="ko-KR" sz="2400" dirty="0" smtClean="0">
                <a:solidFill>
                  <a:srgbClr val="000000"/>
                </a:solidFill>
              </a:rPr>
              <a:t>Additional contributions</a:t>
            </a:r>
          </a:p>
          <a:p>
            <a:pPr lvl="0"/>
            <a:r>
              <a:rPr lang="en-US" altLang="ko-KR" sz="2400" dirty="0" smtClean="0">
                <a:solidFill>
                  <a:srgbClr val="000000"/>
                </a:solidFill>
              </a:rPr>
              <a:t>Begin drafting v.1 </a:t>
            </a:r>
            <a:endParaRPr lang="en-US" altLang="ko-KR" sz="2400" dirty="0" smtClean="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&lt;May 2014&gt;</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solidFill>
                  <a:srgbClr val="0000FF"/>
                </a:solidFill>
              </a:rPr>
              <a:t>PAC Framework Document/Call for contribution	         Jan. 14</a:t>
            </a:r>
          </a:p>
          <a:p>
            <a:r>
              <a:rPr lang="en-US" altLang="ko-KR" sz="2000" dirty="0" smtClean="0">
                <a:solidFill>
                  <a:srgbClr val="0000FF"/>
                </a:solidFill>
              </a:rPr>
              <a:t>Contribution presentation				      March 14</a:t>
            </a:r>
          </a:p>
          <a:p>
            <a:r>
              <a:rPr lang="en-US" altLang="ko-KR" sz="2000" dirty="0" smtClean="0"/>
              <a:t>Draft spec (P802.15.8 D1.0) complete/Letter Ballot       Sept 14           </a:t>
            </a:r>
          </a:p>
          <a:p>
            <a:r>
              <a:rPr lang="en-US" altLang="ko-KR" sz="2000" dirty="0" smtClean="0"/>
              <a:t>LB Comment resolution/ LB recirculation		         Nov 14</a:t>
            </a:r>
          </a:p>
          <a:p>
            <a:r>
              <a:rPr lang="en-US" altLang="ko-KR" sz="2000" dirty="0" smtClean="0"/>
              <a:t>Sponsor Ballot 					         July 15</a:t>
            </a:r>
          </a:p>
          <a:p>
            <a:r>
              <a:rPr lang="en-US" altLang="ko-KR" sz="2000" dirty="0" err="1" smtClean="0"/>
              <a:t>RevCom</a:t>
            </a:r>
            <a:r>
              <a:rPr lang="en-US" altLang="ko-KR" sz="2000" dirty="0" smtClean="0"/>
              <a:t> submission 				          Jan 16</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r>
              <a:rPr lang="en-US" altLang="ko-KR" smtClean="0"/>
              <a:t>&lt;May 2014&gt;</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a:t>
            </a:r>
            <a:endParaRPr lang="en-US" sz="2400" dirty="0" smtClean="0"/>
          </a:p>
          <a:p>
            <a:r>
              <a:rPr lang="en-US" sz="2000" dirty="0" smtClean="0"/>
              <a:t>Secretary </a:t>
            </a:r>
          </a:p>
          <a:p>
            <a:pPr>
              <a:buNone/>
            </a:pPr>
            <a:r>
              <a:rPr lang="en-US" sz="2000" dirty="0" smtClean="0"/>
              <a:t>    Marco Hernandez (NICT)</a:t>
            </a:r>
          </a:p>
          <a:p>
            <a:r>
              <a:rPr lang="en-US" sz="2400" dirty="0" smtClean="0"/>
              <a:t>Editors: </a:t>
            </a:r>
          </a:p>
          <a:p>
            <a:pPr>
              <a:buNone/>
            </a:pPr>
            <a:r>
              <a:rPr lang="en-US" sz="2400" dirty="0" smtClean="0"/>
              <a:t> </a:t>
            </a:r>
            <a:r>
              <a:rPr lang="en-US" sz="2400" dirty="0" smtClean="0"/>
              <a:t>  </a:t>
            </a:r>
            <a:r>
              <a:rPr lang="en-US" sz="2000" dirty="0" err="1" smtClean="0"/>
              <a:t>Byung</a:t>
            </a:r>
            <a:r>
              <a:rPr lang="en-US" sz="2000" dirty="0" smtClean="0"/>
              <a:t>-Jae </a:t>
            </a:r>
            <a:r>
              <a:rPr lang="en-US" sz="2000" dirty="0" err="1" smtClean="0"/>
              <a:t>Kwak</a:t>
            </a:r>
            <a:r>
              <a:rPr lang="en-US" sz="2000" dirty="0" smtClean="0"/>
              <a:t> (ETRI</a:t>
            </a:r>
            <a:r>
              <a:rPr lang="en-US" sz="2400" dirty="0" smtClean="0"/>
              <a:t>) </a:t>
            </a:r>
            <a:endParaRPr lang="en-US" sz="2800" dirty="0" smtClean="0"/>
          </a:p>
          <a:p>
            <a:pPr>
              <a:buNone/>
            </a:pPr>
            <a:r>
              <a:rPr lang="en-US" sz="2000" dirty="0" smtClean="0"/>
              <a:t>   </a:t>
            </a:r>
            <a:r>
              <a:rPr lang="en-US" sz="2000" dirty="0" err="1" smtClean="0"/>
              <a:t>Seung-Hoon</a:t>
            </a:r>
            <a:r>
              <a:rPr lang="en-US" sz="2000" dirty="0" smtClean="0"/>
              <a:t> Park (Samsung)</a:t>
            </a:r>
          </a:p>
          <a:p>
            <a:pPr>
              <a:buNone/>
            </a:pPr>
            <a:r>
              <a:rPr lang="en-US" sz="2000" dirty="0" smtClean="0"/>
              <a:t> </a:t>
            </a:r>
            <a:r>
              <a:rPr lang="en-US" sz="2000" dirty="0" smtClean="0"/>
              <a:t>    </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9</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&lt;May 2014&gt;</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29690</TotalTime>
  <Words>732</Words>
  <Application>Microsoft Office PowerPoint</Application>
  <PresentationFormat>On-screen Show (4:3)</PresentationFormat>
  <Paragraphs>148</Paragraphs>
  <Slides>10</Slides>
  <Notes>6</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Blank Presentation</vt:lpstr>
      <vt:lpstr>Custom Design</vt:lpstr>
      <vt:lpstr>Slide 1</vt:lpstr>
      <vt:lpstr>TG8 PAC Closing Report</vt:lpstr>
      <vt:lpstr>Meeting Objectives</vt:lpstr>
      <vt:lpstr>Achievements</vt:lpstr>
      <vt:lpstr>Achievements (cont)</vt:lpstr>
      <vt:lpstr>Achievements (cont)</vt:lpstr>
      <vt:lpstr>Plan for July San Diego Meeting</vt:lpstr>
      <vt:lpstr>Timeline</vt:lpstr>
      <vt:lpstr>TG8 PAC Officers </vt:lpstr>
      <vt:lpstr> Thank you!</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mjlee999</cp:lastModifiedBy>
  <cp:revision>1019</cp:revision>
  <cp:lastPrinted>1998-02-10T13:28:06Z</cp:lastPrinted>
  <dcterms:created xsi:type="dcterms:W3CDTF">1999-11-08T18:59:45Z</dcterms:created>
  <dcterms:modified xsi:type="dcterms:W3CDTF">2014-05-16T00:44:09Z</dcterms:modified>
</cp:coreProperties>
</file>