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59" r:id="rId2"/>
    <p:sldId id="264" r:id="rId3"/>
    <p:sldId id="273" r:id="rId4"/>
    <p:sldId id="277" r:id="rId5"/>
    <p:sldId id="278" r:id="rId6"/>
    <p:sldId id="279" r:id="rId7"/>
    <p:sldId id="280" r:id="rId8"/>
    <p:sldId id="281" r:id="rId9"/>
    <p:sldId id="274" r:id="rId10"/>
    <p:sldId id="275" r:id="rId11"/>
    <p:sldId id="276" r:id="rId12"/>
    <p:sldId id="282" r:id="rId13"/>
    <p:sldId id="285" r:id="rId14"/>
    <p:sldId id="283" r:id="rId15"/>
    <p:sldId id="284" r:id="rId16"/>
    <p:sldId id="286"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20" d="100"/>
          <a:sy n="120" d="100"/>
        </p:scale>
        <p:origin x="-209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15</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15</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16</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16</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9</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9</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11</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11</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12</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12</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13</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13</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14</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14</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14-0324-00-0mag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a:t>
            </a:r>
            <a:r>
              <a:rPr lang="en-US" sz="1600" dirty="0" smtClean="0">
                <a:solidFill>
                  <a:srgbClr val="FF0000"/>
                </a:solidFill>
                <a:latin typeface="Times New Roman" pitchFamily="18" charset="0"/>
                <a:ea typeface="ＭＳ Ｐゴシック" pitchFamily="-65" charset="-128"/>
                <a:cs typeface="+mn-cs"/>
              </a:rPr>
              <a:t>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May </a:t>
            </a:r>
            <a:r>
              <a:rPr lang="en-US" sz="1600" dirty="0" smtClean="0">
                <a:solidFill>
                  <a:srgbClr val="FF0000"/>
                </a:solidFill>
                <a:latin typeface="Times New Roman" pitchFamily="18" charset="0"/>
                <a:ea typeface="ＭＳ Ｐゴシック" pitchFamily="-65" charset="-128"/>
                <a:cs typeface="+mn-cs"/>
              </a:rPr>
              <a:t>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a:t>
            </a:r>
            <a:r>
              <a:rPr lang="en-US" sz="1600" dirty="0" smtClean="0">
                <a:solidFill>
                  <a:srgbClr val="FF0000"/>
                </a:solidFill>
                <a:latin typeface="Times New Roman" pitchFamily="18" charset="0"/>
                <a:ea typeface="ＭＳ Ｐゴシック" pitchFamily="-65" charset="-128"/>
                <a:cs typeface="+mn-cs"/>
              </a:rPr>
              <a:t>May2014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smtClean="0">
                <a:latin typeface="Times New Roman" pitchFamily="18" charset="0"/>
                <a:ea typeface="ＭＳ Ｐゴシック" pitchFamily="-65" charset="-128"/>
                <a:cs typeface="+mn-cs"/>
              </a:rPr>
              <a:t>Clos</a:t>
            </a:r>
            <a:r>
              <a:rPr lang="en-US" sz="1600" dirty="0" smtClean="0">
                <a:latin typeface="Times New Roman" pitchFamily="18" charset="0"/>
                <a:ea typeface="ＭＳ Ｐゴシック" pitchFamily="-65" charset="-128"/>
                <a:cs typeface="+mn-cs"/>
              </a:rPr>
              <a:t>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Clos</a:t>
            </a:r>
            <a:r>
              <a:rPr lang="en-US" sz="1600" dirty="0" smtClean="0">
                <a:latin typeface="Times New Roman" pitchFamily="18" charset="0"/>
                <a:ea typeface="ＭＳ Ｐゴシック" pitchFamily="-65" charset="-128"/>
                <a:cs typeface="+mn-cs"/>
              </a:rPr>
              <a:t>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a:latin typeface="Times New Roman" charset="0"/>
                <a:ea typeface="ＭＳ Ｐゴシック" charset="0"/>
                <a:cs typeface="ＭＳ Ｐゴシック" charset="0"/>
              </a:rPr>
              <a:t>TG28 </a:t>
            </a:r>
            <a:r>
              <a:rPr lang="en-US" dirty="0" smtClean="0">
                <a:latin typeface="Times New Roman" charset="0"/>
                <a:ea typeface="ＭＳ Ｐゴシック" charset="0"/>
                <a:cs typeface="ＭＳ Ｐゴシック" charset="0"/>
              </a:rPr>
              <a:t>Changes</a:t>
            </a:r>
            <a:br>
              <a:rPr lang="en-US" dirty="0" smtClean="0">
                <a:latin typeface="Times New Roman" charset="0"/>
                <a:ea typeface="ＭＳ Ｐゴシック" charset="0"/>
                <a:cs typeface="ＭＳ Ｐゴシック" charset="0"/>
              </a:rPr>
            </a:br>
            <a:r>
              <a:rPr lang="en-US" sz="2800" dirty="0"/>
              <a:t>ETSI TC ERM change requests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304800" y="1600200"/>
            <a:ext cx="8534400" cy="4648200"/>
          </a:xfrm>
        </p:spPr>
        <p:txBody>
          <a:bodyPr/>
          <a:lstStyle/>
          <a:p>
            <a:pPr marL="0" indent="0">
              <a:buNone/>
            </a:pPr>
            <a:r>
              <a:rPr lang="en-US" sz="2300" b="1" dirty="0">
                <a:latin typeface="+mj-lt"/>
              </a:rPr>
              <a:t>2) ID Management</a:t>
            </a:r>
          </a:p>
          <a:p>
            <a:pPr marL="0" indent="0">
              <a:buNone/>
            </a:pPr>
            <a:r>
              <a:rPr lang="en-US" sz="2300" dirty="0">
                <a:latin typeface="+mj-lt"/>
              </a:rPr>
              <a:t>   SC-M agreed to recommend that IEEE should manage the allocation of various resource IDs including IE IDs. The re-definition of 'unmanaged' ID ranges to 'Reserved' will be coordinated with vendors who have already used 'unmanaged' range values in their products.</a:t>
            </a:r>
          </a:p>
          <a:p>
            <a:pPr marL="0" indent="0">
              <a:buNone/>
            </a:pPr>
            <a:r>
              <a:rPr lang="en-US" sz="2300" dirty="0">
                <a:latin typeface="+mj-lt"/>
              </a:rPr>
              <a:t>   Requests for resource values by external SDOs should be via the MOU channel between IEEE and the external SDO. IEEE will review the request and may suggest alternate solutions instead of assigning resource identifiers where appropriate. The timescale for response to a request should cover 2 IEEE meetings (i.e. of the order 2 months).</a:t>
            </a:r>
          </a:p>
          <a:p>
            <a:pPr marL="0" indent="0">
              <a:buNone/>
            </a:pPr>
            <a:r>
              <a:rPr lang="en-US" sz="2300" dirty="0">
                <a:latin typeface="+mj-lt"/>
              </a:rPr>
              <a:t>   A liaison response to ETSI should be generated to report on progress on discussions of resource allocation management.</a:t>
            </a:r>
          </a:p>
          <a:p>
            <a:endParaRPr lang="en-US" sz="2300" dirty="0"/>
          </a:p>
        </p:txBody>
      </p:sp>
    </p:spTree>
    <p:extLst>
      <p:ext uri="{BB962C8B-B14F-4D97-AF65-F5344CB8AC3E}">
        <p14:creationId xmlns:p14="http://schemas.microsoft.com/office/powerpoint/2010/main" val="14845511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11</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11</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a:latin typeface="Times New Roman" charset="0"/>
                <a:ea typeface="ＭＳ Ｐゴシック" charset="0"/>
                <a:cs typeface="ＭＳ Ｐゴシック" charset="0"/>
              </a:rPr>
              <a:t>TG28 </a:t>
            </a:r>
            <a:r>
              <a:rPr lang="en-US" dirty="0" smtClean="0">
                <a:latin typeface="Times New Roman" charset="0"/>
                <a:ea typeface="ＭＳ Ｐゴシック" charset="0"/>
                <a:cs typeface="ＭＳ Ｐゴシック" charset="0"/>
              </a:rPr>
              <a:t>Changes</a:t>
            </a:r>
            <a:br>
              <a:rPr lang="en-US" dirty="0" smtClean="0">
                <a:latin typeface="Times New Roman" charset="0"/>
                <a:ea typeface="ＭＳ Ｐゴシック" charset="0"/>
                <a:cs typeface="ＭＳ Ｐゴシック" charset="0"/>
              </a:rPr>
            </a:br>
            <a:r>
              <a:rPr lang="en-US" sz="2800" dirty="0"/>
              <a:t>ETSI TC ERM change requests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447800"/>
            <a:ext cx="8915400" cy="4876800"/>
          </a:xfrm>
        </p:spPr>
        <p:txBody>
          <a:bodyPr/>
          <a:lstStyle/>
          <a:p>
            <a:pPr marL="0" indent="0">
              <a:buNone/>
            </a:pPr>
            <a:r>
              <a:rPr lang="en-US" sz="2200" b="1" dirty="0">
                <a:latin typeface="+mj-lt"/>
              </a:rPr>
              <a:t>3) IE Descriptor Format</a:t>
            </a:r>
          </a:p>
          <a:p>
            <a:pPr marL="0" indent="0">
              <a:buNone/>
            </a:pPr>
            <a:r>
              <a:rPr lang="en-US" sz="2200" dirty="0">
                <a:latin typeface="+mj-lt"/>
              </a:rPr>
              <a:t>   SC-M agreed to recommend that the last </a:t>
            </a:r>
            <a:r>
              <a:rPr lang="en-US" sz="2200" dirty="0" smtClean="0">
                <a:latin typeface="+mj-lt"/>
              </a:rPr>
              <a:t>version </a:t>
            </a:r>
            <a:r>
              <a:rPr lang="en-US" sz="2200" dirty="0">
                <a:latin typeface="+mj-lt"/>
              </a:rPr>
              <a:t>number value (0b11) for 15.4-2011 frame types (Beacon, Data, ACK, MAC Command) should be used to indicate </a:t>
            </a:r>
            <a:r>
              <a:rPr lang="en-US" sz="2200" dirty="0" smtClean="0">
                <a:latin typeface="+mj-lt"/>
              </a:rPr>
              <a:t>that IEs </a:t>
            </a:r>
            <a:r>
              <a:rPr lang="en-US" sz="2200" dirty="0">
                <a:latin typeface="+mj-lt"/>
              </a:rPr>
              <a:t>use TLV descriptor format. Version 0b10 frames (current </a:t>
            </a:r>
            <a:r>
              <a:rPr lang="en-US" sz="2200" dirty="0" smtClean="0">
                <a:latin typeface="+mj-lt"/>
              </a:rPr>
              <a:t>15.4e </a:t>
            </a:r>
            <a:r>
              <a:rPr lang="en-US" sz="2200" dirty="0">
                <a:latin typeface="+mj-lt"/>
              </a:rPr>
              <a:t>values) use LTV descriptor format.</a:t>
            </a:r>
          </a:p>
          <a:p>
            <a:pPr marL="0" indent="0">
              <a:buNone/>
            </a:pPr>
            <a:r>
              <a:rPr lang="en-US" sz="2200" dirty="0">
                <a:latin typeface="+mj-lt"/>
              </a:rPr>
              <a:t>   Similarly, Version 0b01 Multipurpose frames use TLV descriptor format. Existing 0b00 Version Multipurpose frames use LTV descriptor format.</a:t>
            </a:r>
          </a:p>
          <a:p>
            <a:pPr marL="0" indent="0">
              <a:buNone/>
            </a:pPr>
            <a:r>
              <a:rPr lang="en-US" sz="2200" dirty="0">
                <a:latin typeface="+mj-lt"/>
              </a:rPr>
              <a:t>   Any future changes to 15.4-2011 frames can be accommodated by the large available extended frame ID space</a:t>
            </a:r>
            <a:r>
              <a:rPr lang="en-US" sz="2200" dirty="0" smtClean="0">
                <a:latin typeface="+mj-lt"/>
              </a:rPr>
              <a:t>.</a:t>
            </a:r>
            <a:endParaRPr lang="en-US" sz="2200" dirty="0">
              <a:latin typeface="+mj-lt"/>
            </a:endParaRPr>
          </a:p>
          <a:p>
            <a:pPr marL="0" indent="0">
              <a:buNone/>
            </a:pPr>
            <a:r>
              <a:rPr lang="en-US" sz="2200" dirty="0">
                <a:latin typeface="+mj-lt"/>
              </a:rPr>
              <a:t>A final note was also agreed that the </a:t>
            </a:r>
            <a:r>
              <a:rPr lang="en-US" sz="2200" dirty="0" smtClean="0">
                <a:latin typeface="+mj-lt"/>
              </a:rPr>
              <a:t>one </a:t>
            </a:r>
            <a:r>
              <a:rPr lang="en-US" sz="2200" dirty="0">
                <a:latin typeface="+mj-lt"/>
              </a:rPr>
              <a:t>remaining </a:t>
            </a:r>
            <a:r>
              <a:rPr lang="en-US" sz="2200" dirty="0" smtClean="0">
                <a:latin typeface="+mj-lt"/>
              </a:rPr>
              <a:t>reserved </a:t>
            </a:r>
            <a:r>
              <a:rPr lang="en-US" sz="2200" dirty="0">
                <a:latin typeface="+mj-lt"/>
              </a:rPr>
              <a:t>bit in 15.4-2011 frames should be assigned if possible when the new version is defined - otherwise it will not be possible to use the bit as there is no further version number space</a:t>
            </a: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70152052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12</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12</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smtClean="0">
                <a:latin typeface="Times New Roman" charset="0"/>
                <a:ea typeface="ＭＳ Ｐゴシック" charset="0"/>
                <a:cs typeface="ＭＳ Ｐゴシック" charset="0"/>
              </a:rPr>
              <a:t>15-14-0224 Comments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447800"/>
            <a:ext cx="8915400" cy="4876800"/>
          </a:xfrm>
        </p:spPr>
        <p:txBody>
          <a:bodyPr/>
          <a:lstStyle/>
          <a:p>
            <a:pPr marL="0" indent="0">
              <a:buNone/>
            </a:pPr>
            <a:r>
              <a:rPr lang="en-US" sz="2200" b="1" dirty="0" smtClean="0">
                <a:latin typeface="+mj-lt"/>
              </a:rPr>
              <a:t>Focus is on high severity, technical comments:</a:t>
            </a:r>
          </a:p>
          <a:p>
            <a:pPr>
              <a:buFont typeface="Arial"/>
              <a:buChar char="•"/>
            </a:pPr>
            <a:r>
              <a:rPr lang="en-US" sz="2200" dirty="0" smtClean="0">
                <a:latin typeface="+mj-lt"/>
                <a:ea typeface="ＭＳ Ｐゴシック" charset="0"/>
                <a:cs typeface="ＭＳ Ｐゴシック" charset="0"/>
              </a:rPr>
              <a:t>Resolutions are captured in 15-14-0224-06</a:t>
            </a: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312443576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13</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13</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smtClean="0">
                <a:latin typeface="Times New Roman" charset="0"/>
                <a:ea typeface="ＭＳ Ｐゴシック" charset="0"/>
                <a:cs typeface="ＭＳ Ｐゴシック" charset="0"/>
              </a:rPr>
              <a:t>802.15.4 Revision Schedule</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219200"/>
            <a:ext cx="8915400" cy="5105400"/>
          </a:xfrm>
        </p:spPr>
        <p:txBody>
          <a:bodyPr/>
          <a:lstStyle/>
          <a:p>
            <a:pPr>
              <a:buFont typeface="Arial"/>
              <a:buChar char="•"/>
            </a:pPr>
            <a:r>
              <a:rPr lang="en-US" sz="1800" dirty="0"/>
              <a:t>Comment collection		 </a:t>
            </a:r>
          </a:p>
          <a:p>
            <a:pPr lvl="1">
              <a:buFont typeface="Arial"/>
              <a:buChar char="•"/>
            </a:pPr>
            <a:r>
              <a:rPr lang="en-US" sz="1400" dirty="0"/>
              <a:t>Start			23 May</a:t>
            </a:r>
          </a:p>
          <a:p>
            <a:pPr lvl="1">
              <a:buFont typeface="Arial"/>
              <a:buChar char="•"/>
            </a:pPr>
            <a:r>
              <a:rPr lang="en-US" sz="1400" dirty="0"/>
              <a:t>End			6 June</a:t>
            </a:r>
          </a:p>
          <a:p>
            <a:pPr>
              <a:buFont typeface="Arial"/>
              <a:buChar char="•"/>
            </a:pPr>
            <a:r>
              <a:rPr lang="en-US" sz="1800" dirty="0"/>
              <a:t>Letter Ballot </a:t>
            </a:r>
          </a:p>
          <a:p>
            <a:pPr lvl="1">
              <a:buFont typeface="Arial"/>
              <a:buChar char="•"/>
            </a:pPr>
            <a:r>
              <a:rPr lang="en-US" sz="1400" dirty="0"/>
              <a:t>Start			14 June</a:t>
            </a:r>
          </a:p>
          <a:p>
            <a:pPr lvl="1">
              <a:buFont typeface="Arial"/>
              <a:buChar char="•"/>
            </a:pPr>
            <a:r>
              <a:rPr lang="en-US" sz="1400" dirty="0"/>
              <a:t>End			13 July (San Diego)</a:t>
            </a:r>
          </a:p>
          <a:p>
            <a:pPr>
              <a:buFont typeface="Arial"/>
              <a:buChar char="•"/>
            </a:pPr>
            <a:r>
              <a:rPr lang="en-US" sz="1800" dirty="0" err="1"/>
              <a:t>Recirculations</a:t>
            </a:r>
            <a:endParaRPr lang="en-US" sz="1800" dirty="0"/>
          </a:p>
          <a:p>
            <a:pPr lvl="1">
              <a:buFont typeface="Arial"/>
              <a:buChar char="•"/>
            </a:pPr>
            <a:r>
              <a:rPr lang="en-US" sz="1400" dirty="0"/>
              <a:t>S</a:t>
            </a:r>
            <a:r>
              <a:rPr lang="en-US" sz="1400" dirty="0" smtClean="0"/>
              <a:t>tart</a:t>
            </a:r>
            <a:r>
              <a:rPr lang="en-US" sz="1400" dirty="0"/>
              <a:t>			27 July</a:t>
            </a:r>
          </a:p>
          <a:p>
            <a:pPr lvl="1">
              <a:buFont typeface="Arial"/>
              <a:buChar char="•"/>
            </a:pPr>
            <a:r>
              <a:rPr lang="en-US" sz="1400" dirty="0"/>
              <a:t>E</a:t>
            </a:r>
            <a:r>
              <a:rPr lang="en-US" sz="1400" dirty="0" smtClean="0"/>
              <a:t>nd </a:t>
            </a:r>
            <a:r>
              <a:rPr lang="en-US" sz="1400" dirty="0"/>
              <a:t>			14 Oct</a:t>
            </a:r>
          </a:p>
          <a:p>
            <a:pPr>
              <a:buFont typeface="Arial"/>
              <a:buChar char="•"/>
            </a:pPr>
            <a:r>
              <a:rPr lang="en-US" sz="1800" dirty="0"/>
              <a:t>Sponsor Ballot</a:t>
            </a:r>
          </a:p>
          <a:p>
            <a:pPr lvl="1">
              <a:buFont typeface="Arial"/>
              <a:buChar char="•"/>
            </a:pPr>
            <a:r>
              <a:rPr lang="en-US" sz="1400" dirty="0" smtClean="0"/>
              <a:t>Start</a:t>
            </a:r>
            <a:r>
              <a:rPr lang="en-US" sz="1400" dirty="0"/>
              <a:t>	 		17 Nov</a:t>
            </a:r>
          </a:p>
          <a:p>
            <a:pPr lvl="1">
              <a:buFont typeface="Arial"/>
              <a:buChar char="•"/>
            </a:pPr>
            <a:r>
              <a:rPr lang="en-US" sz="1400" dirty="0"/>
              <a:t>E</a:t>
            </a:r>
            <a:r>
              <a:rPr lang="en-US" sz="1400" dirty="0" smtClean="0"/>
              <a:t>nds</a:t>
            </a:r>
            <a:r>
              <a:rPr lang="en-US" sz="1400" dirty="0"/>
              <a:t>			17 Dec</a:t>
            </a:r>
          </a:p>
          <a:p>
            <a:pPr>
              <a:buFont typeface="Arial"/>
              <a:buChar char="•"/>
            </a:pPr>
            <a:r>
              <a:rPr lang="en-US" sz="1800" dirty="0" err="1"/>
              <a:t>Recirculations</a:t>
            </a:r>
            <a:r>
              <a:rPr lang="en-US" sz="1800" dirty="0"/>
              <a:t>		</a:t>
            </a:r>
          </a:p>
          <a:p>
            <a:pPr lvl="1">
              <a:buFont typeface="Arial"/>
              <a:buChar char="•"/>
            </a:pPr>
            <a:r>
              <a:rPr lang="en-US" sz="1400" dirty="0"/>
              <a:t>Start			5 </a:t>
            </a:r>
            <a:r>
              <a:rPr lang="en-US" sz="1400" dirty="0" smtClean="0"/>
              <a:t>Jan 2015</a:t>
            </a:r>
            <a:endParaRPr lang="en-US" sz="1400" dirty="0"/>
          </a:p>
          <a:p>
            <a:pPr lvl="1">
              <a:buFont typeface="Arial"/>
              <a:buChar char="•"/>
            </a:pPr>
            <a:r>
              <a:rPr lang="en-US" sz="1400" dirty="0"/>
              <a:t>E</a:t>
            </a:r>
            <a:r>
              <a:rPr lang="en-US" sz="1400" dirty="0" smtClean="0"/>
              <a:t>nd</a:t>
            </a:r>
            <a:r>
              <a:rPr lang="en-US" sz="1400" dirty="0"/>
              <a:t>			2 </a:t>
            </a:r>
            <a:r>
              <a:rPr lang="en-US" sz="1400" dirty="0" smtClean="0"/>
              <a:t>Mar 2015</a:t>
            </a:r>
            <a:r>
              <a:rPr lang="en-US" sz="1800" dirty="0"/>
              <a:t>		</a:t>
            </a:r>
          </a:p>
          <a:p>
            <a:pPr>
              <a:buFont typeface="Arial"/>
              <a:buChar char="•"/>
            </a:pPr>
            <a:r>
              <a:rPr lang="en-US" sz="1800" dirty="0"/>
              <a:t>EC submittal 			</a:t>
            </a:r>
            <a:r>
              <a:rPr lang="en-US" sz="1400" dirty="0" smtClean="0"/>
              <a:t>13 March 2015 (Berlin)</a:t>
            </a:r>
            <a:endParaRPr lang="en-US" sz="1400" dirty="0"/>
          </a:p>
          <a:p>
            <a:pPr>
              <a:buFont typeface="Arial"/>
              <a:buChar char="•"/>
            </a:pPr>
            <a:r>
              <a:rPr lang="en-US" sz="1800" dirty="0" err="1"/>
              <a:t>RevCom</a:t>
            </a:r>
            <a:r>
              <a:rPr lang="en-US" sz="1800" dirty="0"/>
              <a:t>			</a:t>
            </a:r>
            <a:r>
              <a:rPr lang="en-US" sz="1400" dirty="0" smtClean="0"/>
              <a:t>5 June 2015</a:t>
            </a:r>
            <a:endParaRPr lang="en-US" sz="1400" dirty="0"/>
          </a:p>
        </p:txBody>
      </p:sp>
    </p:spTree>
    <p:extLst>
      <p:ext uri="{BB962C8B-B14F-4D97-AF65-F5344CB8AC3E}">
        <p14:creationId xmlns:p14="http://schemas.microsoft.com/office/powerpoint/2010/main" val="312865853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14</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14</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838200"/>
            <a:ext cx="8915400" cy="5638800"/>
          </a:xfrm>
        </p:spPr>
        <p:txBody>
          <a:bodyPr/>
          <a:lstStyle/>
          <a:p>
            <a:pPr marL="0" indent="0">
              <a:buNone/>
            </a:pPr>
            <a:r>
              <a:rPr lang="en-US" sz="2200" b="1" dirty="0" smtClean="0">
                <a:latin typeface="+mj-lt"/>
              </a:rPr>
              <a:t>Approve draft for release to </a:t>
            </a:r>
            <a:r>
              <a:rPr lang="en-US" sz="2200" b="1" dirty="0" err="1" smtClean="0">
                <a:latin typeface="+mj-lt"/>
              </a:rPr>
              <a:t>SCm</a:t>
            </a:r>
            <a:r>
              <a:rPr lang="en-US" sz="2200" b="1" dirty="0" smtClean="0">
                <a:latin typeface="+mj-lt"/>
              </a:rPr>
              <a:t> reflector for comments:</a:t>
            </a:r>
          </a:p>
          <a:p>
            <a:pPr marL="0" indent="0">
              <a:buNone/>
            </a:pPr>
            <a:r>
              <a:rPr lang="en-US" sz="2000" dirty="0"/>
              <a:t>Move </a:t>
            </a:r>
            <a:r>
              <a:rPr lang="en-US" sz="2000" i="1" dirty="0"/>
              <a:t>that </a:t>
            </a:r>
            <a:r>
              <a:rPr lang="en-US" sz="2000" i="1" dirty="0" err="1" smtClean="0"/>
              <a:t>SCm</a:t>
            </a:r>
            <a:r>
              <a:rPr lang="en-US" sz="2000" i="1" dirty="0" smtClean="0"/>
              <a:t> forward </a:t>
            </a:r>
            <a:r>
              <a:rPr lang="en-US" sz="2000" i="1" dirty="0"/>
              <a:t>document </a:t>
            </a:r>
            <a:r>
              <a:rPr lang="en-US" sz="2000" i="1" dirty="0" smtClean="0"/>
              <a:t>P802.15.4-REVb-DF0.pdf, </a:t>
            </a:r>
            <a:r>
              <a:rPr lang="en-US" sz="2000" i="1" dirty="0"/>
              <a:t>edited in accordance with the instructions in document </a:t>
            </a:r>
            <a:r>
              <a:rPr lang="en-US" sz="2000" dirty="0"/>
              <a:t>15</a:t>
            </a:r>
            <a:r>
              <a:rPr lang="en-US" sz="2000" dirty="0" smtClean="0"/>
              <a:t>-14-0224-06</a:t>
            </a:r>
            <a:r>
              <a:rPr lang="en-US" sz="2000" i="1" dirty="0" smtClean="0"/>
              <a:t>, for an informal comment review by the </a:t>
            </a:r>
            <a:r>
              <a:rPr lang="en-US" sz="2000" i="1" dirty="0" err="1" smtClean="0"/>
              <a:t>SCm</a:t>
            </a:r>
            <a:r>
              <a:rPr lang="en-US" sz="2000" dirty="0" smtClean="0"/>
              <a:t>.</a:t>
            </a:r>
            <a:endParaRPr lang="en-US" sz="2000" dirty="0"/>
          </a:p>
          <a:p>
            <a:pPr marL="0" indent="0">
              <a:buNone/>
            </a:pPr>
            <a:r>
              <a:rPr lang="en-US" sz="2000" b="1" dirty="0">
                <a:ea typeface="ＭＳ Ｐゴシック" charset="0"/>
                <a:cs typeface="ＭＳ Ｐゴシック" charset="0"/>
              </a:rPr>
              <a:t>BRC:</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WG balloting of the 802.15.4 Revision draft standard with the following membership: Pat Kinney, J Gilb, B Rolfe, C Powell, </a:t>
            </a:r>
            <a:r>
              <a:rPr lang="en-US" sz="2000" i="1" dirty="0" err="1" smtClean="0"/>
              <a:t>Fumihide</a:t>
            </a:r>
            <a:r>
              <a:rPr lang="en-US" sz="2000" i="1" dirty="0" smtClean="0"/>
              <a:t> Kojima, and P </a:t>
            </a:r>
            <a:r>
              <a:rPr lang="en-US" sz="2000" i="1" dirty="0" err="1" smtClean="0"/>
              <a:t>Wete</a:t>
            </a:r>
            <a:r>
              <a:rPr lang="en-US" sz="2000" i="1" dirty="0" smtClean="0"/>
              <a:t>.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announced to the reflector at least 7 days in advance</a:t>
            </a:r>
            <a:r>
              <a:rPr lang="en-US" sz="2000" i="1" dirty="0" smtClean="0"/>
              <a:t>.</a:t>
            </a:r>
            <a:endParaRPr lang="en-US" sz="2000" i="1" dirty="0"/>
          </a:p>
        </p:txBody>
      </p:sp>
    </p:spTree>
    <p:extLst>
      <p:ext uri="{BB962C8B-B14F-4D97-AF65-F5344CB8AC3E}">
        <p14:creationId xmlns:p14="http://schemas.microsoft.com/office/powerpoint/2010/main" val="165320260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15</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15</a:t>
            </a:fld>
            <a:endParaRPr lang="en-US"/>
          </a:p>
        </p:txBody>
      </p:sp>
      <p:sp>
        <p:nvSpPr>
          <p:cNvPr id="34821" name="Rectangle 2"/>
          <p:cNvSpPr>
            <a:spLocks noGrp="1" noChangeArrowheads="1"/>
          </p:cNvSpPr>
          <p:nvPr>
            <p:ph type="title" idx="4294967295"/>
          </p:nvPr>
        </p:nvSpPr>
        <p:spPr>
          <a:xfrm>
            <a:off x="762000" y="3048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143000"/>
            <a:ext cx="8915400" cy="51816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that </a:t>
            </a:r>
            <a:r>
              <a:rPr lang="en-US" sz="2000" i="1" dirty="0"/>
              <a:t>802.15 WG approve the formation of a Ballot Resolution Committee (BRC) for the WG balloting of the 802.15.4 Revision draft standard with the following membership: </a:t>
            </a:r>
            <a:r>
              <a:rPr lang="en-US" sz="2000" dirty="0" smtClean="0"/>
              <a:t>Pat </a:t>
            </a:r>
            <a:r>
              <a:rPr lang="en-US" sz="2000" dirty="0"/>
              <a:t>Kinney </a:t>
            </a:r>
            <a:r>
              <a:rPr lang="en-US" sz="2000" dirty="0" smtClean="0"/>
              <a:t>James </a:t>
            </a:r>
            <a:r>
              <a:rPr lang="en-US" sz="2000" dirty="0"/>
              <a:t>Gilb, Benjamin Rolfe, Clint Powell, </a:t>
            </a:r>
            <a:r>
              <a:rPr lang="en-US" sz="2000" dirty="0" smtClean="0"/>
              <a:t>Billy </a:t>
            </a:r>
            <a:r>
              <a:rPr lang="en-US" sz="2000" dirty="0"/>
              <a:t>Verso, </a:t>
            </a:r>
            <a:r>
              <a:rPr lang="en-US" sz="2000" dirty="0" err="1"/>
              <a:t>Kunal</a:t>
            </a:r>
            <a:r>
              <a:rPr lang="en-US" sz="2000" dirty="0"/>
              <a:t> Shah, Dalton Victor, Phil Beecher, </a:t>
            </a:r>
            <a:r>
              <a:rPr lang="en-US" sz="2000" dirty="0" err="1"/>
              <a:t>Fumihide</a:t>
            </a:r>
            <a:r>
              <a:rPr lang="en-US" sz="2000" dirty="0"/>
              <a:t> Kojima, and Patrick </a:t>
            </a:r>
            <a:r>
              <a:rPr lang="en-US" sz="2000" dirty="0" err="1"/>
              <a:t>Melet</a:t>
            </a:r>
            <a:r>
              <a:rPr lang="en-US" sz="2000" i="1" dirty="0" smtClean="0"/>
              <a:t>.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announced to the reflector at least 7 days in advance</a:t>
            </a:r>
            <a:r>
              <a:rPr lang="en-US" sz="2000" i="1" dirty="0" smtClean="0"/>
              <a:t>.</a:t>
            </a:r>
          </a:p>
          <a:p>
            <a:pPr marL="0" indent="0">
              <a:buNone/>
            </a:pPr>
            <a:r>
              <a:rPr lang="en-US" sz="2000" b="1" i="1" dirty="0" smtClean="0">
                <a:latin typeface="+mj-lt"/>
                <a:ea typeface="ＭＳ Ｐゴシック" charset="0"/>
                <a:cs typeface="ＭＳ Ｐゴシック" charset="0"/>
              </a:rPr>
              <a:t>Moved by Pat Kinney</a:t>
            </a:r>
          </a:p>
          <a:p>
            <a:pPr marL="0" indent="0">
              <a:buNone/>
            </a:pPr>
            <a:r>
              <a:rPr lang="en-US" sz="2000" b="1" i="1" dirty="0" smtClean="0">
                <a:latin typeface="+mj-lt"/>
                <a:ea typeface="ＭＳ Ｐゴシック" charset="0"/>
                <a:cs typeface="ＭＳ Ｐゴシック" charset="0"/>
              </a:rPr>
              <a:t>(no </a:t>
            </a:r>
            <a:r>
              <a:rPr lang="en-US" sz="2000" b="1" i="1" smtClean="0">
                <a:latin typeface="+mj-lt"/>
                <a:ea typeface="ＭＳ Ｐゴシック" charset="0"/>
                <a:cs typeface="ＭＳ Ｐゴシック" charset="0"/>
              </a:rPr>
              <a:t>second needed)</a:t>
            </a:r>
            <a:endParaRPr lang="en-US" sz="2200" b="1" dirty="0">
              <a:latin typeface="+mj-lt"/>
              <a:ea typeface="ＭＳ Ｐゴシック" charset="0"/>
              <a:cs typeface="ＭＳ Ｐゴシック" charset="0"/>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192702049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16</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marL="0" indent="0">
              <a:buNone/>
            </a:pPr>
            <a:r>
              <a:rPr lang="en-US" sz="2000" b="1" dirty="0" smtClean="0">
                <a:ea typeface="ＭＳ Ｐゴシック" charset="0"/>
                <a:cs typeface="ＭＳ Ｐゴシック" charset="0"/>
              </a:rPr>
              <a:t>Next Conference Call:</a:t>
            </a:r>
          </a:p>
          <a:p>
            <a:pPr marL="0" indent="0">
              <a:buNone/>
            </a:pPr>
            <a:r>
              <a:rPr lang="en-US" sz="2000" dirty="0" smtClean="0">
                <a:latin typeface="+mj-lt"/>
                <a:ea typeface="ＭＳ Ｐゴシック" charset="0"/>
                <a:cs typeface="ＭＳ Ｐゴシック" charset="0"/>
              </a:rPr>
              <a:t>Monday, 9 June at 15:00 PDT, 17:00 CDT, 22:00 GMT </a:t>
            </a:r>
          </a:p>
          <a:p>
            <a:pPr marL="0" indent="0">
              <a:buNone/>
            </a:pPr>
            <a:r>
              <a:rPr lang="en-US" sz="2000" dirty="0" smtClean="0">
                <a:latin typeface="+mj-lt"/>
                <a:ea typeface="ＭＳ Ｐゴシック" charset="0"/>
                <a:cs typeface="ＭＳ Ｐゴシック" charset="0"/>
              </a:rPr>
              <a:t>Tuesday, 10 June at 06:00 Beijing, 07:00 Tokyo</a:t>
            </a:r>
            <a:endParaRPr lang="en-US" sz="2200" dirty="0">
              <a:latin typeface="+mj-lt"/>
              <a:ea typeface="ＭＳ Ｐゴシック" charset="0"/>
              <a:cs typeface="ＭＳ Ｐゴシック" charset="0"/>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54121847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15-14-0255-00)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828800"/>
            <a:ext cx="8763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800100" lvl="1" indent="-342900">
              <a:buClr>
                <a:srgbClr val="FF0000"/>
              </a:buClr>
              <a:buFont typeface="Wingdings" charset="2"/>
              <a:buChar char="q"/>
            </a:pPr>
            <a:r>
              <a:rPr lang="en-US" sz="2000" b="1" dirty="0" smtClean="0"/>
              <a:t>Monday </a:t>
            </a:r>
            <a:r>
              <a:rPr lang="en-US" sz="2000" b="1" dirty="0"/>
              <a:t>18 Mar, </a:t>
            </a:r>
            <a:r>
              <a:rPr lang="en-US" sz="2000" b="1" dirty="0" smtClean="0"/>
              <a:t>AM2</a:t>
            </a:r>
            <a:r>
              <a:rPr lang="en-US" sz="2000" b="1" dirty="0" smtClean="0">
                <a:latin typeface="+mj-lt"/>
              </a:rPr>
              <a:t>: Review </a:t>
            </a:r>
            <a:r>
              <a:rPr lang="en-US" sz="2000" b="1" dirty="0" smtClean="0">
                <a:solidFill>
                  <a:srgbClr val="000000"/>
                </a:solidFill>
                <a:latin typeface="+mj-lt"/>
                <a:ea typeface="Lucida Grande"/>
                <a:cs typeface="Lucida Grande"/>
              </a:rPr>
              <a:t>resolutions </a:t>
            </a:r>
            <a:r>
              <a:rPr lang="en-US" sz="2000" b="1" dirty="0">
                <a:solidFill>
                  <a:srgbClr val="000000"/>
                </a:solidFill>
                <a:latin typeface="+mj-lt"/>
                <a:ea typeface="Lucida Grande"/>
                <a:cs typeface="Lucida Grande"/>
              </a:rPr>
              <a:t>and mentor </a:t>
            </a:r>
            <a:r>
              <a:rPr lang="en-US" sz="2000" b="1" dirty="0" smtClean="0">
                <a:solidFill>
                  <a:srgbClr val="000000"/>
                </a:solidFill>
                <a:latin typeface="+mj-lt"/>
                <a:ea typeface="Lucida Grande"/>
                <a:cs typeface="Lucida Grande"/>
              </a:rPr>
              <a:t>documents, including 15-14-224-03 comments</a:t>
            </a:r>
            <a:endParaRPr lang="en-US" sz="2000" b="1" dirty="0" smtClean="0">
              <a:latin typeface="+mj-lt"/>
            </a:endParaRPr>
          </a:p>
          <a:p>
            <a:pPr marL="800100" lvl="1" indent="-342900">
              <a:buClr>
                <a:srgbClr val="FF0000"/>
              </a:buClr>
              <a:buFont typeface="Wingdings" charset="2"/>
              <a:buChar char="q"/>
            </a:pPr>
            <a:r>
              <a:rPr lang="en-US" sz="2000" b="1" dirty="0" smtClean="0"/>
              <a:t>Tuesday, 13 May, PM1:</a:t>
            </a:r>
            <a:r>
              <a:rPr lang="en-US" sz="2000" b="1" dirty="0"/>
              <a:t>Revision drafting </a:t>
            </a:r>
            <a:endParaRPr lang="en-US" sz="2000" dirty="0" smtClean="0"/>
          </a:p>
          <a:p>
            <a:pPr marL="800100" lvl="1" indent="-342900">
              <a:buClr>
                <a:srgbClr val="FF0000"/>
              </a:buClr>
              <a:buFont typeface="Wingdings" charset="2"/>
              <a:buChar char="q"/>
            </a:pPr>
            <a:r>
              <a:rPr lang="en-US" sz="2000" b="1" dirty="0" smtClean="0"/>
              <a:t>Thursday 15 May, </a:t>
            </a:r>
            <a:r>
              <a:rPr lang="en-US" sz="2000" b="1" dirty="0"/>
              <a:t>AM1: 802.15.4 Revision drafting </a:t>
            </a:r>
            <a:r>
              <a:rPr lang="en-US" sz="2000" dirty="0"/>
              <a:t> </a:t>
            </a:r>
            <a:endParaRPr lang="en-US" sz="2000" dirty="0" smtClean="0"/>
          </a:p>
          <a:p>
            <a:pPr marL="800100" lvl="1" indent="-342900">
              <a:buClr>
                <a:srgbClr val="FF0000"/>
              </a:buClr>
              <a:buFont typeface="Wingdings" charset="2"/>
              <a:buChar char="q"/>
            </a:pPr>
            <a:r>
              <a:rPr lang="en-US" sz="2000" b="1" dirty="0" smtClean="0"/>
              <a:t>Thursday 15 May, </a:t>
            </a:r>
            <a:r>
              <a:rPr lang="en-US" sz="2000" b="1" dirty="0"/>
              <a:t>AM2: 802.15.4 </a:t>
            </a:r>
            <a:r>
              <a:rPr lang="en-US" sz="2000" dirty="0">
                <a:solidFill>
                  <a:srgbClr val="000000"/>
                </a:solidFill>
                <a:latin typeface="Lucida Grande"/>
                <a:ea typeface="Lucida Grande"/>
                <a:cs typeface="Lucida Grande"/>
              </a:rPr>
              <a:t> </a:t>
            </a:r>
            <a:r>
              <a:rPr lang="en-US" sz="2000" b="1" dirty="0">
                <a:solidFill>
                  <a:srgbClr val="000000"/>
                </a:solidFill>
                <a:latin typeface="+mj-lt"/>
                <a:ea typeface="Lucida Grande"/>
                <a:cs typeface="Lucida Grande"/>
              </a:rPr>
              <a:t>Approval of editing changes, seek approval for comment review and WG LB </a:t>
            </a:r>
            <a:endParaRPr lang="en-US" sz="2000" b="1" dirty="0" smtClean="0">
              <a:latin typeface="+mj-lt"/>
            </a:endParaRPr>
          </a:p>
          <a:p>
            <a:pPr marL="465138" lvl="1" indent="-457200">
              <a:buClr>
                <a:srgbClr val="FF0000"/>
              </a:buClr>
              <a:buFont typeface="Wingdings" charset="2"/>
              <a:buChar char="q"/>
            </a:pPr>
            <a:r>
              <a:rPr lang="en-US" sz="2800" b="1" dirty="0" smtClean="0"/>
              <a:t>SC WNG</a:t>
            </a:r>
          </a:p>
          <a:p>
            <a:pPr marL="914400" lvl="1" indent="-457200" eaLnBrk="0" fontAlgn="b" hangingPunct="0">
              <a:buClr>
                <a:srgbClr val="FF0000"/>
              </a:buClr>
              <a:buFont typeface="Wingdings" charset="2"/>
              <a:buChar char="q"/>
            </a:pPr>
            <a:r>
              <a:rPr lang="en-US" sz="2000" b="1" dirty="0" smtClean="0"/>
              <a:t>No presentations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SC Maintenance Detailed Agenda</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Monday 12 May, </a:t>
            </a:r>
            <a:r>
              <a:rPr lang="en-US" sz="2000" b="1" dirty="0"/>
              <a:t>AM1: </a:t>
            </a:r>
            <a:endParaRPr lang="en-US" sz="2000" b="1" dirty="0" smtClean="0"/>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a:t>
            </a:r>
            <a:r>
              <a:rPr lang="en-US" sz="2000" b="1" dirty="0">
                <a:solidFill>
                  <a:srgbClr val="000000"/>
                </a:solidFill>
                <a:latin typeface="+mj-lt"/>
                <a:ea typeface="Lucida Grande"/>
                <a:cs typeface="Lucida Grande"/>
              </a:rPr>
              <a:t>timing issues and </a:t>
            </a:r>
            <a:r>
              <a:rPr lang="en-US" sz="2000" b="1" dirty="0" smtClean="0">
                <a:solidFill>
                  <a:srgbClr val="000000"/>
                </a:solidFill>
                <a:latin typeface="+mj-lt"/>
                <a:ea typeface="Lucida Grande"/>
                <a:cs typeface="Lucida Grande"/>
              </a:rPr>
              <a:t>resolutions </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a:t>
            </a:r>
            <a:r>
              <a:rPr lang="en-US" sz="2000" b="1" dirty="0">
                <a:solidFill>
                  <a:srgbClr val="000000"/>
                </a:solidFill>
                <a:latin typeface="+mj-lt"/>
                <a:ea typeface="Lucida Grande"/>
                <a:cs typeface="Lucida Grande"/>
              </a:rPr>
              <a:t>15-12</a:t>
            </a:r>
            <a:r>
              <a:rPr lang="en-US" sz="2000" b="1" dirty="0" smtClean="0">
                <a:solidFill>
                  <a:srgbClr val="000000"/>
                </a:solidFill>
                <a:latin typeface="+mj-lt"/>
                <a:ea typeface="Lucida Grande"/>
                <a:cs typeface="Lucida Grande"/>
              </a:rPr>
              <a:t>-367-08 corrigenda</a:t>
            </a:r>
          </a:p>
          <a:p>
            <a:pPr marL="342900" indent="-342900">
              <a:buClr>
                <a:srgbClr val="FF0000"/>
              </a:buClr>
              <a:buFont typeface="Wingdings" charset="2"/>
              <a:buChar char="q"/>
            </a:pPr>
            <a:r>
              <a:rPr lang="en-US" sz="2000" b="1" dirty="0" smtClean="0">
                <a:solidFill>
                  <a:srgbClr val="000000"/>
                </a:solidFill>
                <a:latin typeface="+mj-lt"/>
                <a:ea typeface="Lucida Grande"/>
                <a:cs typeface="Lucida Grande"/>
              </a:rPr>
              <a:t>Tuesday, 13 May, PM1</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 review 802.15.4 roll-up</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TG28 changes: slides 9 - 11</a:t>
            </a:r>
          </a:p>
          <a:p>
            <a:pPr marL="342900" indent="-342900">
              <a:buClr>
                <a:srgbClr val="FF0000"/>
              </a:buClr>
              <a:buFont typeface="Wingdings" charset="2"/>
              <a:buChar char="q"/>
            </a:pPr>
            <a:r>
              <a:rPr lang="en-US" sz="2000" b="1" dirty="0" smtClean="0"/>
              <a:t>Thursday 15 May, </a:t>
            </a:r>
            <a:r>
              <a:rPr lang="en-US" sz="2000" b="1" dirty="0"/>
              <a:t>AM1: </a:t>
            </a:r>
            <a:endParaRPr lang="en-US" sz="2000" b="1" dirty="0" smtClean="0"/>
          </a:p>
          <a:p>
            <a:pPr marL="800100" lvl="1" indent="-342900">
              <a:buClr>
                <a:srgbClr val="FF0000"/>
              </a:buClr>
              <a:buFont typeface="Wingdings" charset="2"/>
              <a:buChar char="q"/>
            </a:pPr>
            <a:r>
              <a:rPr lang="en-US" sz="2000" b="1" dirty="0" smtClean="0"/>
              <a:t>Review editing</a:t>
            </a:r>
            <a:endParaRPr lang="en-US" sz="2000" dirty="0" smtClean="0"/>
          </a:p>
          <a:p>
            <a:pPr marL="342900" indent="-342900">
              <a:buClr>
                <a:srgbClr val="FF0000"/>
              </a:buClr>
              <a:buFont typeface="Wingdings" charset="2"/>
              <a:buChar char="q"/>
            </a:pPr>
            <a:r>
              <a:rPr lang="en-US" sz="2000" b="1" dirty="0" smtClean="0"/>
              <a:t>Thursday 15 May, </a:t>
            </a:r>
            <a:r>
              <a:rPr lang="en-US" sz="2000" b="1" dirty="0"/>
              <a:t>AM2: </a:t>
            </a:r>
            <a:endParaRPr lang="en-US" sz="2000" b="1" dirty="0" smtClean="0"/>
          </a:p>
          <a:p>
            <a:pPr marL="800100" lvl="1" indent="-342900">
              <a:buClr>
                <a:srgbClr val="FF0000"/>
              </a:buClr>
              <a:buFont typeface="Wingdings" charset="2"/>
              <a:buChar char="q"/>
            </a:pPr>
            <a:r>
              <a:rPr lang="en-US" sz="2000" b="1" dirty="0" smtClean="0"/>
              <a:t>802.15.4 </a:t>
            </a:r>
            <a:r>
              <a:rPr lang="en-US" sz="2000" b="1" dirty="0"/>
              <a:t>Revision </a:t>
            </a:r>
            <a:r>
              <a:rPr lang="en-US" sz="2000" b="1" dirty="0" smtClean="0"/>
              <a:t>drafting: </a:t>
            </a:r>
            <a:r>
              <a:rPr lang="en-US" sz="2000" b="1" dirty="0" smtClean="0">
                <a:solidFill>
                  <a:srgbClr val="000000"/>
                </a:solidFill>
                <a:latin typeface="+mj-lt"/>
                <a:ea typeface="Lucida Grande"/>
                <a:cs typeface="Lucida Grande"/>
              </a:rPr>
              <a:t>Approval </a:t>
            </a:r>
            <a:r>
              <a:rPr lang="en-US" sz="2000" b="1" dirty="0">
                <a:solidFill>
                  <a:srgbClr val="000000"/>
                </a:solidFill>
                <a:latin typeface="+mj-lt"/>
                <a:ea typeface="Lucida Grande"/>
                <a:cs typeface="Lucida Grande"/>
              </a:rPr>
              <a:t>of edits, approval to send draft out for comment review, approval from TG to LB draft after resolutions to comments from comment </a:t>
            </a:r>
            <a:r>
              <a:rPr lang="en-US" sz="2000" b="1" dirty="0" smtClean="0">
                <a:solidFill>
                  <a:srgbClr val="000000"/>
                </a:solidFill>
                <a:latin typeface="+mj-lt"/>
                <a:ea typeface="Lucida Grande"/>
                <a:cs typeface="Lucida Grande"/>
              </a:rPr>
              <a:t>review</a:t>
            </a:r>
          </a:p>
        </p:txBody>
      </p:sp>
    </p:spTree>
    <p:extLst>
      <p:ext uri="{BB962C8B-B14F-4D97-AF65-F5344CB8AC3E}">
        <p14:creationId xmlns:p14="http://schemas.microsoft.com/office/powerpoint/2010/main" val="126530409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772400" cy="1066800"/>
          </a:xfrm>
        </p:spPr>
        <p:txBody>
          <a:bodyPr/>
          <a:lstStyle/>
          <a:p>
            <a:r>
              <a:rPr lang="en-US" dirty="0" smtClean="0"/>
              <a:t>Timing Status</a:t>
            </a:r>
            <a:endParaRPr lang="en-US" dirty="0"/>
          </a:p>
        </p:txBody>
      </p:sp>
      <p:sp>
        <p:nvSpPr>
          <p:cNvPr id="3" name="Content Placeholder 2"/>
          <p:cNvSpPr>
            <a:spLocks noGrp="1"/>
          </p:cNvSpPr>
          <p:nvPr>
            <p:ph idx="1"/>
          </p:nvPr>
        </p:nvSpPr>
        <p:spPr>
          <a:xfrm>
            <a:off x="152400" y="1066800"/>
            <a:ext cx="8686800" cy="5410200"/>
          </a:xfrm>
        </p:spPr>
        <p:txBody>
          <a:bodyPr/>
          <a:lstStyle/>
          <a:p>
            <a:pPr marL="0" indent="0">
              <a:buNone/>
            </a:pPr>
            <a:r>
              <a:rPr lang="en-US" sz="2800" dirty="0" smtClean="0"/>
              <a:t>Document in progress (15-14-0111-00-0mag) lists all the attributes, constants and parameters that specify or affect specification of MAC timing. </a:t>
            </a:r>
          </a:p>
          <a:p>
            <a:pPr lvl="1">
              <a:buFont typeface="Arial" panose="020B0604020202020204" pitchFamily="34" charset="0"/>
              <a:buChar char="•"/>
            </a:pPr>
            <a:r>
              <a:rPr lang="en-US" sz="2400" dirty="0" smtClean="0"/>
              <a:t>Color coded table - what it is and  where it came from</a:t>
            </a:r>
          </a:p>
          <a:p>
            <a:pPr lvl="2">
              <a:buFont typeface="Arial" panose="020B0604020202020204" pitchFamily="34" charset="0"/>
              <a:buChar char="•"/>
            </a:pPr>
            <a:r>
              <a:rPr lang="en-US" sz="2000" dirty="0" smtClean="0"/>
              <a:t>Red means serious issue probably can’t ignore</a:t>
            </a:r>
          </a:p>
          <a:p>
            <a:pPr lvl="2">
              <a:buFont typeface="Arial" panose="020B0604020202020204" pitchFamily="34" charset="0"/>
              <a:buChar char="•"/>
            </a:pPr>
            <a:r>
              <a:rPr lang="en-US" sz="2000" dirty="0" smtClean="0"/>
              <a:t>Yellow means may need attention</a:t>
            </a:r>
          </a:p>
          <a:p>
            <a:pPr lvl="2">
              <a:buFont typeface="Arial" panose="020B0604020202020204" pitchFamily="34" charset="0"/>
              <a:buChar char="•"/>
            </a:pPr>
            <a:r>
              <a:rPr lang="en-US" sz="2000" dirty="0" smtClean="0"/>
              <a:t>Blue means minor issues (editorial or other obvious fixes)</a:t>
            </a:r>
          </a:p>
          <a:p>
            <a:pPr lvl="1">
              <a:buFont typeface="Arial" panose="020B0604020202020204" pitchFamily="34" charset="0"/>
              <a:buChar char="•"/>
            </a:pPr>
            <a:r>
              <a:rPr lang="en-US" sz="2400" dirty="0" smtClean="0"/>
              <a:t>To include discussion of the issues</a:t>
            </a:r>
          </a:p>
          <a:p>
            <a:pPr lvl="2">
              <a:buFont typeface="Arial" panose="020B0604020202020204" pitchFamily="34" charset="0"/>
              <a:buChar char="•"/>
            </a:pPr>
            <a:r>
              <a:rPr lang="en-US" sz="2000" dirty="0" smtClean="0"/>
              <a:t>Problem statement (conflict, unclear, etc.)</a:t>
            </a:r>
          </a:p>
          <a:p>
            <a:pPr lvl="2">
              <a:buFont typeface="Arial" panose="020B0604020202020204" pitchFamily="34" charset="0"/>
              <a:buChar char="•"/>
            </a:pPr>
            <a:r>
              <a:rPr lang="en-US" sz="2000" dirty="0" smtClean="0"/>
              <a:t>Proposed fixes (eventually)</a:t>
            </a:r>
          </a:p>
          <a:p>
            <a:pPr>
              <a:buFont typeface="Arial" panose="020B0604020202020204" pitchFamily="34" charset="0"/>
              <a:buChar char="•"/>
            </a:pPr>
            <a:r>
              <a:rPr lang="en-US" sz="2800" dirty="0" smtClean="0"/>
              <a:t>Resolution</a:t>
            </a:r>
          </a:p>
          <a:p>
            <a:pPr lvl="1">
              <a:buFont typeface="Arial" panose="020B0604020202020204" pitchFamily="34" charset="0"/>
              <a:buChar char="•"/>
            </a:pPr>
            <a:r>
              <a:rPr lang="en-US" sz="2000" dirty="0" smtClean="0"/>
              <a:t>Time previously represented as t</a:t>
            </a:r>
            <a:r>
              <a:rPr lang="en-US" sz="2000" baseline="-25000" dirty="0" smtClean="0"/>
              <a:t>ack</a:t>
            </a:r>
            <a:r>
              <a:rPr lang="en-US" sz="2000" dirty="0" smtClean="0"/>
              <a:t> is now described as AIFS</a:t>
            </a: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a:xfrm>
            <a:off x="685800" y="1830388"/>
            <a:ext cx="7770813" cy="4264025"/>
          </a:xfrm>
        </p:spPr>
        <p:txBody>
          <a:bodyPr>
            <a:normAutofit fontScale="62500" lnSpcReduction="20000"/>
          </a:bodyPr>
          <a:lstStyle/>
          <a:p>
            <a:pPr>
              <a:buFont typeface="Arial" panose="020B0604020202020204" pitchFamily="34" charset="0"/>
              <a:buChar char="•"/>
            </a:pPr>
            <a:r>
              <a:rPr lang="en-US" dirty="0" smtClean="0"/>
              <a:t>Search standard for PIB attributes, constants and SAP parameters that may control or affect MAC timing</a:t>
            </a:r>
          </a:p>
          <a:p>
            <a:pPr lvl="1">
              <a:buFont typeface="Arial" panose="020B0604020202020204" pitchFamily="34" charset="0"/>
              <a:buChar char="•"/>
            </a:pPr>
            <a:r>
              <a:rPr lang="en-US" dirty="0" smtClean="0"/>
              <a:t>802.15.4-2011</a:t>
            </a:r>
            <a:endParaRPr lang="en-US" dirty="0"/>
          </a:p>
          <a:p>
            <a:pPr lvl="1">
              <a:buFont typeface="Arial" panose="020B0604020202020204" pitchFamily="34" charset="0"/>
              <a:buChar char="•"/>
            </a:pPr>
            <a:r>
              <a:rPr lang="en-US" dirty="0" smtClean="0"/>
              <a:t>802.15.4e-2012</a:t>
            </a:r>
            <a:endParaRPr lang="en-US" dirty="0"/>
          </a:p>
          <a:p>
            <a:pPr lvl="1">
              <a:buFont typeface="Arial" panose="020B0604020202020204" pitchFamily="34" charset="0"/>
              <a:buChar char="•"/>
            </a:pPr>
            <a:r>
              <a:rPr lang="en-US" dirty="0" smtClean="0"/>
              <a:t>802.15.4f-2012</a:t>
            </a:r>
            <a:endParaRPr lang="en-US" dirty="0"/>
          </a:p>
          <a:p>
            <a:pPr lvl="1">
              <a:buFont typeface="Arial" panose="020B0604020202020204" pitchFamily="34" charset="0"/>
              <a:buChar char="•"/>
            </a:pPr>
            <a:r>
              <a:rPr lang="en-US" dirty="0" smtClean="0"/>
              <a:t>802.15.4g-2012</a:t>
            </a:r>
            <a:endParaRPr lang="en-US" dirty="0"/>
          </a:p>
          <a:p>
            <a:pPr lvl="1">
              <a:buFont typeface="Arial" panose="020B0604020202020204" pitchFamily="34" charset="0"/>
              <a:buChar char="•"/>
            </a:pPr>
            <a:r>
              <a:rPr lang="en-US" dirty="0" smtClean="0"/>
              <a:t>802.15.4j-2013</a:t>
            </a:r>
            <a:r>
              <a:rPr lang="en-US" dirty="0"/>
              <a:t>.</a:t>
            </a:r>
          </a:p>
          <a:p>
            <a:pPr lvl="1">
              <a:buFont typeface="Arial" panose="020B0604020202020204" pitchFamily="34" charset="0"/>
              <a:buChar char="•"/>
            </a:pPr>
            <a:r>
              <a:rPr lang="en-US" dirty="0" smtClean="0"/>
              <a:t>802.15.4k-2013</a:t>
            </a:r>
            <a:endParaRPr lang="en-US" dirty="0"/>
          </a:p>
          <a:p>
            <a:pPr lvl="1">
              <a:buFont typeface="Arial" panose="020B0604020202020204" pitchFamily="34" charset="0"/>
              <a:buChar char="•"/>
            </a:pPr>
            <a:r>
              <a:rPr lang="en-US" dirty="0" smtClean="0"/>
              <a:t>802.15.4m-2014 </a:t>
            </a:r>
            <a:endParaRPr lang="en-US" dirty="0"/>
          </a:p>
          <a:p>
            <a:pPr lvl="1">
              <a:buFont typeface="Arial" panose="020B0604020202020204" pitchFamily="34" charset="0"/>
              <a:buChar char="•"/>
            </a:pPr>
            <a:r>
              <a:rPr lang="en-US" dirty="0" smtClean="0"/>
              <a:t>802-15-4p-2014</a:t>
            </a:r>
          </a:p>
          <a:p>
            <a:pPr>
              <a:buFont typeface="Arial" panose="020B0604020202020204" pitchFamily="34" charset="0"/>
              <a:buChar char="•"/>
            </a:pPr>
            <a:r>
              <a:rPr lang="en-US" dirty="0" smtClean="0"/>
              <a:t>Examine definition and use of each</a:t>
            </a:r>
          </a:p>
          <a:p>
            <a:pPr lvl="1">
              <a:buFont typeface="Arial" panose="020B0604020202020204" pitchFamily="34" charset="0"/>
              <a:buChar char="•"/>
            </a:pPr>
            <a:r>
              <a:rPr lang="en-US" dirty="0" smtClean="0"/>
              <a:t>Look for complex entanglements (dependencies or complex specs)</a:t>
            </a:r>
          </a:p>
          <a:p>
            <a:pPr lvl="1">
              <a:buFont typeface="Arial" panose="020B0604020202020204" pitchFamily="34" charset="0"/>
              <a:buChar char="•"/>
            </a:pPr>
            <a:r>
              <a:rPr lang="en-US" dirty="0" smtClean="0"/>
              <a:t>Look for conflicts amongst amendments</a:t>
            </a:r>
          </a:p>
          <a:p>
            <a:pPr lvl="1">
              <a:buFont typeface="Arial" panose="020B0604020202020204" pitchFamily="34" charset="0"/>
              <a:buChar char="•"/>
            </a:pPr>
            <a:r>
              <a:rPr lang="en-US" dirty="0" smtClean="0"/>
              <a:t>Consider history – what’s been confused and debated</a:t>
            </a:r>
          </a:p>
          <a:p>
            <a:pPr>
              <a:buFont typeface="Arial" panose="020B0604020202020204" pitchFamily="34" charset="0"/>
              <a:buChar char="•"/>
            </a:pPr>
            <a:r>
              <a:rPr lang="en-US" dirty="0" smtClean="0"/>
              <a:t>Non-trivial task</a:t>
            </a:r>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5</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Zone</a:t>
            </a:r>
            <a:endParaRPr lang="en-US" dirty="0"/>
          </a:p>
        </p:txBody>
      </p:sp>
      <p:sp>
        <p:nvSpPr>
          <p:cNvPr id="3" name="Content Placeholder 2"/>
          <p:cNvSpPr>
            <a:spLocks noGrp="1"/>
          </p:cNvSpPr>
          <p:nvPr>
            <p:ph idx="1"/>
          </p:nvPr>
        </p:nvSpPr>
        <p:spPr/>
        <p:txBody>
          <a:bodyPr>
            <a:normAutofit fontScale="70000" lnSpcReduction="20000"/>
          </a:bodyPr>
          <a:lstStyle/>
          <a:p>
            <a:pPr marL="457200" indent="-457200">
              <a:buFont typeface="+mj-lt"/>
              <a:buAutoNum type="arabicPeriod"/>
            </a:pPr>
            <a:r>
              <a:rPr lang="en-US" dirty="0" smtClean="0"/>
              <a:t>Acknowledgement Timing</a:t>
            </a:r>
          </a:p>
          <a:p>
            <a:pPr marL="857250" lvl="1" indent="-457200">
              <a:buFont typeface="+mj-lt"/>
              <a:buAutoNum type="alphaLcParenR"/>
            </a:pPr>
            <a:r>
              <a:rPr lang="en-US" dirty="0" smtClean="0"/>
              <a:t>Complex, PHY specific definitions, some with mixed units</a:t>
            </a:r>
          </a:p>
          <a:p>
            <a:pPr marL="857250" lvl="1" indent="-457200">
              <a:buFont typeface="+mj-lt"/>
              <a:buAutoNum type="alphaLcParenR"/>
            </a:pPr>
            <a:r>
              <a:rPr lang="en-US" dirty="0" smtClean="0"/>
              <a:t>Depends on a number of constants and other attributes that have been touched a lot</a:t>
            </a:r>
          </a:p>
          <a:p>
            <a:pPr marL="857250" lvl="1" indent="-457200">
              <a:buFont typeface="+mj-lt"/>
              <a:buAutoNum type="alphaLcParenR"/>
            </a:pPr>
            <a:r>
              <a:rPr lang="en-US" dirty="0" smtClean="0"/>
              <a:t>Specified in more than one way in the standard</a:t>
            </a:r>
          </a:p>
          <a:p>
            <a:pPr marL="857250" lvl="1" indent="-457200">
              <a:buFont typeface="+mj-lt"/>
              <a:buAutoNum type="alphaLcParenR"/>
            </a:pPr>
            <a:r>
              <a:rPr lang="en-US" dirty="0" smtClean="0"/>
              <a:t>Reference point for timers unclear</a:t>
            </a:r>
          </a:p>
          <a:p>
            <a:pPr marL="857250" lvl="1" indent="-457200">
              <a:buFont typeface="+mj-lt"/>
              <a:buAutoNum type="alphaLcParenR"/>
            </a:pPr>
            <a:r>
              <a:rPr lang="en-US" dirty="0" smtClean="0"/>
              <a:t>When/if to use CSMA</a:t>
            </a:r>
          </a:p>
          <a:p>
            <a:pPr marL="1257300" lvl="2" indent="-457200">
              <a:buFont typeface="+mj-lt"/>
              <a:buAutoNum type="alphaLcParenR"/>
            </a:pPr>
            <a:r>
              <a:rPr lang="en-US" dirty="0" smtClean="0"/>
              <a:t>More than 4 different CSMA scenarios need addressing</a:t>
            </a:r>
          </a:p>
          <a:p>
            <a:pPr marL="457200" indent="-457200">
              <a:buFont typeface="+mj-lt"/>
              <a:buAutoNum type="arabicPeriod"/>
            </a:pPr>
            <a:r>
              <a:rPr lang="en-US" dirty="0" smtClean="0"/>
              <a:t>LIFs and SIFs</a:t>
            </a:r>
          </a:p>
          <a:p>
            <a:pPr marL="857250" lvl="1" indent="-457200">
              <a:buFont typeface="+mj-lt"/>
              <a:buAutoNum type="alphaLcParenR"/>
            </a:pPr>
            <a:r>
              <a:rPr lang="en-US" dirty="0" smtClean="0"/>
              <a:t>Suggestion to replace with single IFS specification</a:t>
            </a:r>
          </a:p>
          <a:p>
            <a:pPr marL="857250" lvl="1" indent="-457200">
              <a:buFont typeface="+mj-lt"/>
              <a:buAutoNum type="alphaLcParenR"/>
            </a:pPr>
            <a:r>
              <a:rPr lang="en-US" dirty="0" smtClean="0"/>
              <a:t>Ripples a lot (including into </a:t>
            </a:r>
            <a:r>
              <a:rPr lang="en-US" dirty="0" err="1" smtClean="0"/>
              <a:t>Ack</a:t>
            </a:r>
            <a:r>
              <a:rPr lang="en-US" dirty="0" smtClean="0"/>
              <a:t> timing)</a:t>
            </a:r>
          </a:p>
          <a:p>
            <a:pPr marL="857250" lvl="1" indent="-457200">
              <a:buFont typeface="+mj-lt"/>
              <a:buAutoNum type="alphaLcParenR"/>
            </a:pPr>
            <a:r>
              <a:rPr lang="en-US" dirty="0" smtClean="0"/>
              <a:t>Backwards compatibility issues?</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2090868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Yellow Zone</a:t>
            </a:r>
            <a:endParaRPr lang="en-US" dirty="0"/>
          </a:p>
        </p:txBody>
      </p:sp>
      <p:sp>
        <p:nvSpPr>
          <p:cNvPr id="3" name="Content Placeholder 2"/>
          <p:cNvSpPr>
            <a:spLocks noGrp="1"/>
          </p:cNvSpPr>
          <p:nvPr>
            <p:ph idx="1"/>
          </p:nvPr>
        </p:nvSpPr>
        <p:spPr/>
        <p:txBody>
          <a:bodyPr>
            <a:normAutofit fontScale="62500" lnSpcReduction="20000"/>
          </a:bodyPr>
          <a:lstStyle/>
          <a:p>
            <a:pPr marL="457200" indent="-457200">
              <a:buFont typeface="+mj-lt"/>
              <a:buAutoNum type="arabicPeriod"/>
            </a:pPr>
            <a:r>
              <a:rPr lang="en-US" dirty="0" err="1" smtClean="0"/>
              <a:t>macResponseWaitTime</a:t>
            </a:r>
            <a:endParaRPr lang="en-US" dirty="0" smtClean="0"/>
          </a:p>
          <a:p>
            <a:pPr marL="857250" lvl="1" indent="-457200">
              <a:buFont typeface="+mj-lt"/>
              <a:buAutoNum type="alphaLcParenR"/>
            </a:pPr>
            <a:r>
              <a:rPr lang="en-US" dirty="0" smtClean="0"/>
              <a:t>Complex definition dependent  on attributes and constants that have changed throughout amendments</a:t>
            </a:r>
          </a:p>
          <a:p>
            <a:pPr marL="857250" lvl="1" indent="-457200">
              <a:buFont typeface="+mj-lt"/>
              <a:buAutoNum type="alphaLcParenR"/>
            </a:pPr>
            <a:r>
              <a:rPr lang="en-US" dirty="0" smtClean="0"/>
              <a:t>Should review to ensure still valid for all PHYs</a:t>
            </a:r>
          </a:p>
          <a:p>
            <a:pPr marL="457200" indent="-457200">
              <a:buFont typeface="+mj-lt"/>
              <a:buAutoNum type="arabicPeriod"/>
            </a:pPr>
            <a:r>
              <a:rPr lang="en-US" dirty="0" err="1" smtClean="0"/>
              <a:t>macMaxFrameTotalWaitTime</a:t>
            </a:r>
            <a:endParaRPr lang="en-US" dirty="0" smtClean="0"/>
          </a:p>
          <a:p>
            <a:pPr marL="857250" lvl="1" indent="-457200">
              <a:buFont typeface="+mj-lt"/>
              <a:buAutoNum type="alphaLcParenR"/>
            </a:pPr>
            <a:r>
              <a:rPr lang="en-US" dirty="0" smtClean="0"/>
              <a:t>Complex definition dependent on a bunch of things</a:t>
            </a:r>
          </a:p>
          <a:p>
            <a:pPr marL="457200" indent="-457200">
              <a:buFont typeface="+mj-lt"/>
              <a:buAutoNum type="arabicPeriod"/>
            </a:pPr>
            <a:r>
              <a:rPr lang="en-US" dirty="0" err="1"/>
              <a:t>aBaseSlotDuration</a:t>
            </a:r>
            <a:r>
              <a:rPr lang="en-US" dirty="0"/>
              <a:t> </a:t>
            </a:r>
            <a:r>
              <a:rPr lang="en-US" dirty="0" smtClean="0"/>
              <a:t>and </a:t>
            </a:r>
            <a:r>
              <a:rPr lang="en-US" dirty="0" err="1" smtClean="0"/>
              <a:t>aBaseSuperframeDuration</a:t>
            </a:r>
            <a:endParaRPr lang="en-US" dirty="0" smtClean="0"/>
          </a:p>
          <a:p>
            <a:pPr marL="857250" lvl="1" indent="-457200">
              <a:buFont typeface="+mj-lt"/>
              <a:buAutoNum type="alphaLcParenR"/>
            </a:pPr>
            <a:r>
              <a:rPr lang="en-US" dirty="0" smtClean="0"/>
              <a:t>Used a lot of places, needs review</a:t>
            </a:r>
          </a:p>
          <a:p>
            <a:pPr marL="457200" indent="-457200">
              <a:buFont typeface="+mj-lt"/>
              <a:buAutoNum type="arabicPeriod"/>
            </a:pPr>
            <a:r>
              <a:rPr lang="en-US" dirty="0" err="1"/>
              <a:t>aUnitBackoffPeriod</a:t>
            </a:r>
            <a:r>
              <a:rPr lang="en-US" dirty="0"/>
              <a:t> and </a:t>
            </a:r>
            <a:r>
              <a:rPr lang="en-US" dirty="0" err="1"/>
              <a:t>aCCATime</a:t>
            </a:r>
            <a:endParaRPr lang="en-US" dirty="0"/>
          </a:p>
          <a:p>
            <a:pPr marL="914400" lvl="1" indent="-457200">
              <a:buFont typeface="+mj-lt"/>
              <a:buAutoNum type="alphaLcParenR"/>
            </a:pPr>
            <a:r>
              <a:rPr lang="en-US" dirty="0"/>
              <a:t>Used in a number of places where it is maybe should not be;</a:t>
            </a:r>
          </a:p>
          <a:p>
            <a:pPr marL="914400" lvl="1" indent="-457200">
              <a:buFont typeface="+mj-lt"/>
              <a:buAutoNum type="alphaLcParenR"/>
            </a:pPr>
            <a:r>
              <a:rPr lang="en-US" dirty="0"/>
              <a:t>PHY specific but maybe should not be;</a:t>
            </a:r>
          </a:p>
          <a:p>
            <a:pPr marL="914400" lvl="1" indent="-457200">
              <a:buFont typeface="+mj-lt"/>
              <a:buAutoNum type="alphaLcParenR"/>
            </a:pPr>
            <a:r>
              <a:rPr lang="en-US" dirty="0"/>
              <a:t>Differing styles in amendments</a:t>
            </a:r>
          </a:p>
          <a:p>
            <a:pPr marL="914400" lvl="1" indent="-457200">
              <a:buFont typeface="+mj-lt"/>
              <a:buAutoNum type="alphaLcParenR"/>
            </a:pPr>
            <a:r>
              <a:rPr lang="en-US" dirty="0" err="1"/>
              <a:t>aUnitBackoffPeriod</a:t>
            </a:r>
            <a:r>
              <a:rPr lang="en-US" dirty="0"/>
              <a:t> not changed by PHY amendments but maybe should have been?</a:t>
            </a:r>
          </a:p>
          <a:p>
            <a:pPr marL="857250" lvl="1" indent="-457200">
              <a:buFont typeface="+mj-lt"/>
              <a:buAutoNum type="alphaLcParenR"/>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smtClean="0"/>
          </a:p>
          <a:p>
            <a:pPr marL="857250" lvl="1" indent="-457200">
              <a:buFont typeface="+mj-lt"/>
              <a:buAutoNum type="alphaLcParen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sp>
        <p:nvSpPr>
          <p:cNvPr id="8" name="Footer Placeholder 7"/>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2534591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Zone</a:t>
            </a:r>
            <a:endParaRPr lang="en-US" dirty="0"/>
          </a:p>
        </p:txBody>
      </p:sp>
      <p:sp>
        <p:nvSpPr>
          <p:cNvPr id="3" name="Content Placeholder 2"/>
          <p:cNvSpPr>
            <a:spLocks noGrp="1"/>
          </p:cNvSpPr>
          <p:nvPr>
            <p:ph idx="1"/>
          </p:nvPr>
        </p:nvSpPr>
        <p:spPr/>
        <p:txBody>
          <a:bodyPr>
            <a:normAutofit fontScale="70000" lnSpcReduction="20000"/>
          </a:bodyPr>
          <a:lstStyle/>
          <a:p>
            <a:pPr>
              <a:buFont typeface="Arial" panose="020B0604020202020204" pitchFamily="34" charset="0"/>
              <a:buChar char="•"/>
            </a:pPr>
            <a:endParaRPr lang="en-US" dirty="0" smtClean="0"/>
          </a:p>
          <a:p>
            <a:pPr>
              <a:buFont typeface="Arial" panose="020B0604020202020204" pitchFamily="34" charset="0"/>
              <a:buChar char="•"/>
            </a:pPr>
            <a:r>
              <a:rPr lang="en-US" dirty="0" smtClean="0"/>
              <a:t>PHY dependent timings (6.4.3): some things stated as UWB PHY dependent are really ALOHA dependent</a:t>
            </a:r>
          </a:p>
          <a:p>
            <a:pPr>
              <a:buFont typeface="Arial" panose="020B0604020202020204" pitchFamily="34" charset="0"/>
              <a:buChar char="•"/>
            </a:pPr>
            <a:r>
              <a:rPr lang="en-US" dirty="0" err="1" smtClean="0"/>
              <a:t>macSyncSymbolOffset</a:t>
            </a:r>
            <a:r>
              <a:rPr lang="en-US" dirty="0" smtClean="0"/>
              <a:t> needs clean-up</a:t>
            </a:r>
          </a:p>
          <a:p>
            <a:pPr>
              <a:buFont typeface="Arial" panose="020B0604020202020204" pitchFamily="34" charset="0"/>
              <a:buChar char="•"/>
            </a:pPr>
            <a:r>
              <a:rPr lang="en-US" dirty="0" smtClean="0"/>
              <a:t>Duty cycle control</a:t>
            </a:r>
          </a:p>
          <a:p>
            <a:pPr lvl="1">
              <a:buFont typeface="Arial" panose="020B0604020202020204" pitchFamily="34" charset="0"/>
              <a:buChar char="•"/>
            </a:pPr>
            <a:r>
              <a:rPr lang="en-US" dirty="0" err="1" smtClean="0"/>
              <a:t>macTxControlActiveDuration</a:t>
            </a:r>
            <a:r>
              <a:rPr lang="en-US" dirty="0" smtClean="0"/>
              <a:t>, </a:t>
            </a:r>
            <a:r>
              <a:rPr lang="en-US" dirty="0" err="1" smtClean="0"/>
              <a:t>macTxControlPauseDuration</a:t>
            </a:r>
            <a:r>
              <a:rPr lang="en-US" dirty="0"/>
              <a:t> and </a:t>
            </a:r>
            <a:r>
              <a:rPr lang="en-US" dirty="0" err="1"/>
              <a:t>macTxTotalDuration</a:t>
            </a:r>
            <a:endParaRPr lang="en-US" dirty="0" smtClean="0"/>
          </a:p>
          <a:p>
            <a:pPr lvl="1">
              <a:buFont typeface="Arial" panose="020B0604020202020204" pitchFamily="34" charset="0"/>
              <a:buChar char="•"/>
            </a:pPr>
            <a:r>
              <a:rPr lang="en-US" dirty="0" smtClean="0"/>
              <a:t>Intended to provide control of transmit duty cycle</a:t>
            </a:r>
          </a:p>
          <a:p>
            <a:pPr lvl="1">
              <a:buFont typeface="Arial" panose="020B0604020202020204" pitchFamily="34" charset="0"/>
              <a:buChar char="•"/>
            </a:pPr>
            <a:r>
              <a:rPr lang="en-US" dirty="0" smtClean="0"/>
              <a:t>Specification unclear (no MAC or PHY function uses them)</a:t>
            </a:r>
          </a:p>
          <a:p>
            <a:pPr lvl="1">
              <a:buFont typeface="Arial" panose="020B0604020202020204" pitchFamily="34" charset="0"/>
              <a:buChar char="•"/>
            </a:pPr>
            <a:r>
              <a:rPr lang="en-US" dirty="0" err="1" smtClean="0"/>
              <a:t>macTxTotal</a:t>
            </a:r>
            <a:r>
              <a:rPr lang="en-US" dirty="0" smtClean="0"/>
              <a:t> Duration: should be read-only except can be reset (i.e. not any value written)</a:t>
            </a:r>
          </a:p>
          <a:p>
            <a:pPr lvl="1">
              <a:buFont typeface="Arial" panose="020B0604020202020204" pitchFamily="34" charset="0"/>
              <a:buChar char="•"/>
            </a:pPr>
            <a:r>
              <a:rPr lang="en-US" dirty="0" smtClean="0"/>
              <a:t>No harm done?</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8</a:t>
            </a:fld>
            <a:endParaRPr lang="en-GB"/>
          </a:p>
        </p:txBody>
      </p:sp>
      <p:sp>
        <p:nvSpPr>
          <p:cNvPr id="9" name="Footer Placeholder 8"/>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205652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9</a:t>
            </a:fld>
            <a:endParaRPr lang="en-US"/>
          </a:p>
        </p:txBody>
      </p:sp>
      <p:sp>
        <p:nvSpPr>
          <p:cNvPr id="34821" name="Rectangle 2"/>
          <p:cNvSpPr>
            <a:spLocks noGrp="1" noChangeArrowheads="1"/>
          </p:cNvSpPr>
          <p:nvPr>
            <p:ph type="title" idx="4294967295"/>
          </p:nvPr>
        </p:nvSpPr>
        <p:spPr>
          <a:xfrm>
            <a:off x="685800" y="914400"/>
            <a:ext cx="7772400" cy="762000"/>
          </a:xfrm>
        </p:spPr>
        <p:txBody>
          <a:bodyPr/>
          <a:lstStyle/>
          <a:p>
            <a:r>
              <a:rPr lang="en-US" dirty="0" smtClean="0">
                <a:latin typeface="Times New Roman" charset="0"/>
                <a:ea typeface="ＭＳ Ｐゴシック" charset="0"/>
                <a:cs typeface="ＭＳ Ｐゴシック" charset="0"/>
              </a:rPr>
              <a:t>TG28 Changes</a:t>
            </a:r>
            <a:br>
              <a:rPr lang="en-US" dirty="0" smtClean="0">
                <a:latin typeface="Times New Roman" charset="0"/>
                <a:ea typeface="ＭＳ Ｐゴシック" charset="0"/>
                <a:cs typeface="ＭＳ Ｐゴシック" charset="0"/>
              </a:rPr>
            </a:br>
            <a:r>
              <a:rPr lang="en-US" sz="2800" dirty="0"/>
              <a:t>ETSI TC ERM change requests </a:t>
            </a:r>
            <a:r>
              <a:rPr lang="en-US" sz="2800"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381000" y="1828800"/>
            <a:ext cx="8382000" cy="4038600"/>
          </a:xfrm>
        </p:spPr>
        <p:txBody>
          <a:bodyPr/>
          <a:lstStyle/>
          <a:p>
            <a:pPr marL="0" indent="0">
              <a:buNone/>
            </a:pPr>
            <a:r>
              <a:rPr lang="en-US" sz="2400" b="1" dirty="0"/>
              <a:t>1) Frame ID Extension</a:t>
            </a:r>
          </a:p>
          <a:p>
            <a:pPr marL="0" indent="0">
              <a:buNone/>
            </a:pPr>
            <a:r>
              <a:rPr lang="en-US" sz="2400" dirty="0"/>
              <a:t>   SC-M agreed to recommend defining the last reserved Frame ID value (0b111) to </a:t>
            </a:r>
            <a:r>
              <a:rPr lang="en-US" sz="2400" dirty="0" smtClean="0"/>
              <a:t>indicate an </a:t>
            </a:r>
            <a:r>
              <a:rPr lang="en-US" sz="2400" dirty="0"/>
              <a:t>Extended Frame ID format consisting of 5 additional bits (total 8-bit Frame ID). IEEE will manage the assignment of the extended Frame ID space to IEEE task groups or SDOs. The value 0b111 111 was agreed to be assigned to TIA to ratify the TR51 Frame </a:t>
            </a:r>
            <a:r>
              <a:rPr lang="en-US" sz="2400" dirty="0" smtClean="0"/>
              <a:t>ID, giving TIA </a:t>
            </a:r>
            <a:r>
              <a:rPr lang="en-US" sz="2400" dirty="0"/>
              <a:t>effectively </a:t>
            </a:r>
            <a:r>
              <a:rPr lang="en-US" sz="2400" dirty="0" smtClean="0"/>
              <a:t>4 </a:t>
            </a:r>
            <a:r>
              <a:rPr lang="en-US" sz="2400" dirty="0"/>
              <a:t>Frame IDs</a:t>
            </a:r>
            <a:r>
              <a:rPr lang="en-US" sz="2400" dirty="0" smtClean="0"/>
              <a:t>.</a:t>
            </a:r>
            <a:endParaRPr lang="en-US" sz="2400" dirty="0"/>
          </a:p>
          <a:p>
            <a:pPr marL="0" indent="0">
              <a:buNone/>
            </a:pPr>
            <a:r>
              <a:rPr lang="en-US" sz="2400" dirty="0"/>
              <a:t>   The frame format associated with extended Frame ID values is to be defined with each Frame ID as usual</a:t>
            </a:r>
            <a:r>
              <a:rPr lang="en-US" sz="2400" dirty="0" smtClean="0"/>
              <a:t>.</a:t>
            </a:r>
            <a:endParaRPr lang="en-US" sz="2400" dirty="0"/>
          </a:p>
        </p:txBody>
      </p:sp>
    </p:spTree>
    <p:extLst>
      <p:ext uri="{BB962C8B-B14F-4D97-AF65-F5344CB8AC3E}">
        <p14:creationId xmlns:p14="http://schemas.microsoft.com/office/powerpoint/2010/main" val="15832604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20715</TotalTime>
  <Words>1549</Words>
  <Application>Microsoft Macintosh PowerPoint</Application>
  <PresentationFormat>On-screen Show (4:3)</PresentationFormat>
  <Paragraphs>260</Paragraphs>
  <Slides>16</Slides>
  <Notes>11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PowerPoint Presentation</vt:lpstr>
      <vt:lpstr>Meeting Goals (Agenda 15-14-0255-00)</vt:lpstr>
      <vt:lpstr>SC Maintenance Detailed Agenda</vt:lpstr>
      <vt:lpstr>Timing Status</vt:lpstr>
      <vt:lpstr>Method</vt:lpstr>
      <vt:lpstr>Red Zone</vt:lpstr>
      <vt:lpstr>Yellow Zone</vt:lpstr>
      <vt:lpstr>Blue Zone</vt:lpstr>
      <vt:lpstr>TG28 Changes ETSI TC ERM change requests  </vt:lpstr>
      <vt:lpstr>TG28 Changes ETSI TC ERM change requests </vt:lpstr>
      <vt:lpstr>TG28 Changes ETSI TC ERM change requests </vt:lpstr>
      <vt:lpstr>15-14-0224 Comments </vt:lpstr>
      <vt:lpstr>802.15.4 Revision Schedule</vt:lpstr>
      <vt:lpstr>SCm motions </vt:lpstr>
      <vt:lpstr>SCm motions to WG15</vt:lpstr>
      <vt:lpstr>SCm motions to WG15</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Closing Report for Waikoloa</dc:title>
  <dc:subject>IEEE 802.15 &lt;SC Opening Report&gt;</dc:subject>
  <dc:creator>Pat Kinney</dc:creator>
  <cp:keywords/>
  <dc:description>&lt;15-14-0324-00-0mag&gt;</dc:description>
  <cp:lastModifiedBy>Pat Kinney</cp:lastModifiedBy>
  <cp:revision>530</cp:revision>
  <cp:lastPrinted>1998-02-10T13:28:06Z</cp:lastPrinted>
  <dcterms:created xsi:type="dcterms:W3CDTF">2009-07-12T16:25:16Z</dcterms:created>
  <dcterms:modified xsi:type="dcterms:W3CDTF">2014-05-16T01:58:30Z</dcterms:modified>
  <cp:category/>
</cp:coreProperties>
</file>