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261" r:id="rId4"/>
    <p:sldId id="266" r:id="rId5"/>
    <p:sldId id="262" r:id="rId6"/>
    <p:sldId id="270" r:id="rId7"/>
    <p:sldId id="267" r:id="rId8"/>
    <p:sldId id="263" r:id="rId9"/>
    <p:sldId id="268" r:id="rId10"/>
    <p:sldId id="269"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&lt;#&gt;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&lt;#&gt;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May 2014</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2A174D14-62F5-4D75-B1B0-108CFC6EE100}" type="slidenum">
              <a:rPr lang="en-US" altLang="ja-JP"/>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May 2014</a:t>
            </a:r>
            <a:endParaRPr lang="en-US" altLang="ja-JP" dirty="0"/>
          </a:p>
        </p:txBody>
      </p:sp>
    </p:spTree>
    <p:extLst>
      <p:ext uri="{BB962C8B-B14F-4D97-AF65-F5344CB8AC3E}">
        <p14:creationId xmlns:p14="http://schemas.microsoft.com/office/powerpoint/2010/main" xmlns=""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smtClean="0"/>
              <a:t>May 2014</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0A0F941D-B0CE-4B7F-9454-CA6AC8E76CA0}" type="slidenum">
              <a:rPr lang="en-US" altLang="ja-JP"/>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smtClean="0"/>
              <a:t>May 2014</a:t>
            </a:r>
            <a:endParaRPr lang="en-US" altLang="ja-JP" dirty="0"/>
          </a:p>
        </p:txBody>
      </p:sp>
      <p:sp>
        <p:nvSpPr>
          <p:cNvPr id="3" name="フッター プレースホルダ 2"/>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4" name="スライド番号プレースホルダ 3"/>
          <p:cNvSpPr>
            <a:spLocks noGrp="1"/>
          </p:cNvSpPr>
          <p:nvPr>
            <p:ph type="sldNum" sz="quarter" idx="12"/>
          </p:nvPr>
        </p:nvSpPr>
        <p:spPr/>
        <p:txBody>
          <a:bodyPr/>
          <a:lstStyle>
            <a:lvl1pPr>
              <a:defRPr/>
            </a:lvl1pPr>
          </a:lstStyle>
          <a:p>
            <a:r>
              <a:rPr lang="en-US" altLang="ja-JP" dirty="0"/>
              <a:t>Slide </a:t>
            </a:r>
            <a:fld id="{03EAECF6-03B2-4BB0-9630-EC8C404B9C85}" type="slidenum">
              <a:rPr lang="en-US" altLang="ja-JP"/>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May 2014</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Shoichi Kitazawa(ATR)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&lt;#&gt;</a:t>
            </a:fld>
            <a:endParaRPr lang="en-US" altLang="ja-JP" dirty="0"/>
          </a:p>
        </p:txBody>
      </p:sp>
    </p:spTree>
    <p:extLst>
      <p:ext uri="{BB962C8B-B14F-4D97-AF65-F5344CB8AC3E}">
        <p14:creationId xmlns:p14="http://schemas.microsoft.com/office/powerpoint/2010/main" xmlns="" val="218104940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May 2014</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8D8FCEF-815D-46A3-BED4-14D99570ADD6}"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15-14-0316-00-0sru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5" r:id="rId4"/>
    <p:sldLayoutId id="2147483661" r:id="rId5"/>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a:xfrm>
            <a:off x="685800" y="378281"/>
            <a:ext cx="1600200" cy="215444"/>
          </a:xfrm>
        </p:spPr>
        <p:txBody>
          <a:bodyPr/>
          <a:lstStyle/>
          <a:p>
            <a:r>
              <a:rPr lang="en-US" altLang="ja-JP" smtClean="0"/>
              <a:t>May 2014</a:t>
            </a:r>
            <a:endParaRPr lang="en-US" altLang="ja-JP" dirty="0"/>
          </a:p>
        </p:txBody>
      </p:sp>
      <p:sp>
        <p:nvSpPr>
          <p:cNvPr id="5" name="フッター プレースホルダ 2"/>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SRU Closing report for March 2014]</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[15 May 2014]</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[SG </a:t>
            </a:r>
            <a:r>
              <a:rPr lang="en-US" altLang="ja-JP" sz="1600" dirty="0" smtClean="0">
                <a:latin typeface="Times New Roman" pitchFamily="16" charset="0"/>
                <a:ea typeface="ＭＳ Ｐゴシック" pitchFamily="50" charset="-128"/>
              </a:rPr>
              <a:t>SRU</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a:t>
            </a:r>
            <a:r>
              <a:rPr lang="en-US" altLang="ja-JP" sz="1600" dirty="0" smtClean="0">
                <a:ea typeface="ＭＳ Ｐゴシック" charset="-128"/>
              </a:rPr>
              <a:t> May 2014 </a:t>
            </a:r>
            <a:r>
              <a:rPr lang="en-US" altLang="ja-JP" sz="1600" dirty="0" smtClean="0">
                <a:ea typeface="ＭＳ Ｐゴシック" pitchFamily="-65" charset="-128"/>
              </a:rPr>
              <a:t>at Waikoloa</a:t>
            </a:r>
            <a:r>
              <a:rPr lang="en-US" altLang="ja-JP" sz="1600" dirty="0" smtClean="0">
                <a:ea typeface="ＭＳ Ｐゴシック" pitchFamily="50" charset="-128"/>
              </a:rPr>
              <a: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772816"/>
            <a:ext cx="7772400" cy="4114800"/>
          </a:xfrm>
        </p:spPr>
        <p:txBody>
          <a:bodyPr/>
          <a:lstStyle/>
          <a:p>
            <a:pPr>
              <a:buNone/>
            </a:pPr>
            <a:r>
              <a:rPr lang="en-US" altLang="ja-JP" sz="2400" dirty="0" smtClean="0"/>
              <a:t>Motion: </a:t>
            </a:r>
            <a:r>
              <a:rPr lang="en-US" altLang="ja-JP" sz="2400" i="1" dirty="0" smtClean="0"/>
              <a:t>that the 802.15 Working Group seeks approval from the 802 EC to extend the study group in 802.15 to develop the PAR and 5c documents for “Proposed SG Name” </a:t>
            </a:r>
            <a:endParaRPr lang="en-US" altLang="ja-JP" sz="2400" dirty="0" smtClean="0"/>
          </a:p>
          <a:p>
            <a:pPr>
              <a:buNone/>
            </a:pPr>
            <a:endParaRPr kumimoji="1" lang="ja-JP" altLang="en-US" sz="2400" dirty="0"/>
          </a:p>
        </p:txBody>
      </p:sp>
      <p:sp>
        <p:nvSpPr>
          <p:cNvPr id="7" name="タイトル 6"/>
          <p:cNvSpPr>
            <a:spLocks noGrp="1"/>
          </p:cNvSpPr>
          <p:nvPr>
            <p:ph type="title"/>
          </p:nvPr>
        </p:nvSpPr>
        <p:spPr/>
        <p:txBody>
          <a:bodyPr/>
          <a:lstStyle/>
          <a:p>
            <a:r>
              <a:rPr kumimoji="1" lang="en-US" altLang="ja-JP" dirty="0" smtClean="0"/>
              <a:t>Motion</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10</a:t>
            </a:fld>
            <a:endParaRPr lang="en-US" altLang="ja-JP" dirty="0"/>
          </a:p>
        </p:txBody>
      </p:sp>
      <p:sp>
        <p:nvSpPr>
          <p:cNvPr id="6" name="日付プレースホルダ 5"/>
          <p:cNvSpPr>
            <a:spLocks noGrp="1"/>
          </p:cNvSpPr>
          <p:nvPr>
            <p:ph type="dt" sz="half" idx="10"/>
          </p:nvPr>
        </p:nvSpPr>
        <p:spPr/>
        <p:txBody>
          <a:bodyPr/>
          <a:lstStyle/>
          <a:p>
            <a:r>
              <a:rPr lang="en-US" altLang="ja-JP" smtClean="0"/>
              <a:t>May 2014</a:t>
            </a:r>
            <a:endParaRPr lang="en-US" altLang="ja-JP"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81000"/>
            <a:ext cx="1600200" cy="212725"/>
          </a:xfrm>
        </p:spPr>
        <p:txBody>
          <a:bodyPr/>
          <a:lstStyle/>
          <a:p>
            <a:r>
              <a:rPr lang="en-US" altLang="ja-JP" smtClean="0"/>
              <a:t>May 2014</a:t>
            </a:r>
            <a:endParaRPr lang="en-US" altLang="ja-JP" dirty="0"/>
          </a:p>
        </p:txBody>
      </p:sp>
      <p:sp>
        <p:nvSpPr>
          <p:cNvPr id="5" name="フッター プレースホルダー 4"/>
          <p:cNvSpPr>
            <a:spLocks noGrp="1"/>
          </p:cNvSpPr>
          <p:nvPr>
            <p:ph type="ftr" sz="quarter" idx="11"/>
          </p:nvPr>
        </p:nvSpPr>
        <p:spPr>
          <a:xfrm>
            <a:off x="5484168" y="6475413"/>
            <a:ext cx="3124200" cy="182562"/>
          </a:xfrm>
        </p:spPr>
        <p:txBody>
          <a:body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988840"/>
            <a:ext cx="7632848" cy="3456384"/>
          </a:xfrm>
        </p:spPr>
        <p:txBody>
          <a:bodyPr/>
          <a:lstStyle/>
          <a:p>
            <a:r>
              <a:rPr lang="en-US" altLang="ja-JP" b="1" dirty="0">
                <a:ea typeface="ＭＳ Ｐゴシック" pitchFamily="50" charset="-128"/>
              </a:rPr>
              <a:t>IEEE 802.15 </a:t>
            </a:r>
            <a:r>
              <a:rPr lang="en-US" altLang="ja-JP" b="1" dirty="0" smtClean="0">
                <a:ea typeface="ＭＳ Ｐゴシック" pitchFamily="50" charset="-128"/>
              </a:rPr>
              <a:t>SG </a:t>
            </a:r>
            <a:r>
              <a:rPr lang="en-US" altLang="ja-JP" b="1" dirty="0">
                <a:ea typeface="ＭＳ Ｐゴシック" pitchFamily="50" charset="-128"/>
              </a:rPr>
              <a:t>SRU </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Waikoloa, HI </a:t>
            </a:r>
            <a:br>
              <a:rPr lang="en-US" altLang="ja-JP" dirty="0" smtClean="0">
                <a:ea typeface="ＭＳ Ｐゴシック" pitchFamily="50" charset="-128"/>
              </a:rPr>
            </a:br>
            <a:r>
              <a:rPr lang="en-US" altLang="ja-JP" dirty="0" smtClean="0">
                <a:ea typeface="ＭＳ Ｐゴシック" pitchFamily="50" charset="-128"/>
              </a:rPr>
              <a:t>May 15, 2014</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114800"/>
          </a:xfrm>
          <a:ln/>
        </p:spPr>
        <p:txBody>
          <a:bodyPr>
            <a:normAutofit fontScale="92500" lnSpcReduction="10000"/>
          </a:bodyPr>
          <a:lstStyle/>
          <a:p>
            <a:r>
              <a:rPr lang="en-US" altLang="ja-JP" sz="2800" dirty="0" smtClean="0"/>
              <a:t>SG SRU meeting call to order</a:t>
            </a:r>
          </a:p>
          <a:p>
            <a:r>
              <a:rPr lang="en-US" altLang="ja-JP" sz="2800" dirty="0" smtClean="0"/>
              <a:t>Call for essential patents and policies &amp; procedures reminder </a:t>
            </a:r>
          </a:p>
          <a:p>
            <a:r>
              <a:rPr lang="en-US" altLang="ja-JP" sz="2800" dirty="0" smtClean="0"/>
              <a:t>Approve meeting minutes</a:t>
            </a:r>
          </a:p>
          <a:p>
            <a:r>
              <a:rPr lang="en-US" altLang="ja-JP" sz="2800" dirty="0" smtClean="0"/>
              <a:t>Status of PAR, CSD development and Timeline</a:t>
            </a:r>
          </a:p>
          <a:p>
            <a:r>
              <a:rPr lang="en-US" altLang="ja-JP" sz="2800" dirty="0" smtClean="0"/>
              <a:t>Presentations</a:t>
            </a:r>
          </a:p>
          <a:p>
            <a:r>
              <a:rPr lang="en-US" altLang="ja-JP" sz="2800" dirty="0" smtClean="0"/>
              <a:t>Finalizes PAR and CSD documents</a:t>
            </a:r>
          </a:p>
          <a:p>
            <a:r>
              <a:rPr lang="en-US" altLang="ja-JP" sz="2800" dirty="0" smtClean="0"/>
              <a:t>Plan for July meeting</a:t>
            </a:r>
          </a:p>
          <a:p>
            <a:r>
              <a:rPr lang="en-US" altLang="ja-JP" sz="2800" dirty="0" smtClean="0">
                <a:ea typeface="ＭＳ Ｐゴシック" pitchFamily="50" charset="-128"/>
              </a:rPr>
              <a:t>Report on progress to WG</a:t>
            </a:r>
            <a:endParaRPr lang="en-US" altLang="ja-JP" sz="2800" dirty="0">
              <a:ea typeface="ＭＳ Ｐゴシック" pitchFamily="50" charset="-128"/>
            </a:endParaRPr>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4" name="日付プレースホルダー 3"/>
          <p:cNvSpPr>
            <a:spLocks noGrp="1"/>
          </p:cNvSpPr>
          <p:nvPr>
            <p:ph type="dt" sz="half" idx="10"/>
          </p:nvPr>
        </p:nvSpPr>
        <p:spPr/>
        <p:txBody>
          <a:bodyPr/>
          <a:lstStyle/>
          <a:p>
            <a:r>
              <a:rPr lang="en-US" altLang="ja-JP" smtClean="0"/>
              <a:t>May 2014</a:t>
            </a:r>
            <a:endParaRPr lang="en-US" altLang="ja-JP"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smtClean="0"/>
              <a:t>May 2014</a:t>
            </a:r>
            <a:endParaRPr lang="en-US" altLang="ja-JP" dirty="0"/>
          </a:p>
        </p:txBody>
      </p:sp>
      <p:sp>
        <p:nvSpPr>
          <p:cNvPr id="4" name="フッター プレースホルダ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4</a:t>
            </a:fld>
            <a:endParaRPr lang="en-US" altLang="ja-JP" dirty="0"/>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2355893728"/>
              </p:ext>
            </p:extLst>
          </p:nvPr>
        </p:nvGraphicFramePr>
        <p:xfrm>
          <a:off x="395536" y="1619508"/>
          <a:ext cx="8205924" cy="3537684"/>
        </p:xfrm>
        <a:graphic>
          <a:graphicData uri="http://schemas.openxmlformats.org/drawingml/2006/table">
            <a:tbl>
              <a:tblPr/>
              <a:tblGrid>
                <a:gridCol w="405501"/>
                <a:gridCol w="2616423"/>
                <a:gridCol w="432000"/>
                <a:gridCol w="432000"/>
                <a:gridCol w="432000"/>
                <a:gridCol w="432000"/>
                <a:gridCol w="432000"/>
                <a:gridCol w="432000"/>
                <a:gridCol w="432000"/>
                <a:gridCol w="432000"/>
                <a:gridCol w="432000"/>
                <a:gridCol w="432000"/>
                <a:gridCol w="432000"/>
                <a:gridCol w="432000"/>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PAR development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Use Cases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Title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Scope &amp; Purpose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5C analyses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Interaction with other TG/WG</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(to identify relationship )</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Submission to WG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Standard development phase (TG)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rgbClr val="000000"/>
                          </a:solidFill>
                          <a:effectLst/>
                          <a:latin typeface="Calibri" pitchFamily="34" charset="0"/>
                          <a:ea typeface="ＭＳ Ｐゴシック" pitchFamily="50" charset="-128"/>
                        </a:rPr>
                        <a:t> </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
        <p:nvSpPr>
          <p:cNvPr id="8" name="Content Placeholder 2"/>
          <p:cNvSpPr txBox="1">
            <a:spLocks/>
          </p:cNvSpPr>
          <p:nvPr/>
        </p:nvSpPr>
        <p:spPr bwMode="auto">
          <a:xfrm>
            <a:off x="467544" y="5229200"/>
            <a:ext cx="8229600" cy="12241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buFont typeface="Wingdings" pitchFamily="2" charset="2"/>
              <a:buChar char="q"/>
            </a:pPr>
            <a:r>
              <a:rPr lang="en-GB" altLang="ja-JP" sz="1600" kern="0" dirty="0" smtClean="0"/>
              <a:t>Target dates:</a:t>
            </a:r>
          </a:p>
          <a:p>
            <a:pPr lvl="1">
              <a:buFont typeface="Wingdings" pitchFamily="2" charset="2"/>
              <a:buChar char="ü"/>
            </a:pPr>
            <a:r>
              <a:rPr lang="en-GB" altLang="ja-JP" sz="1600" kern="0" dirty="0"/>
              <a:t>PAR submission to </a:t>
            </a:r>
            <a:r>
              <a:rPr lang="en-GB" altLang="ja-JP" sz="1600" kern="0" dirty="0" smtClean="0"/>
              <a:t> WG in May 2014</a:t>
            </a:r>
          </a:p>
          <a:p>
            <a:pPr lvl="1">
              <a:buFont typeface="Wingdings" pitchFamily="2" charset="2"/>
              <a:buChar char="ü"/>
            </a:pPr>
            <a:r>
              <a:rPr lang="en-GB" altLang="ja-JP" sz="1600" kern="0" dirty="0" smtClean="0"/>
              <a:t>PAR review in July 2014</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772816"/>
            <a:ext cx="8640960" cy="4680520"/>
          </a:xfrm>
        </p:spPr>
        <p:txBody>
          <a:bodyPr>
            <a:normAutofit/>
          </a:bodyPr>
          <a:lstStyle/>
          <a:p>
            <a:pPr>
              <a:lnSpc>
                <a:spcPct val="80000"/>
              </a:lnSpc>
            </a:pPr>
            <a:r>
              <a:rPr lang="en-US" altLang="ja-JP" sz="2400" dirty="0" smtClean="0">
                <a:ea typeface="ＭＳ Ｐゴシック" pitchFamily="50" charset="-128"/>
              </a:rPr>
              <a:t>2 meetings were held at PM2 on </a:t>
            </a:r>
            <a:r>
              <a:rPr lang="en-US" altLang="ko-KR" sz="2400" dirty="0" smtClean="0">
                <a:ea typeface="굴림" pitchFamily="34" charset="-127"/>
              </a:rPr>
              <a:t>May 13 and PM1 on May 14.</a:t>
            </a:r>
          </a:p>
          <a:p>
            <a:pPr>
              <a:lnSpc>
                <a:spcPct val="80000"/>
              </a:lnSpc>
            </a:pPr>
            <a:r>
              <a:rPr lang="en-US" altLang="ja-JP" sz="2400" dirty="0" smtClean="0">
                <a:ea typeface="ＭＳ Ｐゴシック" pitchFamily="50" charset="-128"/>
              </a:rPr>
              <a:t>Approve meeting minutes </a:t>
            </a:r>
          </a:p>
          <a:p>
            <a:pPr marL="900113" lvl="2" indent="-177800"/>
            <a:r>
              <a:rPr lang="en-US" altLang="ja-JP" sz="2000" dirty="0" smtClean="0"/>
              <a:t>SG SRU March 2014 Meeting Minutes (15-14-0193)</a:t>
            </a:r>
          </a:p>
          <a:p>
            <a:r>
              <a:rPr lang="en-US" altLang="ja-JP" sz="2400" dirty="0" smtClean="0"/>
              <a:t>Finalizes PAR (15-13-615) and CSD (15-14-0175) documents</a:t>
            </a:r>
          </a:p>
          <a:p>
            <a:pPr lvl="1"/>
            <a:endParaRPr lang="en-US" altLang="ja-JP" sz="2000" dirty="0" smtClean="0"/>
          </a:p>
          <a:p>
            <a:pPr>
              <a:lnSpc>
                <a:spcPct val="80000"/>
              </a:lnSpc>
            </a:pPr>
            <a:r>
              <a:rPr lang="en-US" altLang="ja-JP" sz="2400" dirty="0" smtClean="0"/>
              <a:t>Confirm of plan for July meeting</a:t>
            </a: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p:txBody>
      </p:sp>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5</a:t>
            </a:fld>
            <a:endParaRPr lang="en-US" altLang="ja-JP" dirty="0"/>
          </a:p>
        </p:txBody>
      </p:sp>
      <p:sp>
        <p:nvSpPr>
          <p:cNvPr id="4" name="日付プレースホルダ 3"/>
          <p:cNvSpPr>
            <a:spLocks noGrp="1"/>
          </p:cNvSpPr>
          <p:nvPr>
            <p:ph type="dt" sz="half" idx="10"/>
          </p:nvPr>
        </p:nvSpPr>
        <p:spPr/>
        <p:txBody>
          <a:bodyPr/>
          <a:lstStyle/>
          <a:p>
            <a:r>
              <a:rPr lang="en-US" altLang="ja-JP" smtClean="0"/>
              <a:t>May 2014</a:t>
            </a:r>
            <a:endParaRPr lang="en-US" altLang="ja-JP"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lstStyle/>
          <a:p>
            <a:r>
              <a:rPr lang="en-US" altLang="ja-JP" sz="2400" dirty="0"/>
              <a:t>Proposed updates on SRU </a:t>
            </a:r>
            <a:r>
              <a:rPr lang="en-US" altLang="ja-JP" sz="2400" dirty="0" smtClean="0"/>
              <a:t>PAR(15-14-0278) </a:t>
            </a:r>
            <a:r>
              <a:rPr lang="en-US" altLang="ja-JP" sz="2400" dirty="0"/>
              <a:t>by Masa </a:t>
            </a:r>
            <a:r>
              <a:rPr lang="en-US" altLang="ja-JP" sz="2400" dirty="0" smtClean="0"/>
              <a:t>Ariyoshi</a:t>
            </a:r>
            <a:endParaRPr lang="en-US" altLang="ja-JP" sz="2400" dirty="0"/>
          </a:p>
          <a:p>
            <a:r>
              <a:rPr lang="en-US" altLang="ja-JP" sz="2400" dirty="0" smtClean="0"/>
              <a:t>Working </a:t>
            </a:r>
            <a:r>
              <a:rPr lang="en-US" altLang="ja-JP" sz="2400" dirty="0"/>
              <a:t>Draft of SG SRU PAR (</a:t>
            </a:r>
            <a:r>
              <a:rPr lang="en-US" altLang="ja-JP" sz="2400" dirty="0" smtClean="0"/>
              <a:t>15-13-615) </a:t>
            </a:r>
            <a:r>
              <a:rPr lang="en-US" altLang="ja-JP" sz="2400" dirty="0"/>
              <a:t>by Shoichi Kitazawa</a:t>
            </a:r>
          </a:p>
          <a:p>
            <a:r>
              <a:rPr lang="en-US" altLang="ja-JP" sz="2400" dirty="0" smtClean="0"/>
              <a:t>Working </a:t>
            </a:r>
            <a:r>
              <a:rPr lang="en-US" altLang="ja-JP" sz="2400" dirty="0"/>
              <a:t>Draft of SG SRU </a:t>
            </a:r>
            <a:r>
              <a:rPr lang="en-US" altLang="ja-JP" sz="2400" dirty="0" smtClean="0"/>
              <a:t>CSD (</a:t>
            </a:r>
            <a:r>
              <a:rPr lang="en-US" altLang="ja-JP" sz="2400" dirty="0" smtClean="0"/>
              <a:t>15-14-0175) </a:t>
            </a:r>
            <a:r>
              <a:rPr lang="en-US" altLang="ja-JP" sz="2400" dirty="0" smtClean="0"/>
              <a:t>by Masa Ariyoshi</a:t>
            </a:r>
          </a:p>
          <a:p>
            <a:pPr>
              <a:buNone/>
            </a:pPr>
            <a:endParaRPr lang="en-US" altLang="ja-JP" sz="2400" dirty="0" smtClean="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6</a:t>
            </a:fld>
            <a:endParaRPr lang="en-US" altLang="ja-JP" dirty="0"/>
          </a:p>
        </p:txBody>
      </p:sp>
      <p:sp>
        <p:nvSpPr>
          <p:cNvPr id="6" name="日付プレースホルダ 5"/>
          <p:cNvSpPr>
            <a:spLocks noGrp="1"/>
          </p:cNvSpPr>
          <p:nvPr>
            <p:ph type="dt" sz="half" idx="10"/>
          </p:nvPr>
        </p:nvSpPr>
        <p:spPr/>
        <p:txBody>
          <a:bodyPr/>
          <a:lstStyle/>
          <a:p>
            <a:r>
              <a:rPr lang="en-US" altLang="ja-JP" smtClean="0"/>
              <a:t>May 2014</a:t>
            </a:r>
            <a:endParaRPr lang="en-US" altLang="ja-JP"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251520" y="685800"/>
            <a:ext cx="8640960" cy="1066800"/>
          </a:xfrm>
        </p:spPr>
        <p:txBody>
          <a:bodyPr>
            <a:normAutofit fontScale="90000"/>
          </a:bodyPr>
          <a:lstStyle/>
          <a:p>
            <a:r>
              <a:rPr lang="de-DE" altLang="ja-JP" dirty="0" smtClean="0"/>
              <a:t>Motion to approve the SG </a:t>
            </a:r>
            <a:r>
              <a:rPr lang="en-US" altLang="ja-JP" dirty="0" smtClean="0"/>
              <a:t>SRU</a:t>
            </a:r>
            <a:r>
              <a:rPr lang="de-DE" altLang="ja-JP" dirty="0" smtClean="0"/>
              <a:t> PAR and</a:t>
            </a:r>
            <a:r>
              <a:rPr lang="ja-JP" altLang="en-US" dirty="0" smtClean="0"/>
              <a:t> </a:t>
            </a:r>
            <a:r>
              <a:rPr lang="en-US" altLang="ja-JP" dirty="0" smtClean="0"/>
              <a:t>CSD</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7</a:t>
            </a:fld>
            <a:endParaRPr lang="en-US" altLang="ja-JP" dirty="0"/>
          </a:p>
        </p:txBody>
      </p:sp>
      <p:sp>
        <p:nvSpPr>
          <p:cNvPr id="6" name="日付プレースホルダ 5"/>
          <p:cNvSpPr>
            <a:spLocks noGrp="1"/>
          </p:cNvSpPr>
          <p:nvPr>
            <p:ph type="dt" sz="half" idx="10"/>
          </p:nvPr>
        </p:nvSpPr>
        <p:spPr/>
        <p:txBody>
          <a:bodyPr/>
          <a:lstStyle/>
          <a:p>
            <a:r>
              <a:rPr lang="en-US" altLang="ja-JP" smtClean="0"/>
              <a:t>May 2014</a:t>
            </a:r>
            <a:endParaRPr lang="en-US" altLang="ja-JP" dirty="0"/>
          </a:p>
        </p:txBody>
      </p:sp>
      <p:sp>
        <p:nvSpPr>
          <p:cNvPr id="7" name="正方形/長方形 6"/>
          <p:cNvSpPr/>
          <p:nvPr/>
        </p:nvSpPr>
        <p:spPr>
          <a:xfrm>
            <a:off x="251520" y="1916832"/>
            <a:ext cx="8640960" cy="4401205"/>
          </a:xfrm>
          <a:prstGeom prst="rect">
            <a:avLst/>
          </a:prstGeom>
        </p:spPr>
        <p:txBody>
          <a:bodyPr wrap="square">
            <a:spAutoFit/>
          </a:bodyPr>
          <a:lstStyle/>
          <a:p>
            <a:pPr marL="92075" indent="-92075">
              <a:buNone/>
            </a:pPr>
            <a:r>
              <a:rPr lang="en-US" altLang="ja-JP" sz="2800" dirty="0" smtClean="0"/>
              <a:t>Study Group Motion that PAR (15-13-0615-07-0sru-sru-working-draft-par.docx) and CSD (15-14-0175-04-0sru-working-draft-of-sg-sru-csd.docx) be approved and  submitted to the WG for its approval, and that the EC be requested to forward the PAR to </a:t>
            </a:r>
            <a:r>
              <a:rPr lang="en-US" altLang="ja-JP" sz="2800" dirty="0" err="1" smtClean="0"/>
              <a:t>NesCom</a:t>
            </a:r>
            <a:r>
              <a:rPr lang="en-US" altLang="ja-JP" sz="2800" dirty="0" smtClean="0"/>
              <a:t>.</a:t>
            </a:r>
          </a:p>
          <a:p>
            <a:pPr marL="92075" indent="-92075">
              <a:buNone/>
            </a:pPr>
            <a:endParaRPr lang="en-US" altLang="ja-JP" sz="2800" dirty="0" smtClean="0"/>
          </a:p>
          <a:p>
            <a:pPr marL="92075" indent="-92075">
              <a:buNone/>
            </a:pPr>
            <a:r>
              <a:rPr lang="en-US" altLang="ja-JP" sz="2800" dirty="0" err="1" smtClean="0"/>
              <a:t>Moved:Masa</a:t>
            </a:r>
            <a:r>
              <a:rPr lang="en-US" altLang="ja-JP" sz="2800" dirty="0" smtClean="0"/>
              <a:t> Ariyoshi</a:t>
            </a:r>
          </a:p>
          <a:p>
            <a:pPr marL="92075" indent="-92075">
              <a:buNone/>
            </a:pPr>
            <a:r>
              <a:rPr lang="en-US" altLang="ja-JP" sz="2800" dirty="0" err="1" smtClean="0"/>
              <a:t>Second:Mineo</a:t>
            </a:r>
            <a:r>
              <a:rPr lang="en-US" altLang="ja-JP" sz="2800" dirty="0" smtClean="0"/>
              <a:t> Takai</a:t>
            </a:r>
          </a:p>
          <a:p>
            <a:pPr marL="92075" indent="-92075">
              <a:buNone/>
            </a:pPr>
            <a:r>
              <a:rPr lang="en-US" altLang="ja-JP" sz="2800" dirty="0" smtClean="0"/>
              <a:t> </a:t>
            </a:r>
          </a:p>
          <a:p>
            <a:pPr marL="92075" indent="-92075">
              <a:buNone/>
            </a:pPr>
            <a:r>
              <a:rPr lang="en-US" altLang="ja-JP" sz="2800" dirty="0" smtClean="0"/>
              <a:t>Motion passed with unanimous consent.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smtClean="0"/>
              <a:t>4 meeting slot.</a:t>
            </a:r>
          </a:p>
          <a:p>
            <a:pPr lvl="1"/>
            <a:r>
              <a:rPr lang="en-US" altLang="ja-JP" sz="2400" dirty="0" smtClean="0"/>
              <a:t>Comment resolution of the PAR document.</a:t>
            </a:r>
          </a:p>
          <a:p>
            <a:pPr lvl="1"/>
            <a:r>
              <a:rPr lang="en-US" altLang="ja-JP" sz="2400" dirty="0" smtClean="0"/>
              <a:t>Hearing presentations.</a:t>
            </a:r>
          </a:p>
          <a:p>
            <a:pPr lvl="1"/>
            <a:endParaRPr lang="en-US" altLang="ja-JP" sz="2400" dirty="0" smtClean="0"/>
          </a:p>
          <a:p>
            <a:endParaRPr kumimoji="1" lang="ja-JP" altLang="en-US" sz="2800" dirty="0"/>
          </a:p>
        </p:txBody>
      </p:sp>
      <p:sp>
        <p:nvSpPr>
          <p:cNvPr id="2" name="タイトル 1"/>
          <p:cNvSpPr>
            <a:spLocks noGrp="1"/>
          </p:cNvSpPr>
          <p:nvPr>
            <p:ph type="title"/>
          </p:nvPr>
        </p:nvSpPr>
        <p:spPr/>
        <p:txBody>
          <a:bodyPr/>
          <a:lstStyle/>
          <a:p>
            <a:r>
              <a:rPr lang="en-US" altLang="ja-JP" dirty="0" smtClean="0"/>
              <a:t>Plan for July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8</a:t>
            </a:fld>
            <a:endParaRPr lang="en-US" altLang="ja-JP" dirty="0"/>
          </a:p>
        </p:txBody>
      </p:sp>
      <p:sp>
        <p:nvSpPr>
          <p:cNvPr id="4" name="日付プレースホルダ 3"/>
          <p:cNvSpPr>
            <a:spLocks noGrp="1"/>
          </p:cNvSpPr>
          <p:nvPr>
            <p:ph type="dt" sz="half" idx="10"/>
          </p:nvPr>
        </p:nvSpPr>
        <p:spPr/>
        <p:txBody>
          <a:bodyPr/>
          <a:lstStyle/>
          <a:p>
            <a:r>
              <a:rPr lang="en-US" altLang="ja-JP" smtClean="0"/>
              <a:t>May 2014</a:t>
            </a:r>
            <a:endParaRPr lang="en-US" altLang="ja-JP"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323528" y="1837184"/>
            <a:ext cx="8496944" cy="4472136"/>
          </a:xfrm>
        </p:spPr>
        <p:txBody>
          <a:bodyPr/>
          <a:lstStyle/>
          <a:p>
            <a:pPr lvl="0">
              <a:buNone/>
            </a:pPr>
            <a:r>
              <a:rPr lang="en-US" altLang="ja-JP" sz="2400" dirty="0" smtClean="0"/>
              <a:t>Motion:</a:t>
            </a:r>
            <a:r>
              <a:rPr lang="en-US" altLang="ja-JP" sz="2400" i="1" dirty="0" smtClean="0"/>
              <a:t> request that the PAR and CSD contained in documents 15-</a:t>
            </a:r>
            <a:r>
              <a:rPr lang="en-US" altLang="ja-JP" sz="2400" dirty="0" smtClean="0"/>
              <a:t>13-0615-07</a:t>
            </a:r>
            <a:r>
              <a:rPr lang="en-US" altLang="ja-JP" sz="2400" i="1" dirty="0" smtClean="0"/>
              <a:t> and 15-</a:t>
            </a:r>
            <a:r>
              <a:rPr lang="en-US" altLang="ja-JP" sz="2400" dirty="0" smtClean="0"/>
              <a:t>14-0175-04</a:t>
            </a:r>
            <a:r>
              <a:rPr lang="en-US" altLang="ja-JP" sz="2400" i="1" dirty="0" smtClean="0"/>
              <a:t>, respectively, be approved by the 802.15 WG and that the 802 EC be requested to forward the revised PAR to </a:t>
            </a:r>
            <a:r>
              <a:rPr lang="en-US" altLang="ja-JP" sz="2400" i="1" dirty="0" err="1" smtClean="0"/>
              <a:t>NesCom</a:t>
            </a:r>
            <a:r>
              <a:rPr lang="en-US" altLang="ja-JP" sz="2400" i="1" dirty="0" smtClean="0"/>
              <a:t>. The 802.15 working group chair and technical editor are authorized to make additional modifications to the PAR and 5C as needed to reflect EC discussion at its closing meeting.</a:t>
            </a:r>
          </a:p>
          <a:p>
            <a:pPr lvl="0">
              <a:buNone/>
            </a:pPr>
            <a:endParaRPr lang="en-US" altLang="ja-JP" sz="2400" dirty="0" smtClean="0"/>
          </a:p>
          <a:p>
            <a:pPr marL="92075" indent="-92075">
              <a:buNone/>
            </a:pPr>
            <a:r>
              <a:rPr lang="en-US" altLang="ja-JP" sz="2400" dirty="0" smtClean="0"/>
              <a:t>Moved:</a:t>
            </a:r>
          </a:p>
          <a:p>
            <a:pPr marL="92075" indent="-92075">
              <a:buNone/>
            </a:pPr>
            <a:r>
              <a:rPr lang="en-US" altLang="ja-JP" sz="2400" dirty="0" smtClean="0"/>
              <a:t>Second:</a:t>
            </a:r>
          </a:p>
          <a:p>
            <a:pPr>
              <a:buNone/>
            </a:pPr>
            <a:r>
              <a:rPr lang="en-US" altLang="ja-JP" sz="2400" dirty="0" smtClean="0"/>
              <a:t/>
            </a:r>
            <a:br>
              <a:rPr lang="en-US" altLang="ja-JP" sz="2400" dirty="0" smtClean="0"/>
            </a:br>
            <a:endParaRPr lang="en-US" altLang="ja-JP" sz="2400" dirty="0" smtClean="0"/>
          </a:p>
          <a:p>
            <a:pPr>
              <a:buNone/>
            </a:pPr>
            <a:endParaRPr kumimoji="1" lang="ja-JP" altLang="en-US" sz="2400" dirty="0"/>
          </a:p>
        </p:txBody>
      </p:sp>
      <p:sp>
        <p:nvSpPr>
          <p:cNvPr id="7" name="タイトル 6"/>
          <p:cNvSpPr>
            <a:spLocks noGrp="1"/>
          </p:cNvSpPr>
          <p:nvPr>
            <p:ph type="title"/>
          </p:nvPr>
        </p:nvSpPr>
        <p:spPr/>
        <p:txBody>
          <a:bodyPr/>
          <a:lstStyle/>
          <a:p>
            <a:r>
              <a:rPr kumimoji="1" lang="en-US" altLang="ja-JP" dirty="0" smtClean="0"/>
              <a:t>Motion</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p:txBody>
          <a:bodyPr/>
          <a:lstStyle/>
          <a:p>
            <a:r>
              <a:rPr lang="en-US" altLang="ja-JP" smtClean="0"/>
              <a:t>May 2014</a:t>
            </a:r>
            <a:endParaRPr lang="en-US" altLang="ja-JP" dirty="0"/>
          </a:p>
        </p:txBody>
      </p:sp>
    </p:spTree>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434</TotalTime>
  <Words>462</Words>
  <Application>Microsoft Office PowerPoint</Application>
  <PresentationFormat>画面に合わせる (4:3)</PresentationFormat>
  <Paragraphs>119</Paragraphs>
  <Slides>10</Slides>
  <Notes>1</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IEEE-P802_15</vt:lpstr>
      <vt:lpstr>スライド 1</vt:lpstr>
      <vt:lpstr>IEEE 802.15 SG SRU   Closing report   Waikoloa, HI  May 15, 2014</vt:lpstr>
      <vt:lpstr>Agenda items for the week</vt:lpstr>
      <vt:lpstr>Timeline</vt:lpstr>
      <vt:lpstr>Accomplishment for the meeting</vt:lpstr>
      <vt:lpstr>Contributions</vt:lpstr>
      <vt:lpstr>Motion to approve the SG SRU PAR and CSD</vt:lpstr>
      <vt:lpstr>Plan for July Meeting</vt:lpstr>
      <vt:lpstr>Motion</vt:lpstr>
      <vt:lpstr>Motion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May 2014</dc:title>
  <dc:subject>IEEE 802.15 &lt;subject&gt;</dc:subject>
  <dc:creator>kitazawa</dc:creator>
  <dc:description>15-14-0316-00-0sru</dc:description>
  <cp:lastModifiedBy>kitazawa</cp:lastModifiedBy>
  <cp:revision>5</cp:revision>
  <cp:lastPrinted>1998-02-10T13:28:06Z</cp:lastPrinted>
  <dcterms:created xsi:type="dcterms:W3CDTF">2013-09-18T06:18:22Z</dcterms:created>
  <dcterms:modified xsi:type="dcterms:W3CDTF">2014-05-15T21:50:34Z</dcterms:modified>
</cp:coreProperties>
</file>