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8" r:id="rId2"/>
  </p:sldMasterIdLst>
  <p:notesMasterIdLst>
    <p:notesMasterId r:id="rId12"/>
  </p:notesMasterIdLst>
  <p:handoutMasterIdLst>
    <p:handoutMasterId r:id="rId13"/>
  </p:handoutMasterIdLst>
  <p:sldIdLst>
    <p:sldId id="259" r:id="rId3"/>
    <p:sldId id="401" r:id="rId4"/>
    <p:sldId id="400" r:id="rId5"/>
    <p:sldId id="404" r:id="rId6"/>
    <p:sldId id="357" r:id="rId7"/>
    <p:sldId id="348" r:id="rId8"/>
    <p:sldId id="405" r:id="rId9"/>
    <p:sldId id="406" r:id="rId10"/>
    <p:sldId id="388"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71" autoAdjust="0"/>
    <p:restoredTop sz="87175" autoAdjust="0"/>
  </p:normalViewPr>
  <p:slideViewPr>
    <p:cSldViewPr>
      <p:cViewPr>
        <p:scale>
          <a:sx n="66" d="100"/>
          <a:sy n="66" d="100"/>
        </p:scale>
        <p:origin x="-498" y="360"/>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2766"/>
    </p:cViewPr>
  </p:sorterViewPr>
  <p:notesViewPr>
    <p:cSldViewPr>
      <p:cViewPr varScale="1">
        <p:scale>
          <a:sx n="44" d="100"/>
          <a:sy n="44" d="100"/>
        </p:scale>
        <p:origin x="-2394" y="-114"/>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ea typeface="+mn-ea"/>
              </a:defRPr>
            </a:lvl1pPr>
          </a:lstStyle>
          <a:p>
            <a:pPr>
              <a:defRPr/>
            </a:pPr>
            <a:r>
              <a:rPr lang="en-US"/>
              <a:t>Page </a:t>
            </a:r>
            <a:fld id="{DC8D5E9A-F779-4D72-9D15-21E3C0045831}" type="slidenum">
              <a:rPr lang="en-US"/>
              <a:pPr>
                <a:defRPr/>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3894734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ea typeface="+mn-ea"/>
              </a:defRPr>
            </a:lvl1pPr>
          </a:lstStyle>
          <a:p>
            <a:pPr>
              <a:defRPr/>
            </a:pPr>
            <a:r>
              <a:rPr lang="en-US"/>
              <a:t>Page </a:t>
            </a:r>
            <a:fld id="{CD719945-B5F0-4CA8-B5C6-FA6B394C3F17}" type="slidenum">
              <a:rPr lang="en-US"/>
              <a:pPr>
                <a:defRPr/>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201684043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xfrm>
            <a:off x="7202488" y="220663"/>
            <a:ext cx="4625975" cy="3468687"/>
          </a:xfrm>
          <a:ln/>
        </p:spPr>
      </p:sp>
      <p:sp>
        <p:nvSpPr>
          <p:cNvPr id="19459" name="Notes Placeholder 2"/>
          <p:cNvSpPr>
            <a:spLocks noGrp="1"/>
          </p:cNvSpPr>
          <p:nvPr>
            <p:ph type="body" idx="1"/>
          </p:nvPr>
        </p:nvSpPr>
        <p:spPr>
          <a:noFill/>
          <a:ln/>
        </p:spPr>
        <p:txBody>
          <a:bodyPr/>
          <a:lstStyle/>
          <a:p>
            <a:endParaRPr lang="en-US" altLang="zh-CN" smtClean="0"/>
          </a:p>
        </p:txBody>
      </p:sp>
      <p:sp>
        <p:nvSpPr>
          <p:cNvPr id="4" name="Header Placeholder 3"/>
          <p:cNvSpPr>
            <a:spLocks noGrp="1"/>
          </p:cNvSpPr>
          <p:nvPr>
            <p:ph type="hdr" sz="quarter"/>
          </p:nvPr>
        </p:nvSpPr>
        <p:spPr/>
        <p:txBody>
          <a:bodyPr/>
          <a:lstStyle/>
          <a:p>
            <a:pPr>
              <a:defRPr/>
            </a:pPr>
            <a:r>
              <a:rPr lang="en-US" smtClean="0"/>
              <a:t>doc.: IEEE 802.15-&lt;doc#&gt;</a:t>
            </a:r>
            <a:endParaRPr lang="en-US"/>
          </a:p>
        </p:txBody>
      </p:sp>
      <p:sp>
        <p:nvSpPr>
          <p:cNvPr id="5" name="Date Placeholder 4"/>
          <p:cNvSpPr>
            <a:spLocks noGrp="1"/>
          </p:cNvSpPr>
          <p:nvPr>
            <p:ph type="dt" sz="quarter" idx="1"/>
          </p:nvPr>
        </p:nvSpPr>
        <p:spPr/>
        <p:txBody>
          <a:bodyPr/>
          <a:lstStyle/>
          <a:p>
            <a:pPr>
              <a:defRPr/>
            </a:pPr>
            <a:r>
              <a:rPr lang="en-US" smtClean="0"/>
              <a:t>&lt;month year&gt;</a:t>
            </a:r>
            <a:endParaRPr lang="en-US"/>
          </a:p>
        </p:txBody>
      </p:sp>
      <p:sp>
        <p:nvSpPr>
          <p:cNvPr id="6" name="Footer Placeholder 5"/>
          <p:cNvSpPr>
            <a:spLocks noGrp="1"/>
          </p:cNvSpPr>
          <p:nvPr>
            <p:ph type="ftr" sz="quarter" idx="4"/>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CD0ED1A7-432B-453E-A415-581B3E7A1F38}" type="slidenum">
              <a:rPr lang="en-US" smtClean="0"/>
              <a:pPr>
                <a:defRPr/>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C750C27-878D-4BDC-810F-E8B5934036B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dirty="0"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BE28C0D-E7AE-48D7-8968-E5CC795B1CA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789B918-EA03-48ED-B3CB-CA1019BF828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81000"/>
            <a:ext cx="1600200" cy="212725"/>
          </a:xfrm>
        </p:spPr>
        <p:txBody>
          <a:bodyPr/>
          <a:lstStyle>
            <a:lvl1pPr>
              <a:defRPr/>
            </a:lvl1pPr>
          </a:lstStyle>
          <a:p>
            <a:pPr>
              <a:defRPr/>
            </a:pPr>
            <a:r>
              <a:rPr lang="en-US" altLang="zh-CN"/>
              <a:t>Nov.  2012</a:t>
            </a:r>
          </a:p>
        </p:txBody>
      </p:sp>
      <p:sp>
        <p:nvSpPr>
          <p:cNvPr id="6" name="Footer Placeholder 5"/>
          <p:cNvSpPr>
            <a:spLocks noGrp="1"/>
          </p:cNvSpPr>
          <p:nvPr>
            <p:ph type="ftr" sz="quarter" idx="11"/>
          </p:nvPr>
        </p:nvSpPr>
        <p:spPr>
          <a:xfrm>
            <a:off x="5486400" y="6475413"/>
            <a:ext cx="3067050" cy="182562"/>
          </a:xfrm>
        </p:spPr>
        <p:txBody>
          <a:bodyPr/>
          <a:lstStyle>
            <a:lvl1pPr>
              <a:defRPr/>
            </a:lvl1pPr>
          </a:lstStyle>
          <a:p>
            <a:pPr>
              <a:defRPr/>
            </a:pPr>
            <a:r>
              <a:rPr lang="en-US" altLang="zh-CN"/>
              <a:t>L. Li, Vinno; W. X. Zou, BUPT; G. L. Du, BUPT</a:t>
            </a:r>
          </a:p>
        </p:txBody>
      </p:sp>
      <p:sp>
        <p:nvSpPr>
          <p:cNvPr id="7" name="Slide Number Placeholder 6"/>
          <p:cNvSpPr>
            <a:spLocks noGrp="1"/>
          </p:cNvSpPr>
          <p:nvPr>
            <p:ph type="sldNum" sz="quarter" idx="12"/>
          </p:nvPr>
        </p:nvSpPr>
        <p:spPr/>
        <p:txBody>
          <a:bodyPr/>
          <a:lstStyle>
            <a:lvl1pPr>
              <a:defRPr/>
            </a:lvl1pPr>
          </a:lstStyle>
          <a:p>
            <a:pPr>
              <a:defRPr/>
            </a:pPr>
            <a:r>
              <a:rPr lang="en-US" altLang="zh-CN"/>
              <a:t>Slide </a:t>
            </a:r>
            <a:fld id="{2DB7D742-5B44-4BEB-A3B3-63647C898C7A}" type="slidenum">
              <a:rPr lang="en-US" altLang="zh-CN"/>
              <a:pPr>
                <a:defRPr/>
              </a:pPr>
              <a:t>‹#›</a:t>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CN" smtClean="0"/>
              <a:t>Click to edit Master title style</a:t>
            </a:r>
            <a:endParaRPr lang="zh-CN"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smtClean="0"/>
              <a:t>Click to edit Master subtitle style</a:t>
            </a:r>
            <a:endParaRPr lang="zh-CN" altLang="en-US"/>
          </a:p>
        </p:txBody>
      </p:sp>
      <p:sp>
        <p:nvSpPr>
          <p:cNvPr id="4" name="Date Placeholder 3"/>
          <p:cNvSpPr>
            <a:spLocks noGrp="1"/>
          </p:cNvSpPr>
          <p:nvPr>
            <p:ph type="dt" sz="half" idx="10"/>
          </p:nvPr>
        </p:nvSpPr>
        <p:spPr/>
        <p:txBody>
          <a:bodyPr/>
          <a:lstStyle/>
          <a:p>
            <a:fld id="{5994B9D1-7489-4DA8-92C0-6BBDB6711E2B}" type="datetimeFigureOut">
              <a:rPr lang="zh-CN" altLang="en-US" smtClean="0"/>
              <a:t>2014/5/14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531102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5994B9D1-7489-4DA8-92C0-6BBDB6711E2B}" type="datetimeFigureOut">
              <a:rPr lang="zh-CN" altLang="en-US" smtClean="0"/>
              <a:t>2014/5/14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9055291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p>
            <a:fld id="{5994B9D1-7489-4DA8-92C0-6BBDB6711E2B}" type="datetimeFigureOut">
              <a:rPr lang="zh-CN" altLang="en-US" smtClean="0"/>
              <a:t>2014/5/14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11243795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Date Placeholder 4"/>
          <p:cNvSpPr>
            <a:spLocks noGrp="1"/>
          </p:cNvSpPr>
          <p:nvPr>
            <p:ph type="dt" sz="half" idx="10"/>
          </p:nvPr>
        </p:nvSpPr>
        <p:spPr/>
        <p:txBody>
          <a:bodyPr/>
          <a:lstStyle/>
          <a:p>
            <a:fld id="{5994B9D1-7489-4DA8-92C0-6BBDB6711E2B}" type="datetimeFigureOut">
              <a:rPr lang="zh-CN" altLang="en-US" smtClean="0"/>
              <a:t>2014/5/14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17845216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7" name="Date Placeholder 6"/>
          <p:cNvSpPr>
            <a:spLocks noGrp="1"/>
          </p:cNvSpPr>
          <p:nvPr>
            <p:ph type="dt" sz="half" idx="10"/>
          </p:nvPr>
        </p:nvSpPr>
        <p:spPr/>
        <p:txBody>
          <a:bodyPr/>
          <a:lstStyle/>
          <a:p>
            <a:fld id="{5994B9D1-7489-4DA8-92C0-6BBDB6711E2B}" type="datetimeFigureOut">
              <a:rPr lang="zh-CN" altLang="en-US" smtClean="0"/>
              <a:t>2014/5/14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20104919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Date Placeholder 2"/>
          <p:cNvSpPr>
            <a:spLocks noGrp="1"/>
          </p:cNvSpPr>
          <p:nvPr>
            <p:ph type="dt" sz="half" idx="10"/>
          </p:nvPr>
        </p:nvSpPr>
        <p:spPr/>
        <p:txBody>
          <a:bodyPr/>
          <a:lstStyle/>
          <a:p>
            <a:fld id="{5994B9D1-7489-4DA8-92C0-6BBDB6711E2B}" type="datetimeFigureOut">
              <a:rPr lang="zh-CN" altLang="en-US" smtClean="0"/>
              <a:t>2014/5/14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6181729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94B9D1-7489-4DA8-92C0-6BBDB6711E2B}" type="datetimeFigureOut">
              <a:rPr lang="zh-CN" altLang="en-US" smtClean="0"/>
              <a:t>2014/5/14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3959964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2DB5D-5852-4693-B7FD-61767A15AEDD}"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smtClean="0"/>
              <a:t>Click to edit Master title style</a:t>
            </a:r>
            <a:endParaRPr lang="zh-CN"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5994B9D1-7489-4DA8-92C0-6BBDB6711E2B}" type="datetimeFigureOut">
              <a:rPr lang="zh-CN" altLang="en-US" smtClean="0"/>
              <a:t>2014/5/14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9254344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smtClean="0"/>
              <a:t>Click to edit Master title style</a:t>
            </a:r>
            <a:endParaRPr lang="zh-CN"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5994B9D1-7489-4DA8-92C0-6BBDB6711E2B}" type="datetimeFigureOut">
              <a:rPr lang="zh-CN" altLang="en-US" smtClean="0"/>
              <a:t>2014/5/14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11244751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5994B9D1-7489-4DA8-92C0-6BBDB6711E2B}" type="datetimeFigureOut">
              <a:rPr lang="zh-CN" altLang="en-US" smtClean="0"/>
              <a:t>2014/5/14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7840456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5994B9D1-7489-4DA8-92C0-6BBDB6711E2B}" type="datetimeFigureOut">
              <a:rPr lang="zh-CN" altLang="en-US" smtClean="0"/>
              <a:t>2014/5/14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1706962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xfrm>
            <a:off x="5029200" y="6475413"/>
            <a:ext cx="3581400" cy="369332"/>
          </a:xfrm>
          <a:ln/>
        </p:spPr>
        <p:txBody>
          <a:bodyPr/>
          <a:lstStyle>
            <a:lvl1pPr>
              <a:defRPr/>
            </a:lvl1pPr>
          </a:lstStyle>
          <a:p>
            <a:pPr>
              <a:defRPr/>
            </a:pPr>
            <a:r>
              <a:rPr lang="en-US" dirty="0" smtClean="0"/>
              <a:t>L. Li, </a:t>
            </a:r>
            <a:r>
              <a:rPr lang="en-US" dirty="0" err="1" smtClean="0"/>
              <a:t>Vinno</a:t>
            </a:r>
            <a:r>
              <a:rPr lang="en-US" dirty="0" smtClean="0"/>
              <a:t>; Eggert Dietmar, ATMEL W. X. Zou, BUPT; </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67CF29A-DA97-4DB8-91DB-0E11823B01B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A0732D3-78C4-4180-8449-0D04BD74222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FBBE0D8-8E12-44D6-932B-437BE6BE223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6A900F14-9891-438A-A619-015D49438CB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zh-CN" dirty="0" smtClean="0"/>
              <a:t>March  2013</a:t>
            </a:r>
            <a:endParaRPr lang="en-US" dirty="0"/>
          </a:p>
        </p:txBody>
      </p:sp>
      <p:sp>
        <p:nvSpPr>
          <p:cNvPr id="3" name="Rectangle 5"/>
          <p:cNvSpPr>
            <a:spLocks noGrp="1" noChangeArrowheads="1"/>
          </p:cNvSpPr>
          <p:nvPr>
            <p:ph type="ftr" sz="quarter" idx="11"/>
          </p:nvPr>
        </p:nvSpPr>
        <p:spPr>
          <a:xfrm>
            <a:off x="4953000" y="6475413"/>
            <a:ext cx="3657600" cy="184666"/>
          </a:xfrm>
          <a:ln/>
        </p:spPr>
        <p:txBody>
          <a:bodyPr/>
          <a:lstStyle>
            <a:lvl1pPr>
              <a:defRPr/>
            </a:lvl1pPr>
          </a:lstStyle>
          <a:p>
            <a:pPr>
              <a:defRPr/>
            </a:pPr>
            <a:r>
              <a:rPr lang="en-US" dirty="0" smtClean="0"/>
              <a:t>L. Li, </a:t>
            </a:r>
            <a:r>
              <a:rPr lang="en-US" dirty="0" err="1" smtClean="0"/>
              <a:t>Vinno</a:t>
            </a:r>
            <a:r>
              <a:rPr lang="en-US" dirty="0" smtClean="0"/>
              <a:t>; W. X. Zou, BUPT; Dietmar Eggert ,BUPT</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5B9A6A70-2BCF-4248-827E-ADD51561664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3E925F3-7B3A-4D3C-9368-7C3599BB7F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FF18873-6DCF-42B8-B66A-88363EA08F1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ea typeface="+mn-ea"/>
              </a:defRPr>
            </a:lvl1pPr>
          </a:lstStyle>
          <a:p>
            <a:pPr>
              <a:defRPr/>
            </a:pPr>
            <a:r>
              <a:rPr lang="en-US" altLang="zh-CN" dirty="0" smtClean="0"/>
              <a:t>May.  2014</a:t>
            </a:r>
            <a:endParaRPr lang="en-US" dirty="0"/>
          </a:p>
        </p:txBody>
      </p:sp>
      <p:sp>
        <p:nvSpPr>
          <p:cNvPr id="1029" name="Rectangle 5"/>
          <p:cNvSpPr>
            <a:spLocks noGrp="1" noChangeArrowheads="1"/>
          </p:cNvSpPr>
          <p:nvPr>
            <p:ph type="ftr" sz="quarter" idx="3"/>
          </p:nvPr>
        </p:nvSpPr>
        <p:spPr bwMode="auto">
          <a:xfrm>
            <a:off x="4876800" y="6475413"/>
            <a:ext cx="37338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ea typeface="+mn-ea"/>
              </a:defRPr>
            </a:lvl1pPr>
          </a:lstStyle>
          <a:p>
            <a:pPr>
              <a:defRPr/>
            </a:pPr>
            <a:r>
              <a:rPr lang="en-US" dirty="0" smtClean="0"/>
              <a:t>L. Li, </a:t>
            </a:r>
            <a:r>
              <a:rPr lang="en-US" dirty="0" err="1" smtClean="0"/>
              <a:t>Vinno</a:t>
            </a:r>
            <a:r>
              <a:rPr lang="en-US" dirty="0" smtClean="0"/>
              <a:t>; W. X. Zou, BUPT; Dietmar Eggert  ATMEL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n-ea"/>
              </a:defRPr>
            </a:lvl1pPr>
          </a:lstStyle>
          <a:p>
            <a:pPr>
              <a:defRPr/>
            </a:pPr>
            <a:r>
              <a:rPr lang="en-US"/>
              <a:t>Slide </a:t>
            </a:r>
            <a:fld id="{E5492E79-D1C8-42BA-B20A-0DD61428C933}" type="slidenum">
              <a:rPr lang="en-US"/>
              <a:pPr>
                <a:defRPr/>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smtClean="0">
                <a:ea typeface="宋体" pitchFamily="2" charset="-122"/>
              </a:rPr>
              <a:t>IEEE </a:t>
            </a:r>
            <a:r>
              <a:rPr lang="en-US" altLang="zh-CN" sz="1400" b="1" dirty="0" smtClean="0">
                <a:ea typeface="宋体" pitchFamily="2" charset="-122"/>
              </a:rPr>
              <a:t>802.15-14-0308-00-004N</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iming>
    <p:tnLst>
      <p:par>
        <p:cTn id="1" dur="indefinite" restart="never" nodeType="tmRoot"/>
      </p:par>
    </p:tnLst>
  </p:timing>
  <p:hf hd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ltLang="zh-CN" smtClean="0"/>
              <a:t>Click to edit Master title style</a:t>
            </a:r>
            <a:endParaRPr lang="zh-CN" alt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94B9D1-7489-4DA8-92C0-6BBDB6711E2B}" type="datetimeFigureOut">
              <a:rPr lang="zh-CN" altLang="en-US" smtClean="0"/>
              <a:t>2014/5/14</a:t>
            </a:fld>
            <a:endParaRPr lang="zh-CN"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428135635"/>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4"/>
          <p:cNvSpPr>
            <a:spLocks noGrp="1"/>
          </p:cNvSpPr>
          <p:nvPr>
            <p:ph type="ftr" sz="quarter" idx="11"/>
          </p:nvPr>
        </p:nvSpPr>
        <p:spPr>
          <a:xfrm>
            <a:off x="4876800" y="6488668"/>
            <a:ext cx="3733800" cy="184666"/>
          </a:xfrm>
          <a:noFill/>
        </p:spPr>
        <p:txBody>
          <a:bodyPr/>
          <a:lstStyle/>
          <a:p>
            <a:r>
              <a:rPr lang="en-US" altLang="zh-CN" dirty="0" smtClean="0">
                <a:ea typeface="宋体" charset="-122"/>
              </a:rPr>
              <a:t>L. Li, </a:t>
            </a:r>
            <a:r>
              <a:rPr lang="en-US" altLang="zh-CN" dirty="0" err="1" smtClean="0">
                <a:ea typeface="宋体" charset="-122"/>
              </a:rPr>
              <a:t>Vinno</a:t>
            </a:r>
            <a:r>
              <a:rPr lang="en-US" altLang="zh-CN" smtClean="0">
                <a:ea typeface="宋体" charset="-122"/>
              </a:rPr>
              <a:t>; </a:t>
            </a:r>
            <a:endParaRPr lang="en-US" altLang="zh-CN" dirty="0" smtClean="0">
              <a:ea typeface="宋体" charset="-122"/>
            </a:endParaRPr>
          </a:p>
        </p:txBody>
      </p:sp>
      <p:sp>
        <p:nvSpPr>
          <p:cNvPr id="5123" name="Slide Number Placeholder 3"/>
          <p:cNvSpPr>
            <a:spLocks noGrp="1"/>
          </p:cNvSpPr>
          <p:nvPr>
            <p:ph type="sldNum" sz="quarter" idx="12"/>
          </p:nvPr>
        </p:nvSpPr>
        <p:spPr>
          <a:noFill/>
        </p:spPr>
        <p:txBody>
          <a:bodyPr/>
          <a:lstStyle/>
          <a:p>
            <a:r>
              <a:rPr lang="en-US" altLang="zh-CN" smtClean="0">
                <a:ea typeface="宋体" charset="-122"/>
              </a:rPr>
              <a:t>Slide </a:t>
            </a:r>
            <a:fld id="{A3F3A9E5-D5E9-4164-9DD2-10B2F101F2A6}" type="slidenum">
              <a:rPr lang="en-US" altLang="zh-CN" smtClean="0">
                <a:ea typeface="宋体" charset="-122"/>
              </a:rPr>
              <a:pPr/>
              <a:t>1</a:t>
            </a:fld>
            <a:endParaRPr lang="en-US" altLang="zh-CN" smtClean="0">
              <a:ea typeface="宋体" charset="-122"/>
            </a:endParaRPr>
          </a:p>
        </p:txBody>
      </p:sp>
      <p:sp>
        <p:nvSpPr>
          <p:cNvPr id="27651" name="Rectangle 3"/>
          <p:cNvSpPr>
            <a:spLocks noChangeArrowheads="1"/>
          </p:cNvSpPr>
          <p:nvPr/>
        </p:nvSpPr>
        <p:spPr bwMode="auto">
          <a:xfrm>
            <a:off x="152400" y="609600"/>
            <a:ext cx="8991600" cy="5293757"/>
          </a:xfrm>
          <a:prstGeom prst="rect">
            <a:avLst/>
          </a:prstGeom>
          <a:noFill/>
          <a:ln w="12700">
            <a:noFill/>
            <a:miter lim="800000"/>
            <a:headEnd type="none" w="sm" len="sm"/>
            <a:tailEnd type="none" w="sm" len="sm"/>
          </a:ln>
          <a:effectLst/>
        </p:spPr>
        <p:txBody>
          <a:bodyPr>
            <a:spAutoFit/>
          </a:bodyPr>
          <a:lstStyle/>
          <a:p>
            <a:pPr algn="ctr" eaLnBrk="0" hangingPunct="0">
              <a:defRPr/>
            </a:pPr>
            <a:r>
              <a:rPr lang="en-US" altLang="zh-CN" sz="2000" b="1" u="sng" dirty="0">
                <a:solidFill>
                  <a:schemeClr val="tx2"/>
                </a:solidFill>
                <a:effectLst>
                  <a:outerShdw blurRad="38100" dist="38100" dir="2700000" algn="tl">
                    <a:srgbClr val="C0C0C0"/>
                  </a:outerShdw>
                </a:effectLst>
                <a:ea typeface="宋体" pitchFamily="2" charset="-122"/>
              </a:rPr>
              <a:t>Project: IEEE P802.15 Working Group for Wireless Personal Area Networks (WPANs)</a:t>
            </a:r>
            <a:endParaRPr lang="en-US" altLang="zh-CN" sz="1800" b="1" dirty="0">
              <a:solidFill>
                <a:schemeClr val="tx2"/>
              </a:solidFill>
              <a:ea typeface="宋体" pitchFamily="2" charset="-122"/>
            </a:endParaRPr>
          </a:p>
          <a:p>
            <a:pPr eaLnBrk="0" hangingPunct="0">
              <a:defRPr/>
            </a:pPr>
            <a:endParaRPr lang="en-US" altLang="zh-CN" sz="1800" dirty="0">
              <a:solidFill>
                <a:schemeClr val="tx2"/>
              </a:solidFill>
              <a:ea typeface="宋体" pitchFamily="2" charset="-122"/>
            </a:endParaRPr>
          </a:p>
          <a:p>
            <a:pPr eaLnBrk="0" hangingPunct="0">
              <a:defRPr/>
            </a:pPr>
            <a:r>
              <a:rPr lang="en-US" altLang="zh-CN" sz="1800" b="1" dirty="0">
                <a:solidFill>
                  <a:schemeClr val="tx2"/>
                </a:solidFill>
                <a:ea typeface="宋体" pitchFamily="2" charset="-122"/>
              </a:rPr>
              <a:t>Submission Title:</a:t>
            </a:r>
            <a:r>
              <a:rPr lang="en-US" altLang="zh-CN" sz="1800" dirty="0">
                <a:solidFill>
                  <a:schemeClr val="tx2"/>
                </a:solidFill>
                <a:ea typeface="宋体" pitchFamily="2" charset="-122"/>
              </a:rPr>
              <a:t>	</a:t>
            </a:r>
            <a:r>
              <a:rPr lang="en-US" altLang="zh-CN" sz="1800" dirty="0" smtClean="0">
                <a:solidFill>
                  <a:schemeClr val="tx2"/>
                </a:solidFill>
                <a:ea typeface="宋体" pitchFamily="2" charset="-122"/>
              </a:rPr>
              <a:t>Further Investigation on CID 201/202/235 and CID 55</a:t>
            </a:r>
          </a:p>
          <a:p>
            <a:pPr eaLnBrk="0" hangingPunct="0">
              <a:defRPr/>
            </a:pPr>
            <a:r>
              <a:rPr lang="en-US" altLang="zh-CN" sz="1800" b="1" dirty="0" smtClean="0">
                <a:solidFill>
                  <a:schemeClr val="tx2"/>
                </a:solidFill>
                <a:ea typeface="宋体" pitchFamily="2" charset="-122"/>
              </a:rPr>
              <a:t>Date </a:t>
            </a:r>
            <a:r>
              <a:rPr lang="en-US" altLang="zh-CN" sz="1800" b="1" dirty="0" smtClean="0">
                <a:ea typeface="宋体" pitchFamily="2" charset="-122"/>
              </a:rPr>
              <a:t>Submitted:  May</a:t>
            </a:r>
            <a:r>
              <a:rPr lang="en-US" altLang="zh-CN" sz="1800" dirty="0" smtClean="0">
                <a:ea typeface="宋体" pitchFamily="2" charset="-122"/>
              </a:rPr>
              <a:t> 01, 2014	</a:t>
            </a:r>
          </a:p>
          <a:p>
            <a:pPr eaLnBrk="0" hangingPunct="0">
              <a:defRPr/>
            </a:pPr>
            <a:r>
              <a:rPr lang="en-US" altLang="zh-CN" sz="1800" b="1" dirty="0" smtClean="0">
                <a:ea typeface="宋体" pitchFamily="2" charset="-122"/>
              </a:rPr>
              <a:t>Source:</a:t>
            </a:r>
            <a:r>
              <a:rPr lang="en-US" altLang="zh-CN" sz="1800" dirty="0" smtClean="0">
                <a:ea typeface="宋体" pitchFamily="2" charset="-122"/>
              </a:rPr>
              <a:t> 	</a:t>
            </a:r>
            <a:r>
              <a:rPr lang="en-US" altLang="zh-CN" sz="1800" dirty="0" smtClean="0">
                <a:solidFill>
                  <a:schemeClr val="tx2"/>
                </a:solidFill>
                <a:ea typeface="宋体" pitchFamily="2" charset="-122"/>
              </a:rPr>
              <a:t>  Liang Li,  </a:t>
            </a:r>
            <a:r>
              <a:rPr lang="en-US" altLang="zh-CN" sz="1800" dirty="0" err="1" smtClean="0">
                <a:solidFill>
                  <a:schemeClr val="tx2"/>
                </a:solidFill>
                <a:ea typeface="宋体" pitchFamily="2" charset="-122"/>
              </a:rPr>
              <a:t>Vinno</a:t>
            </a:r>
            <a:r>
              <a:rPr lang="en-US" altLang="zh-CN" sz="1800" dirty="0">
                <a:solidFill>
                  <a:schemeClr val="tx2"/>
                </a:solidFill>
                <a:ea typeface="宋体" pitchFamily="2" charset="-122"/>
              </a:rPr>
              <a:t>;</a:t>
            </a:r>
            <a:r>
              <a:rPr lang="en-US" altLang="zh-CN" sz="1800" dirty="0" smtClean="0">
                <a:solidFill>
                  <a:schemeClr val="tx2"/>
                </a:solidFill>
                <a:ea typeface="宋体" pitchFamily="2" charset="-122"/>
              </a:rPr>
              <a:t>  Z.W. </a:t>
            </a:r>
            <a:r>
              <a:rPr lang="en-US" altLang="zh-CN" sz="1800" dirty="0" err="1" smtClean="0">
                <a:solidFill>
                  <a:schemeClr val="tx2"/>
                </a:solidFill>
                <a:ea typeface="宋体" pitchFamily="2" charset="-122"/>
              </a:rPr>
              <a:t>Xie</a:t>
            </a:r>
            <a:r>
              <a:rPr lang="en-US" altLang="zh-CN" sz="1800" dirty="0" smtClean="0">
                <a:solidFill>
                  <a:schemeClr val="tx2"/>
                </a:solidFill>
                <a:ea typeface="宋体" pitchFamily="2" charset="-122"/>
              </a:rPr>
              <a:t>,  Feng-</a:t>
            </a:r>
            <a:r>
              <a:rPr lang="en-US" altLang="zh-CN" sz="1800" dirty="0" err="1" smtClean="0">
                <a:solidFill>
                  <a:schemeClr val="tx2"/>
                </a:solidFill>
                <a:ea typeface="宋体" pitchFamily="2" charset="-122"/>
              </a:rPr>
              <a:t>yuan</a:t>
            </a:r>
            <a:r>
              <a:rPr lang="en-US" altLang="zh-CN" sz="1800" dirty="0" smtClean="0">
                <a:solidFill>
                  <a:schemeClr val="tx2"/>
                </a:solidFill>
                <a:ea typeface="宋体" pitchFamily="2" charset="-122"/>
              </a:rPr>
              <a:t> Kang, BUPT                </a:t>
            </a:r>
          </a:p>
          <a:p>
            <a:pPr eaLnBrk="0" hangingPunct="0">
              <a:defRPr/>
            </a:pPr>
            <a:r>
              <a:rPr lang="en-US" altLang="zh-CN" sz="1800" dirty="0" smtClean="0">
                <a:solidFill>
                  <a:schemeClr val="tx2"/>
                </a:solidFill>
                <a:ea typeface="宋体" pitchFamily="2" charset="-122"/>
              </a:rPr>
              <a:t>                 </a:t>
            </a:r>
            <a:r>
              <a:rPr lang="en-US" altLang="zh-CN" sz="1800" dirty="0" smtClean="0">
                <a:ea typeface="宋体" pitchFamily="2" charset="-122"/>
              </a:rPr>
              <a:t>Suite 202, Building D, No.2 </a:t>
            </a:r>
            <a:r>
              <a:rPr lang="en-US" altLang="zh-CN" sz="1800" dirty="0" err="1" smtClean="0">
                <a:ea typeface="宋体" pitchFamily="2" charset="-122"/>
              </a:rPr>
              <a:t>Xinxi</a:t>
            </a:r>
            <a:r>
              <a:rPr lang="en-US" altLang="zh-CN" sz="1800" dirty="0" smtClean="0">
                <a:ea typeface="宋体" pitchFamily="2" charset="-122"/>
              </a:rPr>
              <a:t> Lu, Beijing, China, </a:t>
            </a:r>
          </a:p>
          <a:p>
            <a:pPr eaLnBrk="0" hangingPunct="0">
              <a:defRPr/>
            </a:pPr>
            <a:r>
              <a:rPr lang="en-US" altLang="zh-CN" sz="1800" dirty="0">
                <a:ea typeface="宋体" pitchFamily="2" charset="-122"/>
              </a:rPr>
              <a:t>	Voice:	1-949-813-7909, FAX: 1-949-813-7909, </a:t>
            </a:r>
          </a:p>
          <a:p>
            <a:pPr eaLnBrk="0" hangingPunct="0">
              <a:defRPr/>
            </a:pPr>
            <a:r>
              <a:rPr lang="en-US" altLang="zh-CN" sz="1800" dirty="0">
                <a:ea typeface="宋体" pitchFamily="2" charset="-122"/>
              </a:rPr>
              <a:t>	E-Mail: 	liangli@vinnotech.com </a:t>
            </a:r>
          </a:p>
          <a:p>
            <a:pPr eaLnBrk="0" hangingPunct="0">
              <a:defRPr/>
            </a:pPr>
            <a:r>
              <a:rPr lang="en-US" altLang="zh-CN" sz="1800" b="1" dirty="0">
                <a:ea typeface="宋体" pitchFamily="2" charset="-122"/>
              </a:rPr>
              <a:t>Abstract:</a:t>
            </a:r>
            <a:r>
              <a:rPr lang="en-US" altLang="zh-CN" sz="1800" dirty="0">
                <a:ea typeface="宋体" pitchFamily="2" charset="-122"/>
              </a:rPr>
              <a:t> Tech Proposal for TG4n(MBAN) Task Group</a:t>
            </a:r>
          </a:p>
          <a:p>
            <a:pPr eaLnBrk="0" hangingPunct="0">
              <a:spcBef>
                <a:spcPts val="600"/>
              </a:spcBef>
              <a:spcAft>
                <a:spcPts val="600"/>
              </a:spcAft>
              <a:defRPr/>
            </a:pPr>
            <a:r>
              <a:rPr lang="en-US" altLang="zh-CN" sz="1800" b="1" dirty="0">
                <a:ea typeface="宋体" pitchFamily="2" charset="-122"/>
              </a:rPr>
              <a:t>Purpose:</a:t>
            </a:r>
            <a:r>
              <a:rPr lang="en-US" altLang="zh-CN" sz="1800" dirty="0">
                <a:ea typeface="宋体" pitchFamily="2" charset="-122"/>
              </a:rPr>
              <a:t>	 Outline accomplishments from the March 2012 meeting and planned tasks for this </a:t>
            </a:r>
            <a:r>
              <a:rPr lang="en-US" altLang="zh-CN" sz="1800" dirty="0" err="1" smtClean="0">
                <a:ea typeface="宋体" pitchFamily="2" charset="-122"/>
              </a:rPr>
              <a:t>meetin</a:t>
            </a:r>
            <a:endParaRPr lang="en-US" altLang="zh-CN" sz="1800" dirty="0">
              <a:ea typeface="宋体" pitchFamily="2" charset="-122"/>
            </a:endParaRPr>
          </a:p>
          <a:p>
            <a:pPr eaLnBrk="0" hangingPunct="0">
              <a:defRPr/>
            </a:pPr>
            <a:r>
              <a:rPr lang="en-US" altLang="zh-CN" sz="1800" b="1" dirty="0">
                <a:solidFill>
                  <a:schemeClr val="tx2"/>
                </a:solidFill>
                <a:ea typeface="宋体" pitchFamily="2" charset="-122"/>
              </a:rPr>
              <a:t>Notice:</a:t>
            </a:r>
            <a:r>
              <a:rPr lang="en-US" altLang="zh-CN" sz="1800" dirty="0">
                <a:solidFill>
                  <a:schemeClr val="tx2"/>
                </a:solidFill>
                <a:ea typeface="宋体" pitchFamily="2"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800" b="1" dirty="0">
                <a:solidFill>
                  <a:schemeClr val="tx2"/>
                </a:solidFill>
                <a:ea typeface="宋体" pitchFamily="2" charset="-122"/>
              </a:rPr>
              <a:t>Release:</a:t>
            </a:r>
            <a:r>
              <a:rPr lang="en-US" altLang="zh-CN" sz="1800" dirty="0">
                <a:solidFill>
                  <a:schemeClr val="tx2"/>
                </a:solidFill>
                <a:ea typeface="宋体" pitchFamily="2" charset="-122"/>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620687"/>
            <a:ext cx="8640960" cy="504851"/>
          </a:xfrm>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a:xfrm>
            <a:off x="251520" y="1124744"/>
            <a:ext cx="8640960" cy="4114800"/>
          </a:xfrm>
        </p:spPr>
        <p:txBody>
          <a:bodyPr/>
          <a:lstStyle/>
          <a:p>
            <a:r>
              <a:rPr lang="en-US" altLang="ja-JP" sz="2400" dirty="0" smtClean="0">
                <a:latin typeface="Times New Roman" pitchFamily="18" charset="0"/>
                <a:cs typeface="Times New Roman" pitchFamily="18" charset="0"/>
              </a:rPr>
              <a:t>Discussion of frequency offset and toleration for  CMB OQPSK PHY</a:t>
            </a:r>
          </a:p>
          <a:p>
            <a:endParaRPr lang="en-US" altLang="ja-JP" sz="2400" dirty="0">
              <a:latin typeface="Times New Roman" pitchFamily="18" charset="0"/>
              <a:cs typeface="Times New Roman" pitchFamily="18" charset="0"/>
            </a:endParaRPr>
          </a:p>
          <a:p>
            <a:r>
              <a:rPr kumimoji="1" lang="en-US" altLang="ja-JP" sz="2400" dirty="0" smtClean="0">
                <a:latin typeface="Times New Roman" pitchFamily="18" charset="0"/>
                <a:cs typeface="Times New Roman" pitchFamily="18" charset="0"/>
              </a:rPr>
              <a:t>Discussion of Rx-to-</a:t>
            </a:r>
            <a:r>
              <a:rPr kumimoji="1" lang="en-US" altLang="ja-JP" sz="2400" dirty="0" err="1" smtClean="0">
                <a:latin typeface="Times New Roman" pitchFamily="18" charset="0"/>
                <a:cs typeface="Times New Roman" pitchFamily="18" charset="0"/>
              </a:rPr>
              <a:t>Tx</a:t>
            </a:r>
            <a:r>
              <a:rPr kumimoji="1" lang="en-US" altLang="ja-JP" sz="2400" dirty="0" smtClean="0">
                <a:latin typeface="Times New Roman" pitchFamily="18" charset="0"/>
                <a:cs typeface="Times New Roman" pitchFamily="18" charset="0"/>
              </a:rPr>
              <a:t> and </a:t>
            </a:r>
            <a:r>
              <a:rPr kumimoji="1" lang="en-US" altLang="ja-JP" sz="2400" dirty="0" err="1" smtClean="0">
                <a:latin typeface="Times New Roman" pitchFamily="18" charset="0"/>
                <a:cs typeface="Times New Roman" pitchFamily="18" charset="0"/>
              </a:rPr>
              <a:t>Tx</a:t>
            </a:r>
            <a:r>
              <a:rPr kumimoji="1" lang="en-US" altLang="ja-JP" sz="2400" dirty="0" smtClean="0">
                <a:latin typeface="Times New Roman" pitchFamily="18" charset="0"/>
                <a:cs typeface="Times New Roman" pitchFamily="18" charset="0"/>
              </a:rPr>
              <a:t>-to-Rx </a:t>
            </a:r>
            <a:r>
              <a:rPr kumimoji="1" lang="en-US" altLang="ja-JP" sz="2400" dirty="0" err="1" smtClean="0">
                <a:latin typeface="Times New Roman" pitchFamily="18" charset="0"/>
                <a:cs typeface="Times New Roman" pitchFamily="18" charset="0"/>
              </a:rPr>
              <a:t>turnround</a:t>
            </a:r>
            <a:r>
              <a:rPr kumimoji="1" lang="en-US" altLang="ja-JP" sz="2400" dirty="0" smtClean="0">
                <a:latin typeface="Times New Roman" pitchFamily="18" charset="0"/>
                <a:cs typeface="Times New Roman" pitchFamily="18" charset="0"/>
              </a:rPr>
              <a:t> Time. </a:t>
            </a:r>
          </a:p>
          <a:p>
            <a:pPr marL="0" indent="0">
              <a:buNone/>
            </a:pPr>
            <a:endParaRPr kumimoji="1" lang="en-US" altLang="ja-JP" sz="2400" dirty="0" smtClean="0">
              <a:latin typeface="Times New Roman" pitchFamily="18" charset="0"/>
              <a:cs typeface="Times New Roman" pitchFamily="18" charset="0"/>
            </a:endParaRPr>
          </a:p>
          <a:p>
            <a:pPr>
              <a:lnSpc>
                <a:spcPct val="80000"/>
              </a:lnSpc>
              <a:spcBef>
                <a:spcPts val="1800"/>
              </a:spcBef>
            </a:pPr>
            <a:r>
              <a:rPr lang="en-US" altLang="zh-CN" sz="2400" dirty="0">
                <a:latin typeface="+mj-lt"/>
                <a:ea typeface="宋体" charset="-122"/>
              </a:rPr>
              <a:t>Provide the more results for </a:t>
            </a:r>
            <a:r>
              <a:rPr lang="en-US" altLang="zh-CN" sz="2400" dirty="0">
                <a:solidFill>
                  <a:schemeClr val="tx2"/>
                </a:solidFill>
                <a:latin typeface="+mj-lt"/>
                <a:ea typeface="宋体" pitchFamily="2" charset="-122"/>
              </a:rPr>
              <a:t>CID 201/202/235 and CID 55</a:t>
            </a:r>
          </a:p>
        </p:txBody>
      </p:sp>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2</a:t>
            </a:fld>
            <a:endParaRPr kumimoji="1" lang="ja-JP" altLang="en-US"/>
          </a:p>
        </p:txBody>
      </p:sp>
    </p:spTree>
    <p:extLst>
      <p:ext uri="{BB962C8B-B14F-4D97-AF65-F5344CB8AC3E}">
        <p14:creationId xmlns:p14="http://schemas.microsoft.com/office/powerpoint/2010/main" val="16802979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p:cNvSpPr>
            <a:spLocks noGrp="1" noChangeArrowheads="1"/>
          </p:cNvSpPr>
          <p:nvPr>
            <p:ph type="title"/>
          </p:nvPr>
        </p:nvSpPr>
        <p:spPr/>
        <p:txBody>
          <a:bodyPr/>
          <a:lstStyle/>
          <a:p>
            <a:r>
              <a:rPr lang="en-US" altLang="zh-CN" sz="2800" b="1" dirty="0" smtClean="0">
                <a:ea typeface="宋体" charset="-122"/>
              </a:rPr>
              <a:t>Compared to the frequency offsets in IEEE802.15.4-2006/2011</a:t>
            </a:r>
            <a:endParaRPr lang="zh-CN" altLang="en-US" sz="2800" b="1" dirty="0" smtClean="0">
              <a:ea typeface="宋体" charset="-122"/>
            </a:endParaRPr>
          </a:p>
        </p:txBody>
      </p:sp>
      <p:sp>
        <p:nvSpPr>
          <p:cNvPr id="7171" name="内容占位符 2"/>
          <p:cNvSpPr>
            <a:spLocks noGrp="1" noChangeArrowheads="1"/>
          </p:cNvSpPr>
          <p:nvPr>
            <p:ph idx="1"/>
          </p:nvPr>
        </p:nvSpPr>
        <p:spPr/>
        <p:txBody>
          <a:bodyPr/>
          <a:lstStyle/>
          <a:p>
            <a:pPr>
              <a:lnSpc>
                <a:spcPct val="80000"/>
              </a:lnSpc>
              <a:spcBef>
                <a:spcPts val="1200"/>
              </a:spcBef>
            </a:pPr>
            <a:r>
              <a:rPr lang="en-US" altLang="zh-CN" sz="1800" dirty="0" smtClean="0">
                <a:ea typeface="宋体" charset="-122"/>
              </a:rPr>
              <a:t>In IEEE802.15.4-2006/2011, the  offsets tolerate and frequency shifts at different frequency bands for QPSK receiver: </a:t>
            </a:r>
            <a:endParaRPr lang="en-US" altLang="zh-CN" sz="1800" dirty="0">
              <a:ea typeface="宋体" charset="-122"/>
            </a:endParaRPr>
          </a:p>
          <a:p>
            <a:pPr lvl="1">
              <a:lnSpc>
                <a:spcPct val="80000"/>
              </a:lnSpc>
              <a:spcBef>
                <a:spcPts val="1200"/>
              </a:spcBef>
            </a:pPr>
            <a:r>
              <a:rPr lang="en-US" altLang="zh-CN" sz="2000" dirty="0" smtClean="0">
                <a:ea typeface="宋体" charset="-122"/>
              </a:rPr>
              <a:t>At 2.4 </a:t>
            </a:r>
            <a:r>
              <a:rPr lang="en-US" altLang="zh-CN" sz="2000" dirty="0">
                <a:ea typeface="宋体" charset="-122"/>
              </a:rPr>
              <a:t>G</a:t>
            </a:r>
            <a:r>
              <a:rPr lang="en-US" altLang="zh-CN" sz="2000" dirty="0" smtClean="0">
                <a:ea typeface="宋体" charset="-122"/>
              </a:rPr>
              <a:t>Hz , </a:t>
            </a:r>
            <a:r>
              <a:rPr lang="en-US" altLang="zh-CN" sz="1400" dirty="0" smtClean="0">
                <a:ea typeface="宋体" charset="-122"/>
              </a:rPr>
              <a:t>+/- 40 ppm ~ </a:t>
            </a:r>
            <a:r>
              <a:rPr lang="en-US" altLang="zh-CN" sz="1400" dirty="0" smtClean="0">
                <a:ea typeface="宋体" charset="-122"/>
                <a:sym typeface="Wingdings" panose="05000000000000000000" pitchFamily="2" charset="2"/>
              </a:rPr>
              <a:t>+/-96kHz</a:t>
            </a:r>
            <a:r>
              <a:rPr lang="en-US" altLang="zh-CN" sz="1400" dirty="0" smtClean="0">
                <a:ea typeface="宋体" charset="-122"/>
              </a:rPr>
              <a:t>,  </a:t>
            </a:r>
          </a:p>
          <a:p>
            <a:pPr lvl="1">
              <a:lnSpc>
                <a:spcPct val="80000"/>
              </a:lnSpc>
              <a:spcBef>
                <a:spcPts val="1200"/>
              </a:spcBef>
            </a:pPr>
            <a:r>
              <a:rPr lang="en-US" altLang="zh-CN" sz="2000" dirty="0">
                <a:ea typeface="宋体" charset="-122"/>
              </a:rPr>
              <a:t>At </a:t>
            </a:r>
            <a:r>
              <a:rPr lang="en-US" altLang="zh-CN" sz="2000" dirty="0" smtClean="0">
                <a:ea typeface="宋体" charset="-122"/>
              </a:rPr>
              <a:t> 900MHz </a:t>
            </a:r>
            <a:r>
              <a:rPr lang="en-US" altLang="zh-CN" sz="2000" dirty="0">
                <a:ea typeface="宋体" charset="-122"/>
              </a:rPr>
              <a:t>, </a:t>
            </a:r>
            <a:r>
              <a:rPr lang="en-US" altLang="zh-CN" sz="1400" dirty="0">
                <a:ea typeface="宋体" charset="-122"/>
              </a:rPr>
              <a:t>+/- 40 ppm ~ </a:t>
            </a:r>
            <a:r>
              <a:rPr lang="en-US" altLang="zh-CN" sz="1400" dirty="0">
                <a:ea typeface="宋体" charset="-122"/>
                <a:sym typeface="Wingdings" panose="05000000000000000000" pitchFamily="2" charset="2"/>
              </a:rPr>
              <a:t></a:t>
            </a:r>
            <a:r>
              <a:rPr lang="en-US" altLang="zh-CN" sz="1400" dirty="0" smtClean="0">
                <a:ea typeface="宋体" charset="-122"/>
                <a:sym typeface="Wingdings" panose="05000000000000000000" pitchFamily="2" charset="2"/>
              </a:rPr>
              <a:t>+/- 36</a:t>
            </a:r>
            <a:r>
              <a:rPr lang="en-US" altLang="zh-CN" sz="1400" dirty="0" smtClean="0">
                <a:ea typeface="宋体" charset="-122"/>
              </a:rPr>
              <a:t>kHz</a:t>
            </a:r>
            <a:r>
              <a:rPr lang="en-US" altLang="zh-CN" sz="1400" dirty="0">
                <a:ea typeface="宋体" charset="-122"/>
              </a:rPr>
              <a:t>, </a:t>
            </a:r>
          </a:p>
          <a:p>
            <a:pPr marL="457200" lvl="1" indent="0">
              <a:lnSpc>
                <a:spcPct val="80000"/>
              </a:lnSpc>
              <a:spcBef>
                <a:spcPts val="1200"/>
              </a:spcBef>
              <a:buNone/>
            </a:pPr>
            <a:endParaRPr lang="en-US" altLang="zh-CN" sz="1400" dirty="0">
              <a:ea typeface="宋体" charset="-122"/>
            </a:endParaRPr>
          </a:p>
          <a:p>
            <a:pPr>
              <a:lnSpc>
                <a:spcPct val="80000"/>
              </a:lnSpc>
              <a:spcBef>
                <a:spcPts val="1200"/>
              </a:spcBef>
            </a:pPr>
            <a:r>
              <a:rPr lang="en-US" altLang="zh-CN" sz="2400" dirty="0" smtClean="0">
                <a:ea typeface="宋体" charset="-122"/>
              </a:rPr>
              <a:t>For IEEE802.15.4N,  the offset tolerate rates and frequency shifts are listed as : </a:t>
            </a:r>
            <a:endParaRPr lang="en-US" altLang="zh-CN" sz="2400" dirty="0">
              <a:ea typeface="宋体" charset="-122"/>
            </a:endParaRPr>
          </a:p>
          <a:p>
            <a:pPr lvl="1">
              <a:lnSpc>
                <a:spcPct val="80000"/>
              </a:lnSpc>
              <a:spcBef>
                <a:spcPts val="1200"/>
              </a:spcBef>
            </a:pPr>
            <a:r>
              <a:rPr lang="en-US" altLang="zh-CN" sz="2000" dirty="0">
                <a:ea typeface="宋体" charset="-122"/>
              </a:rPr>
              <a:t>At 195 MHz , </a:t>
            </a:r>
            <a:r>
              <a:rPr lang="en-US" altLang="zh-CN" sz="1400" dirty="0">
                <a:ea typeface="宋体" charset="-122"/>
              </a:rPr>
              <a:t>+/- 40 ppm ~ </a:t>
            </a:r>
            <a:r>
              <a:rPr lang="en-US" altLang="zh-CN" sz="1400" dirty="0">
                <a:ea typeface="宋体" charset="-122"/>
                <a:sym typeface="Wingdings" panose="05000000000000000000" pitchFamily="2" charset="2"/>
              </a:rPr>
              <a:t>+/- </a:t>
            </a:r>
            <a:r>
              <a:rPr lang="en-US" altLang="zh-CN" sz="1400" dirty="0">
                <a:ea typeface="宋体" charset="-122"/>
              </a:rPr>
              <a:t>8kHz,  +/- 30 ppm ~ </a:t>
            </a:r>
            <a:r>
              <a:rPr lang="en-US" altLang="zh-CN" sz="1400" dirty="0">
                <a:ea typeface="宋体" charset="-122"/>
                <a:sym typeface="Wingdings" panose="05000000000000000000" pitchFamily="2" charset="2"/>
              </a:rPr>
              <a:t> +/- 6k Hz,  +/- 20ppm ~  +/- 4 kHz</a:t>
            </a:r>
            <a:r>
              <a:rPr lang="en-US" altLang="zh-CN" sz="1400" dirty="0">
                <a:ea typeface="宋体" charset="-122"/>
              </a:rPr>
              <a:t> </a:t>
            </a:r>
          </a:p>
          <a:p>
            <a:pPr lvl="1">
              <a:lnSpc>
                <a:spcPct val="80000"/>
              </a:lnSpc>
              <a:spcBef>
                <a:spcPts val="1200"/>
              </a:spcBef>
            </a:pPr>
            <a:r>
              <a:rPr lang="en-US" altLang="zh-CN" sz="2000" dirty="0">
                <a:ea typeface="宋体" charset="-122"/>
              </a:rPr>
              <a:t>416 MHZ (497-425Mhz) </a:t>
            </a:r>
            <a:r>
              <a:rPr lang="en-US" altLang="zh-CN" sz="1400" dirty="0">
                <a:ea typeface="宋体" charset="-122"/>
              </a:rPr>
              <a:t>, +/- 40 ppm ~ </a:t>
            </a:r>
            <a:r>
              <a:rPr lang="en-US" altLang="zh-CN" sz="1400" dirty="0">
                <a:ea typeface="宋体" charset="-122"/>
                <a:sym typeface="Wingdings" panose="05000000000000000000" pitchFamily="2" charset="2"/>
              </a:rPr>
              <a:t>+/- 16</a:t>
            </a:r>
            <a:r>
              <a:rPr lang="en-US" altLang="zh-CN" sz="1400" dirty="0">
                <a:ea typeface="宋体" charset="-122"/>
              </a:rPr>
              <a:t>kHz,  +/- 30 ppm ~ </a:t>
            </a:r>
            <a:r>
              <a:rPr lang="en-US" altLang="zh-CN" sz="1400" dirty="0">
                <a:ea typeface="宋体" charset="-122"/>
                <a:sym typeface="Wingdings" panose="05000000000000000000" pitchFamily="2" charset="2"/>
              </a:rPr>
              <a:t> +/- 12k Hz,  +/- 20ppm ~  +/- 8 kHz</a:t>
            </a:r>
            <a:r>
              <a:rPr lang="en-US" altLang="zh-CN" sz="1400" dirty="0">
                <a:ea typeface="宋体" charset="-122"/>
              </a:rPr>
              <a:t> </a:t>
            </a:r>
          </a:p>
          <a:p>
            <a:pPr lvl="1">
              <a:lnSpc>
                <a:spcPct val="80000"/>
              </a:lnSpc>
              <a:spcBef>
                <a:spcPts val="1200"/>
              </a:spcBef>
            </a:pPr>
            <a:r>
              <a:rPr lang="en-US" altLang="zh-CN" sz="2000" dirty="0">
                <a:ea typeface="宋体" charset="-122"/>
              </a:rPr>
              <a:t>619MHz (608-630 MHz) </a:t>
            </a:r>
            <a:r>
              <a:rPr lang="en-US" altLang="zh-CN" sz="1400" dirty="0">
                <a:ea typeface="宋体" charset="-122"/>
              </a:rPr>
              <a:t>+/- 40 ppm ~ </a:t>
            </a:r>
            <a:r>
              <a:rPr lang="en-US" altLang="zh-CN" sz="1400" dirty="0">
                <a:ea typeface="宋体" charset="-122"/>
                <a:sym typeface="Wingdings" panose="05000000000000000000" pitchFamily="2" charset="2"/>
              </a:rPr>
              <a:t>+/- 24</a:t>
            </a:r>
            <a:r>
              <a:rPr lang="en-US" altLang="zh-CN" sz="1400" dirty="0">
                <a:ea typeface="宋体" charset="-122"/>
              </a:rPr>
              <a:t>kHz,  +/- 30 ppm ~ </a:t>
            </a:r>
            <a:r>
              <a:rPr lang="en-US" altLang="zh-CN" sz="1400" dirty="0">
                <a:ea typeface="宋体" charset="-122"/>
                <a:sym typeface="Wingdings" panose="05000000000000000000" pitchFamily="2" charset="2"/>
              </a:rPr>
              <a:t> +/- 18k Hz,  +/- 20ppm ~  +/- 12 kHz</a:t>
            </a:r>
            <a:r>
              <a:rPr lang="en-US" altLang="zh-CN" sz="1400" dirty="0">
                <a:ea typeface="宋体" charset="-122"/>
              </a:rPr>
              <a:t> </a:t>
            </a:r>
          </a:p>
          <a:p>
            <a:pPr lvl="1">
              <a:lnSpc>
                <a:spcPct val="80000"/>
              </a:lnSpc>
              <a:spcBef>
                <a:spcPts val="1200"/>
              </a:spcBef>
            </a:pPr>
            <a:endParaRPr lang="en-US" altLang="zh-CN" sz="2000" dirty="0">
              <a:ea typeface="宋体" charset="-122"/>
            </a:endParaRPr>
          </a:p>
          <a:p>
            <a:pPr lvl="1">
              <a:lnSpc>
                <a:spcPct val="80000"/>
              </a:lnSpc>
              <a:spcBef>
                <a:spcPts val="1200"/>
              </a:spcBef>
            </a:pPr>
            <a:endParaRPr lang="en-US" altLang="zh-CN" sz="2000" dirty="0" smtClean="0">
              <a:ea typeface="宋体" charset="-122"/>
            </a:endParaRPr>
          </a:p>
        </p:txBody>
      </p:sp>
      <p:sp>
        <p:nvSpPr>
          <p:cNvPr id="3" name="页脚占位符 2"/>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a:t>
            </a:r>
          </a:p>
        </p:txBody>
      </p:sp>
      <p:sp>
        <p:nvSpPr>
          <p:cNvPr id="4" name="灯片编号占位符 3"/>
          <p:cNvSpPr>
            <a:spLocks noGrp="1"/>
          </p:cNvSpPr>
          <p:nvPr>
            <p:ph type="sldNum" sz="quarter" idx="12"/>
          </p:nvPr>
        </p:nvSpPr>
        <p:spPr/>
        <p:txBody>
          <a:bodyPr/>
          <a:lstStyle/>
          <a:p>
            <a:pPr>
              <a:defRPr/>
            </a:pPr>
            <a:r>
              <a:rPr lang="en-US" smtClean="0"/>
              <a:t>Slide </a:t>
            </a:r>
            <a:fld id="{C6DD4604-1B4A-4647-B274-AA7488133AA8}" type="slidenum">
              <a:rPr lang="en-US" smtClean="0"/>
              <a:pPr>
                <a:defRPr/>
              </a:pPr>
              <a:t>3</a:t>
            </a:fld>
            <a:endParaRPr lang="en-US"/>
          </a:p>
        </p:txBody>
      </p:sp>
    </p:spTree>
    <p:extLst>
      <p:ext uri="{BB962C8B-B14F-4D97-AF65-F5344CB8AC3E}">
        <p14:creationId xmlns:p14="http://schemas.microsoft.com/office/powerpoint/2010/main" val="3231364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p:cNvSpPr>
          <p:nvPr>
            <p:ph type="title"/>
          </p:nvPr>
        </p:nvSpPr>
        <p:spPr/>
        <p:txBody>
          <a:bodyPr/>
          <a:lstStyle/>
          <a:p>
            <a:r>
              <a:rPr lang="en-US" altLang="zh-CN" sz="2800" b="1" dirty="0" smtClean="0">
                <a:ea typeface="宋体" charset="-122"/>
              </a:rPr>
              <a:t>Frequency Offset Correction</a:t>
            </a:r>
            <a:endParaRPr lang="zh-CN" altLang="en-US" sz="2800" b="1" dirty="0" smtClean="0">
              <a:ea typeface="宋体" charset="-122"/>
            </a:endParaRPr>
          </a:p>
        </p:txBody>
      </p:sp>
      <p:sp>
        <p:nvSpPr>
          <p:cNvPr id="8195" name="内容占位符 2"/>
          <p:cNvSpPr>
            <a:spLocks noGrp="1"/>
          </p:cNvSpPr>
          <p:nvPr>
            <p:ph idx="1"/>
          </p:nvPr>
        </p:nvSpPr>
        <p:spPr>
          <a:xfrm>
            <a:off x="685800" y="1804977"/>
            <a:ext cx="7772400" cy="4114800"/>
          </a:xfrm>
        </p:spPr>
        <p:txBody>
          <a:bodyPr/>
          <a:lstStyle/>
          <a:p>
            <a:r>
              <a:rPr lang="en-US" altLang="zh-CN" sz="1400" b="1" dirty="0" smtClean="0">
                <a:ea typeface="宋体" charset="-122"/>
              </a:rPr>
              <a:t>Here is one simulation of PER vs SNR for different frequency offsets as correlation algorithm are applied. (copy from 15-05-0103-01-004b)</a:t>
            </a:r>
          </a:p>
          <a:p>
            <a:r>
              <a:rPr lang="en-US" altLang="zh-CN" sz="1400" b="1" dirty="0" smtClean="0">
                <a:ea typeface="宋体" charset="-122"/>
              </a:rPr>
              <a:t>The data rate 250kb/s, 16 sequence of 4 bits mapping DSSS, Chip rate = 1Mchip/sec. </a:t>
            </a:r>
          </a:p>
          <a:p>
            <a:r>
              <a:rPr lang="en-US" altLang="zh-CN" sz="1400" b="1" dirty="0" smtClean="0">
                <a:ea typeface="宋体" charset="-122"/>
              </a:rPr>
              <a:t>The left figure: the receiver performance ( PER-vs-</a:t>
            </a:r>
            <a:r>
              <a:rPr lang="en-US" altLang="zh-CN" sz="1400" b="1" dirty="0" err="1" smtClean="0">
                <a:ea typeface="宋体" charset="-122"/>
              </a:rPr>
              <a:t>Eo</a:t>
            </a:r>
            <a:r>
              <a:rPr lang="en-US" altLang="zh-CN" sz="1400" b="1" dirty="0" smtClean="0">
                <a:ea typeface="宋体" charset="-122"/>
              </a:rPr>
              <a:t>/No) at  0 ppm, 20 ppm and 40 ppm. </a:t>
            </a:r>
            <a:endParaRPr lang="en-US" altLang="zh-CN" sz="1400" b="1" dirty="0">
              <a:ea typeface="宋体" charset="-122"/>
            </a:endParaRPr>
          </a:p>
          <a:p>
            <a:r>
              <a:rPr lang="en-US" altLang="zh-CN" sz="1400" b="1" dirty="0" smtClean="0">
                <a:ea typeface="宋体" charset="-122"/>
              </a:rPr>
              <a:t>The right figure is the correlation receiver performance (PER-vs-</a:t>
            </a:r>
            <a:r>
              <a:rPr lang="en-US" altLang="zh-CN" sz="1400" b="1" dirty="0" err="1" smtClean="0">
                <a:ea typeface="宋体" charset="-122"/>
              </a:rPr>
              <a:t>Eo</a:t>
            </a:r>
            <a:r>
              <a:rPr lang="en-US" altLang="zh-CN" sz="1400" b="1" dirty="0" smtClean="0">
                <a:ea typeface="宋体" charset="-122"/>
              </a:rPr>
              <a:t>/No) with offset correlation </a:t>
            </a:r>
          </a:p>
          <a:p>
            <a:pPr marL="0" indent="0">
              <a:buNone/>
            </a:pPr>
            <a:endParaRPr lang="en-US" altLang="zh-CN" sz="1800" b="1" dirty="0" smtClean="0">
              <a:ea typeface="宋体" charset="-122"/>
            </a:endParaRPr>
          </a:p>
          <a:p>
            <a:endParaRPr lang="en-US" altLang="zh-CN" sz="1800" b="1" dirty="0">
              <a:ea typeface="宋体" charset="-122"/>
            </a:endParaRPr>
          </a:p>
          <a:p>
            <a:pPr marL="0" indent="0">
              <a:buNone/>
            </a:pPr>
            <a:endParaRPr lang="en-US" altLang="zh-CN" sz="1800" b="1" dirty="0" smtClean="0">
              <a:ea typeface="宋体" charset="-122"/>
            </a:endParaRPr>
          </a:p>
          <a:p>
            <a:pPr marL="0" indent="0">
              <a:buNone/>
            </a:pPr>
            <a:endParaRPr lang="en-US" altLang="zh-CN" sz="1800" b="1" dirty="0" smtClean="0">
              <a:ea typeface="宋体" charset="-122"/>
            </a:endParaRPr>
          </a:p>
          <a:p>
            <a:pPr marL="0" indent="0">
              <a:buNone/>
            </a:pPr>
            <a:endParaRPr lang="en-US" altLang="zh-CN" sz="1800" b="1" dirty="0" smtClean="0">
              <a:ea typeface="宋体" charset="-122"/>
            </a:endParaRPr>
          </a:p>
          <a:p>
            <a:endParaRPr lang="en-US" altLang="zh-CN" sz="1800" b="1" dirty="0">
              <a:ea typeface="宋体" charset="-122"/>
            </a:endParaRPr>
          </a:p>
          <a:p>
            <a:endParaRPr lang="en-US" altLang="zh-CN" sz="1800" b="1" dirty="0" smtClean="0">
              <a:ea typeface="宋体" charset="-122"/>
            </a:endParaRPr>
          </a:p>
          <a:p>
            <a:endParaRPr lang="en-US" altLang="zh-CN" sz="1800" b="1" dirty="0" smtClean="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a:t>
            </a:r>
          </a:p>
        </p:txBody>
      </p:sp>
      <p:sp>
        <p:nvSpPr>
          <p:cNvPr id="5" name="灯片编号占位符 4"/>
          <p:cNvSpPr>
            <a:spLocks noGrp="1"/>
          </p:cNvSpPr>
          <p:nvPr>
            <p:ph type="sldNum" sz="quarter" idx="12"/>
          </p:nvPr>
        </p:nvSpPr>
        <p:spPr/>
        <p:txBody>
          <a:bodyPr/>
          <a:lstStyle/>
          <a:p>
            <a:pPr>
              <a:defRPr/>
            </a:pPr>
            <a:r>
              <a:rPr lang="en-US" smtClean="0"/>
              <a:t>Slide </a:t>
            </a:r>
            <a:fld id="{36D30A4D-BEB7-4D50-A429-C92C2D2F0112}" type="slidenum">
              <a:rPr lang="en-US" smtClean="0"/>
              <a:pPr>
                <a:defRPr/>
              </a:pPr>
              <a:t>4</a:t>
            </a:fld>
            <a:endParaRPr lang="en-US"/>
          </a:p>
        </p:txBody>
      </p:sp>
      <p:pic>
        <p:nvPicPr>
          <p:cNvPr id="6" name="Picture 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433305"/>
            <a:ext cx="4032448" cy="302433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8" name="Picture 6" descr="p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4572000" y="3476284"/>
            <a:ext cx="4038600" cy="30257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1168301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p:cNvSpPr>
          <p:nvPr>
            <p:ph type="title"/>
          </p:nvPr>
        </p:nvSpPr>
        <p:spPr/>
        <p:txBody>
          <a:bodyPr/>
          <a:lstStyle/>
          <a:p>
            <a:r>
              <a:rPr lang="en-US" altLang="zh-CN" b="1" dirty="0" smtClean="0">
                <a:ea typeface="宋体" charset="-122"/>
              </a:rPr>
              <a:t>Frequency Offset Correction</a:t>
            </a:r>
            <a:endParaRPr lang="zh-CN" altLang="en-US" b="1" dirty="0" smtClean="0">
              <a:ea typeface="宋体" charset="-122"/>
            </a:endParaRPr>
          </a:p>
        </p:txBody>
      </p:sp>
      <p:sp>
        <p:nvSpPr>
          <p:cNvPr id="8195" name="内容占位符 2"/>
          <p:cNvSpPr>
            <a:spLocks noGrp="1"/>
          </p:cNvSpPr>
          <p:nvPr>
            <p:ph idx="1"/>
          </p:nvPr>
        </p:nvSpPr>
        <p:spPr/>
        <p:txBody>
          <a:bodyPr/>
          <a:lstStyle/>
          <a:p>
            <a:r>
              <a:rPr lang="en-US" altLang="zh-CN" sz="1800" b="1" dirty="0" smtClean="0">
                <a:ea typeface="宋体" charset="-122"/>
              </a:rPr>
              <a:t>IEEE802.15.4-2003 was developed in the 2003. </a:t>
            </a:r>
          </a:p>
          <a:p>
            <a:pPr marL="0" indent="0">
              <a:buNone/>
            </a:pPr>
            <a:endParaRPr lang="en-US" altLang="zh-CN" sz="1800" b="1" dirty="0" smtClean="0">
              <a:ea typeface="宋体" charset="-122"/>
            </a:endParaRPr>
          </a:p>
          <a:p>
            <a:r>
              <a:rPr lang="en-US" altLang="zh-CN" sz="1800" b="1" dirty="0" smtClean="0">
                <a:ea typeface="宋体" charset="-122"/>
              </a:rPr>
              <a:t>The frequency offset </a:t>
            </a:r>
            <a:r>
              <a:rPr lang="en-US" altLang="zh-CN" sz="1800" b="1" dirty="0" smtClean="0">
                <a:ea typeface="宋体" charset="-122"/>
              </a:rPr>
              <a:t>algorithms</a:t>
            </a:r>
            <a:r>
              <a:rPr lang="en-US" altLang="zh-CN" sz="1800" b="1" dirty="0" smtClean="0">
                <a:ea typeface="宋体" charset="-122"/>
              </a:rPr>
              <a:t> </a:t>
            </a:r>
            <a:r>
              <a:rPr lang="en-US" altLang="zh-CN" sz="1800" b="1" dirty="0" smtClean="0">
                <a:ea typeface="宋体" charset="-122"/>
              </a:rPr>
              <a:t>are matured for receiver </a:t>
            </a:r>
            <a:r>
              <a:rPr lang="en-US" altLang="zh-CN" sz="1800" b="1" dirty="0" smtClean="0">
                <a:ea typeface="宋体" charset="-122"/>
              </a:rPr>
              <a:t>operation and applied to transceiver (15.4B/4C and more)</a:t>
            </a:r>
            <a:endParaRPr lang="en-US" altLang="zh-CN" sz="1800" b="1" dirty="0" smtClean="0">
              <a:ea typeface="宋体" charset="-122"/>
            </a:endParaRPr>
          </a:p>
          <a:p>
            <a:pPr marL="0" indent="0">
              <a:buNone/>
            </a:pPr>
            <a:endParaRPr lang="en-US" altLang="zh-CN" sz="1800" b="1" dirty="0" smtClean="0">
              <a:ea typeface="宋体" charset="-122"/>
            </a:endParaRPr>
          </a:p>
          <a:p>
            <a:r>
              <a:rPr lang="en-US" altLang="zh-CN" sz="1800" b="1" dirty="0" smtClean="0">
                <a:ea typeface="宋体" charset="-122"/>
              </a:rPr>
              <a:t>It is easy to correct  the phase errors at Baseband caused by frequency offset +/- 40ppm. </a:t>
            </a:r>
            <a:endParaRPr lang="en-US" altLang="zh-CN" sz="1800" b="1" dirty="0">
              <a:ea typeface="宋体" charset="-122"/>
            </a:endParaRPr>
          </a:p>
          <a:p>
            <a:endParaRPr lang="en-US" altLang="zh-CN" sz="1800" b="1" dirty="0">
              <a:ea typeface="宋体" charset="-122"/>
            </a:endParaRPr>
          </a:p>
          <a:p>
            <a:endParaRPr lang="en-US" altLang="zh-CN" sz="1800" b="1" dirty="0" smtClean="0">
              <a:ea typeface="宋体" charset="-122"/>
            </a:endParaRPr>
          </a:p>
          <a:p>
            <a:endParaRPr lang="en-US" altLang="zh-CN" sz="1800" b="1" dirty="0" smtClean="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a:t>
            </a:r>
          </a:p>
        </p:txBody>
      </p:sp>
      <p:sp>
        <p:nvSpPr>
          <p:cNvPr id="5" name="灯片编号占位符 4"/>
          <p:cNvSpPr>
            <a:spLocks noGrp="1"/>
          </p:cNvSpPr>
          <p:nvPr>
            <p:ph type="sldNum" sz="quarter" idx="12"/>
          </p:nvPr>
        </p:nvSpPr>
        <p:spPr/>
        <p:txBody>
          <a:bodyPr/>
          <a:lstStyle/>
          <a:p>
            <a:pPr>
              <a:defRPr/>
            </a:pPr>
            <a:r>
              <a:rPr lang="en-US" smtClean="0"/>
              <a:t>Slide </a:t>
            </a:r>
            <a:fld id="{36D30A4D-BEB7-4D50-A429-C92C2D2F0112}"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标题 1"/>
          <p:cNvSpPr>
            <a:spLocks noGrp="1"/>
          </p:cNvSpPr>
          <p:nvPr>
            <p:ph type="title"/>
          </p:nvPr>
        </p:nvSpPr>
        <p:spPr/>
        <p:txBody>
          <a:bodyPr/>
          <a:lstStyle/>
          <a:p>
            <a:r>
              <a:rPr lang="en-US" altLang="zh-CN" b="1" dirty="0" smtClean="0">
                <a:ea typeface="宋体" charset="-122"/>
              </a:rPr>
              <a:t>The Investigation on </a:t>
            </a:r>
            <a:r>
              <a:rPr lang="en-US" altLang="zh-CN" b="1" dirty="0" smtClean="0">
                <a:ea typeface="宋体" charset="-122"/>
              </a:rPr>
              <a:t>Turnaround Time(1)</a:t>
            </a:r>
            <a:endParaRPr lang="zh-CN" altLang="en-US" b="1" dirty="0" smtClean="0">
              <a:ea typeface="宋体" charset="-122"/>
            </a:endParaRPr>
          </a:p>
        </p:txBody>
      </p:sp>
      <p:sp>
        <p:nvSpPr>
          <p:cNvPr id="5" name="页脚占位符 4"/>
          <p:cNvSpPr>
            <a:spLocks noGrp="1"/>
          </p:cNvSpPr>
          <p:nvPr>
            <p:ph type="ftr" sz="quarter" idx="11"/>
          </p:nvPr>
        </p:nvSpPr>
        <p:spPr/>
        <p:txBody>
          <a:bodyPr/>
          <a:lstStyle/>
          <a:p>
            <a:pPr>
              <a:defRPr/>
            </a:pPr>
            <a:r>
              <a:rPr lang="en-US" dirty="0"/>
              <a:t>L. Li, </a:t>
            </a:r>
            <a:r>
              <a:rPr lang="en-US" dirty="0" err="1"/>
              <a:t>Vinno</a:t>
            </a:r>
            <a:r>
              <a:rPr lang="en-US" dirty="0"/>
              <a:t>; </a:t>
            </a:r>
          </a:p>
        </p:txBody>
      </p:sp>
      <p:sp>
        <p:nvSpPr>
          <p:cNvPr id="6" name="灯片编号占位符 5"/>
          <p:cNvSpPr>
            <a:spLocks noGrp="1"/>
          </p:cNvSpPr>
          <p:nvPr>
            <p:ph type="sldNum" sz="quarter" idx="12"/>
          </p:nvPr>
        </p:nvSpPr>
        <p:spPr/>
        <p:txBody>
          <a:bodyPr/>
          <a:lstStyle/>
          <a:p>
            <a:pPr>
              <a:defRPr/>
            </a:pPr>
            <a:r>
              <a:rPr lang="en-US" smtClean="0"/>
              <a:t>Slide </a:t>
            </a:r>
            <a:fld id="{B17B6904-BC10-4B6D-BCB9-E0BB3B042A2C}" type="slidenum">
              <a:rPr lang="en-US" smtClean="0"/>
              <a:pPr>
                <a:defRPr/>
              </a:pPr>
              <a:t>6</a:t>
            </a:fld>
            <a:endParaRPr lang="en-US"/>
          </a:p>
        </p:txBody>
      </p:sp>
      <p:sp>
        <p:nvSpPr>
          <p:cNvPr id="9" name="内容占位符 1"/>
          <p:cNvSpPr>
            <a:spLocks noGrp="1"/>
          </p:cNvSpPr>
          <p:nvPr>
            <p:ph idx="1"/>
          </p:nvPr>
        </p:nvSpPr>
        <p:spPr>
          <a:xfrm>
            <a:off x="609600" y="1828800"/>
            <a:ext cx="7772400" cy="4114800"/>
          </a:xfrm>
        </p:spPr>
        <p:txBody>
          <a:bodyPr/>
          <a:lstStyle/>
          <a:p>
            <a:pPr>
              <a:lnSpc>
                <a:spcPct val="80000"/>
              </a:lnSpc>
              <a:spcBef>
                <a:spcPts val="1200"/>
              </a:spcBef>
            </a:pPr>
            <a:r>
              <a:rPr lang="en-US" altLang="zh-CN" sz="2400" dirty="0" smtClean="0">
                <a:ea typeface="宋体" charset="-122"/>
              </a:rPr>
              <a:t> Appreciate a  couple of emails between Ken, James and Ben are about </a:t>
            </a:r>
            <a:r>
              <a:rPr lang="en-US" altLang="zh-CN" sz="2400" dirty="0" err="1" smtClean="0">
                <a:ea typeface="宋体" charset="-122"/>
              </a:rPr>
              <a:t>Turnaroundtime</a:t>
            </a:r>
            <a:r>
              <a:rPr lang="en-US" altLang="zh-CN" sz="2400" dirty="0" smtClean="0">
                <a:ea typeface="宋体" charset="-122"/>
              </a:rPr>
              <a:t>. </a:t>
            </a:r>
          </a:p>
          <a:p>
            <a:pPr marL="0" indent="0">
              <a:lnSpc>
                <a:spcPct val="80000"/>
              </a:lnSpc>
              <a:spcBef>
                <a:spcPts val="1200"/>
              </a:spcBef>
              <a:buNone/>
            </a:pPr>
            <a:endParaRPr lang="en-US" altLang="zh-CN" sz="2400" dirty="0" smtClean="0">
              <a:ea typeface="宋体" charset="-122"/>
            </a:endParaRPr>
          </a:p>
          <a:p>
            <a:r>
              <a:rPr lang="en-US" sz="1600" dirty="0" smtClean="0"/>
              <a:t>Ken describes as: “The </a:t>
            </a:r>
            <a:r>
              <a:rPr lang="en-US" sz="1600" dirty="0"/>
              <a:t>TX-to-RX turnaround time is defined as the time at the air </a:t>
            </a:r>
            <a:r>
              <a:rPr lang="en-US" sz="1600" dirty="0" smtClean="0"/>
              <a:t> </a:t>
            </a:r>
            <a:r>
              <a:rPr lang="en-US" sz="1600" dirty="0"/>
              <a:t>interface from the trailing edge of the last part/chip (of the last </a:t>
            </a:r>
            <a:r>
              <a:rPr lang="en-US" sz="1600" dirty="0" smtClean="0"/>
              <a:t>symbol</a:t>
            </a:r>
            <a:r>
              <a:rPr lang="en-US" sz="1600" dirty="0"/>
              <a:t>) of a transmitted PPDU to the time that the PHY is ready to receive the </a:t>
            </a:r>
            <a:r>
              <a:rPr lang="en-US" sz="1600" dirty="0" smtClean="0"/>
              <a:t>leading </a:t>
            </a:r>
            <a:r>
              <a:rPr lang="en-US" sz="1600" dirty="0"/>
              <a:t>edge of the first </a:t>
            </a:r>
            <a:r>
              <a:rPr lang="en-US" sz="1600" dirty="0" smtClean="0"/>
              <a:t>part/chip </a:t>
            </a:r>
            <a:r>
              <a:rPr lang="en-US" sz="1600" dirty="0"/>
              <a:t>(of the first symbol) of the next received PPDU</a:t>
            </a:r>
            <a:r>
              <a:rPr lang="en-US" sz="1600" dirty="0" smtClean="0"/>
              <a:t>.”</a:t>
            </a:r>
            <a:endParaRPr lang="en-US" sz="1600" dirty="0"/>
          </a:p>
          <a:p>
            <a:pPr>
              <a:lnSpc>
                <a:spcPct val="80000"/>
              </a:lnSpc>
              <a:spcBef>
                <a:spcPts val="1200"/>
              </a:spcBef>
            </a:pPr>
            <a:r>
              <a:rPr lang="en-US" altLang="zh-CN" sz="1600" dirty="0" smtClean="0">
                <a:ea typeface="宋体" charset="-122"/>
              </a:rPr>
              <a:t>James describes as: “</a:t>
            </a:r>
            <a:r>
              <a:rPr lang="en-US" sz="1600" dirty="0" smtClean="0"/>
              <a:t>Turnaround </a:t>
            </a:r>
            <a:r>
              <a:rPr lang="en-US" sz="1600" dirty="0"/>
              <a:t>time is critical for the CSMA algorithm.  ACKs are normally sent a SIFS after a frame and so a SIFS &gt;= </a:t>
            </a:r>
            <a:r>
              <a:rPr lang="en-US" sz="1600" dirty="0" err="1"/>
              <a:t>aTurnaroundTime</a:t>
            </a:r>
            <a:r>
              <a:rPr lang="en-US" sz="1600" dirty="0" smtClean="0"/>
              <a:t>.</a:t>
            </a:r>
            <a:r>
              <a:rPr lang="en-US" sz="1600" dirty="0"/>
              <a:t> A short turnaround time generally means that the local oscillators need to locked. You need some time to cancel DC offsets in the </a:t>
            </a:r>
            <a:r>
              <a:rPr lang="en-US" sz="1600" dirty="0" smtClean="0"/>
              <a:t>receiver </a:t>
            </a:r>
            <a:r>
              <a:rPr lang="en-US" sz="1600" dirty="0"/>
              <a:t>and some time to turn the PA on and off</a:t>
            </a:r>
            <a:r>
              <a:rPr lang="en-US" sz="1600" dirty="0" smtClean="0"/>
              <a:t>.”</a:t>
            </a:r>
            <a:endParaRPr lang="en-US" sz="1600" dirty="0"/>
          </a:p>
          <a:p>
            <a:pPr>
              <a:lnSpc>
                <a:spcPct val="80000"/>
              </a:lnSpc>
              <a:spcBef>
                <a:spcPts val="1200"/>
              </a:spcBef>
            </a:pPr>
            <a:endParaRPr lang="en-US" altLang="zh-CN" sz="1600" dirty="0" smtClean="0">
              <a:ea typeface="宋体" charset="-122"/>
            </a:endParaRPr>
          </a:p>
          <a:p>
            <a:pPr marL="0" indent="0">
              <a:lnSpc>
                <a:spcPct val="80000"/>
              </a:lnSpc>
              <a:spcBef>
                <a:spcPts val="1200"/>
              </a:spcBef>
              <a:buNone/>
            </a:pPr>
            <a:r>
              <a:rPr lang="en-US" altLang="zh-CN" sz="2400" dirty="0" smtClean="0">
                <a:ea typeface="宋体" charset="-122"/>
              </a:rPr>
              <a:t> </a:t>
            </a:r>
          </a:p>
          <a:p>
            <a:pPr>
              <a:lnSpc>
                <a:spcPct val="80000"/>
              </a:lnSpc>
              <a:spcBef>
                <a:spcPts val="1200"/>
              </a:spcBef>
            </a:pPr>
            <a:endParaRPr lang="en-US" altLang="zh-CN" sz="2400" dirty="0" smtClean="0">
              <a:ea typeface="宋体" charset="-122"/>
            </a:endParaRPr>
          </a:p>
          <a:p>
            <a:pPr>
              <a:lnSpc>
                <a:spcPct val="80000"/>
              </a:lnSpc>
              <a:spcBef>
                <a:spcPts val="1200"/>
              </a:spcBef>
            </a:pPr>
            <a:endParaRPr lang="en-US" altLang="zh-CN" sz="2400" dirty="0" smtClean="0">
              <a:ea typeface="宋体"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标题 1"/>
          <p:cNvSpPr>
            <a:spLocks noGrp="1"/>
          </p:cNvSpPr>
          <p:nvPr>
            <p:ph type="title"/>
          </p:nvPr>
        </p:nvSpPr>
        <p:spPr/>
        <p:txBody>
          <a:bodyPr/>
          <a:lstStyle/>
          <a:p>
            <a:r>
              <a:rPr lang="en-US" altLang="zh-CN" b="1" dirty="0" smtClean="0">
                <a:ea typeface="宋体" charset="-122"/>
              </a:rPr>
              <a:t>The Investigation on </a:t>
            </a:r>
            <a:r>
              <a:rPr lang="en-US" altLang="zh-CN" b="1" dirty="0" err="1" smtClean="0">
                <a:ea typeface="宋体" charset="-122"/>
              </a:rPr>
              <a:t>Turnround</a:t>
            </a:r>
            <a:r>
              <a:rPr lang="en-US" altLang="zh-CN" b="1" dirty="0" smtClean="0">
                <a:ea typeface="宋体" charset="-122"/>
              </a:rPr>
              <a:t> </a:t>
            </a:r>
            <a:r>
              <a:rPr lang="en-US" altLang="zh-CN" b="1" dirty="0" smtClean="0">
                <a:ea typeface="宋体" charset="-122"/>
              </a:rPr>
              <a:t>Time (2)</a:t>
            </a:r>
            <a:endParaRPr lang="zh-CN" altLang="en-US" b="1" dirty="0" smtClean="0">
              <a:ea typeface="宋体" charset="-122"/>
            </a:endParaRPr>
          </a:p>
        </p:txBody>
      </p:sp>
      <p:sp>
        <p:nvSpPr>
          <p:cNvPr id="5" name="页脚占位符 4"/>
          <p:cNvSpPr>
            <a:spLocks noGrp="1"/>
          </p:cNvSpPr>
          <p:nvPr>
            <p:ph type="ftr" sz="quarter" idx="11"/>
          </p:nvPr>
        </p:nvSpPr>
        <p:spPr/>
        <p:txBody>
          <a:bodyPr/>
          <a:lstStyle/>
          <a:p>
            <a:pPr>
              <a:defRPr/>
            </a:pPr>
            <a:r>
              <a:rPr lang="en-US" dirty="0"/>
              <a:t>L. Li, </a:t>
            </a:r>
            <a:r>
              <a:rPr lang="en-US" dirty="0" err="1"/>
              <a:t>Vinno</a:t>
            </a:r>
            <a:r>
              <a:rPr lang="en-US" dirty="0"/>
              <a:t>; </a:t>
            </a:r>
          </a:p>
        </p:txBody>
      </p:sp>
      <p:sp>
        <p:nvSpPr>
          <p:cNvPr id="6" name="灯片编号占位符 5"/>
          <p:cNvSpPr>
            <a:spLocks noGrp="1"/>
          </p:cNvSpPr>
          <p:nvPr>
            <p:ph type="sldNum" sz="quarter" idx="12"/>
          </p:nvPr>
        </p:nvSpPr>
        <p:spPr/>
        <p:txBody>
          <a:bodyPr/>
          <a:lstStyle/>
          <a:p>
            <a:pPr>
              <a:defRPr/>
            </a:pPr>
            <a:r>
              <a:rPr lang="en-US" smtClean="0"/>
              <a:t>Slide </a:t>
            </a:r>
            <a:fld id="{B17B6904-BC10-4B6D-BCB9-E0BB3B042A2C}" type="slidenum">
              <a:rPr lang="en-US" smtClean="0"/>
              <a:pPr>
                <a:defRPr/>
              </a:pPr>
              <a:t>7</a:t>
            </a:fld>
            <a:endParaRPr lang="en-US"/>
          </a:p>
        </p:txBody>
      </p:sp>
      <p:sp>
        <p:nvSpPr>
          <p:cNvPr id="9" name="内容占位符 1"/>
          <p:cNvSpPr>
            <a:spLocks noGrp="1"/>
          </p:cNvSpPr>
          <p:nvPr>
            <p:ph idx="1"/>
          </p:nvPr>
        </p:nvSpPr>
        <p:spPr>
          <a:xfrm>
            <a:off x="609600" y="1828800"/>
            <a:ext cx="7772400" cy="4114800"/>
          </a:xfrm>
        </p:spPr>
        <p:txBody>
          <a:bodyPr/>
          <a:lstStyle/>
          <a:p>
            <a:pPr>
              <a:lnSpc>
                <a:spcPct val="80000"/>
              </a:lnSpc>
              <a:spcBef>
                <a:spcPts val="1200"/>
              </a:spcBef>
            </a:pPr>
            <a:r>
              <a:rPr lang="en-US" altLang="zh-CN" sz="2400" dirty="0" smtClean="0">
                <a:ea typeface="宋体" charset="-122"/>
              </a:rPr>
              <a:t> </a:t>
            </a:r>
            <a:r>
              <a:rPr lang="en-US" altLang="zh-CN" sz="2400" dirty="0" err="1" smtClean="0">
                <a:ea typeface="宋体" charset="-122"/>
              </a:rPr>
              <a:t>aTurnaorundTime</a:t>
            </a:r>
            <a:r>
              <a:rPr lang="en-US" altLang="zh-CN" sz="2400" dirty="0" smtClean="0">
                <a:ea typeface="宋体" charset="-122"/>
              </a:rPr>
              <a:t> (Rx-to-</a:t>
            </a:r>
            <a:r>
              <a:rPr lang="en-US" altLang="zh-CN" sz="2400" dirty="0" err="1" smtClean="0">
                <a:ea typeface="宋体" charset="-122"/>
              </a:rPr>
              <a:t>Tx</a:t>
            </a:r>
            <a:r>
              <a:rPr lang="en-US" altLang="zh-CN" sz="2400" dirty="0" smtClean="0">
                <a:ea typeface="宋体" charset="-122"/>
              </a:rPr>
              <a:t> and </a:t>
            </a:r>
            <a:r>
              <a:rPr lang="en-US" altLang="zh-CN" sz="2400" dirty="0" err="1" smtClean="0">
                <a:ea typeface="宋体" charset="-122"/>
              </a:rPr>
              <a:t>Tx</a:t>
            </a:r>
            <a:r>
              <a:rPr lang="en-US" altLang="zh-CN" sz="2400" dirty="0" smtClean="0">
                <a:ea typeface="宋体" charset="-122"/>
              </a:rPr>
              <a:t>-to-Rx) of QPSK operation is defined in 8.2.1 and 8.2.2 of IEEE802.15.4-2011</a:t>
            </a:r>
          </a:p>
          <a:p>
            <a:pPr>
              <a:lnSpc>
                <a:spcPct val="80000"/>
              </a:lnSpc>
              <a:spcBef>
                <a:spcPts val="1200"/>
              </a:spcBef>
            </a:pPr>
            <a:r>
              <a:rPr lang="en-US" altLang="zh-CN" sz="2400" dirty="0" smtClean="0">
                <a:ea typeface="宋体" charset="-122"/>
              </a:rPr>
              <a:t>The </a:t>
            </a:r>
            <a:r>
              <a:rPr lang="en-US" altLang="zh-CN" sz="2400" dirty="0" err="1" smtClean="0">
                <a:ea typeface="宋体" charset="-122"/>
              </a:rPr>
              <a:t>aTurnaroundTime</a:t>
            </a:r>
            <a:r>
              <a:rPr lang="en-US" altLang="zh-CN" sz="2400" dirty="0" smtClean="0">
                <a:ea typeface="宋体" charset="-122"/>
              </a:rPr>
              <a:t> adopted  in IEEE802.15.4G is also same as the ones IEEE802.15.4-2011. </a:t>
            </a:r>
          </a:p>
          <a:p>
            <a:pPr>
              <a:lnSpc>
                <a:spcPct val="80000"/>
              </a:lnSpc>
              <a:spcBef>
                <a:spcPts val="1200"/>
              </a:spcBef>
            </a:pPr>
            <a:r>
              <a:rPr lang="en-US" altLang="zh-CN" sz="2400" dirty="0" smtClean="0">
                <a:ea typeface="宋体" charset="-122"/>
              </a:rPr>
              <a:t>The maximum data rate (500 kb/s)  and chip rate (2Mchip/s) are same in IEEE802.15.4N and 4G.</a:t>
            </a:r>
          </a:p>
          <a:p>
            <a:pPr>
              <a:lnSpc>
                <a:spcPct val="80000"/>
              </a:lnSpc>
              <a:spcBef>
                <a:spcPts val="1200"/>
              </a:spcBef>
            </a:pPr>
            <a:r>
              <a:rPr lang="en-US" altLang="zh-CN" sz="2400" dirty="0" smtClean="0">
                <a:ea typeface="宋体" charset="-122"/>
              </a:rPr>
              <a:t>There are no reasons not to accept the different </a:t>
            </a:r>
            <a:r>
              <a:rPr lang="en-US" altLang="zh-CN" sz="2400" dirty="0" err="1">
                <a:ea typeface="宋体" charset="-122"/>
              </a:rPr>
              <a:t>aTurnaorundTime</a:t>
            </a:r>
            <a:r>
              <a:rPr lang="en-US" altLang="zh-CN" sz="2400" dirty="0">
                <a:ea typeface="宋体" charset="-122"/>
              </a:rPr>
              <a:t> (Rx-to-</a:t>
            </a:r>
            <a:r>
              <a:rPr lang="en-US" altLang="zh-CN" sz="2400" dirty="0" err="1">
                <a:ea typeface="宋体" charset="-122"/>
              </a:rPr>
              <a:t>Tx</a:t>
            </a:r>
            <a:r>
              <a:rPr lang="en-US" altLang="zh-CN" sz="2400" dirty="0">
                <a:ea typeface="宋体" charset="-122"/>
              </a:rPr>
              <a:t> and </a:t>
            </a:r>
            <a:r>
              <a:rPr lang="en-US" altLang="zh-CN" sz="2400" dirty="0" err="1">
                <a:ea typeface="宋体" charset="-122"/>
              </a:rPr>
              <a:t>Tx</a:t>
            </a:r>
            <a:r>
              <a:rPr lang="en-US" altLang="zh-CN" sz="2400" dirty="0">
                <a:ea typeface="宋体" charset="-122"/>
              </a:rPr>
              <a:t>-to-Rx</a:t>
            </a:r>
            <a:r>
              <a:rPr lang="en-US" altLang="zh-CN" sz="2400" dirty="0" smtClean="0">
                <a:ea typeface="宋体" charset="-122"/>
              </a:rPr>
              <a:t>).</a:t>
            </a:r>
          </a:p>
          <a:p>
            <a:pPr marL="0" indent="0">
              <a:lnSpc>
                <a:spcPct val="80000"/>
              </a:lnSpc>
              <a:spcBef>
                <a:spcPts val="1200"/>
              </a:spcBef>
              <a:buNone/>
            </a:pPr>
            <a:endParaRPr lang="en-US" altLang="zh-CN" sz="2400" dirty="0" smtClean="0">
              <a:ea typeface="宋体" charset="-122"/>
            </a:endParaRPr>
          </a:p>
          <a:p>
            <a:pPr marL="0" indent="0">
              <a:lnSpc>
                <a:spcPct val="80000"/>
              </a:lnSpc>
              <a:spcBef>
                <a:spcPts val="1200"/>
              </a:spcBef>
              <a:buNone/>
            </a:pPr>
            <a:r>
              <a:rPr lang="en-US" altLang="zh-CN" sz="2400" dirty="0" smtClean="0">
                <a:ea typeface="宋体" charset="-122"/>
              </a:rPr>
              <a:t> </a:t>
            </a:r>
          </a:p>
          <a:p>
            <a:pPr>
              <a:lnSpc>
                <a:spcPct val="80000"/>
              </a:lnSpc>
              <a:spcBef>
                <a:spcPts val="1200"/>
              </a:spcBef>
            </a:pPr>
            <a:endParaRPr lang="en-US" altLang="zh-CN" sz="2400" dirty="0" smtClean="0">
              <a:ea typeface="宋体" charset="-122"/>
            </a:endParaRPr>
          </a:p>
          <a:p>
            <a:pPr>
              <a:lnSpc>
                <a:spcPct val="80000"/>
              </a:lnSpc>
              <a:spcBef>
                <a:spcPts val="1200"/>
              </a:spcBef>
            </a:pPr>
            <a:endParaRPr lang="en-US" altLang="zh-CN" sz="2400" dirty="0" smtClean="0">
              <a:ea typeface="宋体" charset="-122"/>
            </a:endParaRPr>
          </a:p>
        </p:txBody>
      </p:sp>
    </p:spTree>
    <p:extLst>
      <p:ext uri="{BB962C8B-B14F-4D97-AF65-F5344CB8AC3E}">
        <p14:creationId xmlns:p14="http://schemas.microsoft.com/office/powerpoint/2010/main" val="26903413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标题 1"/>
          <p:cNvSpPr>
            <a:spLocks noGrp="1"/>
          </p:cNvSpPr>
          <p:nvPr>
            <p:ph type="title"/>
          </p:nvPr>
        </p:nvSpPr>
        <p:spPr/>
        <p:txBody>
          <a:bodyPr/>
          <a:lstStyle/>
          <a:p>
            <a:r>
              <a:rPr lang="en-US" altLang="zh-CN" b="1" dirty="0" smtClean="0">
                <a:ea typeface="宋体" charset="-122"/>
              </a:rPr>
              <a:t>The Investigation on </a:t>
            </a:r>
            <a:r>
              <a:rPr lang="en-US" altLang="zh-CN" b="1" dirty="0" smtClean="0">
                <a:ea typeface="宋体" charset="-122"/>
              </a:rPr>
              <a:t>Turnaround Time(3)</a:t>
            </a:r>
            <a:endParaRPr lang="zh-CN" altLang="en-US" b="1" dirty="0" smtClean="0">
              <a:ea typeface="宋体" charset="-122"/>
            </a:endParaRPr>
          </a:p>
        </p:txBody>
      </p:sp>
      <p:sp>
        <p:nvSpPr>
          <p:cNvPr id="5" name="页脚占位符 4"/>
          <p:cNvSpPr>
            <a:spLocks noGrp="1"/>
          </p:cNvSpPr>
          <p:nvPr>
            <p:ph type="ftr" sz="quarter" idx="11"/>
          </p:nvPr>
        </p:nvSpPr>
        <p:spPr/>
        <p:txBody>
          <a:bodyPr/>
          <a:lstStyle/>
          <a:p>
            <a:pPr>
              <a:defRPr/>
            </a:pPr>
            <a:r>
              <a:rPr lang="en-US" dirty="0"/>
              <a:t>L. Li, </a:t>
            </a:r>
            <a:r>
              <a:rPr lang="en-US" dirty="0" err="1"/>
              <a:t>Vinno</a:t>
            </a:r>
            <a:r>
              <a:rPr lang="en-US" dirty="0"/>
              <a:t>; </a:t>
            </a:r>
          </a:p>
        </p:txBody>
      </p:sp>
      <p:sp>
        <p:nvSpPr>
          <p:cNvPr id="6" name="灯片编号占位符 5"/>
          <p:cNvSpPr>
            <a:spLocks noGrp="1"/>
          </p:cNvSpPr>
          <p:nvPr>
            <p:ph type="sldNum" sz="quarter" idx="12"/>
          </p:nvPr>
        </p:nvSpPr>
        <p:spPr/>
        <p:txBody>
          <a:bodyPr/>
          <a:lstStyle/>
          <a:p>
            <a:pPr>
              <a:defRPr/>
            </a:pPr>
            <a:r>
              <a:rPr lang="en-US" smtClean="0"/>
              <a:t>Slide </a:t>
            </a:r>
            <a:fld id="{B17B6904-BC10-4B6D-BCB9-E0BB3B042A2C}" type="slidenum">
              <a:rPr lang="en-US" smtClean="0"/>
              <a:pPr>
                <a:defRPr/>
              </a:pPr>
              <a:t>8</a:t>
            </a:fld>
            <a:endParaRPr lang="en-US"/>
          </a:p>
        </p:txBody>
      </p:sp>
      <p:sp>
        <p:nvSpPr>
          <p:cNvPr id="9" name="内容占位符 1"/>
          <p:cNvSpPr>
            <a:spLocks noGrp="1"/>
          </p:cNvSpPr>
          <p:nvPr>
            <p:ph idx="1"/>
          </p:nvPr>
        </p:nvSpPr>
        <p:spPr>
          <a:xfrm>
            <a:off x="609600" y="1828800"/>
            <a:ext cx="7772400" cy="4114800"/>
          </a:xfrm>
        </p:spPr>
        <p:txBody>
          <a:bodyPr/>
          <a:lstStyle/>
          <a:p>
            <a:pPr>
              <a:lnSpc>
                <a:spcPct val="80000"/>
              </a:lnSpc>
              <a:spcBef>
                <a:spcPts val="1200"/>
              </a:spcBef>
            </a:pPr>
            <a:r>
              <a:rPr lang="en-US" altLang="zh-CN" sz="2400" dirty="0" smtClean="0">
                <a:ea typeface="宋体" charset="-122"/>
              </a:rPr>
              <a:t>Discussed with several Transceiver (15.4g) Design engineers. They did not meet any  troubles between </a:t>
            </a:r>
            <a:r>
              <a:rPr lang="en-US" altLang="zh-CN" sz="2400" dirty="0" err="1" smtClean="0">
                <a:ea typeface="宋体" charset="-122"/>
              </a:rPr>
              <a:t>Tx</a:t>
            </a:r>
            <a:r>
              <a:rPr lang="en-US" altLang="zh-CN" sz="2400" dirty="0" smtClean="0">
                <a:ea typeface="宋体" charset="-122"/>
              </a:rPr>
              <a:t>-to-Rx/Rx-to-</a:t>
            </a:r>
            <a:r>
              <a:rPr lang="en-US" altLang="zh-CN" sz="2400" dirty="0" err="1" smtClean="0">
                <a:ea typeface="宋体" charset="-122"/>
              </a:rPr>
              <a:t>Tx</a:t>
            </a:r>
            <a:r>
              <a:rPr lang="en-US" altLang="zh-CN" sz="2400" dirty="0" smtClean="0">
                <a:ea typeface="宋体" charset="-122"/>
              </a:rPr>
              <a:t> for current </a:t>
            </a:r>
            <a:r>
              <a:rPr lang="en-US" altLang="zh-CN" sz="2400" dirty="0" err="1" smtClean="0">
                <a:ea typeface="宋体" charset="-122"/>
              </a:rPr>
              <a:t>aTurnaroundTime</a:t>
            </a:r>
            <a:r>
              <a:rPr lang="en-US" altLang="zh-CN" sz="2400" dirty="0">
                <a:ea typeface="宋体" charset="-122"/>
              </a:rPr>
              <a:t> </a:t>
            </a:r>
            <a:r>
              <a:rPr lang="en-US" altLang="zh-CN" sz="2400" dirty="0" smtClean="0">
                <a:ea typeface="宋体" charset="-122"/>
              </a:rPr>
              <a:t>definition. </a:t>
            </a:r>
          </a:p>
          <a:p>
            <a:pPr>
              <a:lnSpc>
                <a:spcPct val="80000"/>
              </a:lnSpc>
              <a:spcBef>
                <a:spcPts val="1200"/>
              </a:spcBef>
            </a:pPr>
            <a:endParaRPr lang="en-US" altLang="zh-CN" sz="2400" dirty="0">
              <a:ea typeface="宋体" charset="-122"/>
            </a:endParaRPr>
          </a:p>
          <a:p>
            <a:pPr>
              <a:lnSpc>
                <a:spcPct val="80000"/>
              </a:lnSpc>
              <a:spcBef>
                <a:spcPts val="1200"/>
              </a:spcBef>
            </a:pPr>
            <a:r>
              <a:rPr lang="en-US" altLang="zh-CN" sz="2400" dirty="0" smtClean="0">
                <a:ea typeface="宋体" charset="-122"/>
              </a:rPr>
              <a:t>My directive experiment on Transceiver RFIC (15.4C) also did not   find  difficult to implement the Turnaround  too.</a:t>
            </a:r>
          </a:p>
          <a:p>
            <a:pPr marL="0" indent="0">
              <a:lnSpc>
                <a:spcPct val="80000"/>
              </a:lnSpc>
              <a:spcBef>
                <a:spcPts val="1200"/>
              </a:spcBef>
              <a:buNone/>
            </a:pPr>
            <a:endParaRPr lang="en-US" altLang="zh-CN" sz="2400" dirty="0" smtClean="0">
              <a:ea typeface="宋体" charset="-122"/>
            </a:endParaRPr>
          </a:p>
          <a:p>
            <a:pPr>
              <a:lnSpc>
                <a:spcPct val="80000"/>
              </a:lnSpc>
              <a:spcBef>
                <a:spcPts val="1200"/>
              </a:spcBef>
            </a:pPr>
            <a:endParaRPr lang="en-US" altLang="zh-CN" sz="2400" dirty="0" smtClean="0">
              <a:ea typeface="宋体" charset="-122"/>
            </a:endParaRPr>
          </a:p>
          <a:p>
            <a:pPr>
              <a:lnSpc>
                <a:spcPct val="80000"/>
              </a:lnSpc>
              <a:spcBef>
                <a:spcPts val="1200"/>
              </a:spcBef>
            </a:pPr>
            <a:endParaRPr lang="en-US" altLang="zh-CN" sz="2400" dirty="0" smtClean="0">
              <a:ea typeface="宋体" charset="-122"/>
            </a:endParaRPr>
          </a:p>
          <a:p>
            <a:pPr>
              <a:lnSpc>
                <a:spcPct val="80000"/>
              </a:lnSpc>
              <a:spcBef>
                <a:spcPts val="1200"/>
              </a:spcBef>
            </a:pPr>
            <a:endParaRPr lang="en-US" altLang="zh-CN" sz="2400" dirty="0" smtClean="0">
              <a:ea typeface="宋体" charset="-122"/>
            </a:endParaRPr>
          </a:p>
        </p:txBody>
      </p:sp>
    </p:spTree>
    <p:extLst>
      <p:ext uri="{BB962C8B-B14F-4D97-AF65-F5344CB8AC3E}">
        <p14:creationId xmlns:p14="http://schemas.microsoft.com/office/powerpoint/2010/main" val="10295637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a:spLocks noGrp="1" noChangeArrowheads="1"/>
          </p:cNvSpPr>
          <p:nvPr>
            <p:ph type="title"/>
          </p:nvPr>
        </p:nvSpPr>
        <p:spPr/>
        <p:txBody>
          <a:bodyPr/>
          <a:lstStyle/>
          <a:p>
            <a:r>
              <a:rPr lang="en-US" altLang="zh-CN" sz="3200" b="1" smtClean="0">
                <a:ea typeface="宋体" charset="-122"/>
              </a:rPr>
              <a:t>Conclusion</a:t>
            </a:r>
            <a:endParaRPr lang="zh-CN" altLang="en-US" sz="3200" smtClean="0">
              <a:ea typeface="宋体" charset="-122"/>
            </a:endParaRPr>
          </a:p>
        </p:txBody>
      </p:sp>
      <p:sp>
        <p:nvSpPr>
          <p:cNvPr id="17411" name="内容占位符 1"/>
          <p:cNvSpPr>
            <a:spLocks noGrp="1"/>
          </p:cNvSpPr>
          <p:nvPr>
            <p:ph idx="1"/>
          </p:nvPr>
        </p:nvSpPr>
        <p:spPr>
          <a:xfrm>
            <a:off x="609600" y="1828800"/>
            <a:ext cx="7772400" cy="4114800"/>
          </a:xfrm>
        </p:spPr>
        <p:txBody>
          <a:bodyPr/>
          <a:lstStyle/>
          <a:p>
            <a:pPr>
              <a:lnSpc>
                <a:spcPct val="80000"/>
              </a:lnSpc>
              <a:spcBef>
                <a:spcPts val="1200"/>
              </a:spcBef>
            </a:pPr>
            <a:r>
              <a:rPr lang="en-US" altLang="zh-CN" dirty="0" smtClean="0">
                <a:ea typeface="宋体" charset="-122"/>
              </a:rPr>
              <a:t>At three operation bands, the +/- 40 ppm frequency offset is reasonable </a:t>
            </a:r>
          </a:p>
          <a:p>
            <a:pPr>
              <a:lnSpc>
                <a:spcPct val="80000"/>
              </a:lnSpc>
              <a:spcBef>
                <a:spcPts val="1200"/>
              </a:spcBef>
            </a:pPr>
            <a:endParaRPr lang="en-US" altLang="zh-CN" dirty="0">
              <a:ea typeface="宋体" charset="-122"/>
            </a:endParaRPr>
          </a:p>
          <a:p>
            <a:pPr>
              <a:lnSpc>
                <a:spcPct val="80000"/>
              </a:lnSpc>
              <a:spcBef>
                <a:spcPts val="1200"/>
              </a:spcBef>
            </a:pPr>
            <a:r>
              <a:rPr lang="en-US" altLang="zh-CN" dirty="0" smtClean="0">
                <a:ea typeface="宋体" charset="-122"/>
              </a:rPr>
              <a:t> </a:t>
            </a:r>
            <a:r>
              <a:rPr lang="en-US" altLang="zh-CN" dirty="0" err="1">
                <a:ea typeface="宋体" charset="-122"/>
              </a:rPr>
              <a:t>aTurnaorundTime</a:t>
            </a:r>
            <a:r>
              <a:rPr lang="en-US" altLang="zh-CN" dirty="0">
                <a:ea typeface="宋体" charset="-122"/>
              </a:rPr>
              <a:t> (Rx-to-</a:t>
            </a:r>
            <a:r>
              <a:rPr lang="en-US" altLang="zh-CN" dirty="0" err="1">
                <a:ea typeface="宋体" charset="-122"/>
              </a:rPr>
              <a:t>Tx</a:t>
            </a:r>
            <a:r>
              <a:rPr lang="en-US" altLang="zh-CN" dirty="0">
                <a:ea typeface="宋体" charset="-122"/>
              </a:rPr>
              <a:t> and </a:t>
            </a:r>
            <a:r>
              <a:rPr lang="en-US" altLang="zh-CN" dirty="0" err="1">
                <a:ea typeface="宋体" charset="-122"/>
              </a:rPr>
              <a:t>Tx</a:t>
            </a:r>
            <a:r>
              <a:rPr lang="en-US" altLang="zh-CN" dirty="0">
                <a:ea typeface="宋体" charset="-122"/>
              </a:rPr>
              <a:t>-to-Rx</a:t>
            </a:r>
            <a:r>
              <a:rPr lang="en-US" altLang="zh-CN" dirty="0" smtClean="0">
                <a:ea typeface="宋体" charset="-122"/>
              </a:rPr>
              <a:t>) could </a:t>
            </a:r>
            <a:r>
              <a:rPr lang="en-US" altLang="zh-CN" dirty="0" smtClean="0">
                <a:ea typeface="宋体" charset="-122"/>
              </a:rPr>
              <a:t>be defined  </a:t>
            </a:r>
            <a:r>
              <a:rPr lang="en-US" altLang="zh-CN" dirty="0" smtClean="0">
                <a:ea typeface="宋体" charset="-122"/>
              </a:rPr>
              <a:t>12 </a:t>
            </a:r>
            <a:r>
              <a:rPr lang="en-US" altLang="zh-CN" dirty="0" smtClean="0">
                <a:ea typeface="宋体" charset="-122"/>
              </a:rPr>
              <a:t>symbols same as ones in IEEE802.15.4-2006 and IEEE802.15.4G </a:t>
            </a:r>
            <a:endParaRPr lang="en-US" altLang="zh-CN" dirty="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a:t>
            </a:r>
          </a:p>
        </p:txBody>
      </p:sp>
      <p:sp>
        <p:nvSpPr>
          <p:cNvPr id="5" name="灯片编号占位符 4"/>
          <p:cNvSpPr>
            <a:spLocks noGrp="1"/>
          </p:cNvSpPr>
          <p:nvPr>
            <p:ph type="sldNum" sz="quarter" idx="12"/>
          </p:nvPr>
        </p:nvSpPr>
        <p:spPr/>
        <p:txBody>
          <a:bodyPr/>
          <a:lstStyle/>
          <a:p>
            <a:pPr>
              <a:defRPr/>
            </a:pPr>
            <a:r>
              <a:rPr lang="en-US" smtClean="0"/>
              <a:t>Slide </a:t>
            </a:r>
            <a:fld id="{F511BF8F-FE8C-4DA7-9BEF-FA526794E418}"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20550</TotalTime>
  <Words>713</Words>
  <Application>Microsoft Office PowerPoint</Application>
  <PresentationFormat>On-screen Show (4:3)</PresentationFormat>
  <Paragraphs>90</Paragraphs>
  <Slides>9</Slides>
  <Notes>1</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Office Theme</vt:lpstr>
      <vt:lpstr>Custom Design</vt:lpstr>
      <vt:lpstr>PowerPoint Presentation</vt:lpstr>
      <vt:lpstr>Abstract</vt:lpstr>
      <vt:lpstr>Compared to the frequency offsets in IEEE802.15.4-2006/2011</vt:lpstr>
      <vt:lpstr>Frequency Offset Correction</vt:lpstr>
      <vt:lpstr>Frequency Offset Correction</vt:lpstr>
      <vt:lpstr>The Investigation on Turnaround Time(1)</vt:lpstr>
      <vt:lpstr>The Investigation on Turnround Time (2)</vt:lpstr>
      <vt:lpstr>The Investigation on Turnaround Time(3)</vt:lpstr>
      <vt:lpstr>Conclusion</vt:lpstr>
    </vt:vector>
  </TitlesOfParts>
  <Company>BUPT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TG4j Opening report</dc:title>
  <dc:subject>IEEE 802.15.4j</dc:subject>
  <dc:creator>Guang-Long Du;Liang Li</dc:creator>
  <cp:keywords>TG4j Report Opening</cp:keywords>
  <dc:description>Opening report for the MBAN Task Group</dc:description>
  <cp:lastModifiedBy>Liang Li</cp:lastModifiedBy>
  <cp:revision>1504</cp:revision>
  <cp:lastPrinted>1998-02-10T13:28:06Z</cp:lastPrinted>
  <dcterms:created xsi:type="dcterms:W3CDTF">1999-11-08T18:59:45Z</dcterms:created>
  <dcterms:modified xsi:type="dcterms:W3CDTF">2014-05-13T23:48:27Z</dcterms:modified>
  <cp:contentStatus>Final</cp:contentStatus>
</cp:coreProperties>
</file>