
<file path=[Content_Types].xml><?xml version="1.0" encoding="utf-8"?>
<Types xmlns="http://schemas.openxmlformats.org/package/2006/content-types">
  <Override PartName="/ppt/slides/slide5.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8" r:id="rId3"/>
    <p:sldId id="261" r:id="rId4"/>
    <p:sldId id="262" r:id="rId5"/>
    <p:sldId id="263" r:id="rId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ADADEB"/>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52" autoAdjust="0"/>
    <p:restoredTop sz="85873" autoAdjust="0"/>
  </p:normalViewPr>
  <p:slideViewPr>
    <p:cSldViewPr showGuides="1">
      <p:cViewPr varScale="1">
        <p:scale>
          <a:sx n="67" d="100"/>
          <a:sy n="67" d="100"/>
        </p:scale>
        <p:origin x="-666"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B6663C-469D-4831-B239-41E212EC584E}" type="datetimeFigureOut">
              <a:rPr kumimoji="1" lang="ja-JP" altLang="en-US" smtClean="0"/>
              <a:pPr/>
              <a:t>2014/5/13</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E9B760-4859-40A6-82D6-7CA78257A024}" type="slidenum">
              <a:rPr kumimoji="1" lang="ja-JP" altLang="en-US" smtClean="0"/>
              <a:pPr/>
              <a:t>&lt;#&gt;</a:t>
            </a:fld>
            <a:endParaRPr kumimoji="1" lang="ja-JP" altLang="en-US"/>
          </a:p>
        </p:txBody>
      </p:sp>
    </p:spTree>
    <p:extLst>
      <p:ext uri="{BB962C8B-B14F-4D97-AF65-F5344CB8AC3E}">
        <p14:creationId xmlns="" xmlns:p14="http://schemas.microsoft.com/office/powerpoint/2010/main" val="30045872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AE9B760-4859-40A6-82D6-7CA78257A024}" type="slidenum">
              <a:rPr kumimoji="1" lang="ja-JP" altLang="en-US" smtClean="0"/>
              <a:pPr/>
              <a:t>4</a:t>
            </a:fld>
            <a:endParaRPr kumimoji="1" lang="ja-JP" altLang="en-US"/>
          </a:p>
        </p:txBody>
      </p:sp>
    </p:spTree>
    <p:extLst>
      <p:ext uri="{BB962C8B-B14F-4D97-AF65-F5344CB8AC3E}">
        <p14:creationId xmlns="" xmlns:p14="http://schemas.microsoft.com/office/powerpoint/2010/main" val="20979121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AE9B760-4859-40A6-82D6-7CA78257A024}" type="slidenum">
              <a:rPr kumimoji="1" lang="ja-JP" altLang="en-US" smtClean="0"/>
              <a:pPr/>
              <a:t>5</a:t>
            </a:fld>
            <a:endParaRPr kumimoji="1" lang="ja-JP" altLang="en-US"/>
          </a:p>
        </p:txBody>
      </p:sp>
    </p:spTree>
    <p:extLst>
      <p:ext uri="{BB962C8B-B14F-4D97-AF65-F5344CB8AC3E}">
        <p14:creationId xmlns="" xmlns:p14="http://schemas.microsoft.com/office/powerpoint/2010/main" val="20979121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42319150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7"/>
          <p:cNvSpPr/>
          <p:nvPr userDrawn="1"/>
        </p:nvSpPr>
        <p:spPr>
          <a:xfrm>
            <a:off x="4572000" y="415454"/>
            <a:ext cx="3962520" cy="184666"/>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b" anchorCtr="0" compatLnSpc="1">
            <a:spAutoFit/>
          </a:bodyPr>
          <a:lstStyle/>
          <a:p>
            <a:pPr marL="1428480" marR="0" lvl="4" indent="0" algn="r" rtl="0" hangingPunct="1">
              <a:lnSpc>
                <a:spcPct val="100000"/>
              </a:lnSpc>
              <a:spcBef>
                <a:spcPts val="0"/>
              </a:spcBef>
              <a:spcAft>
                <a:spcPts val="0"/>
              </a:spcAft>
              <a:buNone/>
              <a:tabLst>
                <a:tab pos="1428480" algn="l"/>
                <a:tab pos="2342880" algn="l"/>
                <a:tab pos="3257280" algn="l"/>
                <a:tab pos="4171679" algn="l"/>
                <a:tab pos="5086080" algn="l"/>
                <a:tab pos="6000480" algn="l"/>
                <a:tab pos="6914879" algn="l"/>
                <a:tab pos="7829279" algn="l"/>
                <a:tab pos="8743680" algn="l"/>
                <a:tab pos="9658080" algn="l"/>
                <a:tab pos="10572480" algn="l"/>
                <a:tab pos="11486880" algn="l"/>
              </a:tabLst>
            </a:pPr>
            <a:r>
              <a:rPr lang="en-US" sz="1200" b="1" i="0" u="none" strike="noStrike" baseline="0" dirty="0">
                <a:ln>
                  <a:noFill/>
                </a:ln>
                <a:solidFill>
                  <a:srgbClr val="000000"/>
                </a:solidFill>
                <a:latin typeface="Times New Roman" pitchFamily="18" charset="0"/>
                <a:ea typeface="ＭＳ Ｐゴシック" pitchFamily="2"/>
                <a:cs typeface="Times New Roman" pitchFamily="18" charset="0"/>
              </a:rPr>
              <a:t>doc.: IEEE </a:t>
            </a:r>
            <a:r>
              <a:rPr kumimoji="1" lang="en-US" altLang="ja-JP" sz="1200" b="1" i="0" kern="1200" dirty="0" smtClean="0">
                <a:solidFill>
                  <a:schemeClr val="tx1"/>
                </a:solidFill>
                <a:latin typeface="Times New Roman" pitchFamily="18" charset="0"/>
                <a:ea typeface="+mn-ea"/>
                <a:cs typeface="Times New Roman" pitchFamily="18" charset="0"/>
              </a:rPr>
              <a:t>15-14-0302-00-003d</a:t>
            </a:r>
            <a:endParaRPr lang="en-US" sz="1200" b="1" i="0" u="none" strike="noStrike" baseline="0" dirty="0">
              <a:ln>
                <a:noFill/>
              </a:ln>
              <a:solidFill>
                <a:srgbClr val="000000"/>
              </a:solidFill>
              <a:latin typeface="Times New Roman" pitchFamily="18" charset="0"/>
              <a:ea typeface="ＭＳ Ｐゴシック" pitchFamily="2"/>
              <a:cs typeface="Times New Roman" pitchFamily="18" charset="0"/>
            </a:endParaRPr>
          </a:p>
        </p:txBody>
      </p:sp>
      <p:sp>
        <p:nvSpPr>
          <p:cNvPr id="8" name="Line 8"/>
          <p:cNvSpPr/>
          <p:nvPr userDrawn="1"/>
        </p:nvSpPr>
        <p:spPr>
          <a:xfrm>
            <a:off x="685799" y="609480"/>
            <a:ext cx="7848721" cy="0"/>
          </a:xfrm>
          <a:prstGeom prst="line">
            <a:avLst/>
          </a:prstGeom>
          <a:noFill/>
          <a:ln w="12600">
            <a:solidFill>
              <a:srgbClr val="000000"/>
            </a:solidFill>
            <a:prstDash val="solid"/>
            <a:miter/>
          </a:ln>
        </p:spPr>
        <p:txBody>
          <a:bodyPr vert="horz" wrap="none" lIns="90000" tIns="46800" rIns="90000" bIns="46800" anchor="ctr" anchorCtr="0" compatLnSpc="1"/>
          <a:lstStyle/>
          <a:p>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endParaRPr lang="en-US" sz="1200" b="0" i="0" u="none" strike="noStrike" baseline="0">
              <a:ln>
                <a:noFill/>
              </a:ln>
              <a:solidFill>
                <a:srgbClr val="000000"/>
              </a:solidFill>
              <a:latin typeface="Times New Roman" pitchFamily="18"/>
              <a:ea typeface="ＭＳ Ｐゴシック" pitchFamily="2"/>
              <a:cs typeface="ＭＳ Ｐゴシック" pitchFamily="2"/>
            </a:endParaRPr>
          </a:p>
        </p:txBody>
      </p:sp>
      <p:sp>
        <p:nvSpPr>
          <p:cNvPr id="9" name="Rectangle 9"/>
          <p:cNvSpPr/>
          <p:nvPr userDrawn="1"/>
        </p:nvSpPr>
        <p:spPr>
          <a:xfrm>
            <a:off x="685799" y="6477119"/>
            <a:ext cx="1523880" cy="1828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spAutoFit/>
          </a:bodyPr>
          <a:lstStyle/>
          <a:p>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r>
              <a:rPr lang="en-US" altLang="ja-JP" sz="1200" b="0" i="0" u="none" strike="noStrike" baseline="0" dirty="0" smtClean="0">
                <a:ln>
                  <a:noFill/>
                </a:ln>
                <a:solidFill>
                  <a:srgbClr val="000000"/>
                </a:solidFill>
                <a:latin typeface="Times New Roman" pitchFamily="18"/>
                <a:ea typeface="ＭＳ Ｐゴシック" pitchFamily="2"/>
                <a:cs typeface="ＭＳ Ｐゴシック" pitchFamily="2"/>
              </a:rPr>
              <a:t>Submission</a:t>
            </a:r>
            <a:endParaRPr lang="en-GB" sz="1200" b="0" i="0" u="none" strike="noStrike" baseline="0" dirty="0">
              <a:ln>
                <a:noFill/>
              </a:ln>
              <a:solidFill>
                <a:srgbClr val="000000"/>
              </a:solidFill>
              <a:latin typeface="Times New Roman" pitchFamily="18"/>
              <a:ea typeface="ＭＳ Ｐゴシック" pitchFamily="2"/>
              <a:cs typeface="ＭＳ Ｐゴシック" pitchFamily="2"/>
            </a:endParaRPr>
          </a:p>
        </p:txBody>
      </p:sp>
      <p:sp>
        <p:nvSpPr>
          <p:cNvPr id="10" name="Line 10"/>
          <p:cNvSpPr/>
          <p:nvPr userDrawn="1"/>
        </p:nvSpPr>
        <p:spPr>
          <a:xfrm>
            <a:off x="706320" y="6477119"/>
            <a:ext cx="7828200" cy="0"/>
          </a:xfrm>
          <a:prstGeom prst="line">
            <a:avLst/>
          </a:prstGeom>
          <a:noFill/>
          <a:ln w="12600">
            <a:solidFill>
              <a:srgbClr val="000000"/>
            </a:solidFill>
            <a:prstDash val="solid"/>
            <a:miter/>
          </a:ln>
        </p:spPr>
        <p:txBody>
          <a:bodyPr vert="horz" wrap="none" lIns="90000" tIns="46800" rIns="90000" bIns="46800" anchor="ctr" anchorCtr="0" compatLnSpc="1"/>
          <a:lstStyle/>
          <a:p>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endParaRPr lang="en-US" sz="1200" b="0" i="0" u="none" strike="noStrike" baseline="0">
              <a:ln>
                <a:noFill/>
              </a:ln>
              <a:solidFill>
                <a:srgbClr val="000000"/>
              </a:solidFill>
              <a:latin typeface="Times New Roman" pitchFamily="18"/>
              <a:ea typeface="ＭＳ Ｐゴシック" pitchFamily="2"/>
              <a:cs typeface="ＭＳ Ｐゴシック" pitchFamily="2"/>
            </a:endParaRPr>
          </a:p>
        </p:txBody>
      </p:sp>
      <p:sp>
        <p:nvSpPr>
          <p:cNvPr id="11" name="Text Box 11"/>
          <p:cNvSpPr/>
          <p:nvPr userDrawn="1"/>
        </p:nvSpPr>
        <p:spPr>
          <a:xfrm>
            <a:off x="685799" y="304920"/>
            <a:ext cx="1752479" cy="2764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spAutoFit/>
          </a:bodyPr>
          <a:lstStyle/>
          <a:p>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r>
              <a:rPr lang="en-GB" sz="1200" b="1" i="0" u="none" strike="noStrike" baseline="0" dirty="0" smtClean="0">
                <a:ln>
                  <a:noFill/>
                </a:ln>
                <a:solidFill>
                  <a:srgbClr val="000000"/>
                </a:solidFill>
                <a:latin typeface="Times New Roman" pitchFamily="18"/>
                <a:ea typeface="ＭＳ Ｐゴシック" pitchFamily="2"/>
                <a:cs typeface="ＭＳ Ｐゴシック" pitchFamily="2"/>
              </a:rPr>
              <a:t>May </a:t>
            </a:r>
            <a:r>
              <a:rPr lang="en-GB" sz="1200" b="1" i="0" u="none" strike="noStrike" baseline="0" dirty="0">
                <a:ln>
                  <a:noFill/>
                </a:ln>
                <a:solidFill>
                  <a:srgbClr val="000000"/>
                </a:solidFill>
                <a:latin typeface="Times New Roman" pitchFamily="18"/>
                <a:ea typeface="ＭＳ Ｐゴシック" pitchFamily="2"/>
                <a:cs typeface="ＭＳ Ｐゴシック" pitchFamily="2"/>
              </a:rPr>
              <a:t>2014</a:t>
            </a:r>
          </a:p>
        </p:txBody>
      </p:sp>
      <p:sp>
        <p:nvSpPr>
          <p:cNvPr id="12" name="Text Box 12"/>
          <p:cNvSpPr/>
          <p:nvPr userDrawn="1"/>
        </p:nvSpPr>
        <p:spPr>
          <a:xfrm>
            <a:off x="6248520" y="6477119"/>
            <a:ext cx="2286000" cy="2764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spAutoFit/>
          </a:bodyPr>
          <a:lstStyle/>
          <a:p>
            <a:pPr marL="0" marR="0" lvl="0" indent="0" algn="r" rtl="0" hangingPunct="1">
              <a:lnSpc>
                <a:spcPct val="100000"/>
              </a:lnSpc>
              <a:spcBef>
                <a:spcPts val="748"/>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r>
              <a:rPr lang="en-US" altLang="ja-JP" sz="1200" b="0" i="0" u="none" strike="noStrike" baseline="0" dirty="0" smtClean="0">
                <a:ln>
                  <a:noFill/>
                </a:ln>
                <a:solidFill>
                  <a:srgbClr val="000000"/>
                </a:solidFill>
                <a:latin typeface="Times New Roman" pitchFamily="18"/>
                <a:ea typeface="ＭＳ Ｐゴシック" pitchFamily="2"/>
                <a:cs typeface="ＭＳ Ｐゴシック" pitchFamily="2"/>
              </a:rPr>
              <a:t>Ken  Hiraga, NTT Corporation</a:t>
            </a:r>
            <a:endParaRPr lang="en-GB" sz="1200" b="0" i="0" u="none" strike="noStrike" baseline="0" dirty="0">
              <a:ln>
                <a:noFill/>
              </a:ln>
              <a:solidFill>
                <a:srgbClr val="000000"/>
              </a:solidFill>
              <a:latin typeface="Times New Roman" pitchFamily="18"/>
              <a:ea typeface="ＭＳ Ｐゴシック" pitchFamily="2"/>
              <a:cs typeface="ＭＳ Ｐゴシック" pitchFamily="2"/>
            </a:endParaRPr>
          </a:p>
        </p:txBody>
      </p:sp>
      <p:sp>
        <p:nvSpPr>
          <p:cNvPr id="13" name="タイトル プレースホルダー 7"/>
          <p:cNvSpPr txBox="1">
            <a:spLocks noGrp="1"/>
          </p:cNvSpPr>
          <p:nvPr>
            <p:ph type="title"/>
          </p:nvPr>
        </p:nvSpPr>
        <p:spPr>
          <a:xfrm>
            <a:off x="762120" y="685440"/>
            <a:ext cx="7772400" cy="762480"/>
          </a:xfrm>
          <a:prstGeom prst="rect">
            <a:avLst/>
          </a:prstGeom>
          <a:noFill/>
          <a:ln>
            <a:noFill/>
          </a:ln>
        </p:spPr>
        <p:txBody>
          <a:bodyPr vert="horz" lIns="92160" tIns="46080" rIns="92160" bIns="46080" anchor="ctr" anchorCtr="0" compatLnSpc="1"/>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n-US" altLang="ja-JP"/>
          </a:p>
        </p:txBody>
      </p:sp>
      <p:sp>
        <p:nvSpPr>
          <p:cNvPr id="14" name="テキスト プレースホルダー 8"/>
          <p:cNvSpPr txBox="1">
            <a:spLocks noGrp="1"/>
          </p:cNvSpPr>
          <p:nvPr>
            <p:ph type="body" idx="1"/>
          </p:nvPr>
        </p:nvSpPr>
        <p:spPr>
          <a:xfrm>
            <a:off x="731519" y="1515240"/>
            <a:ext cx="7772400" cy="3977640"/>
          </a:xfrm>
          <a:prstGeom prst="rect">
            <a:avLst/>
          </a:prstGeom>
          <a:noFill/>
          <a:ln>
            <a:noFill/>
          </a:ln>
        </p:spPr>
        <p:txBody>
          <a:bodyPr vert="horz" lIns="92160" tIns="46080" rIns="92160" bIns="46080" anchor="t" anchorCtr="0" compatLnSpc="1"/>
          <a:lstStyle>
            <a:defPPr marL="342720" marR="0" lvl="0" indent="-342720" algn="l" rtl="0" hangingPunct="0">
              <a:lnSpc>
                <a:spcPct val="100000"/>
              </a:lnSpc>
              <a:spcBef>
                <a:spcPts val="799"/>
              </a:spcBef>
              <a:spcAft>
                <a:spcPts val="0"/>
              </a:spcAft>
              <a:buClr>
                <a:srgbClr val="000000"/>
              </a:buClr>
              <a:buSzPct val="100000"/>
              <a:buFont typeface="Arial" pitchFamily="34"/>
              <a:buNone/>
              <a:tabLst>
                <a:tab pos="571320" algn="l"/>
                <a:tab pos="1485719" algn="l"/>
                <a:tab pos="2400119" algn="l"/>
                <a:tab pos="3314519" algn="l"/>
                <a:tab pos="4228919" algn="l"/>
                <a:tab pos="5143320" algn="l"/>
                <a:tab pos="6057720" algn="l"/>
                <a:tab pos="6972120" algn="l"/>
                <a:tab pos="7886520" algn="l"/>
                <a:tab pos="8800920" algn="l"/>
                <a:tab pos="9715320" algn="l"/>
              </a:tabLst>
              <a:defRPr lang="en-US" sz="3200" b="0" i="0" u="none" strike="noStrike" kern="1200" baseline="0">
                <a:ln>
                  <a:noFill/>
                </a:ln>
                <a:solidFill>
                  <a:srgbClr val="000000"/>
                </a:solidFill>
                <a:latin typeface="Arial" pitchFamily="2"/>
                <a:ea typeface="ＭＳ Ｐゴシック" pitchFamily="2"/>
                <a:cs typeface="ＭＳ Ｐゴシック" pitchFamily="2"/>
              </a:defRPr>
            </a:defPPr>
            <a:lvl1pPr marL="342720" marR="0" lvl="0" indent="-342720" algn="l" rtl="0" hangingPunct="0">
              <a:lnSpc>
                <a:spcPct val="100000"/>
              </a:lnSpc>
              <a:spcBef>
                <a:spcPts val="799"/>
              </a:spcBef>
              <a:spcAft>
                <a:spcPts val="0"/>
              </a:spcAft>
              <a:buClr>
                <a:srgbClr val="000000"/>
              </a:buClr>
              <a:buSzPct val="100000"/>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defRPr lang="en-US" sz="3200" b="0" i="0" u="none" strike="noStrike" kern="1200" baseline="0">
                <a:ln>
                  <a:noFill/>
                </a:ln>
                <a:solidFill>
                  <a:srgbClr val="000000"/>
                </a:solidFill>
                <a:latin typeface="Arial" pitchFamily="2"/>
                <a:ea typeface="ＭＳ Ｐゴシック" pitchFamily="2"/>
                <a:cs typeface="ＭＳ Ｐゴシック" pitchFamily="2"/>
              </a:defRPr>
            </a:lvl1pPr>
            <a:lvl2pPr marL="742680" marR="0" lvl="1" indent="-285480" algn="l" rtl="0" hangingPunct="0">
              <a:lnSpc>
                <a:spcPct val="100000"/>
              </a:lnSpc>
              <a:spcBef>
                <a:spcPts val="697"/>
              </a:spcBef>
              <a:spcAft>
                <a:spcPts val="0"/>
              </a:spcAft>
              <a:buClr>
                <a:srgbClr val="000000"/>
              </a:buClr>
              <a:buSzPct val="100000"/>
              <a:buFont typeface="Arial" pitchFamily="34"/>
              <a:buChar char="–"/>
              <a:tabLst>
                <a:tab pos="171360" algn="l"/>
                <a:tab pos="1085759" algn="l"/>
                <a:tab pos="2000160" algn="l"/>
                <a:tab pos="2914560" algn="l"/>
                <a:tab pos="3828959" algn="l"/>
                <a:tab pos="4743360" algn="l"/>
                <a:tab pos="5657760" algn="l"/>
                <a:tab pos="6572160" algn="l"/>
                <a:tab pos="7486560" algn="l"/>
                <a:tab pos="8400960" algn="l"/>
                <a:tab pos="9315360" algn="l"/>
              </a:tabLst>
              <a:defRPr lang="en-US" sz="2800" b="0" i="0" u="none" strike="noStrike" kern="1200" baseline="0">
                <a:ln>
                  <a:noFill/>
                </a:ln>
                <a:solidFill>
                  <a:srgbClr val="000000"/>
                </a:solidFill>
                <a:latin typeface="Arial" pitchFamily="2"/>
                <a:ea typeface="ＭＳ Ｐゴシック" pitchFamily="2"/>
                <a:cs typeface="ＭＳ Ｐゴシック" pitchFamily="2"/>
              </a:defRPr>
            </a:lvl2pPr>
            <a:lvl3pPr marL="1085759" marR="0" lvl="2" indent="-228600" algn="l" rtl="0" hangingPunct="0">
              <a:lnSpc>
                <a:spcPct val="100000"/>
              </a:lnSpc>
              <a:spcBef>
                <a:spcPts val="598"/>
              </a:spcBef>
              <a:spcAft>
                <a:spcPts val="0"/>
              </a:spcAft>
              <a:buClr>
                <a:srgbClr val="000000"/>
              </a:buClr>
              <a:buSzPct val="100000"/>
              <a:buFont typeface="Arial" pitchFamily="34"/>
              <a:buChar char="•"/>
              <a:tabLst>
                <a:tab pos="742680" algn="l"/>
                <a:tab pos="1657080" algn="l"/>
                <a:tab pos="2571480" algn="l"/>
                <a:tab pos="3485880" algn="l"/>
                <a:tab pos="4400280" algn="l"/>
                <a:tab pos="5314680" algn="l"/>
                <a:tab pos="6229080" algn="l"/>
                <a:tab pos="7143480" algn="l"/>
                <a:tab pos="8057880" algn="l"/>
                <a:tab pos="8972280" algn="l"/>
              </a:tabLst>
              <a:defRPr lang="en-US" sz="2400" b="0" i="0" u="none" strike="noStrike" kern="1200" baseline="0">
                <a:ln>
                  <a:noFill/>
                </a:ln>
                <a:solidFill>
                  <a:srgbClr val="000000"/>
                </a:solidFill>
                <a:latin typeface="Arial" pitchFamily="2"/>
                <a:ea typeface="ＭＳ Ｐゴシック" pitchFamily="2"/>
                <a:cs typeface="ＭＳ Ｐゴシック" pitchFamily="2"/>
              </a:defRPr>
            </a:lvl3pPr>
            <a:lvl4pPr marL="1428480" marR="0" lvl="3" indent="-228600" algn="l" rtl="0" hangingPunct="0">
              <a:lnSpc>
                <a:spcPct val="100000"/>
              </a:lnSpc>
              <a:spcBef>
                <a:spcPts val="499"/>
              </a:spcBef>
              <a:spcAft>
                <a:spcPts val="0"/>
              </a:spcAft>
              <a:buClr>
                <a:srgbClr val="000000"/>
              </a:buClr>
              <a:buSzPct val="100000"/>
              <a:buFont typeface="Arial" pitchFamily="34"/>
              <a:buChar char="–"/>
              <a:tabLst>
                <a:tab pos="399960" algn="l"/>
                <a:tab pos="1314360" algn="l"/>
                <a:tab pos="2228760" algn="l"/>
                <a:tab pos="3143159" algn="l"/>
                <a:tab pos="4057559" algn="l"/>
                <a:tab pos="4971960" algn="l"/>
                <a:tab pos="5886360" algn="l"/>
                <a:tab pos="6800760" algn="l"/>
                <a:tab pos="7715160" algn="l"/>
                <a:tab pos="8629560" algn="l"/>
              </a:tabLst>
              <a:defRPr lang="en-US" sz="2000" b="0" i="0" u="none" strike="noStrike" kern="1200" baseline="0">
                <a:ln>
                  <a:noFill/>
                </a:ln>
                <a:solidFill>
                  <a:srgbClr val="000000"/>
                </a:solidFill>
                <a:latin typeface="Arial" pitchFamily="2"/>
                <a:ea typeface="ＭＳ Ｐゴシック" pitchFamily="2"/>
                <a:cs typeface="ＭＳ Ｐゴシック" pitchFamily="2"/>
              </a:defRPr>
            </a:lvl4pPr>
            <a:lvl5pPr marL="1771560" marR="0" lvl="4" indent="-228600" algn="l" rtl="0" hangingPunct="0">
              <a:lnSpc>
                <a:spcPct val="100000"/>
              </a:lnSpc>
              <a:spcBef>
                <a:spcPts val="499"/>
              </a:spcBef>
              <a:spcAft>
                <a:spcPts val="0"/>
              </a:spcAft>
              <a:buClr>
                <a:srgbClr val="000000"/>
              </a:buClr>
              <a:buSzPct val="100000"/>
              <a:buFont typeface="Arial" pitchFamily="34"/>
              <a:buChar char="•"/>
              <a:tabLst>
                <a:tab pos="56880" algn="l"/>
                <a:tab pos="971280" algn="l"/>
                <a:tab pos="1885680" algn="l"/>
                <a:tab pos="2800080" algn="l"/>
                <a:tab pos="3714480" algn="l"/>
                <a:tab pos="4628880" algn="l"/>
                <a:tab pos="5543280" algn="l"/>
                <a:tab pos="6457680" algn="l"/>
                <a:tab pos="7372079" algn="l"/>
                <a:tab pos="8286480" algn="l"/>
              </a:tabLst>
              <a:defRPr lang="en-US" sz="2000" b="0" i="0" u="none" strike="noStrike" kern="1200" baseline="0">
                <a:ln>
                  <a:noFill/>
                </a:ln>
                <a:solidFill>
                  <a:srgbClr val="000000"/>
                </a:solidFill>
                <a:latin typeface="Arial" pitchFamily="2"/>
                <a:ea typeface="ＭＳ Ｐゴシック" pitchFamily="2"/>
                <a:cs typeface="ＭＳ Ｐゴシック" pitchFamily="2"/>
              </a:defRPr>
            </a:lvl5pPr>
            <a:lvl6pPr marL="1771560" marR="0" lvl="5" indent="-228600" algn="l" rtl="0" hangingPunct="0">
              <a:lnSpc>
                <a:spcPct val="100000"/>
              </a:lnSpc>
              <a:spcBef>
                <a:spcPts val="499"/>
              </a:spcBef>
              <a:spcAft>
                <a:spcPts val="0"/>
              </a:spcAft>
              <a:buClr>
                <a:srgbClr val="000000"/>
              </a:buClr>
              <a:buSzPct val="100000"/>
              <a:buFont typeface="Arial" pitchFamily="34"/>
              <a:buChar char="•"/>
              <a:tabLst>
                <a:tab pos="56880" algn="l"/>
                <a:tab pos="971280" algn="l"/>
                <a:tab pos="1885680" algn="l"/>
                <a:tab pos="2800080" algn="l"/>
                <a:tab pos="3714480" algn="l"/>
                <a:tab pos="4628880" algn="l"/>
                <a:tab pos="5543280" algn="l"/>
                <a:tab pos="6457680" algn="l"/>
                <a:tab pos="7372079" algn="l"/>
                <a:tab pos="8286480" algn="l"/>
              </a:tabLst>
              <a:defRPr lang="en-US" sz="2000" b="0" i="0" u="none" strike="noStrike" kern="1200" baseline="0">
                <a:ln>
                  <a:noFill/>
                </a:ln>
                <a:solidFill>
                  <a:srgbClr val="000000"/>
                </a:solidFill>
                <a:latin typeface="Arial" pitchFamily="2"/>
                <a:ea typeface="ＭＳ Ｐゴシック" pitchFamily="2"/>
                <a:cs typeface="ＭＳ Ｐゴシック" pitchFamily="2"/>
              </a:defRPr>
            </a:lvl6pPr>
            <a:lvl7pPr marL="1771560" marR="0" lvl="6" indent="-228600" algn="l" rtl="0" hangingPunct="0">
              <a:lnSpc>
                <a:spcPct val="100000"/>
              </a:lnSpc>
              <a:spcBef>
                <a:spcPts val="499"/>
              </a:spcBef>
              <a:spcAft>
                <a:spcPts val="0"/>
              </a:spcAft>
              <a:buClr>
                <a:srgbClr val="000000"/>
              </a:buClr>
              <a:buSzPct val="100000"/>
              <a:buFont typeface="Arial" pitchFamily="34"/>
              <a:buChar char="•"/>
              <a:tabLst>
                <a:tab pos="56880" algn="l"/>
                <a:tab pos="971280" algn="l"/>
                <a:tab pos="1885680" algn="l"/>
                <a:tab pos="2800080" algn="l"/>
                <a:tab pos="3714480" algn="l"/>
                <a:tab pos="4628880" algn="l"/>
                <a:tab pos="5543280" algn="l"/>
                <a:tab pos="6457680" algn="l"/>
                <a:tab pos="7372079" algn="l"/>
                <a:tab pos="8286480" algn="l"/>
              </a:tabLst>
              <a:defRPr lang="en-US" sz="2000" b="0" i="0" u="none" strike="noStrike" kern="1200" baseline="0">
                <a:ln>
                  <a:noFill/>
                </a:ln>
                <a:solidFill>
                  <a:srgbClr val="000000"/>
                </a:solidFill>
                <a:latin typeface="Arial" pitchFamily="2"/>
                <a:ea typeface="ＭＳ Ｐゴシック" pitchFamily="2"/>
                <a:cs typeface="ＭＳ Ｐゴシック" pitchFamily="2"/>
              </a:defRPr>
            </a:lvl7pPr>
            <a:lvl8pPr marL="1771560" marR="0" lvl="7" indent="-228600" algn="l" rtl="0" hangingPunct="0">
              <a:lnSpc>
                <a:spcPct val="100000"/>
              </a:lnSpc>
              <a:spcBef>
                <a:spcPts val="499"/>
              </a:spcBef>
              <a:spcAft>
                <a:spcPts val="0"/>
              </a:spcAft>
              <a:buClr>
                <a:srgbClr val="000000"/>
              </a:buClr>
              <a:buSzPct val="100000"/>
              <a:buFont typeface="Arial" pitchFamily="34"/>
              <a:buChar char="•"/>
              <a:tabLst>
                <a:tab pos="56880" algn="l"/>
                <a:tab pos="971280" algn="l"/>
                <a:tab pos="1885680" algn="l"/>
                <a:tab pos="2800080" algn="l"/>
                <a:tab pos="3714480" algn="l"/>
                <a:tab pos="4628880" algn="l"/>
                <a:tab pos="5543280" algn="l"/>
                <a:tab pos="6457680" algn="l"/>
                <a:tab pos="7372079" algn="l"/>
                <a:tab pos="8286480" algn="l"/>
              </a:tabLst>
              <a:defRPr lang="en-US" sz="2000" b="0" i="0" u="none" strike="noStrike" kern="1200" baseline="0">
                <a:ln>
                  <a:noFill/>
                </a:ln>
                <a:solidFill>
                  <a:srgbClr val="000000"/>
                </a:solidFill>
                <a:latin typeface="Arial" pitchFamily="2"/>
                <a:ea typeface="ＭＳ Ｐゴシック" pitchFamily="2"/>
                <a:cs typeface="ＭＳ Ｐゴシック" pitchFamily="2"/>
              </a:defRPr>
            </a:lvl8pPr>
            <a:lvl9pPr marL="1771560" marR="0" lvl="8" indent="-228600" algn="l" rtl="0" hangingPunct="0">
              <a:lnSpc>
                <a:spcPct val="100000"/>
              </a:lnSpc>
              <a:spcBef>
                <a:spcPts val="499"/>
              </a:spcBef>
              <a:spcAft>
                <a:spcPts val="0"/>
              </a:spcAft>
              <a:buClr>
                <a:srgbClr val="000000"/>
              </a:buClr>
              <a:buSzPct val="100000"/>
              <a:buFont typeface="Arial" pitchFamily="34"/>
              <a:buChar char="•"/>
              <a:tabLst>
                <a:tab pos="56880" algn="l"/>
                <a:tab pos="971280" algn="l"/>
                <a:tab pos="1885680" algn="l"/>
                <a:tab pos="2800080" algn="l"/>
                <a:tab pos="3714480" algn="l"/>
                <a:tab pos="4628880" algn="l"/>
                <a:tab pos="5543280" algn="l"/>
                <a:tab pos="6457680" algn="l"/>
                <a:tab pos="7372079" algn="l"/>
                <a:tab pos="8286480" algn="l"/>
              </a:tabLst>
              <a:defRPr lang="en-US" sz="2000" b="0" i="0" u="none" strike="noStrike" kern="1200" baseline="0">
                <a:ln>
                  <a:noFill/>
                </a:ln>
                <a:solidFill>
                  <a:srgbClr val="000000"/>
                </a:solidFill>
                <a:latin typeface="Arial" pitchFamily="2"/>
                <a:ea typeface="ＭＳ Ｐゴシック" pitchFamily="2"/>
                <a:cs typeface="ＭＳ Ｐゴシック" pitchFamily="2"/>
              </a:defRPr>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a:p>
        </p:txBody>
      </p:sp>
      <p:sp>
        <p:nvSpPr>
          <p:cNvPr id="15" name="スライド番号プレースホルダー 9"/>
          <p:cNvSpPr txBox="1">
            <a:spLocks noGrp="1"/>
          </p:cNvSpPr>
          <p:nvPr>
            <p:ph type="sldNum" sz="quarter" idx="4"/>
          </p:nvPr>
        </p:nvSpPr>
        <p:spPr>
          <a:xfrm>
            <a:off x="3566160" y="6474959"/>
            <a:ext cx="1828800" cy="291600"/>
          </a:xfrm>
          <a:prstGeom prst="rect">
            <a:avLst/>
          </a:prstGeom>
          <a:noFill/>
          <a:ln>
            <a:noFill/>
          </a:ln>
        </p:spPr>
        <p:txBody>
          <a:bodyPr wrap="square" lIns="0" tIns="0" rIns="0" bIns="0" anchor="t" anchorCtr="0"/>
          <a:lstStyle>
            <a:lvl1pPr marL="0" marR="0" lvl="0" indent="0" algn="ctr" rtl="0" hangingPunct="0">
              <a:buNone/>
              <a:tabLst/>
              <a:defRPr lang="en-US" sz="1200" kern="1200">
                <a:latin typeface="Times New Roman" pitchFamily="18"/>
                <a:ea typeface="DejaVu Sans" pitchFamily="2"/>
                <a:cs typeface="DejaVu Sans" pitchFamily="2"/>
              </a:defRPr>
            </a:lvl1pPr>
          </a:lstStyle>
          <a:p>
            <a:pPr lvl="0"/>
            <a:r>
              <a:rPr lang="en-US"/>
              <a:t>Slide </a:t>
            </a:r>
            <a:fld id="{F43F2752-6689-4503-A9EA-D2E2A34581E0}" type="slidenum">
              <a:rPr/>
              <a:pPr lvl="0"/>
              <a:t>&lt;#&gt;</a:t>
            </a:fld>
            <a:endParaRPr lang="en-US"/>
          </a:p>
        </p:txBody>
      </p:sp>
    </p:spTree>
    <p:extLst>
      <p:ext uri="{BB962C8B-B14F-4D97-AF65-F5344CB8AC3E}">
        <p14:creationId xmlns="" xmlns:p14="http://schemas.microsoft.com/office/powerpoint/2010/main" val="1141868699"/>
      </p:ext>
    </p:extLst>
  </p:cSld>
  <p:clrMap bg1="lt1" tx1="dk1" bg2="lt2" tx2="dk2" accent1="accent1" accent2="accent2" accent3="accent3" accent4="accent4" accent5="accent5" accent6="accent6" hlink="hlink" folHlink="folHlink"/>
  <p:sldLayoutIdLst>
    <p:sldLayoutId id="2147483649" r:id="rId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751344"/>
            <a:ext cx="8991600" cy="493981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ja-JP" sz="1800" b="1" u="sng" dirty="0">
                <a:effectLst>
                  <a:outerShdw blurRad="38100" dist="38100" dir="2700000" algn="tl">
                    <a:srgbClr val="C0C0C0"/>
                  </a:outerShdw>
                </a:effectLst>
                <a:ea typeface="ＭＳ Ｐゴシック" pitchFamily="50" charset="-128"/>
              </a:rPr>
              <a:t>Project: IEEE P802.15 Working Group for Wireless Personal Area Networks (WPANs)</a:t>
            </a:r>
            <a:endParaRPr lang="en-US" altLang="ja-JP" sz="1600" b="1" dirty="0">
              <a:ea typeface="ＭＳ Ｐゴシック" pitchFamily="50" charset="-128"/>
            </a:endParaRPr>
          </a:p>
          <a:p>
            <a:endParaRPr lang="en-US" altLang="ja-JP" sz="1600" dirty="0">
              <a:ea typeface="ＭＳ Ｐゴシック" pitchFamily="50" charset="-128"/>
            </a:endParaRPr>
          </a:p>
          <a:p>
            <a:r>
              <a:rPr lang="en-US" altLang="ja-JP" sz="1600" b="1" dirty="0">
                <a:ea typeface="ＭＳ Ｐゴシック" pitchFamily="50" charset="-128"/>
              </a:rPr>
              <a:t>Submission </a:t>
            </a:r>
            <a:r>
              <a:rPr lang="en-US" altLang="ja-JP" sz="1600" b="1" dirty="0" smtClean="0">
                <a:ea typeface="ＭＳ Ｐゴシック" pitchFamily="50" charset="-128"/>
              </a:rPr>
              <a:t>Title:</a:t>
            </a:r>
            <a:r>
              <a:rPr lang="en-US" altLang="ja-JP" sz="1600" dirty="0" smtClean="0">
                <a:ea typeface="ＭＳ Ｐゴシック" pitchFamily="50" charset="-128"/>
              </a:rPr>
              <a:t> </a:t>
            </a:r>
            <a:r>
              <a:rPr lang="en-US" altLang="ja-JP" sz="1600" dirty="0"/>
              <a:t>Modification of time planning for the task group 3d</a:t>
            </a:r>
            <a:endParaRPr lang="en-US" altLang="ja-JP" sz="1600" dirty="0">
              <a:ea typeface="ＭＳ Ｐゴシック" pitchFamily="50" charset="-128"/>
            </a:endParaRPr>
          </a:p>
          <a:p>
            <a:r>
              <a:rPr lang="en-US" altLang="ja-JP" sz="1600" b="1" dirty="0" smtClean="0">
                <a:ea typeface="ＭＳ Ｐゴシック" pitchFamily="50" charset="-128"/>
              </a:rPr>
              <a:t>Date </a:t>
            </a:r>
            <a:r>
              <a:rPr lang="en-US" altLang="ja-JP" sz="1600" b="1" dirty="0">
                <a:ea typeface="ＭＳ Ｐゴシック" pitchFamily="50" charset="-128"/>
              </a:rPr>
              <a:t>Submitted: </a:t>
            </a:r>
            <a:r>
              <a:rPr lang="en-US" altLang="ja-JP" sz="1600" dirty="0" smtClean="0">
                <a:ea typeface="ＭＳ Ｐゴシック" pitchFamily="50" charset="-128"/>
              </a:rPr>
              <a:t>May 13, 2014</a:t>
            </a:r>
            <a:endParaRPr lang="en-US" altLang="ja-JP" sz="1600" dirty="0">
              <a:ea typeface="ＭＳ Ｐゴシック" pitchFamily="50" charset="-128"/>
            </a:endParaRPr>
          </a:p>
          <a:p>
            <a:r>
              <a:rPr lang="en-US" altLang="ja-JP" sz="1600" b="1" dirty="0" smtClean="0">
                <a:ea typeface="ＭＳ Ｐゴシック" pitchFamily="50" charset="-128"/>
              </a:rPr>
              <a:t>Source:</a:t>
            </a:r>
            <a:r>
              <a:rPr lang="en-US" altLang="ja-JP" sz="1600" dirty="0" smtClean="0">
                <a:ea typeface="ＭＳ Ｐゴシック" pitchFamily="50" charset="-128"/>
              </a:rPr>
              <a:t> Ken Hiraga </a:t>
            </a:r>
            <a:r>
              <a:rPr lang="ja-JP" altLang="en-US" sz="1600" dirty="0" smtClean="0">
                <a:ea typeface="ＭＳ Ｐゴシック" pitchFamily="50" charset="-128"/>
              </a:rPr>
              <a:t> </a:t>
            </a:r>
            <a:r>
              <a:rPr lang="en-US" altLang="ja-JP" sz="1600" dirty="0" smtClean="0">
                <a:ea typeface="ＭＳ Ｐゴシック" pitchFamily="50" charset="-128"/>
              </a:rPr>
              <a:t>and Masashi Shimizu</a:t>
            </a:r>
          </a:p>
          <a:p>
            <a:r>
              <a:rPr lang="fi-FI" altLang="ja-JP" sz="1600" dirty="0" smtClean="0">
                <a:ea typeface="ＭＳ Ｐゴシック" pitchFamily="50" charset="-128"/>
              </a:rPr>
              <a:t>              </a:t>
            </a:r>
            <a:r>
              <a:rPr lang="en-US" altLang="ja-JP" sz="1600" dirty="0" smtClean="0">
                <a:ea typeface="ＭＳ Ｐゴシック" pitchFamily="50" charset="-128"/>
              </a:rPr>
              <a:t>NTT Corporation</a:t>
            </a:r>
            <a:r>
              <a:rPr lang="fi-FI" altLang="ja-JP" sz="1600" dirty="0" smtClean="0">
                <a:ea typeface="ＭＳ Ｐゴシック" pitchFamily="50" charset="-128"/>
              </a:rPr>
              <a:t>, Japan</a:t>
            </a:r>
          </a:p>
          <a:p>
            <a:r>
              <a:rPr lang="ja-JP" altLang="en-US" sz="1600" dirty="0" smtClean="0">
                <a:ea typeface="ＭＳ Ｐゴシック" pitchFamily="50" charset="-128"/>
              </a:rPr>
              <a:t>              </a:t>
            </a:r>
            <a:r>
              <a:rPr lang="en-US" altLang="ja-JP" sz="1600" dirty="0" smtClean="0">
                <a:ea typeface="ＭＳ Ｐゴシック" pitchFamily="50" charset="-128"/>
              </a:rPr>
              <a:t>Voice: +81-46-859-3474, </a:t>
            </a:r>
            <a:r>
              <a:rPr lang="en-US" altLang="ja-JP" sz="1600" dirty="0">
                <a:ea typeface="ＭＳ Ｐゴシック" pitchFamily="50" charset="-128"/>
              </a:rPr>
              <a:t>FAX: +</a:t>
            </a:r>
            <a:r>
              <a:rPr lang="en-US" altLang="ja-JP" sz="1600" dirty="0" smtClean="0">
                <a:ea typeface="ＭＳ Ｐゴシック" pitchFamily="50" charset="-128"/>
              </a:rPr>
              <a:t>81-46-855-1497</a:t>
            </a:r>
            <a:r>
              <a:rPr lang="en-US" altLang="ja-JP" sz="1600" dirty="0" smtClean="0"/>
              <a:t>, </a:t>
            </a:r>
            <a:r>
              <a:rPr lang="en-US" altLang="ja-JP" sz="1600" dirty="0" smtClean="0">
                <a:ea typeface="ＭＳ Ｐゴシック" pitchFamily="50" charset="-128"/>
              </a:rPr>
              <a:t>E-Mail:</a:t>
            </a:r>
            <a:r>
              <a:rPr lang="ja-JP" altLang="en-US" sz="1600" dirty="0" smtClean="0">
                <a:ea typeface="ＭＳ Ｐゴシック" pitchFamily="50" charset="-128"/>
              </a:rPr>
              <a:t> </a:t>
            </a:r>
            <a:r>
              <a:rPr lang="en-US" altLang="ja-JP" sz="1600" dirty="0" smtClean="0">
                <a:ea typeface="ＭＳ Ｐゴシック" pitchFamily="50" charset="-128"/>
              </a:rPr>
              <a:t>hiraga.ken@lab.ntt.co.jp</a:t>
            </a:r>
          </a:p>
          <a:p>
            <a:endParaRPr lang="en-US" altLang="ja-JP" sz="1600" dirty="0" smtClean="0">
              <a:ea typeface="ＭＳ Ｐゴシック" pitchFamily="50" charset="-128"/>
            </a:endParaRPr>
          </a:p>
          <a:p>
            <a:pPr>
              <a:spcBef>
                <a:spcPts val="0"/>
              </a:spcBef>
              <a:spcAft>
                <a:spcPts val="600"/>
              </a:spcAft>
            </a:pPr>
            <a:r>
              <a:rPr lang="en-US" altLang="ja-JP" sz="1600" b="1" dirty="0" smtClean="0">
                <a:ea typeface="ＭＳ Ｐゴシック" pitchFamily="50" charset="-128"/>
              </a:rPr>
              <a:t>Re</a:t>
            </a:r>
            <a:r>
              <a:rPr lang="en-US" altLang="ja-JP" sz="1600" b="1" dirty="0">
                <a:ea typeface="ＭＳ Ｐゴシック" pitchFamily="50" charset="-128"/>
              </a:rPr>
              <a:t>:</a:t>
            </a:r>
            <a:r>
              <a:rPr lang="en-US" altLang="ja-JP" sz="1600" dirty="0">
                <a:ea typeface="ＭＳ Ｐゴシック" pitchFamily="50" charset="-128"/>
              </a:rPr>
              <a:t> </a:t>
            </a:r>
            <a:r>
              <a:rPr lang="en-US" altLang="ja-JP" sz="1600" dirty="0" smtClean="0">
                <a:ea typeface="ＭＳ Ｐゴシック" pitchFamily="50" charset="-128"/>
              </a:rPr>
              <a:t>15-14-0155-00-003d_Time_Planning_for_the_Task_Group</a:t>
            </a:r>
            <a:endParaRPr lang="en-US" altLang="ja-JP" sz="1600" dirty="0">
              <a:ea typeface="ＭＳ Ｐゴシック" pitchFamily="50" charset="-128"/>
            </a:endParaRPr>
          </a:p>
          <a:p>
            <a:pPr>
              <a:spcBef>
                <a:spcPts val="0"/>
              </a:spcBef>
              <a:spcAft>
                <a:spcPts val="600"/>
              </a:spcAft>
            </a:pPr>
            <a:r>
              <a:rPr lang="en-US" altLang="ja-JP" sz="1600" b="1" dirty="0" smtClean="0">
                <a:ea typeface="ＭＳ Ｐゴシック" pitchFamily="50" charset="-128"/>
              </a:rPr>
              <a:t>Abstract: </a:t>
            </a:r>
            <a:r>
              <a:rPr lang="en-US" altLang="ja-JP" sz="1600" dirty="0" smtClean="0">
                <a:ea typeface="ＭＳ Ｐゴシック" pitchFamily="50" charset="-128"/>
              </a:rPr>
              <a:t>This </a:t>
            </a:r>
            <a:r>
              <a:rPr lang="en-US" altLang="ja-JP" sz="1600" dirty="0">
                <a:ea typeface="ＭＳ Ｐゴシック" pitchFamily="50" charset="-128"/>
              </a:rPr>
              <a:t>contribution </a:t>
            </a:r>
            <a:r>
              <a:rPr lang="en-US" altLang="ja-JP" sz="1600" dirty="0" smtClean="0">
                <a:ea typeface="ＭＳ Ｐゴシック" pitchFamily="50" charset="-128"/>
              </a:rPr>
              <a:t>provides an evaluation of the current time planning and a proposal of a realistic time planning for the task group 3d.</a:t>
            </a:r>
          </a:p>
          <a:p>
            <a:pPr>
              <a:spcBef>
                <a:spcPts val="0"/>
              </a:spcBef>
              <a:spcAft>
                <a:spcPts val="600"/>
              </a:spcAft>
            </a:pPr>
            <a:r>
              <a:rPr lang="en-US" altLang="ja-JP" sz="1600" b="1" dirty="0" smtClean="0">
                <a:ea typeface="ＭＳ Ｐゴシック" pitchFamily="50" charset="-128"/>
              </a:rPr>
              <a:t>Purpose</a:t>
            </a:r>
            <a:r>
              <a:rPr lang="en-US" altLang="ja-JP" sz="1600" b="1" dirty="0">
                <a:ea typeface="ＭＳ Ｐゴシック" pitchFamily="50" charset="-128"/>
              </a:rPr>
              <a:t>:</a:t>
            </a:r>
            <a:r>
              <a:rPr lang="en-US" altLang="ja-JP" sz="1600" dirty="0">
                <a:ea typeface="ＭＳ Ｐゴシック" pitchFamily="50" charset="-128"/>
              </a:rPr>
              <a:t>	</a:t>
            </a:r>
            <a:r>
              <a:rPr lang="en-US" altLang="ja-JP" sz="1600" dirty="0"/>
              <a:t>Modification of </a:t>
            </a:r>
            <a:r>
              <a:rPr lang="en-US" altLang="ja-JP" sz="1600" dirty="0" smtClean="0"/>
              <a:t>time planning </a:t>
            </a:r>
            <a:r>
              <a:rPr lang="en-US" altLang="ja-JP" sz="1600" dirty="0"/>
              <a:t>for the </a:t>
            </a:r>
            <a:r>
              <a:rPr lang="en-US" altLang="ja-JP" sz="1600" dirty="0" smtClean="0"/>
              <a:t>task </a:t>
            </a:r>
            <a:r>
              <a:rPr lang="en-US" altLang="ja-JP" sz="1600" dirty="0"/>
              <a:t>g</a:t>
            </a:r>
            <a:r>
              <a:rPr lang="en-US" altLang="ja-JP" sz="1600" dirty="0" smtClean="0"/>
              <a:t>roup 3d.</a:t>
            </a:r>
          </a:p>
          <a:p>
            <a:pPr>
              <a:spcBef>
                <a:spcPts val="0"/>
              </a:spcBef>
              <a:spcAft>
                <a:spcPts val="600"/>
              </a:spcAft>
            </a:pPr>
            <a:r>
              <a:rPr lang="en-US" altLang="ja-JP" sz="1600" b="1" dirty="0" smtClean="0">
                <a:ea typeface="ＭＳ Ｐゴシック" pitchFamily="50" charset="-128"/>
              </a:rPr>
              <a:t>Notice</a:t>
            </a:r>
            <a:r>
              <a:rPr lang="en-US" altLang="ja-JP" sz="1600" b="1" dirty="0">
                <a:ea typeface="ＭＳ Ｐゴシック" pitchFamily="50" charset="-128"/>
              </a:rPr>
              <a:t>:</a:t>
            </a:r>
            <a:r>
              <a:rPr lang="en-US" altLang="ja-JP" sz="1600" dirty="0">
                <a:ea typeface="ＭＳ Ｐゴシック" pitchFamily="50"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0"/>
              </a:spcBef>
              <a:spcAft>
                <a:spcPts val="600"/>
              </a:spcAft>
            </a:pPr>
            <a:r>
              <a:rPr lang="en-US" altLang="ja-JP" sz="1600" b="1" dirty="0" smtClean="0">
                <a:ea typeface="ＭＳ Ｐゴシック" pitchFamily="50" charset="-128"/>
              </a:rPr>
              <a:t>Release</a:t>
            </a:r>
            <a:r>
              <a:rPr lang="en-US" altLang="ja-JP" sz="1600" b="1" dirty="0">
                <a:ea typeface="ＭＳ Ｐゴシック" pitchFamily="50" charset="-128"/>
              </a:rPr>
              <a:t>:</a:t>
            </a:r>
            <a:r>
              <a:rPr lang="en-US" altLang="ja-JP" sz="1600" dirty="0">
                <a:ea typeface="ＭＳ Ｐゴシック" pitchFamily="50" charset="-128"/>
              </a:rPr>
              <a:t>	The contributor acknowledges and accepts that this contribution becomes the property of IEEE and may be made publicly available by P802.15.	</a:t>
            </a:r>
          </a:p>
        </p:txBody>
      </p:sp>
    </p:spTree>
    <p:extLst>
      <p:ext uri="{BB962C8B-B14F-4D97-AF65-F5344CB8AC3E}">
        <p14:creationId xmlns="" xmlns:p14="http://schemas.microsoft.com/office/powerpoint/2010/main" val="24467616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827584" y="713582"/>
            <a:ext cx="7488832" cy="830997"/>
          </a:xfrm>
          <a:prstGeom prst="rect">
            <a:avLst/>
          </a:prstGeom>
          <a:noFill/>
        </p:spPr>
        <p:txBody>
          <a:bodyPr wrap="square" rtlCol="0">
            <a:spAutoFit/>
          </a:bodyPr>
          <a:lstStyle/>
          <a:p>
            <a:pPr algn="ctr"/>
            <a:r>
              <a:rPr kumimoji="1" lang="en-US" altLang="ja-JP" sz="2400" dirty="0" smtClean="0"/>
              <a:t>Comparison between actual timeline of TG3c and time planning of TG3d </a:t>
            </a:r>
            <a:endParaRPr kumimoji="1" lang="ja-JP" altLang="en-US" sz="2400" dirty="0"/>
          </a:p>
        </p:txBody>
      </p:sp>
      <p:sp>
        <p:nvSpPr>
          <p:cNvPr id="4" name="正方形/長方形 3"/>
          <p:cNvSpPr/>
          <p:nvPr/>
        </p:nvSpPr>
        <p:spPr>
          <a:xfrm>
            <a:off x="1972427" y="1880828"/>
            <a:ext cx="1296000" cy="360040"/>
          </a:xfrm>
          <a:prstGeom prst="rect">
            <a:avLst/>
          </a:prstGeom>
          <a:solidFill>
            <a:srgbClr val="FFC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smtClean="0">
                <a:solidFill>
                  <a:schemeClr val="tx1"/>
                </a:solidFill>
              </a:rPr>
              <a:t>2005</a:t>
            </a:r>
            <a:endParaRPr kumimoji="1" lang="ja-JP" altLang="en-US" sz="2000" dirty="0">
              <a:solidFill>
                <a:schemeClr val="tx1"/>
              </a:solidFill>
            </a:endParaRPr>
          </a:p>
        </p:txBody>
      </p:sp>
      <p:sp>
        <p:nvSpPr>
          <p:cNvPr id="5" name="正方形/長方形 4"/>
          <p:cNvSpPr/>
          <p:nvPr/>
        </p:nvSpPr>
        <p:spPr>
          <a:xfrm>
            <a:off x="3268571" y="1880828"/>
            <a:ext cx="1296000" cy="360040"/>
          </a:xfrm>
          <a:prstGeom prst="rect">
            <a:avLst/>
          </a:prstGeom>
          <a:solidFill>
            <a:srgbClr val="FFC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smtClean="0">
                <a:solidFill>
                  <a:schemeClr val="tx1"/>
                </a:solidFill>
              </a:rPr>
              <a:t>2006</a:t>
            </a:r>
            <a:endParaRPr kumimoji="1" lang="ja-JP" altLang="en-US" sz="2000" dirty="0">
              <a:solidFill>
                <a:schemeClr val="tx1"/>
              </a:solidFill>
            </a:endParaRPr>
          </a:p>
        </p:txBody>
      </p:sp>
      <p:sp>
        <p:nvSpPr>
          <p:cNvPr id="6" name="正方形/長方形 5"/>
          <p:cNvSpPr/>
          <p:nvPr/>
        </p:nvSpPr>
        <p:spPr>
          <a:xfrm>
            <a:off x="4564715" y="1880828"/>
            <a:ext cx="1296000" cy="360040"/>
          </a:xfrm>
          <a:prstGeom prst="rect">
            <a:avLst/>
          </a:prstGeom>
          <a:solidFill>
            <a:srgbClr val="FFC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smtClean="0">
                <a:solidFill>
                  <a:schemeClr val="tx1"/>
                </a:solidFill>
              </a:rPr>
              <a:t>2007</a:t>
            </a:r>
            <a:endParaRPr kumimoji="1" lang="ja-JP" altLang="en-US" sz="2000" dirty="0">
              <a:solidFill>
                <a:schemeClr val="tx1"/>
              </a:solidFill>
            </a:endParaRPr>
          </a:p>
        </p:txBody>
      </p:sp>
      <p:sp>
        <p:nvSpPr>
          <p:cNvPr id="7" name="正方形/長方形 6"/>
          <p:cNvSpPr/>
          <p:nvPr/>
        </p:nvSpPr>
        <p:spPr>
          <a:xfrm>
            <a:off x="5860859" y="1880828"/>
            <a:ext cx="1296000" cy="360040"/>
          </a:xfrm>
          <a:prstGeom prst="rect">
            <a:avLst/>
          </a:prstGeom>
          <a:solidFill>
            <a:srgbClr val="FFC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smtClean="0">
                <a:solidFill>
                  <a:schemeClr val="tx1"/>
                </a:solidFill>
              </a:rPr>
              <a:t>2008</a:t>
            </a:r>
            <a:endParaRPr kumimoji="1" lang="ja-JP" altLang="en-US" sz="2000" dirty="0">
              <a:solidFill>
                <a:schemeClr val="tx1"/>
              </a:solidFill>
            </a:endParaRPr>
          </a:p>
        </p:txBody>
      </p:sp>
      <p:sp>
        <p:nvSpPr>
          <p:cNvPr id="8" name="正方形/長方形 7"/>
          <p:cNvSpPr/>
          <p:nvPr/>
        </p:nvSpPr>
        <p:spPr>
          <a:xfrm>
            <a:off x="7156859" y="1880828"/>
            <a:ext cx="1296000" cy="360040"/>
          </a:xfrm>
          <a:prstGeom prst="rect">
            <a:avLst/>
          </a:prstGeom>
          <a:solidFill>
            <a:srgbClr val="FFC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smtClean="0">
                <a:solidFill>
                  <a:schemeClr val="tx1"/>
                </a:solidFill>
              </a:rPr>
              <a:t>2009</a:t>
            </a:r>
            <a:endParaRPr kumimoji="1" lang="ja-JP" altLang="en-US" sz="2000" dirty="0">
              <a:solidFill>
                <a:schemeClr val="tx1"/>
              </a:solidFill>
            </a:endParaRPr>
          </a:p>
        </p:txBody>
      </p:sp>
      <p:sp>
        <p:nvSpPr>
          <p:cNvPr id="9" name="正方形/長方形 8"/>
          <p:cNvSpPr/>
          <p:nvPr/>
        </p:nvSpPr>
        <p:spPr>
          <a:xfrm>
            <a:off x="1972427" y="3861048"/>
            <a:ext cx="1296000" cy="360040"/>
          </a:xfrm>
          <a:prstGeom prst="rect">
            <a:avLst/>
          </a:prstGeom>
          <a:solidFill>
            <a:srgbClr val="ADADE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smtClean="0">
                <a:solidFill>
                  <a:schemeClr val="tx1"/>
                </a:solidFill>
              </a:rPr>
              <a:t>2014</a:t>
            </a:r>
            <a:endParaRPr kumimoji="1" lang="ja-JP" altLang="en-US" sz="2000" dirty="0">
              <a:solidFill>
                <a:schemeClr val="tx1"/>
              </a:solidFill>
            </a:endParaRPr>
          </a:p>
        </p:txBody>
      </p:sp>
      <p:sp>
        <p:nvSpPr>
          <p:cNvPr id="10" name="正方形/長方形 9"/>
          <p:cNvSpPr/>
          <p:nvPr/>
        </p:nvSpPr>
        <p:spPr>
          <a:xfrm>
            <a:off x="3268571" y="3861048"/>
            <a:ext cx="1296000" cy="360040"/>
          </a:xfrm>
          <a:prstGeom prst="rect">
            <a:avLst/>
          </a:prstGeom>
          <a:solidFill>
            <a:srgbClr val="ADADE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smtClean="0">
                <a:solidFill>
                  <a:schemeClr val="tx1"/>
                </a:solidFill>
              </a:rPr>
              <a:t>2015</a:t>
            </a:r>
            <a:endParaRPr kumimoji="1" lang="ja-JP" altLang="en-US" sz="2000" dirty="0">
              <a:solidFill>
                <a:schemeClr val="tx1"/>
              </a:solidFill>
            </a:endParaRPr>
          </a:p>
        </p:txBody>
      </p:sp>
      <p:sp>
        <p:nvSpPr>
          <p:cNvPr id="11" name="正方形/長方形 10"/>
          <p:cNvSpPr/>
          <p:nvPr/>
        </p:nvSpPr>
        <p:spPr>
          <a:xfrm>
            <a:off x="4564715" y="3861048"/>
            <a:ext cx="1296000" cy="360040"/>
          </a:xfrm>
          <a:prstGeom prst="rect">
            <a:avLst/>
          </a:prstGeom>
          <a:solidFill>
            <a:srgbClr val="ADADE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smtClean="0">
                <a:solidFill>
                  <a:schemeClr val="tx1"/>
                </a:solidFill>
              </a:rPr>
              <a:t>2016</a:t>
            </a:r>
            <a:endParaRPr kumimoji="1" lang="ja-JP" altLang="en-US" sz="2000" dirty="0">
              <a:solidFill>
                <a:schemeClr val="tx1"/>
              </a:solidFill>
            </a:endParaRPr>
          </a:p>
        </p:txBody>
      </p:sp>
      <p:cxnSp>
        <p:nvCxnSpPr>
          <p:cNvPr id="14" name="直線矢印コネクタ 13"/>
          <p:cNvCxnSpPr/>
          <p:nvPr/>
        </p:nvCxnSpPr>
        <p:spPr>
          <a:xfrm>
            <a:off x="6480212" y="3167680"/>
            <a:ext cx="936000" cy="0"/>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6792808" y="3194392"/>
            <a:ext cx="407484" cy="369332"/>
          </a:xfrm>
          <a:prstGeom prst="rect">
            <a:avLst/>
          </a:prstGeom>
          <a:noFill/>
        </p:spPr>
        <p:txBody>
          <a:bodyPr wrap="none" rtlCol="0">
            <a:spAutoFit/>
          </a:bodyPr>
          <a:lstStyle/>
          <a:p>
            <a:r>
              <a:rPr kumimoji="1" lang="en-US" altLang="ja-JP" dirty="0" smtClean="0"/>
              <a:t>LB</a:t>
            </a:r>
            <a:endParaRPr kumimoji="1" lang="ja-JP" altLang="en-US" dirty="0"/>
          </a:p>
        </p:txBody>
      </p:sp>
      <p:cxnSp>
        <p:nvCxnSpPr>
          <p:cNvPr id="17" name="直線コネクタ 16"/>
          <p:cNvCxnSpPr/>
          <p:nvPr/>
        </p:nvCxnSpPr>
        <p:spPr>
          <a:xfrm>
            <a:off x="1972427" y="1880828"/>
            <a:ext cx="0" cy="3960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3268427" y="1880828"/>
            <a:ext cx="0" cy="3960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4564571" y="1880828"/>
            <a:ext cx="0" cy="3960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5860715" y="1880828"/>
            <a:ext cx="0" cy="3960000"/>
          </a:xfrm>
          <a:prstGeom prst="line">
            <a:avLst/>
          </a:prstGeom>
        </p:spPr>
        <p:style>
          <a:lnRef idx="1">
            <a:schemeClr val="accent1"/>
          </a:lnRef>
          <a:fillRef idx="0">
            <a:schemeClr val="accent1"/>
          </a:fillRef>
          <a:effectRef idx="0">
            <a:schemeClr val="accent1"/>
          </a:effectRef>
          <a:fontRef idx="minor">
            <a:schemeClr val="tx1"/>
          </a:fontRef>
        </p:style>
      </p:cxnSp>
      <p:sp>
        <p:nvSpPr>
          <p:cNvPr id="21" name="正方形/長方形 20"/>
          <p:cNvSpPr/>
          <p:nvPr/>
        </p:nvSpPr>
        <p:spPr>
          <a:xfrm>
            <a:off x="1972283" y="2240868"/>
            <a:ext cx="216000" cy="36004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J</a:t>
            </a:r>
            <a:endParaRPr kumimoji="1" lang="ja-JP" altLang="en-US" sz="1400" dirty="0">
              <a:solidFill>
                <a:schemeClr val="tx1"/>
              </a:solidFill>
            </a:endParaRPr>
          </a:p>
        </p:txBody>
      </p:sp>
      <p:sp>
        <p:nvSpPr>
          <p:cNvPr id="22" name="正方形/長方形 21"/>
          <p:cNvSpPr/>
          <p:nvPr/>
        </p:nvSpPr>
        <p:spPr>
          <a:xfrm>
            <a:off x="2188307" y="2240868"/>
            <a:ext cx="216000" cy="36004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M</a:t>
            </a:r>
            <a:endParaRPr kumimoji="1" lang="ja-JP" altLang="en-US" sz="1400" dirty="0">
              <a:solidFill>
                <a:schemeClr val="tx1"/>
              </a:solidFill>
            </a:endParaRPr>
          </a:p>
        </p:txBody>
      </p:sp>
      <p:sp>
        <p:nvSpPr>
          <p:cNvPr id="23" name="正方形/長方形 22"/>
          <p:cNvSpPr/>
          <p:nvPr/>
        </p:nvSpPr>
        <p:spPr>
          <a:xfrm>
            <a:off x="2404331" y="2240868"/>
            <a:ext cx="216000" cy="36004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M</a:t>
            </a:r>
            <a:endParaRPr kumimoji="1" lang="ja-JP" altLang="en-US" sz="1400" dirty="0">
              <a:solidFill>
                <a:schemeClr val="tx1"/>
              </a:solidFill>
            </a:endParaRPr>
          </a:p>
        </p:txBody>
      </p:sp>
      <p:sp>
        <p:nvSpPr>
          <p:cNvPr id="24" name="正方形/長方形 23"/>
          <p:cNvSpPr/>
          <p:nvPr/>
        </p:nvSpPr>
        <p:spPr>
          <a:xfrm>
            <a:off x="2620355" y="2240868"/>
            <a:ext cx="216000" cy="36004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rPr>
              <a:t>J</a:t>
            </a:r>
            <a:endParaRPr kumimoji="1" lang="ja-JP" altLang="en-US" sz="1400" dirty="0">
              <a:solidFill>
                <a:schemeClr val="tx1"/>
              </a:solidFill>
            </a:endParaRPr>
          </a:p>
        </p:txBody>
      </p:sp>
      <p:sp>
        <p:nvSpPr>
          <p:cNvPr id="25" name="正方形/長方形 24"/>
          <p:cNvSpPr/>
          <p:nvPr/>
        </p:nvSpPr>
        <p:spPr>
          <a:xfrm>
            <a:off x="2836379" y="2240868"/>
            <a:ext cx="216000" cy="36004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S</a:t>
            </a:r>
            <a:endParaRPr kumimoji="1" lang="ja-JP" altLang="en-US" sz="1400" dirty="0">
              <a:solidFill>
                <a:schemeClr val="tx1"/>
              </a:solidFill>
            </a:endParaRPr>
          </a:p>
        </p:txBody>
      </p:sp>
      <p:sp>
        <p:nvSpPr>
          <p:cNvPr id="26" name="正方形/長方形 25"/>
          <p:cNvSpPr/>
          <p:nvPr/>
        </p:nvSpPr>
        <p:spPr>
          <a:xfrm>
            <a:off x="3052427" y="2240868"/>
            <a:ext cx="216000" cy="36004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N</a:t>
            </a:r>
            <a:endParaRPr kumimoji="1" lang="ja-JP" altLang="en-US" sz="1400" dirty="0">
              <a:solidFill>
                <a:schemeClr val="tx1"/>
              </a:solidFill>
            </a:endParaRPr>
          </a:p>
        </p:txBody>
      </p:sp>
      <p:sp>
        <p:nvSpPr>
          <p:cNvPr id="27" name="正方形/長方形 26"/>
          <p:cNvSpPr/>
          <p:nvPr/>
        </p:nvSpPr>
        <p:spPr>
          <a:xfrm>
            <a:off x="3268427" y="2240868"/>
            <a:ext cx="216000" cy="36004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J</a:t>
            </a:r>
            <a:endParaRPr kumimoji="1" lang="ja-JP" altLang="en-US" sz="1400" dirty="0">
              <a:solidFill>
                <a:schemeClr val="tx1"/>
              </a:solidFill>
            </a:endParaRPr>
          </a:p>
        </p:txBody>
      </p:sp>
      <p:sp>
        <p:nvSpPr>
          <p:cNvPr id="28" name="正方形/長方形 27"/>
          <p:cNvSpPr/>
          <p:nvPr/>
        </p:nvSpPr>
        <p:spPr>
          <a:xfrm>
            <a:off x="3484451" y="2240868"/>
            <a:ext cx="216000" cy="36004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M</a:t>
            </a:r>
            <a:endParaRPr kumimoji="1" lang="ja-JP" altLang="en-US" sz="1400" dirty="0">
              <a:solidFill>
                <a:schemeClr val="tx1"/>
              </a:solidFill>
            </a:endParaRPr>
          </a:p>
        </p:txBody>
      </p:sp>
      <p:sp>
        <p:nvSpPr>
          <p:cNvPr id="29" name="正方形/長方形 28"/>
          <p:cNvSpPr/>
          <p:nvPr/>
        </p:nvSpPr>
        <p:spPr>
          <a:xfrm>
            <a:off x="3700475" y="2240868"/>
            <a:ext cx="216000" cy="36004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M</a:t>
            </a:r>
            <a:endParaRPr kumimoji="1" lang="ja-JP" altLang="en-US" sz="1400" dirty="0">
              <a:solidFill>
                <a:schemeClr val="tx1"/>
              </a:solidFill>
            </a:endParaRPr>
          </a:p>
        </p:txBody>
      </p:sp>
      <p:sp>
        <p:nvSpPr>
          <p:cNvPr id="30" name="正方形/長方形 29"/>
          <p:cNvSpPr/>
          <p:nvPr/>
        </p:nvSpPr>
        <p:spPr>
          <a:xfrm>
            <a:off x="3916499" y="2240868"/>
            <a:ext cx="216000" cy="36004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rPr>
              <a:t>J</a:t>
            </a:r>
            <a:endParaRPr kumimoji="1" lang="ja-JP" altLang="en-US" sz="1400" dirty="0">
              <a:solidFill>
                <a:schemeClr val="tx1"/>
              </a:solidFill>
            </a:endParaRPr>
          </a:p>
        </p:txBody>
      </p:sp>
      <p:sp>
        <p:nvSpPr>
          <p:cNvPr id="31" name="正方形/長方形 30"/>
          <p:cNvSpPr/>
          <p:nvPr/>
        </p:nvSpPr>
        <p:spPr>
          <a:xfrm>
            <a:off x="4132523" y="2240868"/>
            <a:ext cx="216000" cy="36004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S</a:t>
            </a:r>
            <a:endParaRPr kumimoji="1" lang="ja-JP" altLang="en-US" sz="1400" dirty="0">
              <a:solidFill>
                <a:schemeClr val="tx1"/>
              </a:solidFill>
            </a:endParaRPr>
          </a:p>
        </p:txBody>
      </p:sp>
      <p:sp>
        <p:nvSpPr>
          <p:cNvPr id="32" name="正方形/長方形 31"/>
          <p:cNvSpPr/>
          <p:nvPr/>
        </p:nvSpPr>
        <p:spPr>
          <a:xfrm>
            <a:off x="4348571" y="2240868"/>
            <a:ext cx="216000" cy="36004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N</a:t>
            </a:r>
            <a:endParaRPr kumimoji="1" lang="ja-JP" altLang="en-US" sz="1400" dirty="0">
              <a:solidFill>
                <a:schemeClr val="tx1"/>
              </a:solidFill>
            </a:endParaRPr>
          </a:p>
        </p:txBody>
      </p:sp>
      <p:sp>
        <p:nvSpPr>
          <p:cNvPr id="33" name="正方形/長方形 32"/>
          <p:cNvSpPr/>
          <p:nvPr/>
        </p:nvSpPr>
        <p:spPr>
          <a:xfrm>
            <a:off x="4564571" y="2240868"/>
            <a:ext cx="216000" cy="36004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J</a:t>
            </a:r>
            <a:endParaRPr kumimoji="1" lang="ja-JP" altLang="en-US" sz="1400" dirty="0">
              <a:solidFill>
                <a:schemeClr val="tx1"/>
              </a:solidFill>
            </a:endParaRPr>
          </a:p>
        </p:txBody>
      </p:sp>
      <p:sp>
        <p:nvSpPr>
          <p:cNvPr id="34" name="正方形/長方形 33"/>
          <p:cNvSpPr/>
          <p:nvPr/>
        </p:nvSpPr>
        <p:spPr>
          <a:xfrm>
            <a:off x="4780595" y="2240868"/>
            <a:ext cx="216000" cy="36004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M</a:t>
            </a:r>
            <a:endParaRPr kumimoji="1" lang="ja-JP" altLang="en-US" sz="1400" dirty="0">
              <a:solidFill>
                <a:schemeClr val="tx1"/>
              </a:solidFill>
            </a:endParaRPr>
          </a:p>
        </p:txBody>
      </p:sp>
      <p:sp>
        <p:nvSpPr>
          <p:cNvPr id="35" name="正方形/長方形 34"/>
          <p:cNvSpPr/>
          <p:nvPr/>
        </p:nvSpPr>
        <p:spPr>
          <a:xfrm>
            <a:off x="4996619" y="2240868"/>
            <a:ext cx="216000" cy="36004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M</a:t>
            </a:r>
            <a:endParaRPr kumimoji="1" lang="ja-JP" altLang="en-US" sz="1400" dirty="0">
              <a:solidFill>
                <a:schemeClr val="tx1"/>
              </a:solidFill>
            </a:endParaRPr>
          </a:p>
        </p:txBody>
      </p:sp>
      <p:sp>
        <p:nvSpPr>
          <p:cNvPr id="36" name="正方形/長方形 35"/>
          <p:cNvSpPr/>
          <p:nvPr/>
        </p:nvSpPr>
        <p:spPr>
          <a:xfrm>
            <a:off x="5212643" y="2240868"/>
            <a:ext cx="216000" cy="36004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rPr>
              <a:t>J</a:t>
            </a:r>
            <a:endParaRPr kumimoji="1" lang="ja-JP" altLang="en-US" sz="1400" dirty="0">
              <a:solidFill>
                <a:schemeClr val="tx1"/>
              </a:solidFill>
            </a:endParaRPr>
          </a:p>
        </p:txBody>
      </p:sp>
      <p:sp>
        <p:nvSpPr>
          <p:cNvPr id="37" name="正方形/長方形 36"/>
          <p:cNvSpPr/>
          <p:nvPr/>
        </p:nvSpPr>
        <p:spPr>
          <a:xfrm>
            <a:off x="5428667" y="2240868"/>
            <a:ext cx="216000" cy="36004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S</a:t>
            </a:r>
            <a:endParaRPr kumimoji="1" lang="ja-JP" altLang="en-US" sz="1400" dirty="0">
              <a:solidFill>
                <a:schemeClr val="tx1"/>
              </a:solidFill>
            </a:endParaRPr>
          </a:p>
        </p:txBody>
      </p:sp>
      <p:sp>
        <p:nvSpPr>
          <p:cNvPr id="38" name="正方形/長方形 37"/>
          <p:cNvSpPr/>
          <p:nvPr/>
        </p:nvSpPr>
        <p:spPr>
          <a:xfrm>
            <a:off x="5644715" y="2240868"/>
            <a:ext cx="216000" cy="36004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N</a:t>
            </a:r>
            <a:endParaRPr kumimoji="1" lang="ja-JP" altLang="en-US" sz="1400" dirty="0">
              <a:solidFill>
                <a:schemeClr val="tx1"/>
              </a:solidFill>
            </a:endParaRPr>
          </a:p>
        </p:txBody>
      </p:sp>
      <p:sp>
        <p:nvSpPr>
          <p:cNvPr id="39" name="正方形/長方形 38"/>
          <p:cNvSpPr/>
          <p:nvPr/>
        </p:nvSpPr>
        <p:spPr>
          <a:xfrm>
            <a:off x="5860715" y="2240868"/>
            <a:ext cx="216000" cy="36004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J</a:t>
            </a:r>
            <a:endParaRPr kumimoji="1" lang="ja-JP" altLang="en-US" sz="1400" dirty="0">
              <a:solidFill>
                <a:schemeClr val="tx1"/>
              </a:solidFill>
            </a:endParaRPr>
          </a:p>
        </p:txBody>
      </p:sp>
      <p:sp>
        <p:nvSpPr>
          <p:cNvPr id="40" name="正方形/長方形 39"/>
          <p:cNvSpPr/>
          <p:nvPr/>
        </p:nvSpPr>
        <p:spPr>
          <a:xfrm>
            <a:off x="6076739" y="2240868"/>
            <a:ext cx="216000" cy="36004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M</a:t>
            </a:r>
            <a:endParaRPr kumimoji="1" lang="ja-JP" altLang="en-US" sz="1400" dirty="0">
              <a:solidFill>
                <a:schemeClr val="tx1"/>
              </a:solidFill>
            </a:endParaRPr>
          </a:p>
        </p:txBody>
      </p:sp>
      <p:sp>
        <p:nvSpPr>
          <p:cNvPr id="41" name="正方形/長方形 40"/>
          <p:cNvSpPr/>
          <p:nvPr/>
        </p:nvSpPr>
        <p:spPr>
          <a:xfrm>
            <a:off x="6292763" y="2240868"/>
            <a:ext cx="216000" cy="36004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M</a:t>
            </a:r>
            <a:endParaRPr kumimoji="1" lang="ja-JP" altLang="en-US" sz="1400" dirty="0">
              <a:solidFill>
                <a:schemeClr val="tx1"/>
              </a:solidFill>
            </a:endParaRPr>
          </a:p>
        </p:txBody>
      </p:sp>
      <p:sp>
        <p:nvSpPr>
          <p:cNvPr id="42" name="正方形/長方形 41"/>
          <p:cNvSpPr/>
          <p:nvPr/>
        </p:nvSpPr>
        <p:spPr>
          <a:xfrm>
            <a:off x="6508787" y="2240868"/>
            <a:ext cx="216000" cy="36004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rPr>
              <a:t>J</a:t>
            </a:r>
            <a:endParaRPr kumimoji="1" lang="ja-JP" altLang="en-US" sz="1400" dirty="0">
              <a:solidFill>
                <a:schemeClr val="tx1"/>
              </a:solidFill>
            </a:endParaRPr>
          </a:p>
        </p:txBody>
      </p:sp>
      <p:sp>
        <p:nvSpPr>
          <p:cNvPr id="43" name="正方形/長方形 42"/>
          <p:cNvSpPr/>
          <p:nvPr/>
        </p:nvSpPr>
        <p:spPr>
          <a:xfrm>
            <a:off x="6724811" y="2240868"/>
            <a:ext cx="216000" cy="36004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S</a:t>
            </a:r>
            <a:endParaRPr kumimoji="1" lang="ja-JP" altLang="en-US" sz="1400" dirty="0">
              <a:solidFill>
                <a:schemeClr val="tx1"/>
              </a:solidFill>
            </a:endParaRPr>
          </a:p>
        </p:txBody>
      </p:sp>
      <p:sp>
        <p:nvSpPr>
          <p:cNvPr id="44" name="正方形/長方形 43"/>
          <p:cNvSpPr/>
          <p:nvPr/>
        </p:nvSpPr>
        <p:spPr>
          <a:xfrm>
            <a:off x="6940859" y="2240868"/>
            <a:ext cx="216000" cy="36004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N</a:t>
            </a:r>
            <a:endParaRPr kumimoji="1" lang="ja-JP" altLang="en-US" sz="1400" dirty="0">
              <a:solidFill>
                <a:schemeClr val="tx1"/>
              </a:solidFill>
            </a:endParaRPr>
          </a:p>
        </p:txBody>
      </p:sp>
      <p:sp>
        <p:nvSpPr>
          <p:cNvPr id="45" name="正方形/長方形 44"/>
          <p:cNvSpPr/>
          <p:nvPr/>
        </p:nvSpPr>
        <p:spPr>
          <a:xfrm>
            <a:off x="7156859" y="2240868"/>
            <a:ext cx="216000" cy="36004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J</a:t>
            </a:r>
            <a:endParaRPr kumimoji="1" lang="ja-JP" altLang="en-US" sz="1400" dirty="0">
              <a:solidFill>
                <a:schemeClr val="tx1"/>
              </a:solidFill>
            </a:endParaRPr>
          </a:p>
        </p:txBody>
      </p:sp>
      <p:sp>
        <p:nvSpPr>
          <p:cNvPr id="46" name="正方形/長方形 45"/>
          <p:cNvSpPr/>
          <p:nvPr/>
        </p:nvSpPr>
        <p:spPr>
          <a:xfrm>
            <a:off x="7372883" y="2240868"/>
            <a:ext cx="216000" cy="36004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M</a:t>
            </a:r>
            <a:endParaRPr kumimoji="1" lang="ja-JP" altLang="en-US" sz="1400" dirty="0">
              <a:solidFill>
                <a:schemeClr val="tx1"/>
              </a:solidFill>
            </a:endParaRPr>
          </a:p>
        </p:txBody>
      </p:sp>
      <p:sp>
        <p:nvSpPr>
          <p:cNvPr id="47" name="正方形/長方形 46"/>
          <p:cNvSpPr/>
          <p:nvPr/>
        </p:nvSpPr>
        <p:spPr>
          <a:xfrm>
            <a:off x="7588907" y="2240868"/>
            <a:ext cx="216000" cy="36004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M</a:t>
            </a:r>
            <a:endParaRPr kumimoji="1" lang="ja-JP" altLang="en-US" sz="1400" dirty="0">
              <a:solidFill>
                <a:schemeClr val="tx1"/>
              </a:solidFill>
            </a:endParaRPr>
          </a:p>
        </p:txBody>
      </p:sp>
      <p:sp>
        <p:nvSpPr>
          <p:cNvPr id="48" name="正方形/長方形 47"/>
          <p:cNvSpPr/>
          <p:nvPr/>
        </p:nvSpPr>
        <p:spPr>
          <a:xfrm>
            <a:off x="7804931" y="2240868"/>
            <a:ext cx="216000" cy="36004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rPr>
              <a:t>J</a:t>
            </a:r>
            <a:endParaRPr kumimoji="1" lang="ja-JP" altLang="en-US" sz="1400" dirty="0">
              <a:solidFill>
                <a:schemeClr val="tx1"/>
              </a:solidFill>
            </a:endParaRPr>
          </a:p>
        </p:txBody>
      </p:sp>
      <p:sp>
        <p:nvSpPr>
          <p:cNvPr id="49" name="正方形/長方形 48"/>
          <p:cNvSpPr/>
          <p:nvPr/>
        </p:nvSpPr>
        <p:spPr>
          <a:xfrm>
            <a:off x="8020955" y="2240868"/>
            <a:ext cx="216000" cy="36004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S</a:t>
            </a:r>
            <a:endParaRPr kumimoji="1" lang="ja-JP" altLang="en-US" sz="1400" dirty="0">
              <a:solidFill>
                <a:schemeClr val="tx1"/>
              </a:solidFill>
            </a:endParaRPr>
          </a:p>
        </p:txBody>
      </p:sp>
      <p:sp>
        <p:nvSpPr>
          <p:cNvPr id="50" name="正方形/長方形 49"/>
          <p:cNvSpPr/>
          <p:nvPr/>
        </p:nvSpPr>
        <p:spPr>
          <a:xfrm>
            <a:off x="8237003" y="2240868"/>
            <a:ext cx="216000" cy="36004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N</a:t>
            </a:r>
            <a:endParaRPr kumimoji="1" lang="ja-JP" altLang="en-US" sz="1400" dirty="0">
              <a:solidFill>
                <a:schemeClr val="tx1"/>
              </a:solidFill>
            </a:endParaRPr>
          </a:p>
        </p:txBody>
      </p:sp>
      <p:cxnSp>
        <p:nvCxnSpPr>
          <p:cNvPr id="51" name="直線コネクタ 50"/>
          <p:cNvCxnSpPr/>
          <p:nvPr/>
        </p:nvCxnSpPr>
        <p:spPr>
          <a:xfrm>
            <a:off x="7156859" y="1880828"/>
            <a:ext cx="0" cy="3960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直線矢印コネクタ 51"/>
          <p:cNvCxnSpPr/>
          <p:nvPr/>
        </p:nvCxnSpPr>
        <p:spPr>
          <a:xfrm>
            <a:off x="7552999" y="3167680"/>
            <a:ext cx="504000" cy="0"/>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54" name="星 5 53"/>
          <p:cNvSpPr/>
          <p:nvPr/>
        </p:nvSpPr>
        <p:spPr>
          <a:xfrm>
            <a:off x="8020955" y="3023664"/>
            <a:ext cx="216000" cy="216000"/>
          </a:xfrm>
          <a:prstGeom prst="star5">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テキスト ボックス 55"/>
          <p:cNvSpPr txBox="1"/>
          <p:nvPr/>
        </p:nvSpPr>
        <p:spPr>
          <a:xfrm>
            <a:off x="7596336" y="3194392"/>
            <a:ext cx="415498" cy="369332"/>
          </a:xfrm>
          <a:prstGeom prst="rect">
            <a:avLst/>
          </a:prstGeom>
          <a:noFill/>
        </p:spPr>
        <p:txBody>
          <a:bodyPr wrap="none" rtlCol="0">
            <a:spAutoFit/>
          </a:bodyPr>
          <a:lstStyle/>
          <a:p>
            <a:r>
              <a:rPr lang="en-US" altLang="ja-JP" dirty="0" smtClean="0"/>
              <a:t>SB</a:t>
            </a:r>
            <a:endParaRPr kumimoji="1" lang="ja-JP" altLang="en-US" dirty="0"/>
          </a:p>
        </p:txBody>
      </p:sp>
      <p:cxnSp>
        <p:nvCxnSpPr>
          <p:cNvPr id="58" name="直線矢印コネクタ 57"/>
          <p:cNvCxnSpPr/>
          <p:nvPr/>
        </p:nvCxnSpPr>
        <p:spPr>
          <a:xfrm>
            <a:off x="2332591" y="3167680"/>
            <a:ext cx="2268000" cy="0"/>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57" name="テキスト ボックス 56"/>
          <p:cNvSpPr txBox="1"/>
          <p:nvPr/>
        </p:nvSpPr>
        <p:spPr>
          <a:xfrm>
            <a:off x="7696919" y="2761183"/>
            <a:ext cx="783356" cy="307777"/>
          </a:xfrm>
          <a:prstGeom prst="rect">
            <a:avLst/>
          </a:prstGeom>
          <a:noFill/>
        </p:spPr>
        <p:txBody>
          <a:bodyPr wrap="none" rtlCol="0">
            <a:spAutoFit/>
          </a:bodyPr>
          <a:lstStyle/>
          <a:p>
            <a:r>
              <a:rPr lang="en-US" altLang="ja-JP" sz="1400" dirty="0" err="1" smtClean="0">
                <a:solidFill>
                  <a:srgbClr val="FF0000"/>
                </a:solidFill>
              </a:rPr>
              <a:t>RevCom</a:t>
            </a:r>
            <a:endParaRPr kumimoji="1" lang="ja-JP" altLang="en-US" sz="1400" dirty="0">
              <a:solidFill>
                <a:srgbClr val="FF0000"/>
              </a:solidFill>
            </a:endParaRPr>
          </a:p>
        </p:txBody>
      </p:sp>
      <p:sp>
        <p:nvSpPr>
          <p:cNvPr id="59" name="星 5 58"/>
          <p:cNvSpPr/>
          <p:nvPr/>
        </p:nvSpPr>
        <p:spPr>
          <a:xfrm>
            <a:off x="4564571" y="3023664"/>
            <a:ext cx="216000" cy="216000"/>
          </a:xfrm>
          <a:prstGeom prst="star5">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p:cNvSpPr txBox="1"/>
          <p:nvPr/>
        </p:nvSpPr>
        <p:spPr>
          <a:xfrm>
            <a:off x="4456559" y="2730406"/>
            <a:ext cx="461986" cy="338554"/>
          </a:xfrm>
          <a:prstGeom prst="rect">
            <a:avLst/>
          </a:prstGeom>
          <a:noFill/>
        </p:spPr>
        <p:txBody>
          <a:bodyPr wrap="none" rtlCol="0">
            <a:spAutoFit/>
          </a:bodyPr>
          <a:lstStyle/>
          <a:p>
            <a:r>
              <a:rPr lang="en-US" altLang="ja-JP" sz="1600" dirty="0" err="1" smtClean="0">
                <a:solidFill>
                  <a:srgbClr val="FF0000"/>
                </a:solidFill>
              </a:rPr>
              <a:t>CfP</a:t>
            </a:r>
            <a:endParaRPr kumimoji="1" lang="ja-JP" altLang="en-US" sz="1600" dirty="0">
              <a:solidFill>
                <a:srgbClr val="FF0000"/>
              </a:solidFill>
            </a:endParaRPr>
          </a:p>
        </p:txBody>
      </p:sp>
      <p:sp>
        <p:nvSpPr>
          <p:cNvPr id="63" name="正方形/長方形 62"/>
          <p:cNvSpPr/>
          <p:nvPr/>
        </p:nvSpPr>
        <p:spPr>
          <a:xfrm>
            <a:off x="1972283" y="4221088"/>
            <a:ext cx="216000" cy="36004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J</a:t>
            </a:r>
            <a:endParaRPr kumimoji="1" lang="ja-JP" altLang="en-US" sz="1400" dirty="0">
              <a:solidFill>
                <a:schemeClr val="tx1"/>
              </a:solidFill>
            </a:endParaRPr>
          </a:p>
        </p:txBody>
      </p:sp>
      <p:sp>
        <p:nvSpPr>
          <p:cNvPr id="64" name="正方形/長方形 63"/>
          <p:cNvSpPr/>
          <p:nvPr/>
        </p:nvSpPr>
        <p:spPr>
          <a:xfrm>
            <a:off x="2188307" y="4221088"/>
            <a:ext cx="216000" cy="36004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M</a:t>
            </a:r>
            <a:endParaRPr kumimoji="1" lang="ja-JP" altLang="en-US" sz="1400" dirty="0">
              <a:solidFill>
                <a:schemeClr val="tx1"/>
              </a:solidFill>
            </a:endParaRPr>
          </a:p>
        </p:txBody>
      </p:sp>
      <p:sp>
        <p:nvSpPr>
          <p:cNvPr id="65" name="正方形/長方形 64"/>
          <p:cNvSpPr/>
          <p:nvPr/>
        </p:nvSpPr>
        <p:spPr>
          <a:xfrm>
            <a:off x="2404331" y="4221088"/>
            <a:ext cx="216000" cy="36004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M</a:t>
            </a:r>
            <a:endParaRPr kumimoji="1" lang="ja-JP" altLang="en-US" sz="1400" dirty="0">
              <a:solidFill>
                <a:schemeClr val="tx1"/>
              </a:solidFill>
            </a:endParaRPr>
          </a:p>
        </p:txBody>
      </p:sp>
      <p:sp>
        <p:nvSpPr>
          <p:cNvPr id="66" name="正方形/長方形 65"/>
          <p:cNvSpPr/>
          <p:nvPr/>
        </p:nvSpPr>
        <p:spPr>
          <a:xfrm>
            <a:off x="2620355" y="4221088"/>
            <a:ext cx="216000" cy="36004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rPr>
              <a:t>J</a:t>
            </a:r>
            <a:endParaRPr kumimoji="1" lang="ja-JP" altLang="en-US" sz="1400" dirty="0">
              <a:solidFill>
                <a:schemeClr val="tx1"/>
              </a:solidFill>
            </a:endParaRPr>
          </a:p>
        </p:txBody>
      </p:sp>
      <p:sp>
        <p:nvSpPr>
          <p:cNvPr id="67" name="正方形/長方形 66"/>
          <p:cNvSpPr/>
          <p:nvPr/>
        </p:nvSpPr>
        <p:spPr>
          <a:xfrm>
            <a:off x="2836379" y="4221088"/>
            <a:ext cx="216000" cy="36004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S</a:t>
            </a:r>
            <a:endParaRPr kumimoji="1" lang="ja-JP" altLang="en-US" sz="1400" dirty="0">
              <a:solidFill>
                <a:schemeClr val="tx1"/>
              </a:solidFill>
            </a:endParaRPr>
          </a:p>
        </p:txBody>
      </p:sp>
      <p:sp>
        <p:nvSpPr>
          <p:cNvPr id="68" name="正方形/長方形 67"/>
          <p:cNvSpPr/>
          <p:nvPr/>
        </p:nvSpPr>
        <p:spPr>
          <a:xfrm>
            <a:off x="3052427" y="4221088"/>
            <a:ext cx="216000" cy="36004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N</a:t>
            </a:r>
            <a:endParaRPr kumimoji="1" lang="ja-JP" altLang="en-US" sz="1400" dirty="0">
              <a:solidFill>
                <a:schemeClr val="tx1"/>
              </a:solidFill>
            </a:endParaRPr>
          </a:p>
        </p:txBody>
      </p:sp>
      <p:sp>
        <p:nvSpPr>
          <p:cNvPr id="69" name="正方形/長方形 68"/>
          <p:cNvSpPr/>
          <p:nvPr/>
        </p:nvSpPr>
        <p:spPr>
          <a:xfrm>
            <a:off x="3268427" y="4221088"/>
            <a:ext cx="216000" cy="36004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J</a:t>
            </a:r>
            <a:endParaRPr kumimoji="1" lang="ja-JP" altLang="en-US" sz="1400" dirty="0">
              <a:solidFill>
                <a:schemeClr val="tx1"/>
              </a:solidFill>
            </a:endParaRPr>
          </a:p>
        </p:txBody>
      </p:sp>
      <p:sp>
        <p:nvSpPr>
          <p:cNvPr id="70" name="正方形/長方形 69"/>
          <p:cNvSpPr/>
          <p:nvPr/>
        </p:nvSpPr>
        <p:spPr>
          <a:xfrm>
            <a:off x="3484451" y="4221088"/>
            <a:ext cx="216000" cy="36004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M</a:t>
            </a:r>
            <a:endParaRPr kumimoji="1" lang="ja-JP" altLang="en-US" sz="1400" dirty="0">
              <a:solidFill>
                <a:schemeClr val="tx1"/>
              </a:solidFill>
            </a:endParaRPr>
          </a:p>
        </p:txBody>
      </p:sp>
      <p:sp>
        <p:nvSpPr>
          <p:cNvPr id="71" name="正方形/長方形 70"/>
          <p:cNvSpPr/>
          <p:nvPr/>
        </p:nvSpPr>
        <p:spPr>
          <a:xfrm>
            <a:off x="3700475" y="4221088"/>
            <a:ext cx="216000" cy="36004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M</a:t>
            </a:r>
            <a:endParaRPr kumimoji="1" lang="ja-JP" altLang="en-US" sz="1400" dirty="0">
              <a:solidFill>
                <a:schemeClr val="tx1"/>
              </a:solidFill>
            </a:endParaRPr>
          </a:p>
        </p:txBody>
      </p:sp>
      <p:sp>
        <p:nvSpPr>
          <p:cNvPr id="72" name="正方形/長方形 71"/>
          <p:cNvSpPr/>
          <p:nvPr/>
        </p:nvSpPr>
        <p:spPr>
          <a:xfrm>
            <a:off x="3916499" y="4221088"/>
            <a:ext cx="216000" cy="36004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rPr>
              <a:t>J</a:t>
            </a:r>
            <a:endParaRPr kumimoji="1" lang="ja-JP" altLang="en-US" sz="1400" dirty="0">
              <a:solidFill>
                <a:schemeClr val="tx1"/>
              </a:solidFill>
            </a:endParaRPr>
          </a:p>
        </p:txBody>
      </p:sp>
      <p:sp>
        <p:nvSpPr>
          <p:cNvPr id="73" name="正方形/長方形 72"/>
          <p:cNvSpPr/>
          <p:nvPr/>
        </p:nvSpPr>
        <p:spPr>
          <a:xfrm>
            <a:off x="4132523" y="4221088"/>
            <a:ext cx="216000" cy="36004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S</a:t>
            </a:r>
            <a:endParaRPr kumimoji="1" lang="ja-JP" altLang="en-US" sz="1400" dirty="0">
              <a:solidFill>
                <a:schemeClr val="tx1"/>
              </a:solidFill>
            </a:endParaRPr>
          </a:p>
        </p:txBody>
      </p:sp>
      <p:sp>
        <p:nvSpPr>
          <p:cNvPr id="74" name="正方形/長方形 73"/>
          <p:cNvSpPr/>
          <p:nvPr/>
        </p:nvSpPr>
        <p:spPr>
          <a:xfrm>
            <a:off x="4348571" y="4221088"/>
            <a:ext cx="216000" cy="36004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N</a:t>
            </a:r>
            <a:endParaRPr kumimoji="1" lang="ja-JP" altLang="en-US" sz="1400" dirty="0">
              <a:solidFill>
                <a:schemeClr val="tx1"/>
              </a:solidFill>
            </a:endParaRPr>
          </a:p>
        </p:txBody>
      </p:sp>
      <p:sp>
        <p:nvSpPr>
          <p:cNvPr id="75" name="正方形/長方形 74"/>
          <p:cNvSpPr/>
          <p:nvPr/>
        </p:nvSpPr>
        <p:spPr>
          <a:xfrm>
            <a:off x="4564571" y="4221088"/>
            <a:ext cx="216000" cy="36004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J</a:t>
            </a:r>
            <a:endParaRPr kumimoji="1" lang="ja-JP" altLang="en-US" sz="1400" dirty="0">
              <a:solidFill>
                <a:schemeClr val="tx1"/>
              </a:solidFill>
            </a:endParaRPr>
          </a:p>
        </p:txBody>
      </p:sp>
      <p:sp>
        <p:nvSpPr>
          <p:cNvPr id="76" name="正方形/長方形 75"/>
          <p:cNvSpPr/>
          <p:nvPr/>
        </p:nvSpPr>
        <p:spPr>
          <a:xfrm>
            <a:off x="4780595" y="4221088"/>
            <a:ext cx="216000" cy="36004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M</a:t>
            </a:r>
            <a:endParaRPr kumimoji="1" lang="ja-JP" altLang="en-US" sz="1400" dirty="0">
              <a:solidFill>
                <a:schemeClr val="tx1"/>
              </a:solidFill>
            </a:endParaRPr>
          </a:p>
        </p:txBody>
      </p:sp>
      <p:sp>
        <p:nvSpPr>
          <p:cNvPr id="77" name="正方形/長方形 76"/>
          <p:cNvSpPr/>
          <p:nvPr/>
        </p:nvSpPr>
        <p:spPr>
          <a:xfrm>
            <a:off x="4996619" y="4221088"/>
            <a:ext cx="216000" cy="36004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M</a:t>
            </a:r>
            <a:endParaRPr kumimoji="1" lang="ja-JP" altLang="en-US" sz="1400" dirty="0">
              <a:solidFill>
                <a:schemeClr val="tx1"/>
              </a:solidFill>
            </a:endParaRPr>
          </a:p>
        </p:txBody>
      </p:sp>
      <p:sp>
        <p:nvSpPr>
          <p:cNvPr id="78" name="正方形/長方形 77"/>
          <p:cNvSpPr/>
          <p:nvPr/>
        </p:nvSpPr>
        <p:spPr>
          <a:xfrm>
            <a:off x="5212643" y="4221088"/>
            <a:ext cx="216000" cy="36004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rPr>
              <a:t>J</a:t>
            </a:r>
            <a:endParaRPr kumimoji="1" lang="ja-JP" altLang="en-US" sz="1400" dirty="0">
              <a:solidFill>
                <a:schemeClr val="tx1"/>
              </a:solidFill>
            </a:endParaRPr>
          </a:p>
        </p:txBody>
      </p:sp>
      <p:sp>
        <p:nvSpPr>
          <p:cNvPr id="79" name="正方形/長方形 78"/>
          <p:cNvSpPr/>
          <p:nvPr/>
        </p:nvSpPr>
        <p:spPr>
          <a:xfrm>
            <a:off x="5428667" y="4221088"/>
            <a:ext cx="216000" cy="36004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S</a:t>
            </a:r>
            <a:endParaRPr kumimoji="1" lang="ja-JP" altLang="en-US" sz="1400" dirty="0">
              <a:solidFill>
                <a:schemeClr val="tx1"/>
              </a:solidFill>
            </a:endParaRPr>
          </a:p>
        </p:txBody>
      </p:sp>
      <p:sp>
        <p:nvSpPr>
          <p:cNvPr id="80" name="正方形/長方形 79"/>
          <p:cNvSpPr/>
          <p:nvPr/>
        </p:nvSpPr>
        <p:spPr>
          <a:xfrm>
            <a:off x="5644715" y="4221088"/>
            <a:ext cx="216000" cy="36004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N</a:t>
            </a:r>
            <a:endParaRPr kumimoji="1" lang="ja-JP" altLang="en-US" sz="1400" dirty="0">
              <a:solidFill>
                <a:schemeClr val="tx1"/>
              </a:solidFill>
            </a:endParaRPr>
          </a:p>
        </p:txBody>
      </p:sp>
      <p:cxnSp>
        <p:nvCxnSpPr>
          <p:cNvPr id="83" name="直線矢印コネクタ 82"/>
          <p:cNvCxnSpPr/>
          <p:nvPr/>
        </p:nvCxnSpPr>
        <p:spPr>
          <a:xfrm>
            <a:off x="2584403" y="5085184"/>
            <a:ext cx="288000" cy="0"/>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84" name="星 5 83"/>
          <p:cNvSpPr/>
          <p:nvPr/>
        </p:nvSpPr>
        <p:spPr>
          <a:xfrm>
            <a:off x="2836403" y="4977196"/>
            <a:ext cx="216000" cy="216000"/>
          </a:xfrm>
          <a:prstGeom prst="star5">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5" name="直線矢印コネクタ 84"/>
          <p:cNvCxnSpPr/>
          <p:nvPr/>
        </p:nvCxnSpPr>
        <p:spPr>
          <a:xfrm>
            <a:off x="3448499" y="5085184"/>
            <a:ext cx="972000" cy="0"/>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86" name="テキスト ボックス 85"/>
          <p:cNvSpPr txBox="1"/>
          <p:nvPr/>
        </p:nvSpPr>
        <p:spPr>
          <a:xfrm>
            <a:off x="3736479" y="5111896"/>
            <a:ext cx="407484" cy="369332"/>
          </a:xfrm>
          <a:prstGeom prst="rect">
            <a:avLst/>
          </a:prstGeom>
          <a:noFill/>
        </p:spPr>
        <p:txBody>
          <a:bodyPr wrap="none" rtlCol="0">
            <a:spAutoFit/>
          </a:bodyPr>
          <a:lstStyle/>
          <a:p>
            <a:r>
              <a:rPr kumimoji="1" lang="en-US" altLang="ja-JP" dirty="0" smtClean="0"/>
              <a:t>LB</a:t>
            </a:r>
            <a:endParaRPr kumimoji="1" lang="ja-JP" altLang="en-US" dirty="0"/>
          </a:p>
        </p:txBody>
      </p:sp>
      <p:cxnSp>
        <p:nvCxnSpPr>
          <p:cNvPr id="87" name="直線矢印コネクタ 86"/>
          <p:cNvCxnSpPr/>
          <p:nvPr/>
        </p:nvCxnSpPr>
        <p:spPr>
          <a:xfrm>
            <a:off x="4564623" y="5085184"/>
            <a:ext cx="468000" cy="0"/>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88" name="星 5 87"/>
          <p:cNvSpPr/>
          <p:nvPr/>
        </p:nvSpPr>
        <p:spPr>
          <a:xfrm>
            <a:off x="4996619" y="4977196"/>
            <a:ext cx="216000" cy="216000"/>
          </a:xfrm>
          <a:prstGeom prst="star5">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星 5 89"/>
          <p:cNvSpPr/>
          <p:nvPr/>
        </p:nvSpPr>
        <p:spPr>
          <a:xfrm>
            <a:off x="3268451" y="4977196"/>
            <a:ext cx="216000" cy="216000"/>
          </a:xfrm>
          <a:prstGeom prst="star5">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テキスト ボックス 91"/>
          <p:cNvSpPr txBox="1"/>
          <p:nvPr/>
        </p:nvSpPr>
        <p:spPr>
          <a:xfrm>
            <a:off x="4581121" y="5111896"/>
            <a:ext cx="415498" cy="369332"/>
          </a:xfrm>
          <a:prstGeom prst="rect">
            <a:avLst/>
          </a:prstGeom>
          <a:noFill/>
        </p:spPr>
        <p:txBody>
          <a:bodyPr wrap="none" rtlCol="0">
            <a:spAutoFit/>
          </a:bodyPr>
          <a:lstStyle/>
          <a:p>
            <a:r>
              <a:rPr lang="en-US" altLang="ja-JP" dirty="0"/>
              <a:t>S</a:t>
            </a:r>
            <a:r>
              <a:rPr kumimoji="1" lang="en-US" altLang="ja-JP" dirty="0" smtClean="0"/>
              <a:t>B</a:t>
            </a:r>
            <a:endParaRPr kumimoji="1" lang="ja-JP" altLang="en-US" dirty="0"/>
          </a:p>
        </p:txBody>
      </p:sp>
      <p:cxnSp>
        <p:nvCxnSpPr>
          <p:cNvPr id="93" name="直線矢印コネクタ 92"/>
          <p:cNvCxnSpPr/>
          <p:nvPr/>
        </p:nvCxnSpPr>
        <p:spPr>
          <a:xfrm>
            <a:off x="2980395" y="5085184"/>
            <a:ext cx="360000" cy="0"/>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94" name="直線矢印コネクタ 93"/>
          <p:cNvCxnSpPr/>
          <p:nvPr/>
        </p:nvCxnSpPr>
        <p:spPr>
          <a:xfrm>
            <a:off x="4744859" y="3167680"/>
            <a:ext cx="1620000" cy="0"/>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95" name="星 5 94"/>
          <p:cNvSpPr/>
          <p:nvPr/>
        </p:nvSpPr>
        <p:spPr>
          <a:xfrm>
            <a:off x="7372883" y="3023664"/>
            <a:ext cx="216000" cy="216000"/>
          </a:xfrm>
          <a:prstGeom prst="star5">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星 5 95"/>
          <p:cNvSpPr/>
          <p:nvPr/>
        </p:nvSpPr>
        <p:spPr>
          <a:xfrm>
            <a:off x="6300192" y="3023664"/>
            <a:ext cx="216000" cy="216000"/>
          </a:xfrm>
          <a:prstGeom prst="star5">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 name="テキスト ボックス 96"/>
          <p:cNvSpPr txBox="1"/>
          <p:nvPr/>
        </p:nvSpPr>
        <p:spPr>
          <a:xfrm>
            <a:off x="719572" y="2420888"/>
            <a:ext cx="1045479" cy="1015663"/>
          </a:xfrm>
          <a:prstGeom prst="rect">
            <a:avLst/>
          </a:prstGeom>
          <a:noFill/>
        </p:spPr>
        <p:txBody>
          <a:bodyPr wrap="none" rtlCol="0">
            <a:spAutoFit/>
          </a:bodyPr>
          <a:lstStyle/>
          <a:p>
            <a:r>
              <a:rPr kumimoji="1" lang="en-US" altLang="ja-JP" sz="2000" dirty="0" smtClean="0"/>
              <a:t>TG3c</a:t>
            </a:r>
          </a:p>
          <a:p>
            <a:r>
              <a:rPr lang="en-US" altLang="ja-JP" sz="2000" dirty="0" smtClean="0"/>
              <a:t>actual</a:t>
            </a:r>
            <a:endParaRPr kumimoji="1" lang="en-US" altLang="ja-JP" sz="2000" dirty="0" smtClean="0"/>
          </a:p>
          <a:p>
            <a:r>
              <a:rPr lang="en-US" altLang="ja-JP" sz="2000" dirty="0" smtClean="0"/>
              <a:t>timeline</a:t>
            </a:r>
          </a:p>
        </p:txBody>
      </p:sp>
      <p:sp>
        <p:nvSpPr>
          <p:cNvPr id="98" name="テキスト ボックス 97"/>
          <p:cNvSpPr txBox="1"/>
          <p:nvPr/>
        </p:nvSpPr>
        <p:spPr>
          <a:xfrm>
            <a:off x="719572" y="4113076"/>
            <a:ext cx="1085554" cy="1015663"/>
          </a:xfrm>
          <a:prstGeom prst="rect">
            <a:avLst/>
          </a:prstGeom>
          <a:noFill/>
        </p:spPr>
        <p:txBody>
          <a:bodyPr wrap="none" rtlCol="0">
            <a:spAutoFit/>
          </a:bodyPr>
          <a:lstStyle/>
          <a:p>
            <a:r>
              <a:rPr kumimoji="1" lang="en-US" altLang="ja-JP" sz="2000" dirty="0" smtClean="0"/>
              <a:t>TG3d</a:t>
            </a:r>
          </a:p>
          <a:p>
            <a:r>
              <a:rPr lang="en-US" altLang="ja-JP" sz="2000" dirty="0"/>
              <a:t>t</a:t>
            </a:r>
            <a:r>
              <a:rPr lang="en-US" altLang="ja-JP" sz="2000" dirty="0" smtClean="0"/>
              <a:t>ime </a:t>
            </a:r>
          </a:p>
          <a:p>
            <a:r>
              <a:rPr lang="en-US" altLang="ja-JP" sz="2000" dirty="0" smtClean="0"/>
              <a:t>planning</a:t>
            </a:r>
          </a:p>
        </p:txBody>
      </p:sp>
      <p:sp>
        <p:nvSpPr>
          <p:cNvPr id="99" name="テキスト ボックス 98"/>
          <p:cNvSpPr txBox="1"/>
          <p:nvPr/>
        </p:nvSpPr>
        <p:spPr>
          <a:xfrm>
            <a:off x="5125796" y="3194392"/>
            <a:ext cx="922368" cy="369332"/>
          </a:xfrm>
          <a:prstGeom prst="rect">
            <a:avLst/>
          </a:prstGeom>
          <a:noFill/>
        </p:spPr>
        <p:txBody>
          <a:bodyPr wrap="none" rtlCol="0">
            <a:spAutoFit/>
          </a:bodyPr>
          <a:lstStyle/>
          <a:p>
            <a:r>
              <a:rPr kumimoji="1" lang="en-US" altLang="ja-JP" dirty="0" smtClean="0"/>
              <a:t>drafting</a:t>
            </a:r>
            <a:endParaRPr kumimoji="1" lang="ja-JP" altLang="en-US" dirty="0"/>
          </a:p>
        </p:txBody>
      </p:sp>
      <p:sp>
        <p:nvSpPr>
          <p:cNvPr id="100" name="テキスト ボックス 99"/>
          <p:cNvSpPr txBox="1"/>
          <p:nvPr/>
        </p:nvSpPr>
        <p:spPr>
          <a:xfrm>
            <a:off x="2469479" y="3194392"/>
            <a:ext cx="2131096" cy="369332"/>
          </a:xfrm>
          <a:prstGeom prst="rect">
            <a:avLst/>
          </a:prstGeom>
          <a:noFill/>
        </p:spPr>
        <p:txBody>
          <a:bodyPr wrap="none" rtlCol="0">
            <a:spAutoFit/>
          </a:bodyPr>
          <a:lstStyle/>
          <a:p>
            <a:r>
              <a:rPr lang="en-US" altLang="ja-JP" dirty="0"/>
              <a:t>t</a:t>
            </a:r>
            <a:r>
              <a:rPr lang="en-US" altLang="ja-JP" dirty="0" smtClean="0"/>
              <a:t>echnical discussions</a:t>
            </a:r>
            <a:endParaRPr kumimoji="1" lang="ja-JP" altLang="en-US" dirty="0"/>
          </a:p>
        </p:txBody>
      </p:sp>
      <p:sp>
        <p:nvSpPr>
          <p:cNvPr id="103" name="星 5 102"/>
          <p:cNvSpPr/>
          <p:nvPr/>
        </p:nvSpPr>
        <p:spPr>
          <a:xfrm>
            <a:off x="2188307" y="3032956"/>
            <a:ext cx="216000" cy="216000"/>
          </a:xfrm>
          <a:prstGeom prst="star5">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1" name="テキスト ボックス 100"/>
          <p:cNvSpPr txBox="1"/>
          <p:nvPr/>
        </p:nvSpPr>
        <p:spPr>
          <a:xfrm>
            <a:off x="5804240" y="2761183"/>
            <a:ext cx="992579" cy="307777"/>
          </a:xfrm>
          <a:prstGeom prst="rect">
            <a:avLst/>
          </a:prstGeom>
          <a:noFill/>
        </p:spPr>
        <p:txBody>
          <a:bodyPr wrap="none" rtlCol="0">
            <a:spAutoFit/>
          </a:bodyPr>
          <a:lstStyle/>
          <a:p>
            <a:r>
              <a:rPr kumimoji="1" lang="en-US" altLang="ja-JP" sz="1400" dirty="0" smtClean="0">
                <a:solidFill>
                  <a:srgbClr val="FF0000"/>
                </a:solidFill>
              </a:rPr>
              <a:t>Motion -LB</a:t>
            </a:r>
            <a:endParaRPr kumimoji="1" lang="ja-JP" altLang="en-US" sz="1400" dirty="0">
              <a:solidFill>
                <a:srgbClr val="FF0000"/>
              </a:solidFill>
            </a:endParaRPr>
          </a:p>
        </p:txBody>
      </p:sp>
      <p:sp>
        <p:nvSpPr>
          <p:cNvPr id="102" name="テキスト ボックス 101"/>
          <p:cNvSpPr txBox="1"/>
          <p:nvPr/>
        </p:nvSpPr>
        <p:spPr>
          <a:xfrm>
            <a:off x="6796819" y="2761183"/>
            <a:ext cx="998991" cy="307777"/>
          </a:xfrm>
          <a:prstGeom prst="rect">
            <a:avLst/>
          </a:prstGeom>
          <a:noFill/>
        </p:spPr>
        <p:txBody>
          <a:bodyPr wrap="none" rtlCol="0">
            <a:spAutoFit/>
          </a:bodyPr>
          <a:lstStyle/>
          <a:p>
            <a:r>
              <a:rPr kumimoji="1" lang="en-US" altLang="ja-JP" sz="1400" dirty="0" smtClean="0">
                <a:solidFill>
                  <a:srgbClr val="FF0000"/>
                </a:solidFill>
              </a:rPr>
              <a:t>Motion </a:t>
            </a:r>
            <a:r>
              <a:rPr lang="en-US" altLang="ja-JP" sz="1400" dirty="0" smtClean="0">
                <a:solidFill>
                  <a:srgbClr val="FF0000"/>
                </a:solidFill>
              </a:rPr>
              <a:t>-S</a:t>
            </a:r>
            <a:r>
              <a:rPr kumimoji="1" lang="en-US" altLang="ja-JP" sz="1400" dirty="0" smtClean="0">
                <a:solidFill>
                  <a:srgbClr val="FF0000"/>
                </a:solidFill>
              </a:rPr>
              <a:t>B</a:t>
            </a:r>
            <a:endParaRPr kumimoji="1" lang="ja-JP" altLang="en-US" sz="1400" dirty="0">
              <a:solidFill>
                <a:srgbClr val="FF0000"/>
              </a:solidFill>
            </a:endParaRPr>
          </a:p>
        </p:txBody>
      </p:sp>
      <p:sp>
        <p:nvSpPr>
          <p:cNvPr id="104" name="テキスト ボックス 103"/>
          <p:cNvSpPr txBox="1"/>
          <p:nvPr/>
        </p:nvSpPr>
        <p:spPr>
          <a:xfrm>
            <a:off x="2065314" y="2730406"/>
            <a:ext cx="998607" cy="338554"/>
          </a:xfrm>
          <a:prstGeom prst="rect">
            <a:avLst/>
          </a:prstGeom>
          <a:noFill/>
        </p:spPr>
        <p:txBody>
          <a:bodyPr wrap="none" rtlCol="0">
            <a:spAutoFit/>
          </a:bodyPr>
          <a:lstStyle/>
          <a:p>
            <a:r>
              <a:rPr lang="en-US" altLang="ja-JP" sz="1600" dirty="0" smtClean="0">
                <a:solidFill>
                  <a:srgbClr val="FF0000"/>
                </a:solidFill>
              </a:rPr>
              <a:t>TG kickoff</a:t>
            </a:r>
            <a:endParaRPr kumimoji="1" lang="ja-JP" altLang="en-US" sz="1600" dirty="0">
              <a:solidFill>
                <a:srgbClr val="FF0000"/>
              </a:solidFill>
            </a:endParaRPr>
          </a:p>
        </p:txBody>
      </p:sp>
      <p:sp>
        <p:nvSpPr>
          <p:cNvPr id="105" name="星 5 104"/>
          <p:cNvSpPr/>
          <p:nvPr/>
        </p:nvSpPr>
        <p:spPr>
          <a:xfrm>
            <a:off x="2404355" y="4977196"/>
            <a:ext cx="216000" cy="216000"/>
          </a:xfrm>
          <a:prstGeom prst="star5">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 name="テキスト ボックス 105"/>
          <p:cNvSpPr txBox="1"/>
          <p:nvPr/>
        </p:nvSpPr>
        <p:spPr>
          <a:xfrm>
            <a:off x="1909780" y="4710626"/>
            <a:ext cx="998607" cy="338554"/>
          </a:xfrm>
          <a:prstGeom prst="rect">
            <a:avLst/>
          </a:prstGeom>
          <a:noFill/>
        </p:spPr>
        <p:txBody>
          <a:bodyPr wrap="none" rtlCol="0">
            <a:spAutoFit/>
          </a:bodyPr>
          <a:lstStyle/>
          <a:p>
            <a:r>
              <a:rPr lang="en-US" altLang="ja-JP" sz="1600" dirty="0" smtClean="0">
                <a:solidFill>
                  <a:srgbClr val="FF0000"/>
                </a:solidFill>
              </a:rPr>
              <a:t>TG kickoff</a:t>
            </a:r>
            <a:endParaRPr kumimoji="1" lang="ja-JP" altLang="en-US" sz="1600" dirty="0">
              <a:solidFill>
                <a:srgbClr val="FF0000"/>
              </a:solidFill>
            </a:endParaRPr>
          </a:p>
        </p:txBody>
      </p:sp>
      <p:sp>
        <p:nvSpPr>
          <p:cNvPr id="107" name="星 5 106"/>
          <p:cNvSpPr/>
          <p:nvPr/>
        </p:nvSpPr>
        <p:spPr>
          <a:xfrm>
            <a:off x="4384551" y="4977172"/>
            <a:ext cx="216000" cy="216000"/>
          </a:xfrm>
          <a:prstGeom prst="star5">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テキスト ボックス 107"/>
          <p:cNvSpPr txBox="1"/>
          <p:nvPr/>
        </p:nvSpPr>
        <p:spPr>
          <a:xfrm>
            <a:off x="4960615" y="4741403"/>
            <a:ext cx="783356" cy="307777"/>
          </a:xfrm>
          <a:prstGeom prst="rect">
            <a:avLst/>
          </a:prstGeom>
          <a:noFill/>
        </p:spPr>
        <p:txBody>
          <a:bodyPr wrap="none" rtlCol="0">
            <a:spAutoFit/>
          </a:bodyPr>
          <a:lstStyle/>
          <a:p>
            <a:r>
              <a:rPr lang="en-US" altLang="ja-JP" sz="1400" dirty="0" err="1" smtClean="0">
                <a:solidFill>
                  <a:srgbClr val="FF0000"/>
                </a:solidFill>
              </a:rPr>
              <a:t>RevCom</a:t>
            </a:r>
            <a:endParaRPr kumimoji="1" lang="ja-JP" altLang="en-US" sz="1400" dirty="0">
              <a:solidFill>
                <a:srgbClr val="FF0000"/>
              </a:solidFill>
            </a:endParaRPr>
          </a:p>
        </p:txBody>
      </p:sp>
      <p:sp>
        <p:nvSpPr>
          <p:cNvPr id="109" name="テキスト ボックス 108"/>
          <p:cNvSpPr txBox="1"/>
          <p:nvPr/>
        </p:nvSpPr>
        <p:spPr>
          <a:xfrm>
            <a:off x="2770437" y="4710626"/>
            <a:ext cx="461986" cy="338554"/>
          </a:xfrm>
          <a:prstGeom prst="rect">
            <a:avLst/>
          </a:prstGeom>
          <a:noFill/>
        </p:spPr>
        <p:txBody>
          <a:bodyPr wrap="none" rtlCol="0">
            <a:spAutoFit/>
          </a:bodyPr>
          <a:lstStyle/>
          <a:p>
            <a:r>
              <a:rPr lang="en-US" altLang="ja-JP" sz="1600" dirty="0" err="1" smtClean="0">
                <a:solidFill>
                  <a:srgbClr val="FF0000"/>
                </a:solidFill>
              </a:rPr>
              <a:t>CfP</a:t>
            </a:r>
            <a:endParaRPr kumimoji="1" lang="ja-JP" altLang="en-US" sz="1600" dirty="0">
              <a:solidFill>
                <a:srgbClr val="FF0000"/>
              </a:solidFill>
            </a:endParaRPr>
          </a:p>
        </p:txBody>
      </p:sp>
      <p:sp>
        <p:nvSpPr>
          <p:cNvPr id="110" name="テキスト ボックス 109"/>
          <p:cNvSpPr txBox="1"/>
          <p:nvPr/>
        </p:nvSpPr>
        <p:spPr>
          <a:xfrm>
            <a:off x="3095836" y="4741403"/>
            <a:ext cx="992579" cy="307777"/>
          </a:xfrm>
          <a:prstGeom prst="rect">
            <a:avLst/>
          </a:prstGeom>
          <a:noFill/>
        </p:spPr>
        <p:txBody>
          <a:bodyPr wrap="none" rtlCol="0">
            <a:spAutoFit/>
          </a:bodyPr>
          <a:lstStyle/>
          <a:p>
            <a:r>
              <a:rPr kumimoji="1" lang="en-US" altLang="ja-JP" sz="1400" dirty="0" smtClean="0">
                <a:solidFill>
                  <a:srgbClr val="FF0000"/>
                </a:solidFill>
              </a:rPr>
              <a:t>Motion -LB</a:t>
            </a:r>
            <a:endParaRPr kumimoji="1" lang="ja-JP" altLang="en-US" sz="1400" dirty="0">
              <a:solidFill>
                <a:srgbClr val="FF0000"/>
              </a:solidFill>
            </a:endParaRPr>
          </a:p>
        </p:txBody>
      </p:sp>
      <p:sp>
        <p:nvSpPr>
          <p:cNvPr id="111" name="テキスト ボックス 110"/>
          <p:cNvSpPr txBox="1"/>
          <p:nvPr/>
        </p:nvSpPr>
        <p:spPr>
          <a:xfrm>
            <a:off x="4024511" y="4741403"/>
            <a:ext cx="998991" cy="307777"/>
          </a:xfrm>
          <a:prstGeom prst="rect">
            <a:avLst/>
          </a:prstGeom>
          <a:noFill/>
        </p:spPr>
        <p:txBody>
          <a:bodyPr wrap="none" rtlCol="0">
            <a:spAutoFit/>
          </a:bodyPr>
          <a:lstStyle/>
          <a:p>
            <a:r>
              <a:rPr kumimoji="1" lang="en-US" altLang="ja-JP" sz="1400" dirty="0" smtClean="0">
                <a:solidFill>
                  <a:srgbClr val="FF0000"/>
                </a:solidFill>
              </a:rPr>
              <a:t>Motion </a:t>
            </a:r>
            <a:r>
              <a:rPr lang="en-US" altLang="ja-JP" sz="1400" dirty="0" smtClean="0">
                <a:solidFill>
                  <a:srgbClr val="FF0000"/>
                </a:solidFill>
              </a:rPr>
              <a:t>-S</a:t>
            </a:r>
            <a:r>
              <a:rPr kumimoji="1" lang="en-US" altLang="ja-JP" sz="1400" dirty="0" smtClean="0">
                <a:solidFill>
                  <a:srgbClr val="FF0000"/>
                </a:solidFill>
              </a:rPr>
              <a:t>B</a:t>
            </a:r>
            <a:endParaRPr kumimoji="1" lang="ja-JP" altLang="en-US" sz="1400" dirty="0">
              <a:solidFill>
                <a:srgbClr val="FF0000"/>
              </a:solidFill>
            </a:endParaRPr>
          </a:p>
        </p:txBody>
      </p:sp>
      <p:sp>
        <p:nvSpPr>
          <p:cNvPr id="112" name="テキスト ボックス 111"/>
          <p:cNvSpPr txBox="1"/>
          <p:nvPr/>
        </p:nvSpPr>
        <p:spPr>
          <a:xfrm>
            <a:off x="2699211" y="5111896"/>
            <a:ext cx="922368" cy="369332"/>
          </a:xfrm>
          <a:prstGeom prst="rect">
            <a:avLst/>
          </a:prstGeom>
          <a:noFill/>
        </p:spPr>
        <p:txBody>
          <a:bodyPr wrap="none" rtlCol="0">
            <a:spAutoFit/>
          </a:bodyPr>
          <a:lstStyle/>
          <a:p>
            <a:r>
              <a:rPr kumimoji="1" lang="en-US" altLang="ja-JP" dirty="0" smtClean="0"/>
              <a:t>drafting</a:t>
            </a:r>
            <a:endParaRPr kumimoji="1" lang="ja-JP" altLang="en-US" dirty="0"/>
          </a:p>
        </p:txBody>
      </p:sp>
      <p:cxnSp>
        <p:nvCxnSpPr>
          <p:cNvPr id="114" name="直線コネクタ 113"/>
          <p:cNvCxnSpPr/>
          <p:nvPr/>
        </p:nvCxnSpPr>
        <p:spPr>
          <a:xfrm>
            <a:off x="532123" y="5841268"/>
            <a:ext cx="7920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17" name="直線コネクタ 116"/>
          <p:cNvCxnSpPr/>
          <p:nvPr/>
        </p:nvCxnSpPr>
        <p:spPr>
          <a:xfrm>
            <a:off x="8453003" y="1880828"/>
            <a:ext cx="0" cy="39600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18" name="直線コネクタ 117"/>
          <p:cNvCxnSpPr/>
          <p:nvPr/>
        </p:nvCxnSpPr>
        <p:spPr>
          <a:xfrm>
            <a:off x="532123" y="1880828"/>
            <a:ext cx="7920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19" name="直線コネクタ 118"/>
          <p:cNvCxnSpPr/>
          <p:nvPr/>
        </p:nvCxnSpPr>
        <p:spPr>
          <a:xfrm>
            <a:off x="532123" y="3861048"/>
            <a:ext cx="7920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20" name="直線コネクタ 119"/>
          <p:cNvCxnSpPr/>
          <p:nvPr/>
        </p:nvCxnSpPr>
        <p:spPr>
          <a:xfrm>
            <a:off x="532123" y="1880828"/>
            <a:ext cx="0" cy="396000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13" name="正方形/長方形 112"/>
          <p:cNvSpPr/>
          <p:nvPr/>
        </p:nvSpPr>
        <p:spPr>
          <a:xfrm>
            <a:off x="611560" y="5229200"/>
            <a:ext cx="1296144" cy="646331"/>
          </a:xfrm>
          <a:prstGeom prst="rect">
            <a:avLst/>
          </a:prstGeom>
        </p:spPr>
        <p:txBody>
          <a:bodyPr wrap="square">
            <a:spAutoFit/>
          </a:bodyPr>
          <a:lstStyle/>
          <a:p>
            <a:r>
              <a:rPr lang="en-US" altLang="ja-JP" dirty="0" smtClean="0"/>
              <a:t>(</a:t>
            </a:r>
            <a:r>
              <a:rPr lang="en-US" altLang="ja-JP" dirty="0" err="1" smtClean="0"/>
              <a:t>original@Mar</a:t>
            </a:r>
            <a:r>
              <a:rPr lang="en-US" altLang="ja-JP" dirty="0" smtClean="0"/>
              <a:t>. </a:t>
            </a:r>
            <a:r>
              <a:rPr lang="en-US" altLang="ja-JP" dirty="0" smtClean="0"/>
              <a:t>2014)</a:t>
            </a:r>
            <a:endParaRPr lang="ja-JP" altLang="en-US" dirty="0"/>
          </a:p>
        </p:txBody>
      </p:sp>
    </p:spTree>
    <p:extLst>
      <p:ext uri="{BB962C8B-B14F-4D97-AF65-F5344CB8AC3E}">
        <p14:creationId xmlns="" xmlns:p14="http://schemas.microsoft.com/office/powerpoint/2010/main" val="13759099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984661" y="1412776"/>
            <a:ext cx="7151735" cy="5016758"/>
          </a:xfrm>
          <a:prstGeom prst="rect">
            <a:avLst/>
          </a:prstGeom>
          <a:noFill/>
        </p:spPr>
        <p:txBody>
          <a:bodyPr wrap="square" rtlCol="0">
            <a:spAutoFit/>
          </a:bodyPr>
          <a:lstStyle/>
          <a:p>
            <a:r>
              <a:rPr lang="en-US" altLang="ja-JP" sz="2000" b="1" dirty="0">
                <a:solidFill>
                  <a:srgbClr val="FF0000"/>
                </a:solidFill>
              </a:rPr>
              <a:t>More realistic time planning would be required for TG3d.</a:t>
            </a:r>
          </a:p>
          <a:p>
            <a:endParaRPr lang="en-US" altLang="ja-JP" sz="2000" dirty="0" smtClean="0"/>
          </a:p>
          <a:p>
            <a:r>
              <a:rPr lang="en-US" altLang="ja-JP" sz="2000" dirty="0" smtClean="0"/>
              <a:t>Example:</a:t>
            </a:r>
          </a:p>
          <a:p>
            <a:r>
              <a:rPr lang="en-US" altLang="ja-JP" sz="2000" dirty="0" smtClean="0"/>
              <a:t>10 tasks completed between task group formed and </a:t>
            </a:r>
            <a:r>
              <a:rPr lang="en-US" altLang="ja-JP" sz="2000" dirty="0" err="1" smtClean="0"/>
              <a:t>CfP</a:t>
            </a:r>
            <a:r>
              <a:rPr lang="en-US" altLang="ja-JP" sz="2000" dirty="0" smtClean="0"/>
              <a:t> in TG3c (IEEE 15-07-0632-00-003c).</a:t>
            </a:r>
          </a:p>
          <a:p>
            <a:endParaRPr lang="en-US" altLang="ja-JP" sz="2000" dirty="0"/>
          </a:p>
          <a:p>
            <a:pPr marL="457200" indent="-457200">
              <a:buFont typeface="+mj-lt"/>
              <a:buAutoNum type="arabicPeriod"/>
            </a:pPr>
            <a:r>
              <a:rPr kumimoji="1" lang="en-US" altLang="ja-JP" sz="2000" dirty="0" smtClean="0"/>
              <a:t>Call for Application</a:t>
            </a:r>
          </a:p>
          <a:p>
            <a:pPr marL="457200" indent="-457200">
              <a:buFont typeface="+mj-lt"/>
              <a:buAutoNum type="arabicPeriod"/>
            </a:pPr>
            <a:r>
              <a:rPr lang="en-US" altLang="ja-JP" sz="2000" dirty="0" smtClean="0"/>
              <a:t>Call for intent to propose</a:t>
            </a:r>
          </a:p>
          <a:p>
            <a:pPr marL="457200" indent="-457200">
              <a:buFont typeface="+mj-lt"/>
              <a:buAutoNum type="arabicPeriod"/>
            </a:pPr>
            <a:r>
              <a:rPr kumimoji="1" lang="en-US" altLang="ja-JP" sz="2000" dirty="0" smtClean="0"/>
              <a:t>System requirements document</a:t>
            </a:r>
          </a:p>
          <a:p>
            <a:pPr marL="457200" indent="-457200">
              <a:buFont typeface="+mj-lt"/>
              <a:buAutoNum type="arabicPeriod"/>
            </a:pPr>
            <a:r>
              <a:rPr lang="en-US" altLang="ja-JP" sz="2000" dirty="0" smtClean="0"/>
              <a:t>Selection criteria document</a:t>
            </a:r>
          </a:p>
          <a:p>
            <a:pPr marL="457200" indent="-457200">
              <a:buFont typeface="+mj-lt"/>
              <a:buAutoNum type="arabicPeriod"/>
            </a:pPr>
            <a:r>
              <a:rPr kumimoji="1" lang="en-US" altLang="ja-JP" sz="2000" dirty="0" smtClean="0"/>
              <a:t>Channel model creation</a:t>
            </a:r>
          </a:p>
          <a:p>
            <a:pPr marL="457200" indent="-457200">
              <a:buFont typeface="+mj-lt"/>
              <a:buAutoNum type="arabicPeriod"/>
            </a:pPr>
            <a:r>
              <a:rPr lang="en-US" altLang="ja-JP" sz="2000" dirty="0" smtClean="0"/>
              <a:t>Channel model release</a:t>
            </a:r>
          </a:p>
          <a:p>
            <a:pPr marL="457200" indent="-457200">
              <a:buFont typeface="+mj-lt"/>
              <a:buAutoNum type="arabicPeriod"/>
            </a:pPr>
            <a:r>
              <a:rPr kumimoji="1" lang="en-US" altLang="ja-JP" sz="2000" dirty="0" smtClean="0"/>
              <a:t>Down-selection procedure document</a:t>
            </a:r>
          </a:p>
          <a:p>
            <a:pPr marL="457200" indent="-457200">
              <a:buFont typeface="+mj-lt"/>
              <a:buAutoNum type="arabicPeriod"/>
            </a:pPr>
            <a:r>
              <a:rPr lang="en-US" altLang="ja-JP" sz="2000" dirty="0" smtClean="0"/>
              <a:t>Usage model document</a:t>
            </a:r>
          </a:p>
          <a:p>
            <a:pPr marL="457200" indent="-457200">
              <a:buFont typeface="+mj-lt"/>
              <a:buAutoNum type="arabicPeriod"/>
            </a:pPr>
            <a:r>
              <a:rPr kumimoji="1" lang="en-US" altLang="ja-JP" sz="2000" dirty="0" smtClean="0"/>
              <a:t>MAC related system attributes</a:t>
            </a:r>
          </a:p>
          <a:p>
            <a:pPr marL="457200" indent="-457200">
              <a:buFont typeface="+mj-lt"/>
              <a:buAutoNum type="arabicPeriod"/>
            </a:pPr>
            <a:r>
              <a:rPr lang="en-US" altLang="ja-JP" sz="2000" dirty="0" smtClean="0"/>
              <a:t>Recommendation of MAC development </a:t>
            </a:r>
          </a:p>
        </p:txBody>
      </p:sp>
      <p:sp>
        <p:nvSpPr>
          <p:cNvPr id="4" name="テキスト ボックス 3"/>
          <p:cNvSpPr txBox="1"/>
          <p:nvPr/>
        </p:nvSpPr>
        <p:spPr>
          <a:xfrm>
            <a:off x="539552" y="836712"/>
            <a:ext cx="8035020" cy="461665"/>
          </a:xfrm>
          <a:prstGeom prst="rect">
            <a:avLst/>
          </a:prstGeom>
          <a:noFill/>
        </p:spPr>
        <p:txBody>
          <a:bodyPr wrap="none" rtlCol="0">
            <a:spAutoFit/>
          </a:bodyPr>
          <a:lstStyle/>
          <a:p>
            <a:r>
              <a:rPr kumimoji="1" lang="en-US" altLang="ja-JP" sz="2400" dirty="0" smtClean="0"/>
              <a:t>Can TG3d finish all discussions required for proposal and draft?</a:t>
            </a:r>
            <a:endParaRPr kumimoji="1" lang="ja-JP" altLang="en-US" sz="2400" dirty="0"/>
          </a:p>
        </p:txBody>
      </p:sp>
      <p:sp>
        <p:nvSpPr>
          <p:cNvPr id="5" name="正方形/長方形 4"/>
          <p:cNvSpPr/>
          <p:nvPr/>
        </p:nvSpPr>
        <p:spPr>
          <a:xfrm>
            <a:off x="863588" y="1376772"/>
            <a:ext cx="6480720" cy="50405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 xmlns:p14="http://schemas.microsoft.com/office/powerpoint/2010/main" val="8182656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 xmlns:p14="http://schemas.microsoft.com/office/powerpoint/2010/main" val="584466641"/>
              </p:ext>
            </p:extLst>
          </p:nvPr>
        </p:nvGraphicFramePr>
        <p:xfrm>
          <a:off x="395538" y="1659400"/>
          <a:ext cx="8496942" cy="4164420"/>
        </p:xfrm>
        <a:graphic>
          <a:graphicData uri="http://schemas.openxmlformats.org/drawingml/2006/table">
            <a:tbl>
              <a:tblPr firstRow="1" bandRow="1">
                <a:tableStyleId>{5C22544A-7EE6-4342-B048-85BDC9FD1C3A}</a:tableStyleId>
              </a:tblPr>
              <a:tblGrid>
                <a:gridCol w="2088230"/>
                <a:gridCol w="1044116"/>
                <a:gridCol w="1044116"/>
                <a:gridCol w="1080120"/>
                <a:gridCol w="1116124"/>
                <a:gridCol w="1044116"/>
                <a:gridCol w="1080120"/>
              </a:tblGrid>
              <a:tr h="354420">
                <a:tc>
                  <a:txBody>
                    <a:bodyPr/>
                    <a:lstStyle/>
                    <a:p>
                      <a:endParaRPr kumimoji="1" lang="ja-JP" altLang="en-US" sz="1600" dirty="0"/>
                    </a:p>
                  </a:txBody>
                  <a:tcPr/>
                </a:tc>
                <a:tc gridSpan="2">
                  <a:txBody>
                    <a:bodyPr/>
                    <a:lstStyle/>
                    <a:p>
                      <a:r>
                        <a:rPr lang="en-US" altLang="ja-JP" sz="1600" dirty="0" err="1" smtClean="0"/>
                        <a:t>original@Mar</a:t>
                      </a:r>
                      <a:r>
                        <a:rPr lang="en-US" altLang="ja-JP" sz="1600" dirty="0" smtClean="0"/>
                        <a:t>. 2014</a:t>
                      </a:r>
                      <a:endParaRPr lang="ja-JP" altLang="en-US" sz="1600" dirty="0"/>
                    </a:p>
                  </a:txBody>
                  <a:tcPr/>
                </a:tc>
                <a:tc hMerge="1">
                  <a:txBody>
                    <a:bodyPr/>
                    <a:lstStyle/>
                    <a:p>
                      <a:endParaRPr kumimoji="1" lang="ja-JP" altLang="en-US" sz="1600" dirty="0"/>
                    </a:p>
                  </a:txBody>
                  <a:tcPr/>
                </a:tc>
                <a:tc gridSpan="2">
                  <a:txBody>
                    <a:bodyPr/>
                    <a:lstStyle/>
                    <a:p>
                      <a:r>
                        <a:rPr kumimoji="1" lang="en-US" altLang="ja-JP" sz="1600" dirty="0" err="1" smtClean="0"/>
                        <a:t>current@May</a:t>
                      </a:r>
                      <a:r>
                        <a:rPr kumimoji="1" lang="en-US" altLang="ja-JP" sz="1600" dirty="0" smtClean="0"/>
                        <a:t> 13,</a:t>
                      </a:r>
                      <a:r>
                        <a:rPr kumimoji="1" lang="en-US" altLang="ja-JP" sz="1600" baseline="0" dirty="0" smtClean="0"/>
                        <a:t> 2014</a:t>
                      </a:r>
                      <a:endParaRPr kumimoji="1" lang="ja-JP" altLang="en-US" sz="1600" dirty="0"/>
                    </a:p>
                  </a:txBody>
                  <a:tcPr/>
                </a:tc>
                <a:tc hMerge="1">
                  <a:txBody>
                    <a:bodyPr/>
                    <a:lstStyle/>
                    <a:p>
                      <a:endParaRPr kumimoji="1" lang="ja-JP" altLang="en-US" sz="1600" dirty="0"/>
                    </a:p>
                  </a:txBody>
                  <a:tcPr/>
                </a:tc>
                <a:tc gridSpan="2">
                  <a:txBody>
                    <a:bodyPr/>
                    <a:lstStyle/>
                    <a:p>
                      <a:r>
                        <a:rPr kumimoji="1" lang="en-US" altLang="ja-JP" sz="1600" dirty="0" smtClean="0"/>
                        <a:t>proposal</a:t>
                      </a:r>
                      <a:endParaRPr kumimoji="1" lang="ja-JP" altLang="en-US" sz="1600" dirty="0"/>
                    </a:p>
                  </a:txBody>
                  <a:tcPr/>
                </a:tc>
                <a:tc hMerge="1">
                  <a:txBody>
                    <a:bodyPr/>
                    <a:lstStyle/>
                    <a:p>
                      <a:endParaRPr kumimoji="1" lang="ja-JP" altLang="en-US" sz="1600" dirty="0"/>
                    </a:p>
                  </a:txBody>
                  <a:tcPr/>
                </a:tc>
              </a:tr>
              <a:tr h="3248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r>
                        <a:rPr kumimoji="1" lang="en-US" altLang="ja-JP" sz="1600" dirty="0" smtClean="0"/>
                        <a:t>start on</a:t>
                      </a:r>
                      <a:endParaRPr kumimoji="1" lang="ja-JP" altLang="en-US" sz="1600" dirty="0"/>
                    </a:p>
                  </a:txBody>
                  <a:tcPr/>
                </a:tc>
                <a:tc>
                  <a:txBody>
                    <a:bodyPr/>
                    <a:lstStyle/>
                    <a:p>
                      <a:r>
                        <a:rPr kumimoji="1" lang="en-US" altLang="ja-JP" sz="1600" dirty="0" smtClean="0"/>
                        <a:t>finalize</a:t>
                      </a:r>
                      <a:endParaRPr kumimoji="1" lang="ja-JP" alt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Start</a:t>
                      </a:r>
                      <a:r>
                        <a:rPr kumimoji="1" lang="en-US" altLang="ja-JP" sz="1600" baseline="0" dirty="0" smtClean="0"/>
                        <a:t> on </a:t>
                      </a:r>
                      <a:endParaRPr kumimoji="1" lang="ja-JP" altLang="en-US" sz="16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solidFill>
                            <a:schemeClr val="tx1"/>
                          </a:solidFill>
                        </a:rPr>
                        <a:t>finalize</a:t>
                      </a:r>
                      <a:endParaRPr kumimoji="1" lang="ja-JP" altLang="en-US" sz="1600" dirty="0" smtClean="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Start</a:t>
                      </a:r>
                      <a:r>
                        <a:rPr kumimoji="1" lang="en-US" altLang="ja-JP" sz="1600" baseline="0" dirty="0" smtClean="0"/>
                        <a:t> on</a:t>
                      </a:r>
                      <a:endParaRPr kumimoji="1" lang="ja-JP" altLang="en-US" sz="16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finalize</a:t>
                      </a:r>
                      <a:endParaRPr kumimoji="1" lang="ja-JP" altLang="en-US" sz="1600" dirty="0" smtClean="0"/>
                    </a:p>
                  </a:txBody>
                  <a:tcPr/>
                </a:tc>
              </a:tr>
              <a:tr h="3248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application requirements document (ARD)</a:t>
                      </a:r>
                      <a:endParaRPr kumimoji="1" lang="ja-JP" altLang="en-US" sz="16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May 2014</a:t>
                      </a:r>
                      <a:endParaRPr kumimoji="1" lang="ja-JP" altLang="en-US" sz="16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July 2014</a:t>
                      </a:r>
                      <a:endParaRPr kumimoji="1" lang="ja-JP" altLang="en-US" sz="16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solidFill>
                            <a:schemeClr val="tx1"/>
                          </a:solidFill>
                        </a:rPr>
                        <a:t>May 2014</a:t>
                      </a:r>
                      <a:endParaRPr kumimoji="1" lang="ja-JP" altLang="en-US" sz="1600" dirty="0" smtClean="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solidFill>
                            <a:schemeClr val="tx1"/>
                          </a:solidFill>
                        </a:rPr>
                        <a:t>Sep. 2014</a:t>
                      </a:r>
                      <a:endParaRPr kumimoji="1" lang="ja-JP" altLang="en-US" sz="1600" dirty="0" smtClean="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May 2014</a:t>
                      </a:r>
                      <a:endParaRPr kumimoji="1" lang="ja-JP" altLang="en-US" sz="1600" dirty="0" smtClean="0"/>
                    </a:p>
                  </a:txBody>
                  <a:tcPr/>
                </a:tc>
                <a:tc>
                  <a:txBody>
                    <a:bodyPr/>
                    <a:lstStyle/>
                    <a:p>
                      <a:r>
                        <a:rPr kumimoji="1" lang="en-US" altLang="ja-JP" sz="1600" dirty="0" smtClean="0">
                          <a:solidFill>
                            <a:schemeClr val="tx1"/>
                          </a:solidFill>
                        </a:rPr>
                        <a:t>Sep. 2014</a:t>
                      </a:r>
                      <a:endParaRPr kumimoji="1" lang="ja-JP" altLang="en-US" sz="1600" dirty="0">
                        <a:solidFill>
                          <a:schemeClr val="tx1"/>
                        </a:solidFill>
                      </a:endParaRPr>
                    </a:p>
                  </a:txBody>
                  <a:tcPr/>
                </a:tc>
              </a:tr>
              <a:tr h="3248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technical requirements document (TRD)</a:t>
                      </a:r>
                      <a:endParaRPr kumimoji="1" lang="ja-JP" altLang="en-US" sz="16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May 2014</a:t>
                      </a:r>
                      <a:endParaRPr kumimoji="1" lang="ja-JP" altLang="en-US" sz="16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Sep. 2014</a:t>
                      </a:r>
                      <a:endParaRPr kumimoji="1" lang="ja-JP" altLang="en-US" sz="16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solidFill>
                            <a:schemeClr val="tx1"/>
                          </a:solidFill>
                        </a:rPr>
                        <a:t>May 2014</a:t>
                      </a:r>
                      <a:endParaRPr kumimoji="1" lang="ja-JP" altLang="en-US" sz="1600" dirty="0" smtClean="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solidFill>
                            <a:schemeClr val="tx1"/>
                          </a:solidFill>
                        </a:rPr>
                        <a:t>July</a:t>
                      </a:r>
                      <a:r>
                        <a:rPr kumimoji="1" lang="en-US" altLang="ja-JP" sz="1600" baseline="0" dirty="0" smtClean="0">
                          <a:solidFill>
                            <a:schemeClr val="tx1"/>
                          </a:solidFill>
                        </a:rPr>
                        <a:t> </a:t>
                      </a:r>
                      <a:r>
                        <a:rPr kumimoji="1" lang="en-US" altLang="ja-JP" sz="1600" dirty="0" smtClean="0">
                          <a:solidFill>
                            <a:schemeClr val="tx1"/>
                          </a:solidFill>
                        </a:rPr>
                        <a:t> 2015</a:t>
                      </a:r>
                      <a:endParaRPr kumimoji="1" lang="ja-JP" altLang="en-US" sz="1600" dirty="0" smtClean="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May 2014</a:t>
                      </a:r>
                      <a:endParaRPr kumimoji="1" lang="ja-JP" altLang="en-US" sz="16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solidFill>
                            <a:srgbClr val="FF0000"/>
                          </a:solidFill>
                        </a:rPr>
                        <a:t>Jan.</a:t>
                      </a:r>
                      <a:r>
                        <a:rPr kumimoji="1" lang="en-US" altLang="ja-JP" sz="1600" baseline="0" dirty="0" smtClean="0">
                          <a:solidFill>
                            <a:srgbClr val="FF0000"/>
                          </a:solidFill>
                        </a:rPr>
                        <a:t> 2015</a:t>
                      </a:r>
                      <a:endParaRPr kumimoji="1" lang="ja-JP" altLang="en-US" sz="1600" dirty="0" smtClean="0">
                        <a:solidFill>
                          <a:srgbClr val="FF0000"/>
                        </a:solidFill>
                      </a:endParaRPr>
                    </a:p>
                  </a:txBody>
                  <a:tcPr/>
                </a:tc>
              </a:tr>
              <a:tr h="3248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channel model document (CMD)</a:t>
                      </a:r>
                      <a:endParaRPr kumimoji="1" lang="ja-JP" altLang="en-US" sz="16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May 2014</a:t>
                      </a:r>
                      <a:endParaRPr kumimoji="1" lang="ja-JP" altLang="en-US" sz="16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Sep. 2014</a:t>
                      </a:r>
                      <a:endParaRPr kumimoji="1" lang="ja-JP" altLang="en-US" sz="1600" dirty="0" smtClean="0"/>
                    </a:p>
                  </a:txBody>
                  <a:tcPr/>
                </a:tc>
                <a:tc>
                  <a:txBody>
                    <a:bodyPr/>
                    <a:lstStyle/>
                    <a:p>
                      <a:r>
                        <a:rPr kumimoji="1" lang="en-US" altLang="ja-JP" sz="1600" dirty="0" smtClean="0">
                          <a:solidFill>
                            <a:schemeClr val="tx1"/>
                          </a:solidFill>
                        </a:rPr>
                        <a:t>May 2014</a:t>
                      </a:r>
                      <a:endParaRPr kumimoji="1" lang="ja-JP" altLang="en-US" sz="1600" dirty="0">
                        <a:solidFill>
                          <a:schemeClr val="tx1"/>
                        </a:solidFill>
                      </a:endParaRPr>
                    </a:p>
                  </a:txBody>
                  <a:tcPr/>
                </a:tc>
                <a:tc>
                  <a:txBody>
                    <a:bodyPr/>
                    <a:lstStyle/>
                    <a:p>
                      <a:r>
                        <a:rPr kumimoji="1" lang="en-US" altLang="ja-JP" sz="1600" dirty="0" smtClean="0">
                          <a:solidFill>
                            <a:schemeClr val="tx1"/>
                          </a:solidFill>
                        </a:rPr>
                        <a:t>July 2015</a:t>
                      </a:r>
                      <a:endParaRPr kumimoji="1" lang="ja-JP" altLang="en-US" sz="1600" dirty="0">
                        <a:solidFill>
                          <a:schemeClr val="tx1"/>
                        </a:solidFill>
                      </a:endParaRPr>
                    </a:p>
                  </a:txBody>
                  <a:tcPr/>
                </a:tc>
                <a:tc>
                  <a:txBody>
                    <a:bodyPr/>
                    <a:lstStyle/>
                    <a:p>
                      <a:r>
                        <a:rPr kumimoji="1" lang="en-US" altLang="ja-JP" sz="1600" dirty="0" smtClean="0"/>
                        <a:t>May 2014</a:t>
                      </a:r>
                      <a:endParaRPr kumimoji="1" lang="ja-JP" altLang="en-US" sz="1600" dirty="0"/>
                    </a:p>
                  </a:txBody>
                  <a:tcPr/>
                </a:tc>
                <a:tc>
                  <a:txBody>
                    <a:bodyPr/>
                    <a:lstStyle/>
                    <a:p>
                      <a:r>
                        <a:rPr kumimoji="1" lang="en-US" altLang="ja-JP" sz="1800" b="1" dirty="0" smtClean="0">
                          <a:solidFill>
                            <a:srgbClr val="FF0000"/>
                          </a:solidFill>
                        </a:rPr>
                        <a:t>Jan.</a:t>
                      </a:r>
                      <a:r>
                        <a:rPr kumimoji="1" lang="en-US" altLang="ja-JP" sz="1800" b="1" baseline="0" dirty="0" smtClean="0">
                          <a:solidFill>
                            <a:srgbClr val="FF0000"/>
                          </a:solidFill>
                        </a:rPr>
                        <a:t> 2015</a:t>
                      </a:r>
                      <a:endParaRPr kumimoji="1" lang="ja-JP" altLang="en-US" sz="1800" b="1" dirty="0">
                        <a:solidFill>
                          <a:srgbClr val="FF0000"/>
                        </a:solidFill>
                      </a:endParaRPr>
                    </a:p>
                  </a:txBody>
                  <a:tcPr/>
                </a:tc>
              </a:tr>
              <a:tr h="3248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evaluation criteria document (ECD)</a:t>
                      </a:r>
                      <a:endParaRPr kumimoji="1" lang="ja-JP" altLang="en-US" sz="16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July  2014</a:t>
                      </a:r>
                      <a:endParaRPr kumimoji="1" lang="ja-JP" altLang="en-US" sz="16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Sep. 2014</a:t>
                      </a:r>
                      <a:endParaRPr kumimoji="1" lang="ja-JP" altLang="en-US" sz="16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solidFill>
                            <a:schemeClr val="tx1"/>
                          </a:solidFill>
                        </a:rPr>
                        <a:t>Jan. 2015</a:t>
                      </a:r>
                      <a:endParaRPr kumimoji="1" lang="ja-JP" altLang="en-US" sz="1600" dirty="0" smtClean="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solidFill>
                            <a:schemeClr val="tx1"/>
                          </a:solidFill>
                        </a:rPr>
                        <a:t>Sep. 2015</a:t>
                      </a:r>
                      <a:endParaRPr kumimoji="1" lang="ja-JP" altLang="en-US" sz="1600" dirty="0" smtClean="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solidFill>
                            <a:srgbClr val="FF0000"/>
                          </a:solidFill>
                        </a:rPr>
                        <a:t>Nov. 2014</a:t>
                      </a:r>
                      <a:endParaRPr kumimoji="1" lang="ja-JP" altLang="en-US" sz="1600" dirty="0" smtClean="0">
                        <a:solidFill>
                          <a:srgbClr val="FF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solidFill>
                            <a:srgbClr val="FF0000"/>
                          </a:solidFill>
                        </a:rPr>
                        <a:t>Mar. 2015</a:t>
                      </a:r>
                      <a:endParaRPr kumimoji="1" lang="ja-JP" altLang="en-US" sz="1600" dirty="0" smtClean="0">
                        <a:solidFill>
                          <a:srgbClr val="FF0000"/>
                        </a:solidFill>
                      </a:endParaRPr>
                    </a:p>
                  </a:txBody>
                  <a:tcPr/>
                </a:tc>
              </a:tr>
              <a:tr h="3248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call for proposal (</a:t>
                      </a:r>
                      <a:r>
                        <a:rPr kumimoji="1" lang="en-US" altLang="ja-JP" sz="1600" dirty="0" err="1" smtClean="0"/>
                        <a:t>CfP</a:t>
                      </a:r>
                      <a:r>
                        <a:rPr kumimoji="1" lang="en-US" altLang="ja-JP" sz="1600" dirty="0" smtClean="0"/>
                        <a:t>)</a:t>
                      </a:r>
                      <a:endParaRPr kumimoji="1" lang="ja-JP" altLang="en-US" sz="16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Sep. 2014</a:t>
                      </a:r>
                      <a:endParaRPr kumimoji="1" lang="ja-JP" altLang="en-US" sz="16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Sep. 2014</a:t>
                      </a:r>
                      <a:endParaRPr kumimoji="1" lang="ja-JP" altLang="en-US" sz="1600" dirty="0" smtClean="0"/>
                    </a:p>
                  </a:txBody>
                  <a:tcPr/>
                </a:tc>
                <a:tc>
                  <a:txBody>
                    <a:bodyPr/>
                    <a:lstStyle/>
                    <a:p>
                      <a:r>
                        <a:rPr kumimoji="1" lang="en-US" altLang="ja-JP" sz="1600" dirty="0" smtClean="0">
                          <a:solidFill>
                            <a:schemeClr val="tx1"/>
                          </a:solidFill>
                        </a:rPr>
                        <a:t>Sep.</a:t>
                      </a:r>
                      <a:r>
                        <a:rPr kumimoji="1" lang="en-US" altLang="ja-JP" sz="1600" baseline="0" dirty="0" smtClean="0">
                          <a:solidFill>
                            <a:schemeClr val="tx1"/>
                          </a:solidFill>
                        </a:rPr>
                        <a:t> 2014</a:t>
                      </a:r>
                      <a:endParaRPr kumimoji="1" lang="ja-JP" altLang="en-US" sz="1600" dirty="0">
                        <a:solidFill>
                          <a:schemeClr val="tx1"/>
                        </a:solidFill>
                      </a:endParaRPr>
                    </a:p>
                  </a:txBody>
                  <a:tcPr/>
                </a:tc>
                <a:tc>
                  <a:txBody>
                    <a:bodyPr/>
                    <a:lstStyle/>
                    <a:p>
                      <a:r>
                        <a:rPr kumimoji="1" lang="en-US" altLang="ja-JP" sz="1600" dirty="0" smtClean="0">
                          <a:solidFill>
                            <a:schemeClr val="tx1"/>
                          </a:solidFill>
                        </a:rPr>
                        <a:t>Nov. 2015</a:t>
                      </a:r>
                      <a:endParaRPr kumimoji="1" lang="ja-JP" altLang="en-US" sz="1600" dirty="0">
                        <a:solidFill>
                          <a:schemeClr val="tx1"/>
                        </a:solidFill>
                      </a:endParaRPr>
                    </a:p>
                  </a:txBody>
                  <a:tcPr/>
                </a:tc>
                <a:tc>
                  <a:txBody>
                    <a:bodyPr/>
                    <a:lstStyle/>
                    <a:p>
                      <a:r>
                        <a:rPr kumimoji="1" lang="en-US" altLang="ja-JP" sz="1600" dirty="0" smtClean="0">
                          <a:solidFill>
                            <a:srgbClr val="FF0000"/>
                          </a:solidFill>
                        </a:rPr>
                        <a:t>Sep. 2014</a:t>
                      </a:r>
                      <a:endParaRPr kumimoji="1" lang="ja-JP" altLang="en-US" sz="1600" dirty="0">
                        <a:solidFill>
                          <a:srgbClr val="FF0000"/>
                        </a:solidFill>
                      </a:endParaRPr>
                    </a:p>
                  </a:txBody>
                  <a:tcPr/>
                </a:tc>
                <a:tc>
                  <a:txBody>
                    <a:bodyPr/>
                    <a:lstStyle/>
                    <a:p>
                      <a:r>
                        <a:rPr kumimoji="1" lang="en-US" altLang="ja-JP" sz="1600" dirty="0" smtClean="0">
                          <a:solidFill>
                            <a:srgbClr val="FF0000"/>
                          </a:solidFill>
                        </a:rPr>
                        <a:t>May</a:t>
                      </a:r>
                      <a:r>
                        <a:rPr kumimoji="1" lang="en-US" altLang="ja-JP" sz="1600" baseline="0" dirty="0" smtClean="0">
                          <a:solidFill>
                            <a:srgbClr val="FF0000"/>
                          </a:solidFill>
                        </a:rPr>
                        <a:t> 2015</a:t>
                      </a:r>
                      <a:endParaRPr kumimoji="1" lang="ja-JP" altLang="en-US" sz="1600" dirty="0">
                        <a:solidFill>
                          <a:srgbClr val="FF0000"/>
                        </a:solidFill>
                      </a:endParaRPr>
                    </a:p>
                  </a:txBody>
                  <a:tcPr/>
                </a:tc>
              </a:tr>
              <a:tr h="3248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presentation</a:t>
                      </a:r>
                      <a:r>
                        <a:rPr kumimoji="1" lang="en-US" altLang="ja-JP" sz="1600" baseline="0" dirty="0" smtClean="0"/>
                        <a:t> of p</a:t>
                      </a:r>
                      <a:r>
                        <a:rPr kumimoji="1" lang="en-US" altLang="ja-JP" sz="1600" dirty="0" smtClean="0"/>
                        <a:t>roposal</a:t>
                      </a:r>
                      <a:endParaRPr kumimoji="1" lang="ja-JP" altLang="en-US" sz="16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Nov. 2014</a:t>
                      </a:r>
                      <a:endParaRPr kumimoji="1" lang="ja-JP" altLang="en-US" sz="16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Nov. 2014</a:t>
                      </a:r>
                      <a:endParaRPr kumimoji="1" lang="ja-JP" altLang="en-US" sz="1600" dirty="0" smtClean="0"/>
                    </a:p>
                  </a:txBody>
                  <a:tcPr/>
                </a:tc>
                <a:tc>
                  <a:txBody>
                    <a:bodyPr/>
                    <a:lstStyle/>
                    <a:p>
                      <a:r>
                        <a:rPr kumimoji="1" lang="en-US" altLang="ja-JP" sz="1600" dirty="0" smtClean="0">
                          <a:solidFill>
                            <a:schemeClr val="tx1"/>
                          </a:solidFill>
                        </a:rPr>
                        <a:t>Jan. 2016</a:t>
                      </a:r>
                      <a:endParaRPr kumimoji="1" lang="ja-JP" altLang="en-US" sz="1600" dirty="0">
                        <a:solidFill>
                          <a:schemeClr val="tx1"/>
                        </a:solidFill>
                      </a:endParaRPr>
                    </a:p>
                  </a:txBody>
                  <a:tcPr/>
                </a:tc>
                <a:tc>
                  <a:txBody>
                    <a:bodyPr/>
                    <a:lstStyle/>
                    <a:p>
                      <a:r>
                        <a:rPr kumimoji="1" lang="en-US" altLang="ja-JP" sz="1600" dirty="0" smtClean="0">
                          <a:solidFill>
                            <a:schemeClr val="tx1"/>
                          </a:solidFill>
                        </a:rPr>
                        <a:t>Jan. 2016</a:t>
                      </a:r>
                      <a:endParaRPr kumimoji="1" lang="ja-JP" altLang="en-US" sz="1600" dirty="0">
                        <a:solidFill>
                          <a:schemeClr val="tx1"/>
                        </a:solidFill>
                      </a:endParaRPr>
                    </a:p>
                  </a:txBody>
                  <a:tcPr/>
                </a:tc>
                <a:tc>
                  <a:txBody>
                    <a:bodyPr/>
                    <a:lstStyle/>
                    <a:p>
                      <a:r>
                        <a:rPr kumimoji="1" lang="en-US" altLang="ja-JP" sz="1600" dirty="0" smtClean="0">
                          <a:solidFill>
                            <a:srgbClr val="FF0000"/>
                          </a:solidFill>
                        </a:rPr>
                        <a:t>July 2015</a:t>
                      </a:r>
                      <a:endParaRPr kumimoji="1" lang="ja-JP" altLang="en-US" sz="1600" dirty="0">
                        <a:solidFill>
                          <a:srgbClr val="FF0000"/>
                        </a:solidFill>
                      </a:endParaRPr>
                    </a:p>
                  </a:txBody>
                  <a:tcPr/>
                </a:tc>
                <a:tc>
                  <a:txBody>
                    <a:bodyPr/>
                    <a:lstStyle/>
                    <a:p>
                      <a:r>
                        <a:rPr kumimoji="1" lang="en-US" altLang="ja-JP" sz="1600" dirty="0" smtClean="0">
                          <a:solidFill>
                            <a:srgbClr val="FF0000"/>
                          </a:solidFill>
                        </a:rPr>
                        <a:t>July 2015</a:t>
                      </a:r>
                      <a:endParaRPr kumimoji="1" lang="ja-JP" altLang="en-US" sz="1600" dirty="0">
                        <a:solidFill>
                          <a:srgbClr val="FF0000"/>
                        </a:solidFill>
                      </a:endParaRPr>
                    </a:p>
                  </a:txBody>
                  <a:tcPr/>
                </a:tc>
              </a:tr>
            </a:tbl>
          </a:graphicData>
        </a:graphic>
      </p:graphicFrame>
      <p:sp>
        <p:nvSpPr>
          <p:cNvPr id="7" name="タイトル 6"/>
          <p:cNvSpPr>
            <a:spLocks noGrp="1"/>
          </p:cNvSpPr>
          <p:nvPr>
            <p:ph type="title" idx="4294967295"/>
          </p:nvPr>
        </p:nvSpPr>
        <p:spPr>
          <a:xfrm>
            <a:off x="688032" y="722304"/>
            <a:ext cx="7772400" cy="762480"/>
          </a:xfrm>
        </p:spPr>
        <p:txBody>
          <a:bodyPr/>
          <a:lstStyle/>
          <a:p>
            <a:pPr rtl="0" eaLnBrk="1" latinLnBrk="0" hangingPunct="1"/>
            <a:r>
              <a:rPr kumimoji="1" lang="en-US" altLang="ja-JP" sz="2800" kern="1200" dirty="0" smtClean="0">
                <a:solidFill>
                  <a:srgbClr val="000000"/>
                </a:solidFill>
                <a:effectLst/>
                <a:latin typeface="Calibri"/>
                <a:ea typeface="ＭＳ Ｐゴシック"/>
              </a:rPr>
              <a:t>Proposed Time Planning for TG3d</a:t>
            </a:r>
            <a:br>
              <a:rPr kumimoji="1" lang="en-US" altLang="ja-JP" sz="2800" kern="1200" dirty="0" smtClean="0">
                <a:solidFill>
                  <a:srgbClr val="000000"/>
                </a:solidFill>
                <a:effectLst/>
                <a:latin typeface="Calibri"/>
                <a:ea typeface="ＭＳ Ｐゴシック"/>
              </a:rPr>
            </a:br>
            <a:r>
              <a:rPr lang="en-US" altLang="ja-JP" sz="2800" i="1" dirty="0" smtClean="0">
                <a:solidFill>
                  <a:srgbClr val="000000"/>
                </a:solidFill>
                <a:latin typeface="Calibri"/>
                <a:ea typeface="ＭＳ Ｐゴシック"/>
              </a:rPr>
              <a:t>This is still 1.5 years faster than that of TG3c.</a:t>
            </a:r>
            <a:endParaRPr lang="ja-JP" altLang="ja-JP" sz="4800" i="1" dirty="0" smtClean="0">
              <a:effectLst/>
            </a:endParaRPr>
          </a:p>
        </p:txBody>
      </p:sp>
      <p:sp>
        <p:nvSpPr>
          <p:cNvPr id="5" name="テキスト ボックス 4"/>
          <p:cNvSpPr txBox="1"/>
          <p:nvPr/>
        </p:nvSpPr>
        <p:spPr>
          <a:xfrm>
            <a:off x="3491880" y="6021288"/>
            <a:ext cx="5292588" cy="307777"/>
          </a:xfrm>
          <a:prstGeom prst="rect">
            <a:avLst/>
          </a:prstGeom>
          <a:noFill/>
        </p:spPr>
        <p:txBody>
          <a:bodyPr wrap="square" rtlCol="0">
            <a:spAutoFit/>
          </a:bodyPr>
          <a:lstStyle/>
          <a:p>
            <a:r>
              <a:rPr lang="en-US" altLang="ja-JP" sz="1400" dirty="0" smtClean="0"/>
              <a:t>Reference: </a:t>
            </a:r>
            <a:r>
              <a:rPr lang="en-US" altLang="ja-JP" sz="1400" dirty="0" smtClean="0">
                <a:ea typeface="ＭＳ Ｐゴシック" pitchFamily="50" charset="-128"/>
              </a:rPr>
              <a:t>15-14-0155-00-003d_Time_Planning_for_the_Task_Group</a:t>
            </a:r>
            <a:endParaRPr kumimoji="1" lang="ja-JP" altLang="en-US" sz="1400" dirty="0"/>
          </a:p>
        </p:txBody>
      </p:sp>
      <p:sp>
        <p:nvSpPr>
          <p:cNvPr id="6" name="円/楕円 5"/>
          <p:cNvSpPr/>
          <p:nvPr/>
        </p:nvSpPr>
        <p:spPr>
          <a:xfrm>
            <a:off x="7740352" y="3717032"/>
            <a:ext cx="1224136" cy="68407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右矢印 7"/>
          <p:cNvSpPr/>
          <p:nvPr/>
        </p:nvSpPr>
        <p:spPr>
          <a:xfrm>
            <a:off x="6768244" y="4113076"/>
            <a:ext cx="1044116" cy="180020"/>
          </a:xfrm>
          <a:prstGeom prst="rightArrow">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楕円 8"/>
          <p:cNvSpPr/>
          <p:nvPr/>
        </p:nvSpPr>
        <p:spPr>
          <a:xfrm>
            <a:off x="5616116" y="3717032"/>
            <a:ext cx="1224136" cy="68407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 xmlns:p14="http://schemas.microsoft.com/office/powerpoint/2010/main" val="30352363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 xmlns:p14="http://schemas.microsoft.com/office/powerpoint/2010/main" val="4093798927"/>
              </p:ext>
            </p:extLst>
          </p:nvPr>
        </p:nvGraphicFramePr>
        <p:xfrm>
          <a:off x="395538" y="1659400"/>
          <a:ext cx="8496942" cy="2385240"/>
        </p:xfrm>
        <a:graphic>
          <a:graphicData uri="http://schemas.openxmlformats.org/drawingml/2006/table">
            <a:tbl>
              <a:tblPr firstRow="1" bandRow="1">
                <a:tableStyleId>{5C22544A-7EE6-4342-B048-85BDC9FD1C3A}</a:tableStyleId>
              </a:tblPr>
              <a:tblGrid>
                <a:gridCol w="2088230"/>
                <a:gridCol w="1044116"/>
                <a:gridCol w="1044116"/>
                <a:gridCol w="1080120"/>
                <a:gridCol w="1116124"/>
                <a:gridCol w="1044116"/>
                <a:gridCol w="1080120"/>
              </a:tblGrid>
              <a:tr h="354420">
                <a:tc>
                  <a:txBody>
                    <a:bodyPr/>
                    <a:lstStyle/>
                    <a:p>
                      <a:endParaRPr kumimoji="1" lang="ja-JP" altLang="en-US" sz="1600" dirty="0"/>
                    </a:p>
                  </a:txBody>
                  <a:tcPr/>
                </a:tc>
                <a:tc gridSpan="2">
                  <a:txBody>
                    <a:bodyPr/>
                    <a:lstStyle/>
                    <a:p>
                      <a:r>
                        <a:rPr lang="en-US" altLang="ja-JP" sz="1600" dirty="0" err="1" smtClean="0"/>
                        <a:t>original@Mar</a:t>
                      </a:r>
                      <a:r>
                        <a:rPr lang="en-US" altLang="ja-JP" sz="1600" dirty="0" smtClean="0"/>
                        <a:t>. 2014</a:t>
                      </a:r>
                      <a:endParaRPr lang="ja-JP" altLang="en-US" sz="1600" dirty="0"/>
                    </a:p>
                  </a:txBody>
                  <a:tcPr/>
                </a:tc>
                <a:tc hMerge="1">
                  <a:txBody>
                    <a:bodyPr/>
                    <a:lstStyle/>
                    <a:p>
                      <a:endParaRPr kumimoji="1" lang="ja-JP" altLang="en-US" sz="1600" dirty="0"/>
                    </a:p>
                  </a:txBody>
                  <a:tcPr/>
                </a:tc>
                <a:tc gridSpan="2">
                  <a:txBody>
                    <a:bodyPr/>
                    <a:lstStyle/>
                    <a:p>
                      <a:r>
                        <a:rPr kumimoji="1" lang="en-US" altLang="ja-JP" sz="1600" dirty="0" err="1" smtClean="0"/>
                        <a:t>current@May</a:t>
                      </a:r>
                      <a:r>
                        <a:rPr kumimoji="1" lang="en-US" altLang="ja-JP" sz="1600" dirty="0" smtClean="0"/>
                        <a:t> 13,</a:t>
                      </a:r>
                      <a:r>
                        <a:rPr kumimoji="1" lang="en-US" altLang="ja-JP" sz="1600" baseline="0" dirty="0" smtClean="0"/>
                        <a:t> 2014</a:t>
                      </a:r>
                      <a:endParaRPr kumimoji="1" lang="ja-JP" altLang="en-US" sz="1600" dirty="0"/>
                    </a:p>
                  </a:txBody>
                  <a:tcPr/>
                </a:tc>
                <a:tc hMerge="1">
                  <a:txBody>
                    <a:bodyPr/>
                    <a:lstStyle/>
                    <a:p>
                      <a:endParaRPr kumimoji="1" lang="ja-JP" altLang="en-US" sz="1600" dirty="0"/>
                    </a:p>
                  </a:txBody>
                  <a:tcPr/>
                </a:tc>
                <a:tc gridSpan="2">
                  <a:txBody>
                    <a:bodyPr/>
                    <a:lstStyle/>
                    <a:p>
                      <a:r>
                        <a:rPr kumimoji="1" lang="en-US" altLang="ja-JP" sz="1600" dirty="0" smtClean="0"/>
                        <a:t>proposal</a:t>
                      </a:r>
                      <a:endParaRPr kumimoji="1" lang="ja-JP" altLang="en-US" sz="1600" dirty="0"/>
                    </a:p>
                  </a:txBody>
                  <a:tcPr/>
                </a:tc>
                <a:tc hMerge="1">
                  <a:txBody>
                    <a:bodyPr/>
                    <a:lstStyle/>
                    <a:p>
                      <a:endParaRPr kumimoji="1" lang="ja-JP" altLang="en-US" sz="1600" dirty="0"/>
                    </a:p>
                  </a:txBody>
                  <a:tcPr/>
                </a:tc>
              </a:tr>
              <a:tr h="3544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r>
                        <a:rPr kumimoji="1" lang="en-US" altLang="ja-JP" sz="1600" dirty="0" smtClean="0"/>
                        <a:t>start on</a:t>
                      </a:r>
                      <a:endParaRPr kumimoji="1" lang="ja-JP" altLang="en-US" sz="1600" dirty="0"/>
                    </a:p>
                  </a:txBody>
                  <a:tcPr/>
                </a:tc>
                <a:tc>
                  <a:txBody>
                    <a:bodyPr/>
                    <a:lstStyle/>
                    <a:p>
                      <a:r>
                        <a:rPr kumimoji="1" lang="en-US" altLang="ja-JP" sz="1600" dirty="0" smtClean="0"/>
                        <a:t>finalize</a:t>
                      </a:r>
                      <a:endParaRPr kumimoji="1" lang="ja-JP" alt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Start</a:t>
                      </a:r>
                      <a:r>
                        <a:rPr kumimoji="1" lang="en-US" altLang="ja-JP" sz="1600" baseline="0" dirty="0" smtClean="0"/>
                        <a:t> on </a:t>
                      </a:r>
                      <a:endParaRPr kumimoji="1" lang="ja-JP" altLang="en-US" sz="16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solidFill>
                            <a:schemeClr val="tx1"/>
                          </a:solidFill>
                        </a:rPr>
                        <a:t>finalize</a:t>
                      </a:r>
                      <a:endParaRPr kumimoji="1" lang="ja-JP" altLang="en-US" sz="1600" dirty="0" smtClean="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Start</a:t>
                      </a:r>
                      <a:r>
                        <a:rPr kumimoji="1" lang="en-US" altLang="ja-JP" sz="1600" baseline="0" dirty="0" smtClean="0"/>
                        <a:t> on</a:t>
                      </a:r>
                      <a:endParaRPr kumimoji="1" lang="ja-JP" altLang="en-US" sz="16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finalize</a:t>
                      </a:r>
                      <a:endParaRPr kumimoji="1" lang="ja-JP" altLang="en-US" sz="1600" dirty="0" smtClean="0"/>
                    </a:p>
                  </a:txBody>
                  <a:tcPr/>
                </a:tc>
              </a:tr>
              <a:tr h="324884">
                <a:tc>
                  <a:txBody>
                    <a:bodyPr/>
                    <a:lstStyle/>
                    <a:p>
                      <a:r>
                        <a:rPr kumimoji="1" lang="en-US" altLang="ja-JP" sz="1600" b="0" kern="1200" dirty="0" smtClean="0">
                          <a:solidFill>
                            <a:srgbClr val="FF0000"/>
                          </a:solidFill>
                          <a:effectLst/>
                          <a:latin typeface="+mn-lt"/>
                          <a:ea typeface="+mn-ea"/>
                          <a:cs typeface="+mn-cs"/>
                        </a:rPr>
                        <a:t>selection of proposals</a:t>
                      </a:r>
                      <a:endParaRPr kumimoji="1" lang="ja-JP" altLang="en-US" sz="1400" b="0" dirty="0">
                        <a:solidFill>
                          <a:srgbClr val="FF0000"/>
                        </a:solidFill>
                      </a:endParaRPr>
                    </a:p>
                  </a:txBody>
                  <a:tcPr/>
                </a:tc>
                <a:tc>
                  <a:txBody>
                    <a:bodyPr/>
                    <a:lstStyle/>
                    <a:p>
                      <a:r>
                        <a:rPr kumimoji="1" lang="ja-JP" altLang="en-US" sz="1600" dirty="0" smtClean="0"/>
                        <a:t>－</a:t>
                      </a:r>
                      <a:endParaRPr kumimoji="1" lang="ja-JP" altLang="en-US" sz="1600" dirty="0"/>
                    </a:p>
                  </a:txBody>
                  <a:tcPr/>
                </a:tc>
                <a:tc>
                  <a:txBody>
                    <a:bodyPr/>
                    <a:lstStyle/>
                    <a:p>
                      <a:r>
                        <a:rPr kumimoji="1" lang="ja-JP" altLang="en-US" sz="1600" dirty="0" smtClean="0"/>
                        <a:t>－</a:t>
                      </a:r>
                      <a:endParaRPr kumimoji="1" lang="ja-JP" altLang="en-US" sz="1600" dirty="0"/>
                    </a:p>
                  </a:txBody>
                  <a:tcPr/>
                </a:tc>
                <a:tc>
                  <a:txBody>
                    <a:bodyPr/>
                    <a:lstStyle/>
                    <a:p>
                      <a:endParaRPr kumimoji="1" lang="ja-JP" altLang="en-US" sz="1600" dirty="0">
                        <a:solidFill>
                          <a:schemeClr val="tx1"/>
                        </a:solidFill>
                      </a:endParaRPr>
                    </a:p>
                  </a:txBody>
                  <a:tcPr/>
                </a:tc>
                <a:tc>
                  <a:txBody>
                    <a:bodyPr/>
                    <a:lstStyle/>
                    <a:p>
                      <a:endParaRPr kumimoji="1" lang="ja-JP" altLang="en-US" sz="1600" dirty="0">
                        <a:solidFill>
                          <a:schemeClr val="tx1"/>
                        </a:solidFill>
                      </a:endParaRPr>
                    </a:p>
                  </a:txBody>
                  <a:tcPr/>
                </a:tc>
                <a:tc>
                  <a:txBody>
                    <a:bodyPr/>
                    <a:lstStyle/>
                    <a:p>
                      <a:r>
                        <a:rPr kumimoji="1" lang="en-US" altLang="ja-JP" sz="1600" dirty="0" smtClean="0">
                          <a:solidFill>
                            <a:srgbClr val="FF0000"/>
                          </a:solidFill>
                        </a:rPr>
                        <a:t>Sep. 2015</a:t>
                      </a:r>
                      <a:endParaRPr kumimoji="1" lang="ja-JP" altLang="en-US" sz="1600" dirty="0">
                        <a:solidFill>
                          <a:srgbClr val="FF0000"/>
                        </a:solidFill>
                      </a:endParaRPr>
                    </a:p>
                  </a:txBody>
                  <a:tcPr/>
                </a:tc>
                <a:tc>
                  <a:txBody>
                    <a:bodyPr/>
                    <a:lstStyle/>
                    <a:p>
                      <a:r>
                        <a:rPr kumimoji="1" lang="en-US" altLang="ja-JP" sz="1600" dirty="0" smtClean="0">
                          <a:solidFill>
                            <a:srgbClr val="FF0000"/>
                          </a:solidFill>
                        </a:rPr>
                        <a:t>Sep. 2015</a:t>
                      </a:r>
                      <a:endParaRPr kumimoji="1" lang="ja-JP" altLang="en-US" sz="1600" dirty="0">
                        <a:solidFill>
                          <a:srgbClr val="FF0000"/>
                        </a:solidFill>
                      </a:endParaRPr>
                    </a:p>
                  </a:txBody>
                  <a:tcPr/>
                </a:tc>
              </a:tr>
              <a:tr h="324884">
                <a:tc>
                  <a:txBody>
                    <a:bodyPr/>
                    <a:lstStyle/>
                    <a:p>
                      <a:r>
                        <a:rPr kumimoji="1" lang="en-US" altLang="ja-JP" sz="1600" dirty="0" smtClean="0">
                          <a:solidFill>
                            <a:srgbClr val="FF0000"/>
                          </a:solidFill>
                        </a:rPr>
                        <a:t>drafting 1</a:t>
                      </a:r>
                      <a:r>
                        <a:rPr kumimoji="1" lang="en-US" altLang="ja-JP" sz="1600" baseline="30000" dirty="0" smtClean="0">
                          <a:solidFill>
                            <a:srgbClr val="FF0000"/>
                          </a:solidFill>
                        </a:rPr>
                        <a:t>st</a:t>
                      </a:r>
                      <a:r>
                        <a:rPr kumimoji="1" lang="en-US" altLang="ja-JP" sz="1600" baseline="0" dirty="0" smtClean="0">
                          <a:solidFill>
                            <a:srgbClr val="FF0000"/>
                          </a:solidFill>
                        </a:rPr>
                        <a:t> draft</a:t>
                      </a:r>
                      <a:endParaRPr kumimoji="1" lang="ja-JP" altLang="en-US" sz="1600" dirty="0">
                        <a:solidFill>
                          <a:srgbClr val="FF0000"/>
                        </a:solidFill>
                      </a:endParaRPr>
                    </a:p>
                  </a:txBody>
                  <a:tcPr/>
                </a:tc>
                <a:tc>
                  <a:txBody>
                    <a:bodyPr/>
                    <a:lstStyle/>
                    <a:p>
                      <a:r>
                        <a:rPr kumimoji="1" lang="ja-JP" altLang="en-US" sz="1600" dirty="0" smtClean="0"/>
                        <a:t>－</a:t>
                      </a:r>
                      <a:endParaRPr kumimoji="1" lang="ja-JP" altLang="en-US" sz="1600" dirty="0"/>
                    </a:p>
                  </a:txBody>
                  <a:tcPr/>
                </a:tc>
                <a:tc>
                  <a:txBody>
                    <a:bodyPr/>
                    <a:lstStyle/>
                    <a:p>
                      <a:r>
                        <a:rPr kumimoji="1" lang="ja-JP" altLang="en-US" sz="1600" dirty="0" smtClean="0"/>
                        <a:t>－</a:t>
                      </a:r>
                      <a:endParaRPr kumimoji="1" lang="ja-JP" altLang="en-US" sz="1600" dirty="0"/>
                    </a:p>
                  </a:txBody>
                  <a:tcPr/>
                </a:tc>
                <a:tc>
                  <a:txBody>
                    <a:bodyPr/>
                    <a:lstStyle/>
                    <a:p>
                      <a:r>
                        <a:rPr kumimoji="1" lang="en-US" altLang="ja-JP" sz="1600" dirty="0" smtClean="0">
                          <a:solidFill>
                            <a:schemeClr val="tx1"/>
                          </a:solidFill>
                        </a:rPr>
                        <a:t>Jan. 2016</a:t>
                      </a:r>
                      <a:endParaRPr kumimoji="1" lang="ja-JP" altLang="en-US" sz="1600" dirty="0">
                        <a:solidFill>
                          <a:schemeClr val="tx1"/>
                        </a:solidFill>
                      </a:endParaRPr>
                    </a:p>
                  </a:txBody>
                  <a:tcPr/>
                </a:tc>
                <a:tc>
                  <a:txBody>
                    <a:bodyPr/>
                    <a:lstStyle/>
                    <a:p>
                      <a:r>
                        <a:rPr kumimoji="1" lang="en-US" altLang="ja-JP" sz="1600" dirty="0" smtClean="0">
                          <a:solidFill>
                            <a:schemeClr val="tx1"/>
                          </a:solidFill>
                        </a:rPr>
                        <a:t>May. 2016</a:t>
                      </a:r>
                      <a:endParaRPr kumimoji="1" lang="ja-JP" altLang="en-US" sz="1600" dirty="0">
                        <a:solidFill>
                          <a:schemeClr val="tx1"/>
                        </a:solidFill>
                      </a:endParaRPr>
                    </a:p>
                  </a:txBody>
                  <a:tcPr/>
                </a:tc>
                <a:tc>
                  <a:txBody>
                    <a:bodyPr/>
                    <a:lstStyle/>
                    <a:p>
                      <a:r>
                        <a:rPr kumimoji="1" lang="en-US" altLang="ja-JP" sz="1600" dirty="0" smtClean="0">
                          <a:solidFill>
                            <a:srgbClr val="FF0000"/>
                          </a:solidFill>
                        </a:rPr>
                        <a:t>Sep. 2015</a:t>
                      </a:r>
                      <a:endParaRPr kumimoji="1" lang="ja-JP" altLang="en-US" sz="1600" dirty="0">
                        <a:solidFill>
                          <a:srgbClr val="FF0000"/>
                        </a:solidFill>
                      </a:endParaRPr>
                    </a:p>
                  </a:txBody>
                  <a:tcPr/>
                </a:tc>
                <a:tc>
                  <a:txBody>
                    <a:bodyPr/>
                    <a:lstStyle/>
                    <a:p>
                      <a:r>
                        <a:rPr kumimoji="1" lang="en-US" altLang="ja-JP" sz="1600" dirty="0" smtClean="0">
                          <a:solidFill>
                            <a:srgbClr val="FF0000"/>
                          </a:solidFill>
                        </a:rPr>
                        <a:t>Jan. 2016</a:t>
                      </a:r>
                      <a:endParaRPr kumimoji="1" lang="ja-JP" altLang="en-US" sz="1600" dirty="0">
                        <a:solidFill>
                          <a:srgbClr val="FF0000"/>
                        </a:solidFill>
                      </a:endParaRPr>
                    </a:p>
                  </a:txBody>
                  <a:tcPr/>
                </a:tc>
              </a:tr>
              <a:tr h="324884">
                <a:tc>
                  <a:txBody>
                    <a:bodyPr/>
                    <a:lstStyle/>
                    <a:p>
                      <a:r>
                        <a:rPr kumimoji="1" lang="en-US" altLang="ja-JP" sz="1600" dirty="0" smtClean="0"/>
                        <a:t>letter ballot (LB)</a:t>
                      </a:r>
                      <a:endParaRPr kumimoji="1" lang="ja-JP" altLang="en-US" sz="1600" dirty="0"/>
                    </a:p>
                  </a:txBody>
                  <a:tcPr/>
                </a:tc>
                <a:tc>
                  <a:txBody>
                    <a:bodyPr/>
                    <a:lstStyle/>
                    <a:p>
                      <a:r>
                        <a:rPr kumimoji="1" lang="en-US" altLang="ja-JP" sz="1600" dirty="0" smtClean="0"/>
                        <a:t>Jan. 2015</a:t>
                      </a:r>
                      <a:endParaRPr kumimoji="1" lang="ja-JP" altLang="en-US" sz="1600" dirty="0"/>
                    </a:p>
                  </a:txBody>
                  <a:tcPr/>
                </a:tc>
                <a:tc>
                  <a:txBody>
                    <a:bodyPr/>
                    <a:lstStyle/>
                    <a:p>
                      <a:r>
                        <a:rPr kumimoji="1" lang="en-US" altLang="ja-JP" sz="1600" dirty="0" smtClean="0"/>
                        <a:t>Nov. 2015</a:t>
                      </a:r>
                      <a:endParaRPr kumimoji="1" lang="ja-JP" altLang="en-US" sz="1600" dirty="0"/>
                    </a:p>
                  </a:txBody>
                  <a:tcPr/>
                </a:tc>
                <a:tc>
                  <a:txBody>
                    <a:bodyPr/>
                    <a:lstStyle/>
                    <a:p>
                      <a:r>
                        <a:rPr kumimoji="1" lang="en-US" altLang="ja-JP" sz="1600" dirty="0" smtClean="0">
                          <a:solidFill>
                            <a:schemeClr val="tx1"/>
                          </a:solidFill>
                        </a:rPr>
                        <a:t>July</a:t>
                      </a:r>
                      <a:r>
                        <a:rPr kumimoji="1" lang="en-US" altLang="ja-JP" sz="1600" baseline="0" dirty="0" smtClean="0">
                          <a:solidFill>
                            <a:schemeClr val="tx1"/>
                          </a:solidFill>
                        </a:rPr>
                        <a:t> </a:t>
                      </a:r>
                      <a:r>
                        <a:rPr kumimoji="1" lang="en-US" altLang="ja-JP" sz="1600" dirty="0" smtClean="0">
                          <a:solidFill>
                            <a:schemeClr val="tx1"/>
                          </a:solidFill>
                        </a:rPr>
                        <a:t> 2016</a:t>
                      </a:r>
                      <a:endParaRPr kumimoji="1" lang="ja-JP" altLang="en-US" sz="1600" dirty="0">
                        <a:solidFill>
                          <a:schemeClr val="tx1"/>
                        </a:solidFill>
                      </a:endParaRPr>
                    </a:p>
                  </a:txBody>
                  <a:tcPr/>
                </a:tc>
                <a:tc>
                  <a:txBody>
                    <a:bodyPr/>
                    <a:lstStyle/>
                    <a:p>
                      <a:r>
                        <a:rPr kumimoji="1" lang="en-US" altLang="ja-JP" sz="1600" dirty="0" smtClean="0">
                          <a:solidFill>
                            <a:schemeClr val="tx1"/>
                          </a:solidFill>
                        </a:rPr>
                        <a:t>Jan. 2017</a:t>
                      </a:r>
                      <a:endParaRPr kumimoji="1" lang="ja-JP" altLang="en-US" sz="1600" dirty="0">
                        <a:solidFill>
                          <a:schemeClr val="tx1"/>
                        </a:solidFill>
                      </a:endParaRPr>
                    </a:p>
                  </a:txBody>
                  <a:tcPr/>
                </a:tc>
                <a:tc>
                  <a:txBody>
                    <a:bodyPr/>
                    <a:lstStyle/>
                    <a:p>
                      <a:r>
                        <a:rPr kumimoji="1" lang="en-US" altLang="ja-JP" sz="1600" dirty="0" smtClean="0">
                          <a:solidFill>
                            <a:srgbClr val="FF0000"/>
                          </a:solidFill>
                        </a:rPr>
                        <a:t>Jan. 2016</a:t>
                      </a:r>
                      <a:endParaRPr kumimoji="1" lang="ja-JP" altLang="en-US" sz="1600" dirty="0">
                        <a:solidFill>
                          <a:srgbClr val="FF0000"/>
                        </a:solidFill>
                      </a:endParaRPr>
                    </a:p>
                  </a:txBody>
                  <a:tcPr/>
                </a:tc>
                <a:tc>
                  <a:txBody>
                    <a:bodyPr/>
                    <a:lstStyle/>
                    <a:p>
                      <a:r>
                        <a:rPr kumimoji="1" lang="en-US" altLang="ja-JP" sz="1600" dirty="0" smtClean="0">
                          <a:solidFill>
                            <a:srgbClr val="FF0000"/>
                          </a:solidFill>
                        </a:rPr>
                        <a:t>Nov. 2016</a:t>
                      </a:r>
                      <a:endParaRPr kumimoji="1" lang="ja-JP" altLang="en-US" sz="1600" dirty="0">
                        <a:solidFill>
                          <a:srgbClr val="FF0000"/>
                        </a:solidFill>
                      </a:endParaRPr>
                    </a:p>
                  </a:txBody>
                  <a:tcPr/>
                </a:tc>
              </a:tr>
              <a:tr h="324884">
                <a:tc>
                  <a:txBody>
                    <a:bodyPr/>
                    <a:lstStyle/>
                    <a:p>
                      <a:r>
                        <a:rPr kumimoji="1" lang="en-US" altLang="ja-JP" sz="1600" dirty="0" smtClean="0"/>
                        <a:t>sponsor ballot (SB)</a:t>
                      </a:r>
                      <a:endParaRPr kumimoji="1" lang="ja-JP" alt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Nov. 2015</a:t>
                      </a:r>
                      <a:endParaRPr kumimoji="1" lang="ja-JP" altLang="en-US" sz="1600" dirty="0" smtClean="0"/>
                    </a:p>
                  </a:txBody>
                  <a:tcPr/>
                </a:tc>
                <a:tc>
                  <a:txBody>
                    <a:bodyPr/>
                    <a:lstStyle/>
                    <a:p>
                      <a:r>
                        <a:rPr kumimoji="1" lang="en-US" altLang="ja-JP" sz="1600" dirty="0" smtClean="0"/>
                        <a:t>May 2016</a:t>
                      </a:r>
                      <a:endParaRPr kumimoji="1" lang="ja-JP" altLang="en-US" sz="1600" dirty="0"/>
                    </a:p>
                  </a:txBody>
                  <a:tcPr/>
                </a:tc>
                <a:tc>
                  <a:txBody>
                    <a:bodyPr/>
                    <a:lstStyle/>
                    <a:p>
                      <a:r>
                        <a:rPr kumimoji="1" lang="en-US" altLang="ja-JP" sz="1600" dirty="0" smtClean="0">
                          <a:solidFill>
                            <a:schemeClr val="tx1"/>
                          </a:solidFill>
                        </a:rPr>
                        <a:t>Jan. 2017</a:t>
                      </a:r>
                      <a:endParaRPr kumimoji="1" lang="ja-JP" altLang="en-US" sz="1600" dirty="0">
                        <a:solidFill>
                          <a:schemeClr val="tx1"/>
                        </a:solidFill>
                      </a:endParaRPr>
                    </a:p>
                  </a:txBody>
                  <a:tcPr/>
                </a:tc>
                <a:tc>
                  <a:txBody>
                    <a:bodyPr/>
                    <a:lstStyle/>
                    <a:p>
                      <a:r>
                        <a:rPr kumimoji="1" lang="en-US" altLang="ja-JP" sz="1600" dirty="0" smtClean="0">
                          <a:solidFill>
                            <a:schemeClr val="tx1"/>
                          </a:solidFill>
                        </a:rPr>
                        <a:t>May 2017</a:t>
                      </a:r>
                      <a:endParaRPr kumimoji="1" lang="ja-JP" altLang="en-US" sz="1600" dirty="0">
                        <a:solidFill>
                          <a:schemeClr val="tx1"/>
                        </a:solidFill>
                      </a:endParaRPr>
                    </a:p>
                  </a:txBody>
                  <a:tcPr/>
                </a:tc>
                <a:tc>
                  <a:txBody>
                    <a:bodyPr/>
                    <a:lstStyle/>
                    <a:p>
                      <a:r>
                        <a:rPr kumimoji="1" lang="en-US" altLang="ja-JP" sz="1600" dirty="0" smtClean="0">
                          <a:solidFill>
                            <a:srgbClr val="FF0000"/>
                          </a:solidFill>
                        </a:rPr>
                        <a:t>Nov. 2016</a:t>
                      </a:r>
                      <a:endParaRPr kumimoji="1" lang="ja-JP" altLang="en-US" sz="1600" dirty="0">
                        <a:solidFill>
                          <a:srgbClr val="FF0000"/>
                        </a:solidFill>
                      </a:endParaRPr>
                    </a:p>
                  </a:txBody>
                  <a:tcPr/>
                </a:tc>
                <a:tc>
                  <a:txBody>
                    <a:bodyPr/>
                    <a:lstStyle/>
                    <a:p>
                      <a:r>
                        <a:rPr kumimoji="1" lang="en-US" altLang="ja-JP" sz="1600" dirty="0" smtClean="0">
                          <a:solidFill>
                            <a:schemeClr val="tx1"/>
                          </a:solidFill>
                        </a:rPr>
                        <a:t>May 2017</a:t>
                      </a:r>
                      <a:endParaRPr kumimoji="1" lang="ja-JP" altLang="en-US" sz="1600" dirty="0">
                        <a:solidFill>
                          <a:schemeClr val="tx1"/>
                        </a:solidFill>
                      </a:endParaRPr>
                    </a:p>
                  </a:txBody>
                  <a:tcPr/>
                </a:tc>
              </a:tr>
              <a:tr h="324884">
                <a:tc>
                  <a:txBody>
                    <a:bodyPr/>
                    <a:lstStyle/>
                    <a:p>
                      <a:r>
                        <a:rPr kumimoji="1" lang="en-US" altLang="ja-JP" sz="1600" dirty="0" smtClean="0"/>
                        <a:t>submission</a:t>
                      </a:r>
                      <a:r>
                        <a:rPr kumimoji="1" lang="en-US" altLang="ja-JP" sz="1600" baseline="0" dirty="0" smtClean="0"/>
                        <a:t> to </a:t>
                      </a:r>
                      <a:r>
                        <a:rPr kumimoji="1" lang="en-US" altLang="ja-JP" sz="1600" baseline="0" dirty="0" err="1" smtClean="0"/>
                        <a:t>RevCom</a:t>
                      </a:r>
                      <a:endParaRPr kumimoji="1" lang="ja-JP" alt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May 2016</a:t>
                      </a:r>
                      <a:endParaRPr kumimoji="1" lang="ja-JP" altLang="en-US" sz="16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May 2016</a:t>
                      </a:r>
                      <a:endParaRPr kumimoji="1" lang="ja-JP" altLang="en-US" sz="16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b="1" dirty="0" smtClean="0">
                          <a:solidFill>
                            <a:schemeClr val="tx1"/>
                          </a:solidFill>
                        </a:rPr>
                        <a:t>May</a:t>
                      </a:r>
                      <a:r>
                        <a:rPr kumimoji="1" lang="en-US" altLang="ja-JP" sz="1600" b="1" baseline="0" dirty="0" smtClean="0">
                          <a:solidFill>
                            <a:schemeClr val="tx1"/>
                          </a:solidFill>
                        </a:rPr>
                        <a:t> 2017</a:t>
                      </a:r>
                      <a:endParaRPr kumimoji="1" lang="ja-JP" altLang="en-US" sz="1600" b="1" dirty="0" smtClean="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b="1" dirty="0" smtClean="0">
                          <a:solidFill>
                            <a:schemeClr val="tx1"/>
                          </a:solidFill>
                        </a:rPr>
                        <a:t>May 2017</a:t>
                      </a:r>
                      <a:endParaRPr kumimoji="1" lang="ja-JP" altLang="en-US" sz="1600" b="1" dirty="0" smtClean="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b="1" dirty="0" smtClean="0">
                          <a:solidFill>
                            <a:schemeClr val="tx1"/>
                          </a:solidFill>
                        </a:rPr>
                        <a:t>May 2017</a:t>
                      </a:r>
                      <a:endParaRPr kumimoji="1" lang="ja-JP" altLang="en-US" sz="1600" b="1" dirty="0" smtClean="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b="1" dirty="0" smtClean="0">
                          <a:solidFill>
                            <a:schemeClr val="tx1"/>
                          </a:solidFill>
                        </a:rPr>
                        <a:t>May 2017</a:t>
                      </a:r>
                      <a:endParaRPr kumimoji="1" lang="ja-JP" altLang="en-US" sz="1600" b="1" dirty="0" smtClean="0">
                        <a:solidFill>
                          <a:schemeClr val="tx1"/>
                        </a:solidFill>
                      </a:endParaRPr>
                    </a:p>
                  </a:txBody>
                  <a:tcPr/>
                </a:tc>
              </a:tr>
            </a:tbl>
          </a:graphicData>
        </a:graphic>
      </p:graphicFrame>
      <p:sp>
        <p:nvSpPr>
          <p:cNvPr id="7" name="タイトル 6"/>
          <p:cNvSpPr>
            <a:spLocks noGrp="1"/>
          </p:cNvSpPr>
          <p:nvPr>
            <p:ph type="title" idx="4294967295"/>
          </p:nvPr>
        </p:nvSpPr>
        <p:spPr>
          <a:xfrm>
            <a:off x="688032" y="722304"/>
            <a:ext cx="7772400" cy="762480"/>
          </a:xfrm>
        </p:spPr>
        <p:txBody>
          <a:bodyPr/>
          <a:lstStyle/>
          <a:p>
            <a:pPr rtl="0" eaLnBrk="1" latinLnBrk="0" hangingPunct="1"/>
            <a:r>
              <a:rPr kumimoji="1" lang="en-US" altLang="ja-JP" sz="2800" kern="1200" dirty="0" smtClean="0">
                <a:solidFill>
                  <a:srgbClr val="000000"/>
                </a:solidFill>
                <a:effectLst/>
                <a:latin typeface="Calibri"/>
                <a:ea typeface="ＭＳ Ｐゴシック"/>
              </a:rPr>
              <a:t>Proposed Time Planning for TG3d</a:t>
            </a:r>
            <a:br>
              <a:rPr kumimoji="1" lang="en-US" altLang="ja-JP" sz="2800" kern="1200" dirty="0" smtClean="0">
                <a:solidFill>
                  <a:srgbClr val="000000"/>
                </a:solidFill>
                <a:effectLst/>
                <a:latin typeface="Calibri"/>
                <a:ea typeface="ＭＳ Ｐゴシック"/>
              </a:rPr>
            </a:br>
            <a:r>
              <a:rPr lang="en-US" altLang="ja-JP" sz="2800" i="1" dirty="0" smtClean="0">
                <a:solidFill>
                  <a:srgbClr val="000000"/>
                </a:solidFill>
                <a:latin typeface="Calibri"/>
                <a:ea typeface="ＭＳ Ｐゴシック"/>
              </a:rPr>
              <a:t>This is still 1.5 years faster than that of TG3c.</a:t>
            </a:r>
            <a:endParaRPr lang="ja-JP" altLang="ja-JP" sz="4800" i="1" dirty="0" smtClean="0">
              <a:effectLst/>
            </a:endParaRPr>
          </a:p>
        </p:txBody>
      </p:sp>
      <p:sp>
        <p:nvSpPr>
          <p:cNvPr id="5" name="テキスト ボックス 4"/>
          <p:cNvSpPr txBox="1"/>
          <p:nvPr/>
        </p:nvSpPr>
        <p:spPr>
          <a:xfrm>
            <a:off x="3455876" y="5985284"/>
            <a:ext cx="5292588" cy="307777"/>
          </a:xfrm>
          <a:prstGeom prst="rect">
            <a:avLst/>
          </a:prstGeom>
          <a:noFill/>
        </p:spPr>
        <p:txBody>
          <a:bodyPr wrap="square" rtlCol="0">
            <a:spAutoFit/>
          </a:bodyPr>
          <a:lstStyle/>
          <a:p>
            <a:r>
              <a:rPr lang="en-US" altLang="ja-JP" sz="1400" dirty="0" smtClean="0"/>
              <a:t>Reference: </a:t>
            </a:r>
            <a:r>
              <a:rPr lang="en-US" altLang="ja-JP" sz="1400" dirty="0" smtClean="0">
                <a:ea typeface="ＭＳ Ｐゴシック" pitchFamily="50" charset="-128"/>
              </a:rPr>
              <a:t>15-14-0155-00-003d_Time_Planning_for_the_Task_Group</a:t>
            </a:r>
            <a:endParaRPr kumimoji="1" lang="ja-JP" altLang="en-US" sz="1400" dirty="0"/>
          </a:p>
        </p:txBody>
      </p:sp>
    </p:spTree>
    <p:extLst>
      <p:ext uri="{BB962C8B-B14F-4D97-AF65-F5344CB8AC3E}">
        <p14:creationId xmlns="" xmlns:p14="http://schemas.microsoft.com/office/powerpoint/2010/main" val="10282153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744</TotalTime>
  <Words>530</Words>
  <Application>Microsoft Office PowerPoint</Application>
  <PresentationFormat>画面に合わせる (4:3)</PresentationFormat>
  <Paragraphs>209</Paragraphs>
  <Slides>5</Slides>
  <Notes>2</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Office ​​テーマ</vt:lpstr>
      <vt:lpstr>スライド 1</vt:lpstr>
      <vt:lpstr>スライド 2</vt:lpstr>
      <vt:lpstr>スライド 3</vt:lpstr>
      <vt:lpstr>Proposed Time Planning for TG3d This is still 1.5 years faster than that of TG3c.</vt:lpstr>
      <vt:lpstr>Proposed Time Planning for TG3d This is still 1.5 years faster than that of TG3c.</vt:lpstr>
    </vt:vector>
  </TitlesOfParts>
  <Company>Sony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Noda, Makoto (GOTENYAMA)</dc:creator>
  <cp:lastModifiedBy>a</cp:lastModifiedBy>
  <cp:revision>53</cp:revision>
  <dcterms:created xsi:type="dcterms:W3CDTF">2014-04-16T09:36:23Z</dcterms:created>
  <dcterms:modified xsi:type="dcterms:W3CDTF">2014-05-13T20:32:21Z</dcterms:modified>
</cp:coreProperties>
</file>