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drawings/drawing3.xml" ContentType="application/vnd.openxmlformats-officedocument.drawingml.chartshap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76" r:id="rId3"/>
    <p:sldId id="263" r:id="rId4"/>
    <p:sldId id="264" r:id="rId5"/>
    <p:sldId id="265" r:id="rId6"/>
    <p:sldId id="266" r:id="rId7"/>
    <p:sldId id="270" r:id="rId8"/>
    <p:sldId id="273" r:id="rId9"/>
    <p:sldId id="274" r:id="rId10"/>
    <p:sldId id="275" r:id="rId11"/>
    <p:sldId id="277" r:id="rId12"/>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82857" autoAdjust="0"/>
  </p:normalViewPr>
  <p:slideViewPr>
    <p:cSldViewPr>
      <p:cViewPr varScale="1">
        <p:scale>
          <a:sx n="64" d="100"/>
          <a:sy n="64" d="100"/>
        </p:scale>
        <p:origin x="-1062"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study\&#12304;&#65300;&#12305;&#36817;&#20621;MIMO\&#12304;STEP7&#12305;&#24195;&#24111;&#22495;&#20253;&#36865;&#35299;&#26512;\&#12304;STEP7&#12305;&#24195;&#24111;&#22495;&#20253;&#36865;&#29305;&#24615;&#35299;&#26512;_20140423_r0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study\&#12304;&#65300;&#12305;&#36817;&#20621;MIMO\&#12304;STEP7&#12305;&#24195;&#24111;&#22495;&#20253;&#36865;&#35299;&#26512;\&#12304;STEP7&#12305;&#24195;&#24111;&#22495;&#20253;&#36865;&#29305;&#24615;&#35299;&#26512;_20140423_r0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study\&#12304;&#65300;&#12305;&#36817;&#20621;MIMO\&#12304;STEP7&#12305;&#24195;&#24111;&#22495;&#20253;&#36865;&#35299;&#26512;\&#12304;STEP7&#12305;&#24195;&#24111;&#22495;&#20253;&#36865;&#29305;&#24615;&#35299;&#26512;_20140423_r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view3D>
      <c:rotX val="90"/>
      <c:hPercent val="100"/>
      <c:rotY val="0"/>
      <c:depthPercent val="100"/>
      <c:perspective val="0"/>
    </c:view3D>
    <c:floor>
      <c:spPr>
        <a:noFill/>
        <a:ln w="3175">
          <a:solidFill>
            <a:schemeClr val="tx1"/>
          </a:solidFill>
        </a:ln>
      </c:spPr>
    </c:floor>
    <c:plotArea>
      <c:layout>
        <c:manualLayout>
          <c:layoutTarget val="inner"/>
          <c:xMode val="edge"/>
          <c:yMode val="edge"/>
          <c:x val="1.8699631756131423E-2"/>
          <c:y val="0.22120546752725229"/>
          <c:w val="0.86800343013521064"/>
          <c:h val="0.66329351711411577"/>
        </c:manualLayout>
      </c:layout>
      <c:surfaceChart>
        <c:wireframe val="1"/>
        <c:ser>
          <c:idx val="0"/>
          <c:order val="0"/>
          <c:tx>
            <c:strRef>
              <c:f>BER_素子間隔0.82_伝送距離10mm!$S$153</c:f>
              <c:strCache>
                <c:ptCount val="1"/>
                <c:pt idx="0">
                  <c:v>0</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BER_素子間隔0.82_伝送距離10mm!$S$169:$S$184</c:f>
              <c:numCache>
                <c:formatCode>General</c:formatCode>
                <c:ptCount val="16"/>
                <c:pt idx="0">
                  <c:v>4.3200000000000025E-4</c:v>
                </c:pt>
                <c:pt idx="1">
                  <c:v>1.050000000000001E-4</c:v>
                </c:pt>
                <c:pt idx="2">
                  <c:v>1.300000000000002E-5</c:v>
                </c:pt>
                <c:pt idx="3">
                  <c:v>2.0000000000000016E-6</c:v>
                </c:pt>
                <c:pt idx="4">
                  <c:v>0</c:v>
                </c:pt>
                <c:pt idx="5">
                  <c:v>0</c:v>
                </c:pt>
                <c:pt idx="6">
                  <c:v>0</c:v>
                </c:pt>
                <c:pt idx="7">
                  <c:v>0</c:v>
                </c:pt>
                <c:pt idx="8">
                  <c:v>0</c:v>
                </c:pt>
                <c:pt idx="9">
                  <c:v>0</c:v>
                </c:pt>
                <c:pt idx="10">
                  <c:v>0</c:v>
                </c:pt>
                <c:pt idx="11">
                  <c:v>0</c:v>
                </c:pt>
                <c:pt idx="12">
                  <c:v>0</c:v>
                </c:pt>
                <c:pt idx="13">
                  <c:v>0</c:v>
                </c:pt>
                <c:pt idx="14">
                  <c:v>0</c:v>
                </c:pt>
                <c:pt idx="15">
                  <c:v>0</c:v>
                </c:pt>
              </c:numCache>
            </c:numRef>
          </c:val>
        </c:ser>
        <c:ser>
          <c:idx val="1"/>
          <c:order val="1"/>
          <c:tx>
            <c:strRef>
              <c:f>BER_素子間隔0.82_伝送距離10mm!$T$153</c:f>
              <c:strCache>
                <c:ptCount val="1"/>
                <c:pt idx="0">
                  <c:v>1</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BER_素子間隔0.82_伝送距離10mm!$T$169:$T$184</c:f>
              <c:numCache>
                <c:formatCode>General</c:formatCode>
                <c:ptCount val="16"/>
                <c:pt idx="0">
                  <c:v>8.7500000000000067E-4</c:v>
                </c:pt>
                <c:pt idx="1">
                  <c:v>2.4100000000000014E-4</c:v>
                </c:pt>
                <c:pt idx="2">
                  <c:v>3.7000000000000046E-5</c:v>
                </c:pt>
                <c:pt idx="3">
                  <c:v>9.0000000000000104E-6</c:v>
                </c:pt>
                <c:pt idx="4">
                  <c:v>3.0000000000000035E-6</c:v>
                </c:pt>
                <c:pt idx="5">
                  <c:v>0</c:v>
                </c:pt>
                <c:pt idx="6">
                  <c:v>0</c:v>
                </c:pt>
                <c:pt idx="7">
                  <c:v>0</c:v>
                </c:pt>
                <c:pt idx="8">
                  <c:v>0</c:v>
                </c:pt>
                <c:pt idx="9">
                  <c:v>0</c:v>
                </c:pt>
                <c:pt idx="10">
                  <c:v>0</c:v>
                </c:pt>
                <c:pt idx="11">
                  <c:v>0</c:v>
                </c:pt>
                <c:pt idx="12">
                  <c:v>0</c:v>
                </c:pt>
                <c:pt idx="13">
                  <c:v>0</c:v>
                </c:pt>
                <c:pt idx="14">
                  <c:v>0</c:v>
                </c:pt>
                <c:pt idx="15">
                  <c:v>0</c:v>
                </c:pt>
              </c:numCache>
            </c:numRef>
          </c:val>
        </c:ser>
        <c:ser>
          <c:idx val="2"/>
          <c:order val="2"/>
          <c:tx>
            <c:strRef>
              <c:f>BER_素子間隔0.82_伝送距離10mm!$U$153</c:f>
              <c:strCache>
                <c:ptCount val="1"/>
                <c:pt idx="0">
                  <c:v>2</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BER_素子間隔0.82_伝送距離10mm!$U$169:$U$184</c:f>
              <c:numCache>
                <c:formatCode>General</c:formatCode>
                <c:ptCount val="16"/>
                <c:pt idx="0">
                  <c:v>2.5450000000000013E-3</c:v>
                </c:pt>
                <c:pt idx="1">
                  <c:v>9.8000000000000127E-4</c:v>
                </c:pt>
                <c:pt idx="2">
                  <c:v>2.8900000000000019E-4</c:v>
                </c:pt>
                <c:pt idx="3">
                  <c:v>7.7000000000000096E-5</c:v>
                </c:pt>
                <c:pt idx="4">
                  <c:v>1.8000000000000024E-5</c:v>
                </c:pt>
                <c:pt idx="5">
                  <c:v>1.0000000000000014E-6</c:v>
                </c:pt>
                <c:pt idx="6">
                  <c:v>0</c:v>
                </c:pt>
                <c:pt idx="7">
                  <c:v>0</c:v>
                </c:pt>
                <c:pt idx="8">
                  <c:v>0</c:v>
                </c:pt>
                <c:pt idx="9">
                  <c:v>0</c:v>
                </c:pt>
                <c:pt idx="10">
                  <c:v>0</c:v>
                </c:pt>
                <c:pt idx="11">
                  <c:v>0</c:v>
                </c:pt>
                <c:pt idx="12">
                  <c:v>0</c:v>
                </c:pt>
                <c:pt idx="13">
                  <c:v>0</c:v>
                </c:pt>
                <c:pt idx="14">
                  <c:v>0</c:v>
                </c:pt>
                <c:pt idx="15">
                  <c:v>0</c:v>
                </c:pt>
              </c:numCache>
            </c:numRef>
          </c:val>
        </c:ser>
        <c:ser>
          <c:idx val="3"/>
          <c:order val="3"/>
          <c:tx>
            <c:strRef>
              <c:f>BER_素子間隔0.82_伝送距離10mm!$V$153</c:f>
              <c:strCache>
                <c:ptCount val="1"/>
                <c:pt idx="0">
                  <c:v>3</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BER_素子間隔0.82_伝送距離10mm!$V$169:$V$184</c:f>
              <c:numCache>
                <c:formatCode>General</c:formatCode>
                <c:ptCount val="16"/>
                <c:pt idx="0">
                  <c:v>8.6220000000000047E-3</c:v>
                </c:pt>
                <c:pt idx="1">
                  <c:v>4.2640000000000004E-3</c:v>
                </c:pt>
                <c:pt idx="2">
                  <c:v>1.8140000000000014E-3</c:v>
                </c:pt>
                <c:pt idx="3">
                  <c:v>6.8100000000000062E-4</c:v>
                </c:pt>
                <c:pt idx="4">
                  <c:v>1.9000000000000015E-4</c:v>
                </c:pt>
                <c:pt idx="5">
                  <c:v>5.4000000000000079E-5</c:v>
                </c:pt>
                <c:pt idx="6">
                  <c:v>6.0000000000000069E-6</c:v>
                </c:pt>
                <c:pt idx="7">
                  <c:v>0</c:v>
                </c:pt>
                <c:pt idx="8">
                  <c:v>0</c:v>
                </c:pt>
                <c:pt idx="9">
                  <c:v>0</c:v>
                </c:pt>
                <c:pt idx="10">
                  <c:v>0</c:v>
                </c:pt>
                <c:pt idx="11">
                  <c:v>0</c:v>
                </c:pt>
                <c:pt idx="12">
                  <c:v>0</c:v>
                </c:pt>
                <c:pt idx="13">
                  <c:v>0</c:v>
                </c:pt>
                <c:pt idx="14">
                  <c:v>0</c:v>
                </c:pt>
                <c:pt idx="15">
                  <c:v>0</c:v>
                </c:pt>
              </c:numCache>
            </c:numRef>
          </c:val>
        </c:ser>
        <c:ser>
          <c:idx val="4"/>
          <c:order val="4"/>
          <c:tx>
            <c:strRef>
              <c:f>BER_素子間隔0.82_伝送距離10mm!$W$153</c:f>
              <c:strCache>
                <c:ptCount val="1"/>
                <c:pt idx="0">
                  <c:v>4</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BER_素子間隔0.82_伝送距離10mm!$W$169:$W$184</c:f>
              <c:numCache>
                <c:formatCode>General</c:formatCode>
                <c:ptCount val="16"/>
                <c:pt idx="0">
                  <c:v>2.7174000000000018E-2</c:v>
                </c:pt>
                <c:pt idx="1">
                  <c:v>1.6587000000000011E-2</c:v>
                </c:pt>
                <c:pt idx="2">
                  <c:v>9.7620000000000085E-3</c:v>
                </c:pt>
                <c:pt idx="3">
                  <c:v>4.9900000000000031E-3</c:v>
                </c:pt>
                <c:pt idx="4">
                  <c:v>2.2310000000000012E-3</c:v>
                </c:pt>
                <c:pt idx="5">
                  <c:v>9.2900000000000057E-4</c:v>
                </c:pt>
                <c:pt idx="6">
                  <c:v>2.7900000000000028E-4</c:v>
                </c:pt>
                <c:pt idx="7">
                  <c:v>8.2000000000000069E-5</c:v>
                </c:pt>
                <c:pt idx="8">
                  <c:v>1.5000000000000017E-5</c:v>
                </c:pt>
                <c:pt idx="9">
                  <c:v>4.0000000000000032E-6</c:v>
                </c:pt>
                <c:pt idx="10">
                  <c:v>0</c:v>
                </c:pt>
                <c:pt idx="11">
                  <c:v>0</c:v>
                </c:pt>
                <c:pt idx="12">
                  <c:v>0</c:v>
                </c:pt>
                <c:pt idx="13">
                  <c:v>0</c:v>
                </c:pt>
                <c:pt idx="14">
                  <c:v>0</c:v>
                </c:pt>
                <c:pt idx="15">
                  <c:v>0</c:v>
                </c:pt>
              </c:numCache>
            </c:numRef>
          </c:val>
        </c:ser>
        <c:ser>
          <c:idx val="5"/>
          <c:order val="5"/>
          <c:tx>
            <c:strRef>
              <c:f>BER_素子間隔0.82_伝送距離10mm!$X$153</c:f>
              <c:strCache>
                <c:ptCount val="1"/>
                <c:pt idx="0">
                  <c:v>5</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BER_素子間隔0.82_伝送距離10mm!$X$169:$X$184</c:f>
              <c:numCache>
                <c:formatCode>General</c:formatCode>
                <c:ptCount val="16"/>
                <c:pt idx="0">
                  <c:v>6.8471000000000004E-2</c:v>
                </c:pt>
                <c:pt idx="1">
                  <c:v>4.9327000000000044E-2</c:v>
                </c:pt>
                <c:pt idx="2">
                  <c:v>3.5344000000000021E-2</c:v>
                </c:pt>
                <c:pt idx="3">
                  <c:v>2.3419000000000002E-2</c:v>
                </c:pt>
                <c:pt idx="4">
                  <c:v>1.4522000000000007E-2</c:v>
                </c:pt>
                <c:pt idx="5">
                  <c:v>8.4660000000000082E-3</c:v>
                </c:pt>
                <c:pt idx="6">
                  <c:v>4.4860000000000039E-3</c:v>
                </c:pt>
                <c:pt idx="7">
                  <c:v>2.016E-3</c:v>
                </c:pt>
                <c:pt idx="8">
                  <c:v>7.8900000000000075E-4</c:v>
                </c:pt>
                <c:pt idx="9">
                  <c:v>2.6800000000000028E-4</c:v>
                </c:pt>
                <c:pt idx="10">
                  <c:v>6.9000000000000092E-5</c:v>
                </c:pt>
                <c:pt idx="11">
                  <c:v>1.8000000000000024E-5</c:v>
                </c:pt>
                <c:pt idx="12">
                  <c:v>0</c:v>
                </c:pt>
                <c:pt idx="13">
                  <c:v>0</c:v>
                </c:pt>
                <c:pt idx="14">
                  <c:v>0</c:v>
                </c:pt>
                <c:pt idx="15">
                  <c:v>0</c:v>
                </c:pt>
              </c:numCache>
            </c:numRef>
          </c:val>
        </c:ser>
        <c:bandFmts/>
        <c:axId val="60380672"/>
        <c:axId val="60382592"/>
        <c:axId val="60371392"/>
      </c:surfaceChart>
      <c:catAx>
        <c:axId val="60380672"/>
        <c:scaling>
          <c:orientation val="minMax"/>
        </c:scaling>
        <c:axPos val="b"/>
        <c:title>
          <c:tx>
            <c:rich>
              <a:bodyPr/>
              <a:lstStyle/>
              <a:p>
                <a:pPr>
                  <a:defRPr b="0">
                    <a:latin typeface="Times New Roman" pitchFamily="18" charset="0"/>
                    <a:cs typeface="Times New Roman" pitchFamily="18" charset="0"/>
                  </a:defRPr>
                </a:pPr>
                <a:r>
                  <a:rPr lang="en-US" altLang="ja-JP" b="0">
                    <a:latin typeface="Times New Roman" pitchFamily="18" charset="0"/>
                    <a:cs typeface="Times New Roman" pitchFamily="18" charset="0"/>
                  </a:rPr>
                  <a:t>SNR [dB]</a:t>
                </a:r>
                <a:endParaRPr lang="ja-JP" altLang="en-US" b="0">
                  <a:latin typeface="Times New Roman" pitchFamily="18" charset="0"/>
                  <a:cs typeface="Times New Roman" pitchFamily="18" charset="0"/>
                </a:endParaRPr>
              </a:p>
            </c:rich>
          </c:tx>
          <c:layout>
            <c:manualLayout>
              <c:xMode val="edge"/>
              <c:yMode val="edge"/>
              <c:x val="0.37025198595914316"/>
              <c:y val="0.77410721153555861"/>
            </c:manualLayout>
          </c:layout>
        </c:title>
        <c:numFmt formatCode="General" sourceLinked="1"/>
        <c:majorTickMark val="in"/>
        <c:tickLblPos val="nextTo"/>
        <c:txPr>
          <a:bodyPr/>
          <a:lstStyle/>
          <a:p>
            <a:pPr>
              <a:defRPr>
                <a:latin typeface="Times New Roman" pitchFamily="18" charset="0"/>
                <a:cs typeface="Times New Roman" pitchFamily="18" charset="0"/>
              </a:defRPr>
            </a:pPr>
            <a:endParaRPr lang="ja-JP"/>
          </a:p>
        </c:txPr>
        <c:crossAx val="60382592"/>
        <c:crossesAt val="1.0000000000000026E-12"/>
        <c:auto val="1"/>
        <c:lblAlgn val="ctr"/>
        <c:lblOffset val="100"/>
      </c:catAx>
      <c:valAx>
        <c:axId val="60382592"/>
        <c:scaling>
          <c:logBase val="10"/>
          <c:orientation val="minMax"/>
          <c:max val="1"/>
          <c:min val="1.0000000000000016E-6"/>
        </c:scaling>
        <c:axPos val="l"/>
        <c:majorGridlines/>
        <c:title>
          <c:tx>
            <c:rich>
              <a:bodyPr rot="-5400000" vert="horz"/>
              <a:lstStyle/>
              <a:p>
                <a:pPr>
                  <a:defRPr b="0">
                    <a:latin typeface="Times New Roman" pitchFamily="18" charset="0"/>
                    <a:cs typeface="Times New Roman" pitchFamily="18" charset="0"/>
                  </a:defRPr>
                </a:pPr>
                <a:r>
                  <a:rPr lang="en-US" altLang="ja-JP" b="0">
                    <a:latin typeface="Times New Roman" pitchFamily="18" charset="0"/>
                    <a:cs typeface="Times New Roman" pitchFamily="18" charset="0"/>
                  </a:rPr>
                  <a:t>Displacement</a:t>
                </a:r>
                <a:r>
                  <a:rPr lang="en-US" altLang="ja-JP" b="0" baseline="0">
                    <a:latin typeface="Times New Roman" pitchFamily="18" charset="0"/>
                    <a:cs typeface="Times New Roman" pitchFamily="18" charset="0"/>
                  </a:rPr>
                  <a:t> [mm]</a:t>
                </a:r>
                <a:endParaRPr lang="ja-JP" altLang="en-US" b="0">
                  <a:latin typeface="Times New Roman" pitchFamily="18" charset="0"/>
                  <a:cs typeface="Times New Roman" pitchFamily="18" charset="0"/>
                </a:endParaRPr>
              </a:p>
            </c:rich>
          </c:tx>
          <c:layout>
            <c:manualLayout>
              <c:xMode val="edge"/>
              <c:yMode val="edge"/>
              <c:x val="0.91797105784264421"/>
              <c:y val="0.47416297879828739"/>
            </c:manualLayout>
          </c:layout>
        </c:title>
        <c:numFmt formatCode="General" sourceLinked="1"/>
        <c:minorTickMark val="in"/>
        <c:tickLblPos val="none"/>
        <c:spPr>
          <a:noFill/>
        </c:spPr>
        <c:crossAx val="60380672"/>
        <c:crossesAt val="1"/>
        <c:crossBetween val="midCat"/>
        <c:majorUnit val="10"/>
        <c:minorUnit val="10"/>
      </c:valAx>
      <c:serAx>
        <c:axId val="60371392"/>
        <c:scaling>
          <c:orientation val="minMax"/>
        </c:scaling>
        <c:axPos val="b"/>
        <c:majorTickMark val="in"/>
        <c:tickLblPos val="nextTo"/>
        <c:txPr>
          <a:bodyPr anchor="ctr" anchorCtr="1"/>
          <a:lstStyle/>
          <a:p>
            <a:pPr>
              <a:defRPr>
                <a:latin typeface="Times New Roman" pitchFamily="18" charset="0"/>
                <a:cs typeface="Times New Roman" pitchFamily="18" charset="0"/>
              </a:defRPr>
            </a:pPr>
            <a:endParaRPr lang="ja-JP"/>
          </a:p>
        </c:txPr>
        <c:crossAx val="60382592"/>
        <c:crossesAt val="1.0000000000000026E-12"/>
        <c:tickLblSkip val="1"/>
      </c:serAx>
    </c:plotArea>
    <c:plotVisOnly val="1"/>
    <c:dispBlanksAs val="zero"/>
  </c:chart>
  <c:txPr>
    <a:bodyPr/>
    <a:lstStyle/>
    <a:p>
      <a:pPr>
        <a:defRPr sz="1800">
          <a:latin typeface="ＭＳ ゴシック" pitchFamily="49" charset="-128"/>
          <a:ea typeface="ＭＳ ゴシック" pitchFamily="49" charset="-128"/>
        </a:defRPr>
      </a:pPr>
      <a:endParaRPr lang="ja-JP"/>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ja-JP"/>
  <c:chart>
    <c:view3D>
      <c:rotX val="90"/>
      <c:hPercent val="100"/>
      <c:rotY val="0"/>
      <c:depthPercent val="100"/>
      <c:perspective val="0"/>
    </c:view3D>
    <c:floor>
      <c:spPr>
        <a:noFill/>
        <a:ln w="3175">
          <a:solidFill>
            <a:schemeClr val="tx1"/>
          </a:solidFill>
        </a:ln>
      </c:spPr>
    </c:floor>
    <c:plotArea>
      <c:layout>
        <c:manualLayout>
          <c:layoutTarget val="inner"/>
          <c:xMode val="edge"/>
          <c:yMode val="edge"/>
          <c:x val="1.8699631756131412E-2"/>
          <c:y val="0.22120546752725223"/>
          <c:w val="0.86800343013521064"/>
          <c:h val="0.66329351711411577"/>
        </c:manualLayout>
      </c:layout>
      <c:surfaceChart>
        <c:wireframe val="1"/>
        <c:ser>
          <c:idx val="0"/>
          <c:order val="0"/>
          <c:tx>
            <c:strRef>
              <c:f>BER_素子間隔0.82_伝送距離10mm!$AI$153</c:f>
              <c:strCache>
                <c:ptCount val="1"/>
                <c:pt idx="0">
                  <c:v>0</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BER_素子間隔0.82_伝送距離10mm!$AI$169:$AI$184</c:f>
              <c:numCache>
                <c:formatCode>General</c:formatCode>
                <c:ptCount val="16"/>
                <c:pt idx="0">
                  <c:v>7.7129000000000003E-2</c:v>
                </c:pt>
                <c:pt idx="1">
                  <c:v>5.0634999999999999E-2</c:v>
                </c:pt>
                <c:pt idx="2">
                  <c:v>3.067000000000002E-2</c:v>
                </c:pt>
                <c:pt idx="3">
                  <c:v>1.6718999999999998E-2</c:v>
                </c:pt>
                <c:pt idx="4">
                  <c:v>8.1530000000000057E-3</c:v>
                </c:pt>
                <c:pt idx="5">
                  <c:v>3.2820000000000015E-3</c:v>
                </c:pt>
                <c:pt idx="6">
                  <c:v>1.1650000000000007E-3</c:v>
                </c:pt>
                <c:pt idx="7">
                  <c:v>3.270000000000002E-4</c:v>
                </c:pt>
                <c:pt idx="8">
                  <c:v>7.0000000000000075E-5</c:v>
                </c:pt>
                <c:pt idx="9">
                  <c:v>1.2000000000000009E-5</c:v>
                </c:pt>
                <c:pt idx="10">
                  <c:v>2.0000000000000016E-6</c:v>
                </c:pt>
                <c:pt idx="11">
                  <c:v>0</c:v>
                </c:pt>
                <c:pt idx="12">
                  <c:v>0</c:v>
                </c:pt>
                <c:pt idx="13">
                  <c:v>0</c:v>
                </c:pt>
                <c:pt idx="14">
                  <c:v>0</c:v>
                </c:pt>
                <c:pt idx="15">
                  <c:v>0</c:v>
                </c:pt>
              </c:numCache>
            </c:numRef>
          </c:val>
        </c:ser>
        <c:ser>
          <c:idx val="1"/>
          <c:order val="1"/>
          <c:tx>
            <c:strRef>
              <c:f>BER_素子間隔0.82_伝送距離10mm!$AJ$153</c:f>
              <c:strCache>
                <c:ptCount val="1"/>
                <c:pt idx="0">
                  <c:v>1</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BER_素子間隔0.82_伝送距離10mm!$AJ$169:$AJ$184</c:f>
              <c:numCache>
                <c:formatCode>General</c:formatCode>
                <c:ptCount val="16"/>
                <c:pt idx="0">
                  <c:v>8.0682000000000004E-2</c:v>
                </c:pt>
                <c:pt idx="1">
                  <c:v>5.4118000000000027E-2</c:v>
                </c:pt>
                <c:pt idx="2">
                  <c:v>3.3727999999999994E-2</c:v>
                </c:pt>
                <c:pt idx="3">
                  <c:v>1.9502000000000009E-2</c:v>
                </c:pt>
                <c:pt idx="4">
                  <c:v>1.0239E-2</c:v>
                </c:pt>
                <c:pt idx="5">
                  <c:v>4.6770000000000023E-3</c:v>
                </c:pt>
                <c:pt idx="6">
                  <c:v>1.8979999999999999E-3</c:v>
                </c:pt>
                <c:pt idx="7">
                  <c:v>6.4700000000000066E-4</c:v>
                </c:pt>
                <c:pt idx="8">
                  <c:v>1.7600000000000013E-4</c:v>
                </c:pt>
                <c:pt idx="9">
                  <c:v>4.3000000000000029E-5</c:v>
                </c:pt>
                <c:pt idx="10">
                  <c:v>6.0000000000000052E-6</c:v>
                </c:pt>
                <c:pt idx="11">
                  <c:v>3.0000000000000026E-6</c:v>
                </c:pt>
                <c:pt idx="12">
                  <c:v>0</c:v>
                </c:pt>
                <c:pt idx="13">
                  <c:v>0</c:v>
                </c:pt>
                <c:pt idx="14">
                  <c:v>0</c:v>
                </c:pt>
                <c:pt idx="15">
                  <c:v>0</c:v>
                </c:pt>
              </c:numCache>
            </c:numRef>
          </c:val>
        </c:ser>
        <c:ser>
          <c:idx val="2"/>
          <c:order val="2"/>
          <c:tx>
            <c:strRef>
              <c:f>BER_素子間隔0.82_伝送距離10mm!$AK$153</c:f>
              <c:strCache>
                <c:ptCount val="1"/>
                <c:pt idx="0">
                  <c:v>2</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BER_素子間隔0.82_伝送距離10mm!$AK$169:$AK$184</c:f>
              <c:numCache>
                <c:formatCode>General</c:formatCode>
                <c:ptCount val="16"/>
                <c:pt idx="0">
                  <c:v>9.2967284999999997E-2</c:v>
                </c:pt>
                <c:pt idx="1">
                  <c:v>6.5909981999999992E-2</c:v>
                </c:pt>
                <c:pt idx="2">
                  <c:v>4.4049972E-2</c:v>
                </c:pt>
                <c:pt idx="3">
                  <c:v>2.7741556000000001E-2</c:v>
                </c:pt>
                <c:pt idx="4">
                  <c:v>1.6334907999999999E-2</c:v>
                </c:pt>
                <c:pt idx="5">
                  <c:v>8.9007958000000085E-3</c:v>
                </c:pt>
                <c:pt idx="6">
                  <c:v>4.3956937000000033E-3</c:v>
                </c:pt>
                <c:pt idx="7">
                  <c:v>1.8920739000000014E-3</c:v>
                </c:pt>
                <c:pt idx="8">
                  <c:v>6.8464085000000032E-4</c:v>
                </c:pt>
                <c:pt idx="9">
                  <c:v>2.1177113000000021E-4</c:v>
                </c:pt>
                <c:pt idx="10">
                  <c:v>5.7214789000000051E-5</c:v>
                </c:pt>
                <c:pt idx="11">
                  <c:v>6.4014085000000069E-6</c:v>
                </c:pt>
                <c:pt idx="12">
                  <c:v>0</c:v>
                </c:pt>
                <c:pt idx="13">
                  <c:v>0</c:v>
                </c:pt>
                <c:pt idx="14">
                  <c:v>0</c:v>
                </c:pt>
                <c:pt idx="15">
                  <c:v>0</c:v>
                </c:pt>
              </c:numCache>
            </c:numRef>
          </c:val>
        </c:ser>
        <c:ser>
          <c:idx val="3"/>
          <c:order val="3"/>
          <c:tx>
            <c:strRef>
              <c:f>BER_素子間隔0.82_伝送距離10mm!$AL$153</c:f>
              <c:strCache>
                <c:ptCount val="1"/>
                <c:pt idx="0">
                  <c:v>3</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BER_素子間隔0.82_伝送距離10mm!$AL$169:$AL$184</c:f>
              <c:numCache>
                <c:formatCode>General</c:formatCode>
                <c:ptCount val="16"/>
                <c:pt idx="0">
                  <c:v>0.12218799999999998</c:v>
                </c:pt>
                <c:pt idx="1">
                  <c:v>9.2736000000000041E-2</c:v>
                </c:pt>
                <c:pt idx="2">
                  <c:v>6.7167000000000004E-2</c:v>
                </c:pt>
                <c:pt idx="3">
                  <c:v>4.6751000000000001E-2</c:v>
                </c:pt>
                <c:pt idx="4">
                  <c:v>3.1578999999999996E-2</c:v>
                </c:pt>
                <c:pt idx="5">
                  <c:v>1.9772000000000001E-2</c:v>
                </c:pt>
                <c:pt idx="6">
                  <c:v>1.1543000000000006E-2</c:v>
                </c:pt>
                <c:pt idx="7">
                  <c:v>6.3720000000000018E-3</c:v>
                </c:pt>
                <c:pt idx="8">
                  <c:v>3.0200000000000014E-3</c:v>
                </c:pt>
                <c:pt idx="9">
                  <c:v>1.3109999999999999E-3</c:v>
                </c:pt>
                <c:pt idx="10">
                  <c:v>4.6100000000000004E-4</c:v>
                </c:pt>
                <c:pt idx="11">
                  <c:v>1.4300000000000009E-4</c:v>
                </c:pt>
                <c:pt idx="12">
                  <c:v>2.6000000000000022E-5</c:v>
                </c:pt>
                <c:pt idx="13">
                  <c:v>6.0000000000000052E-6</c:v>
                </c:pt>
                <c:pt idx="14">
                  <c:v>0</c:v>
                </c:pt>
                <c:pt idx="15">
                  <c:v>0</c:v>
                </c:pt>
              </c:numCache>
            </c:numRef>
          </c:val>
        </c:ser>
        <c:ser>
          <c:idx val="4"/>
          <c:order val="4"/>
          <c:tx>
            <c:strRef>
              <c:f>BER_素子間隔0.82_伝送距離10mm!$AM$153</c:f>
              <c:strCache>
                <c:ptCount val="1"/>
                <c:pt idx="0">
                  <c:v>4</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BER_素子間隔0.82_伝送距離10mm!$AM$169:$AM$184</c:f>
              <c:numCache>
                <c:formatCode>General</c:formatCode>
                <c:ptCount val="16"/>
                <c:pt idx="0">
                  <c:v>0.16862300000000002</c:v>
                </c:pt>
                <c:pt idx="1">
                  <c:v>0.13661499999999999</c:v>
                </c:pt>
                <c:pt idx="2">
                  <c:v>0.10631699999999998</c:v>
                </c:pt>
                <c:pt idx="3">
                  <c:v>8.0998000000000028E-2</c:v>
                </c:pt>
                <c:pt idx="4">
                  <c:v>6.1013000000000026E-2</c:v>
                </c:pt>
                <c:pt idx="5">
                  <c:v>4.3942999999999996E-2</c:v>
                </c:pt>
                <c:pt idx="6">
                  <c:v>3.0020999999999999E-2</c:v>
                </c:pt>
                <c:pt idx="7">
                  <c:v>2.0115999999999998E-2</c:v>
                </c:pt>
                <c:pt idx="8">
                  <c:v>1.2062000000000003E-2</c:v>
                </c:pt>
                <c:pt idx="9">
                  <c:v>7.0240000000000025E-3</c:v>
                </c:pt>
                <c:pt idx="10">
                  <c:v>3.6540000000000014E-3</c:v>
                </c:pt>
                <c:pt idx="11">
                  <c:v>1.669000000000001E-3</c:v>
                </c:pt>
                <c:pt idx="12">
                  <c:v>6.3500000000000026E-4</c:v>
                </c:pt>
                <c:pt idx="13">
                  <c:v>2.3200000000000014E-4</c:v>
                </c:pt>
                <c:pt idx="14">
                  <c:v>5.7000000000000051E-5</c:v>
                </c:pt>
                <c:pt idx="15">
                  <c:v>1.0000000000000008E-5</c:v>
                </c:pt>
              </c:numCache>
            </c:numRef>
          </c:val>
        </c:ser>
        <c:ser>
          <c:idx val="5"/>
          <c:order val="5"/>
          <c:tx>
            <c:strRef>
              <c:f>BER_素子間隔0.82_伝送距離10mm!$AN$153</c:f>
              <c:strCache>
                <c:ptCount val="1"/>
                <c:pt idx="0">
                  <c:v>5</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BER_素子間隔0.82_伝送距離10mm!$AN$169:$AN$184</c:f>
              <c:numCache>
                <c:formatCode>General</c:formatCode>
                <c:ptCount val="16"/>
                <c:pt idx="0">
                  <c:v>0.23549600000000007</c:v>
                </c:pt>
                <c:pt idx="1">
                  <c:v>0.20022400000000001</c:v>
                </c:pt>
                <c:pt idx="2">
                  <c:v>0.16523399999999999</c:v>
                </c:pt>
                <c:pt idx="3">
                  <c:v>0.13452700000000001</c:v>
                </c:pt>
                <c:pt idx="4">
                  <c:v>0.10867700000000002</c:v>
                </c:pt>
                <c:pt idx="5">
                  <c:v>8.6042999999999994E-2</c:v>
                </c:pt>
                <c:pt idx="6">
                  <c:v>6.620899999999999E-2</c:v>
                </c:pt>
                <c:pt idx="7">
                  <c:v>5.0489000000000013E-2</c:v>
                </c:pt>
                <c:pt idx="8">
                  <c:v>3.6447000000000021E-2</c:v>
                </c:pt>
                <c:pt idx="9">
                  <c:v>2.5800000000000014E-2</c:v>
                </c:pt>
                <c:pt idx="10">
                  <c:v>1.7105000000000002E-2</c:v>
                </c:pt>
                <c:pt idx="11">
                  <c:v>1.0796E-2</c:v>
                </c:pt>
                <c:pt idx="12">
                  <c:v>6.2150000000000026E-3</c:v>
                </c:pt>
                <c:pt idx="13">
                  <c:v>3.326E-3</c:v>
                </c:pt>
                <c:pt idx="14">
                  <c:v>1.4930000000000006E-3</c:v>
                </c:pt>
                <c:pt idx="15">
                  <c:v>6.2000000000000033E-4</c:v>
                </c:pt>
              </c:numCache>
            </c:numRef>
          </c:val>
        </c:ser>
        <c:bandFmts/>
        <c:axId val="59605760"/>
        <c:axId val="59607680"/>
        <c:axId val="59577216"/>
      </c:surfaceChart>
      <c:catAx>
        <c:axId val="59605760"/>
        <c:scaling>
          <c:orientation val="minMax"/>
        </c:scaling>
        <c:axPos val="b"/>
        <c:title>
          <c:tx>
            <c:rich>
              <a:bodyPr/>
              <a:lstStyle/>
              <a:p>
                <a:pPr>
                  <a:defRPr b="0">
                    <a:latin typeface="Times New Roman" pitchFamily="18" charset="0"/>
                    <a:cs typeface="Times New Roman" pitchFamily="18" charset="0"/>
                  </a:defRPr>
                </a:pPr>
                <a:r>
                  <a:rPr lang="en-US" altLang="ja-JP" b="0">
                    <a:latin typeface="Times New Roman" pitchFamily="18" charset="0"/>
                    <a:cs typeface="Times New Roman" pitchFamily="18" charset="0"/>
                  </a:rPr>
                  <a:t>SNR [dB]</a:t>
                </a:r>
                <a:endParaRPr lang="ja-JP" altLang="en-US" b="0">
                  <a:latin typeface="Times New Roman" pitchFamily="18" charset="0"/>
                  <a:cs typeface="Times New Roman" pitchFamily="18" charset="0"/>
                </a:endParaRPr>
              </a:p>
            </c:rich>
          </c:tx>
          <c:layout>
            <c:manualLayout>
              <c:xMode val="edge"/>
              <c:yMode val="edge"/>
              <c:x val="0.43719158701373539"/>
              <c:y val="0.76792009494364544"/>
            </c:manualLayout>
          </c:layout>
        </c:title>
        <c:numFmt formatCode="General" sourceLinked="1"/>
        <c:majorTickMark val="in"/>
        <c:tickLblPos val="nextTo"/>
        <c:txPr>
          <a:bodyPr/>
          <a:lstStyle/>
          <a:p>
            <a:pPr>
              <a:defRPr>
                <a:latin typeface="Times New Roman" pitchFamily="18" charset="0"/>
                <a:cs typeface="Times New Roman" pitchFamily="18" charset="0"/>
              </a:defRPr>
            </a:pPr>
            <a:endParaRPr lang="ja-JP"/>
          </a:p>
        </c:txPr>
        <c:crossAx val="59607680"/>
        <c:crossesAt val="1.0000000000000028E-12"/>
        <c:auto val="1"/>
        <c:lblAlgn val="ctr"/>
        <c:lblOffset val="100"/>
      </c:catAx>
      <c:valAx>
        <c:axId val="59607680"/>
        <c:scaling>
          <c:logBase val="10"/>
          <c:orientation val="minMax"/>
          <c:max val="1"/>
          <c:min val="1.0000000000000016E-6"/>
        </c:scaling>
        <c:axPos val="l"/>
        <c:majorGridlines/>
        <c:title>
          <c:tx>
            <c:rich>
              <a:bodyPr rot="-5400000" vert="horz"/>
              <a:lstStyle/>
              <a:p>
                <a:pPr>
                  <a:defRPr b="0">
                    <a:latin typeface="Times New Roman" pitchFamily="18" charset="0"/>
                    <a:cs typeface="Times New Roman" pitchFamily="18" charset="0"/>
                  </a:defRPr>
                </a:pPr>
                <a:r>
                  <a:rPr lang="en-US" altLang="ja-JP" b="0">
                    <a:latin typeface="Times New Roman" pitchFamily="18" charset="0"/>
                    <a:cs typeface="Times New Roman" pitchFamily="18" charset="0"/>
                  </a:rPr>
                  <a:t>Displacement</a:t>
                </a:r>
                <a:r>
                  <a:rPr lang="en-US" altLang="ja-JP" b="0" baseline="0">
                    <a:latin typeface="Times New Roman" pitchFamily="18" charset="0"/>
                    <a:cs typeface="Times New Roman" pitchFamily="18" charset="0"/>
                  </a:rPr>
                  <a:t> [mm]</a:t>
                </a:r>
                <a:endParaRPr lang="ja-JP" altLang="en-US" b="0">
                  <a:latin typeface="Times New Roman" pitchFamily="18" charset="0"/>
                  <a:cs typeface="Times New Roman" pitchFamily="18" charset="0"/>
                </a:endParaRPr>
              </a:p>
            </c:rich>
          </c:tx>
          <c:layout>
            <c:manualLayout>
              <c:xMode val="edge"/>
              <c:yMode val="edge"/>
              <c:x val="0.91797105784264421"/>
              <c:y val="0.47416297879828739"/>
            </c:manualLayout>
          </c:layout>
        </c:title>
        <c:numFmt formatCode="General" sourceLinked="1"/>
        <c:minorTickMark val="in"/>
        <c:tickLblPos val="none"/>
        <c:spPr>
          <a:noFill/>
        </c:spPr>
        <c:crossAx val="59605760"/>
        <c:crossesAt val="1"/>
        <c:crossBetween val="midCat"/>
        <c:majorUnit val="10"/>
        <c:minorUnit val="10"/>
      </c:valAx>
      <c:serAx>
        <c:axId val="59577216"/>
        <c:scaling>
          <c:orientation val="minMax"/>
        </c:scaling>
        <c:axPos val="b"/>
        <c:majorTickMark val="in"/>
        <c:tickLblPos val="nextTo"/>
        <c:txPr>
          <a:bodyPr anchor="ctr" anchorCtr="1"/>
          <a:lstStyle/>
          <a:p>
            <a:pPr>
              <a:defRPr>
                <a:latin typeface="Times New Roman" pitchFamily="18" charset="0"/>
                <a:cs typeface="Times New Roman" pitchFamily="18" charset="0"/>
              </a:defRPr>
            </a:pPr>
            <a:endParaRPr lang="ja-JP"/>
          </a:p>
        </c:txPr>
        <c:crossAx val="59607680"/>
        <c:crossesAt val="1.0000000000000028E-12"/>
        <c:tickLblSkip val="1"/>
      </c:serAx>
    </c:plotArea>
    <c:plotVisOnly val="1"/>
    <c:dispBlanksAs val="zero"/>
  </c:chart>
  <c:txPr>
    <a:bodyPr/>
    <a:lstStyle/>
    <a:p>
      <a:pPr>
        <a:defRPr sz="1800">
          <a:latin typeface="ＭＳ ゴシック" pitchFamily="49" charset="-128"/>
          <a:ea typeface="ＭＳ ゴシック" pitchFamily="49" charset="-128"/>
        </a:defRPr>
      </a:pPr>
      <a:endParaRPr lang="ja-JP"/>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ja-JP"/>
  <c:chart>
    <c:view3D>
      <c:rotX val="90"/>
      <c:hPercent val="100"/>
      <c:rotY val="0"/>
      <c:depthPercent val="100"/>
      <c:perspective val="0"/>
    </c:view3D>
    <c:floor>
      <c:spPr>
        <a:noFill/>
        <a:ln w="3175">
          <a:solidFill>
            <a:schemeClr val="tx1"/>
          </a:solidFill>
        </a:ln>
      </c:spPr>
    </c:floor>
    <c:plotArea>
      <c:layout>
        <c:manualLayout>
          <c:layoutTarget val="inner"/>
          <c:xMode val="edge"/>
          <c:yMode val="edge"/>
          <c:x val="1.8699631756131412E-2"/>
          <c:y val="0.22120546752725223"/>
          <c:w val="0.86800343013521064"/>
          <c:h val="0.66329351711411577"/>
        </c:manualLayout>
      </c:layout>
      <c:surfaceChart>
        <c:wireframe val="1"/>
        <c:ser>
          <c:idx val="0"/>
          <c:order val="0"/>
          <c:tx>
            <c:strRef>
              <c:f>BER_素子間隔0.82_伝送距離10mm!$AY$153</c:f>
              <c:strCache>
                <c:ptCount val="1"/>
                <c:pt idx="0">
                  <c:v>0</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BER_素子間隔0.82_伝送距離10mm!$AY$169:$AY$184</c:f>
              <c:numCache>
                <c:formatCode>General</c:formatCode>
                <c:ptCount val="16"/>
                <c:pt idx="0">
                  <c:v>0.236678</c:v>
                </c:pt>
                <c:pt idx="1">
                  <c:v>0.20096400000000009</c:v>
                </c:pt>
                <c:pt idx="2">
                  <c:v>0.16693800000000009</c:v>
                </c:pt>
                <c:pt idx="3">
                  <c:v>0.13473599999999999</c:v>
                </c:pt>
                <c:pt idx="4">
                  <c:v>0.10426600000000008</c:v>
                </c:pt>
                <c:pt idx="5">
                  <c:v>7.7355999999999994E-2</c:v>
                </c:pt>
                <c:pt idx="6">
                  <c:v>5.4058000000000023E-2</c:v>
                </c:pt>
                <c:pt idx="7">
                  <c:v>3.5397999999999999E-2</c:v>
                </c:pt>
                <c:pt idx="8">
                  <c:v>2.0908E-2</c:v>
                </c:pt>
                <c:pt idx="9">
                  <c:v>1.1244000000000006E-2</c:v>
                </c:pt>
                <c:pt idx="10">
                  <c:v>5.3860000000000028E-3</c:v>
                </c:pt>
                <c:pt idx="11">
                  <c:v>2.2920000000000002E-3</c:v>
                </c:pt>
                <c:pt idx="12">
                  <c:v>7.4600000000000035E-4</c:v>
                </c:pt>
                <c:pt idx="13">
                  <c:v>2.2400000000000021E-4</c:v>
                </c:pt>
                <c:pt idx="14">
                  <c:v>5.6000000000000033E-5</c:v>
                </c:pt>
                <c:pt idx="15">
                  <c:v>1.2000000000000009E-5</c:v>
                </c:pt>
              </c:numCache>
            </c:numRef>
          </c:val>
        </c:ser>
        <c:ser>
          <c:idx val="1"/>
          <c:order val="1"/>
          <c:tx>
            <c:strRef>
              <c:f>BER_素子間隔0.82_伝送距離10mm!$AZ$153</c:f>
              <c:strCache>
                <c:ptCount val="1"/>
                <c:pt idx="0">
                  <c:v>1</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BER_素子間隔0.82_伝送距離10mm!$AZ$169:$AZ$184</c:f>
              <c:numCache>
                <c:formatCode>General</c:formatCode>
                <c:ptCount val="16"/>
                <c:pt idx="0">
                  <c:v>0.25688000000000016</c:v>
                </c:pt>
                <c:pt idx="1">
                  <c:v>0.22009699999999999</c:v>
                </c:pt>
                <c:pt idx="2">
                  <c:v>0.18556400000000009</c:v>
                </c:pt>
                <c:pt idx="3">
                  <c:v>0.15217900000000001</c:v>
                </c:pt>
                <c:pt idx="4">
                  <c:v>0.12078799999999998</c:v>
                </c:pt>
                <c:pt idx="5">
                  <c:v>9.2363000000000015E-2</c:v>
                </c:pt>
                <c:pt idx="6">
                  <c:v>6.7424999999999999E-2</c:v>
                </c:pt>
                <c:pt idx="7">
                  <c:v>4.6514E-2</c:v>
                </c:pt>
                <c:pt idx="8">
                  <c:v>2.9592E-2</c:v>
                </c:pt>
                <c:pt idx="9">
                  <c:v>1.7523E-2</c:v>
                </c:pt>
                <c:pt idx="10">
                  <c:v>9.3020000000000082E-3</c:v>
                </c:pt>
                <c:pt idx="11">
                  <c:v>4.4300000000000042E-3</c:v>
                </c:pt>
                <c:pt idx="12">
                  <c:v>1.7790000000000006E-3</c:v>
                </c:pt>
                <c:pt idx="13">
                  <c:v>6.4600000000000031E-4</c:v>
                </c:pt>
                <c:pt idx="14">
                  <c:v>1.910000000000002E-4</c:v>
                </c:pt>
                <c:pt idx="15">
                  <c:v>4.500000000000003E-5</c:v>
                </c:pt>
              </c:numCache>
            </c:numRef>
          </c:val>
        </c:ser>
        <c:ser>
          <c:idx val="2"/>
          <c:order val="2"/>
          <c:tx>
            <c:strRef>
              <c:f>BER_素子間隔0.82_伝送距離10mm!$BA$153</c:f>
              <c:strCache>
                <c:ptCount val="1"/>
                <c:pt idx="0">
                  <c:v>2</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BER_素子間隔0.82_伝送距離10mm!$BA$169:$BA$184</c:f>
              <c:numCache>
                <c:formatCode>General</c:formatCode>
                <c:ptCount val="16"/>
                <c:pt idx="0">
                  <c:v>0.2691820000000002</c:v>
                </c:pt>
                <c:pt idx="1">
                  <c:v>0.231626</c:v>
                </c:pt>
                <c:pt idx="2">
                  <c:v>0.19669700000000001</c:v>
                </c:pt>
                <c:pt idx="3">
                  <c:v>0.162824</c:v>
                </c:pt>
                <c:pt idx="4">
                  <c:v>0.131554</c:v>
                </c:pt>
                <c:pt idx="5">
                  <c:v>0.10268400000000004</c:v>
                </c:pt>
                <c:pt idx="6">
                  <c:v>7.7248999999999998E-2</c:v>
                </c:pt>
                <c:pt idx="7">
                  <c:v>5.5964000000000014E-2</c:v>
                </c:pt>
                <c:pt idx="8">
                  <c:v>3.8019999999999998E-2</c:v>
                </c:pt>
                <c:pt idx="9">
                  <c:v>2.4375000000000011E-2</c:v>
                </c:pt>
                <c:pt idx="10">
                  <c:v>1.4527999999999998E-2</c:v>
                </c:pt>
                <c:pt idx="11">
                  <c:v>8.0990000000000055E-3</c:v>
                </c:pt>
                <c:pt idx="12">
                  <c:v>4.0619999999999996E-3</c:v>
                </c:pt>
                <c:pt idx="13">
                  <c:v>1.7960000000000007E-3</c:v>
                </c:pt>
                <c:pt idx="14">
                  <c:v>7.0400000000000042E-4</c:v>
                </c:pt>
                <c:pt idx="15">
                  <c:v>2.1200000000000014E-4</c:v>
                </c:pt>
              </c:numCache>
            </c:numRef>
          </c:val>
        </c:ser>
        <c:ser>
          <c:idx val="3"/>
          <c:order val="3"/>
          <c:tx>
            <c:strRef>
              <c:f>BER_素子間隔0.82_伝送距離10mm!$BB$153</c:f>
              <c:strCache>
                <c:ptCount val="1"/>
                <c:pt idx="0">
                  <c:v>3</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BER_素子間隔0.82_伝送距離10mm!$BB$169:$BB$184</c:f>
              <c:numCache>
                <c:formatCode>General</c:formatCode>
                <c:ptCount val="16"/>
                <c:pt idx="0">
                  <c:v>0.30082100000000017</c:v>
                </c:pt>
                <c:pt idx="1">
                  <c:v>0.262098</c:v>
                </c:pt>
                <c:pt idx="2">
                  <c:v>0.225274</c:v>
                </c:pt>
                <c:pt idx="3">
                  <c:v>0.19017799999999993</c:v>
                </c:pt>
                <c:pt idx="4">
                  <c:v>0.15778500000000009</c:v>
                </c:pt>
                <c:pt idx="5">
                  <c:v>0.12746700000000008</c:v>
                </c:pt>
                <c:pt idx="6">
                  <c:v>0.10035699999999996</c:v>
                </c:pt>
                <c:pt idx="7">
                  <c:v>7.7343000000000023E-2</c:v>
                </c:pt>
                <c:pt idx="8">
                  <c:v>5.6743000000000002E-2</c:v>
                </c:pt>
                <c:pt idx="9">
                  <c:v>4.0126000000000002E-2</c:v>
                </c:pt>
                <c:pt idx="10">
                  <c:v>2.6973000000000014E-2</c:v>
                </c:pt>
                <c:pt idx="11">
                  <c:v>1.7330999999999999E-2</c:v>
                </c:pt>
                <c:pt idx="12">
                  <c:v>1.0315999999999994E-2</c:v>
                </c:pt>
                <c:pt idx="13">
                  <c:v>5.6389999999999999E-3</c:v>
                </c:pt>
                <c:pt idx="14">
                  <c:v>2.856E-3</c:v>
                </c:pt>
                <c:pt idx="15">
                  <c:v>1.2250000000000006E-3</c:v>
                </c:pt>
              </c:numCache>
            </c:numRef>
          </c:val>
        </c:ser>
        <c:ser>
          <c:idx val="4"/>
          <c:order val="4"/>
          <c:tx>
            <c:strRef>
              <c:f>BER_素子間隔0.82_伝送距離10mm!$BC$153</c:f>
              <c:strCache>
                <c:ptCount val="1"/>
                <c:pt idx="0">
                  <c:v>4</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BER_素子間隔0.82_伝送距離10mm!$BC$169:$BC$184</c:f>
              <c:numCache>
                <c:formatCode>General</c:formatCode>
                <c:ptCount val="16"/>
                <c:pt idx="0">
                  <c:v>0.35000200000000015</c:v>
                </c:pt>
                <c:pt idx="1">
                  <c:v>0.31128000000000017</c:v>
                </c:pt>
                <c:pt idx="2">
                  <c:v>0.27255200000000002</c:v>
                </c:pt>
                <c:pt idx="3">
                  <c:v>0.23571900000000012</c:v>
                </c:pt>
                <c:pt idx="4">
                  <c:v>0.20055000000000001</c:v>
                </c:pt>
                <c:pt idx="5">
                  <c:v>0.167688</c:v>
                </c:pt>
                <c:pt idx="6">
                  <c:v>0.13763</c:v>
                </c:pt>
                <c:pt idx="7">
                  <c:v>0.11235199999999994</c:v>
                </c:pt>
                <c:pt idx="8">
                  <c:v>8.8278000000000023E-2</c:v>
                </c:pt>
                <c:pt idx="9">
                  <c:v>6.7833000000000046E-2</c:v>
                </c:pt>
                <c:pt idx="10">
                  <c:v>5.0808000000000013E-2</c:v>
                </c:pt>
                <c:pt idx="11">
                  <c:v>3.7141000000000021E-2</c:v>
                </c:pt>
                <c:pt idx="12">
                  <c:v>2.5846000000000011E-2</c:v>
                </c:pt>
                <c:pt idx="13">
                  <c:v>1.7216000000000002E-2</c:v>
                </c:pt>
                <c:pt idx="14">
                  <c:v>1.0808999999999999E-2</c:v>
                </c:pt>
                <c:pt idx="15">
                  <c:v>6.2640000000000013E-3</c:v>
                </c:pt>
              </c:numCache>
            </c:numRef>
          </c:val>
        </c:ser>
        <c:ser>
          <c:idx val="5"/>
          <c:order val="5"/>
          <c:tx>
            <c:strRef>
              <c:f>BER_素子間隔0.82_伝送距離10mm!$BD$153</c:f>
              <c:strCache>
                <c:ptCount val="1"/>
                <c:pt idx="0">
                  <c:v>5</c:v>
                </c:pt>
              </c:strCache>
            </c:strRef>
          </c:tx>
          <c:cat>
            <c:numRef>
              <c:f>BER_素子間隔0.82_伝送距離10mm!$R$169:$R$184</c:f>
              <c:numCache>
                <c:formatCode>General</c:formatCode>
                <c:ptCount val="16"/>
                <c:pt idx="0">
                  <c:v>15</c:v>
                </c:pt>
                <c:pt idx="1">
                  <c:v>16</c:v>
                </c:pt>
                <c:pt idx="2">
                  <c:v>17</c:v>
                </c:pt>
                <c:pt idx="3">
                  <c:v>18</c:v>
                </c:pt>
                <c:pt idx="4">
                  <c:v>19</c:v>
                </c:pt>
                <c:pt idx="5">
                  <c:v>20</c:v>
                </c:pt>
                <c:pt idx="6">
                  <c:v>21</c:v>
                </c:pt>
                <c:pt idx="7">
                  <c:v>22</c:v>
                </c:pt>
                <c:pt idx="8">
                  <c:v>23</c:v>
                </c:pt>
                <c:pt idx="9">
                  <c:v>24</c:v>
                </c:pt>
                <c:pt idx="10">
                  <c:v>25</c:v>
                </c:pt>
                <c:pt idx="11">
                  <c:v>26</c:v>
                </c:pt>
                <c:pt idx="12">
                  <c:v>27</c:v>
                </c:pt>
                <c:pt idx="13">
                  <c:v>28</c:v>
                </c:pt>
                <c:pt idx="14">
                  <c:v>29</c:v>
                </c:pt>
                <c:pt idx="15">
                  <c:v>30</c:v>
                </c:pt>
              </c:numCache>
            </c:numRef>
          </c:cat>
          <c:val>
            <c:numRef>
              <c:f>BER_素子間隔0.82_伝送距離10mm!$BD$169:$BD$184</c:f>
              <c:numCache>
                <c:formatCode>General</c:formatCode>
                <c:ptCount val="16"/>
                <c:pt idx="0">
                  <c:v>0.4150390000000001</c:v>
                </c:pt>
                <c:pt idx="1">
                  <c:v>0.37721600000000016</c:v>
                </c:pt>
                <c:pt idx="2">
                  <c:v>0.33763900000000002</c:v>
                </c:pt>
                <c:pt idx="3">
                  <c:v>0.29940800000000017</c:v>
                </c:pt>
                <c:pt idx="4">
                  <c:v>0.26213999999999998</c:v>
                </c:pt>
                <c:pt idx="5">
                  <c:v>0.2264590000000001</c:v>
                </c:pt>
                <c:pt idx="6">
                  <c:v>0.19299700000000006</c:v>
                </c:pt>
                <c:pt idx="7">
                  <c:v>0.16419</c:v>
                </c:pt>
                <c:pt idx="8">
                  <c:v>0.13585800000000001</c:v>
                </c:pt>
                <c:pt idx="9">
                  <c:v>0.11129000000000004</c:v>
                </c:pt>
                <c:pt idx="10">
                  <c:v>8.9595000000000077E-2</c:v>
                </c:pt>
                <c:pt idx="11">
                  <c:v>7.1288999999999991E-2</c:v>
                </c:pt>
                <c:pt idx="12">
                  <c:v>5.5508000000000002E-2</c:v>
                </c:pt>
                <c:pt idx="13">
                  <c:v>4.2133000000000025E-2</c:v>
                </c:pt>
                <c:pt idx="14">
                  <c:v>3.1181000000000014E-2</c:v>
                </c:pt>
                <c:pt idx="15">
                  <c:v>2.1891000000000015E-2</c:v>
                </c:pt>
              </c:numCache>
            </c:numRef>
          </c:val>
        </c:ser>
        <c:bandFmts/>
        <c:axId val="67022208"/>
        <c:axId val="67036672"/>
        <c:axId val="59618624"/>
      </c:surfaceChart>
      <c:catAx>
        <c:axId val="67022208"/>
        <c:scaling>
          <c:orientation val="minMax"/>
        </c:scaling>
        <c:axPos val="b"/>
        <c:title>
          <c:tx>
            <c:rich>
              <a:bodyPr/>
              <a:lstStyle/>
              <a:p>
                <a:pPr>
                  <a:defRPr b="0">
                    <a:latin typeface="Times New Roman" pitchFamily="18" charset="0"/>
                    <a:cs typeface="Times New Roman" pitchFamily="18" charset="0"/>
                  </a:defRPr>
                </a:pPr>
                <a:r>
                  <a:rPr lang="en-US" altLang="ja-JP" b="0">
                    <a:latin typeface="Times New Roman" pitchFamily="18" charset="0"/>
                    <a:cs typeface="Times New Roman" pitchFamily="18" charset="0"/>
                  </a:rPr>
                  <a:t>SNR [dB]</a:t>
                </a:r>
                <a:endParaRPr lang="ja-JP" altLang="en-US" b="0">
                  <a:latin typeface="Times New Roman" pitchFamily="18" charset="0"/>
                  <a:cs typeface="Times New Roman" pitchFamily="18" charset="0"/>
                </a:endParaRPr>
              </a:p>
            </c:rich>
          </c:tx>
          <c:layout>
            <c:manualLayout>
              <c:xMode val="edge"/>
              <c:yMode val="edge"/>
              <c:x val="0.37025198595914316"/>
              <c:y val="0.77410721153555895"/>
            </c:manualLayout>
          </c:layout>
        </c:title>
        <c:numFmt formatCode="General" sourceLinked="1"/>
        <c:majorTickMark val="in"/>
        <c:tickLblPos val="nextTo"/>
        <c:txPr>
          <a:bodyPr/>
          <a:lstStyle/>
          <a:p>
            <a:pPr>
              <a:defRPr>
                <a:latin typeface="Times New Roman" pitchFamily="18" charset="0"/>
                <a:cs typeface="Times New Roman" pitchFamily="18" charset="0"/>
              </a:defRPr>
            </a:pPr>
            <a:endParaRPr lang="ja-JP"/>
          </a:p>
        </c:txPr>
        <c:crossAx val="67036672"/>
        <c:crossesAt val="1.0000000000000028E-12"/>
        <c:auto val="1"/>
        <c:lblAlgn val="ctr"/>
        <c:lblOffset val="100"/>
      </c:catAx>
      <c:valAx>
        <c:axId val="67036672"/>
        <c:scaling>
          <c:logBase val="10"/>
          <c:orientation val="minMax"/>
          <c:max val="1"/>
          <c:min val="1.0000000000000016E-6"/>
        </c:scaling>
        <c:axPos val="l"/>
        <c:majorGridlines/>
        <c:title>
          <c:tx>
            <c:rich>
              <a:bodyPr rot="-5400000" vert="horz"/>
              <a:lstStyle/>
              <a:p>
                <a:pPr>
                  <a:defRPr b="0">
                    <a:latin typeface="Times New Roman" pitchFamily="18" charset="0"/>
                    <a:cs typeface="Times New Roman" pitchFamily="18" charset="0"/>
                  </a:defRPr>
                </a:pPr>
                <a:r>
                  <a:rPr lang="en-US" altLang="ja-JP" b="0">
                    <a:latin typeface="Times New Roman" pitchFamily="18" charset="0"/>
                    <a:cs typeface="Times New Roman" pitchFamily="18" charset="0"/>
                  </a:rPr>
                  <a:t>Displacement</a:t>
                </a:r>
                <a:r>
                  <a:rPr lang="en-US" altLang="ja-JP" b="0" baseline="0">
                    <a:latin typeface="Times New Roman" pitchFamily="18" charset="0"/>
                    <a:cs typeface="Times New Roman" pitchFamily="18" charset="0"/>
                  </a:rPr>
                  <a:t> [mm]</a:t>
                </a:r>
                <a:endParaRPr lang="ja-JP" altLang="en-US" b="0">
                  <a:latin typeface="Times New Roman" pitchFamily="18" charset="0"/>
                  <a:cs typeface="Times New Roman" pitchFamily="18" charset="0"/>
                </a:endParaRPr>
              </a:p>
            </c:rich>
          </c:tx>
          <c:layout>
            <c:manualLayout>
              <c:xMode val="edge"/>
              <c:yMode val="edge"/>
              <c:x val="0.91797105784264421"/>
              <c:y val="0.47416297879828739"/>
            </c:manualLayout>
          </c:layout>
        </c:title>
        <c:numFmt formatCode="General" sourceLinked="1"/>
        <c:minorTickMark val="in"/>
        <c:tickLblPos val="none"/>
        <c:spPr>
          <a:noFill/>
        </c:spPr>
        <c:crossAx val="67022208"/>
        <c:crossesAt val="1"/>
        <c:crossBetween val="midCat"/>
        <c:majorUnit val="10"/>
        <c:minorUnit val="10"/>
      </c:valAx>
      <c:serAx>
        <c:axId val="59618624"/>
        <c:scaling>
          <c:orientation val="minMax"/>
        </c:scaling>
        <c:axPos val="b"/>
        <c:majorTickMark val="in"/>
        <c:tickLblPos val="nextTo"/>
        <c:txPr>
          <a:bodyPr anchor="ctr" anchorCtr="1"/>
          <a:lstStyle/>
          <a:p>
            <a:pPr>
              <a:defRPr>
                <a:latin typeface="Times New Roman" pitchFamily="18" charset="0"/>
                <a:cs typeface="Times New Roman" pitchFamily="18" charset="0"/>
              </a:defRPr>
            </a:pPr>
            <a:endParaRPr lang="ja-JP"/>
          </a:p>
        </c:txPr>
        <c:crossAx val="67036672"/>
        <c:crossesAt val="1.0000000000000028E-12"/>
        <c:tickLblSkip val="1"/>
      </c:serAx>
    </c:plotArea>
    <c:plotVisOnly val="1"/>
    <c:dispBlanksAs val="zero"/>
  </c:chart>
  <c:txPr>
    <a:bodyPr/>
    <a:lstStyle/>
    <a:p>
      <a:pPr>
        <a:defRPr sz="1800">
          <a:latin typeface="ＭＳ ゴシック" pitchFamily="49" charset="-128"/>
          <a:ea typeface="ＭＳ ゴシック" pitchFamily="49" charset="-128"/>
        </a:defRPr>
      </a:pPr>
      <a:endParaRPr lang="ja-JP"/>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0.076</cdr:x>
      <cdr:y>0.44783</cdr:y>
    </cdr:from>
    <cdr:to>
      <cdr:x>0.18008</cdr:x>
      <cdr:y>0.49975</cdr:y>
    </cdr:to>
    <cdr:sp macro="" textlink="">
      <cdr:nvSpPr>
        <cdr:cNvPr id="3" name="テキスト ボックス 2"/>
        <cdr:cNvSpPr txBox="1"/>
      </cdr:nvSpPr>
      <cdr:spPr>
        <a:xfrm xmlns:a="http://schemas.openxmlformats.org/drawingml/2006/main">
          <a:off x="531173" y="3621927"/>
          <a:ext cx="727484" cy="41991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-2</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0.11865</cdr:x>
      <cdr:y>0.50396</cdr:y>
    </cdr:from>
    <cdr:to>
      <cdr:x>0.21613</cdr:x>
      <cdr:y>0.54792</cdr:y>
    </cdr:to>
    <cdr:sp macro="" textlink="">
      <cdr:nvSpPr>
        <cdr:cNvPr id="4" name="テキスト ボックス 3"/>
        <cdr:cNvSpPr txBox="1"/>
      </cdr:nvSpPr>
      <cdr:spPr>
        <a:xfrm xmlns:a="http://schemas.openxmlformats.org/drawingml/2006/main">
          <a:off x="829317" y="4075940"/>
          <a:ext cx="681304" cy="35551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-3</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0.1562</cdr:x>
      <cdr:y>0.55065</cdr:y>
    </cdr:from>
    <cdr:to>
      <cdr:x>0.26063</cdr:x>
      <cdr:y>0.59725</cdr:y>
    </cdr:to>
    <cdr:sp macro="" textlink="">
      <cdr:nvSpPr>
        <cdr:cNvPr id="5" name="テキスト ボックス 4"/>
        <cdr:cNvSpPr txBox="1"/>
      </cdr:nvSpPr>
      <cdr:spPr>
        <a:xfrm xmlns:a="http://schemas.openxmlformats.org/drawingml/2006/main">
          <a:off x="1091768" y="4453567"/>
          <a:ext cx="729873" cy="3768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-4</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0.21592</cdr:x>
      <cdr:y>0.57631</cdr:y>
    </cdr:from>
    <cdr:to>
      <cdr:x>0.31729</cdr:x>
      <cdr:y>0.63018</cdr:y>
    </cdr:to>
    <cdr:sp macro="" textlink="">
      <cdr:nvSpPr>
        <cdr:cNvPr id="6" name="テキスト ボックス 5"/>
        <cdr:cNvSpPr txBox="1"/>
      </cdr:nvSpPr>
      <cdr:spPr>
        <a:xfrm xmlns:a="http://schemas.openxmlformats.org/drawingml/2006/main">
          <a:off x="1509146" y="4661095"/>
          <a:ext cx="708559" cy="4356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-5</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0.4437</cdr:x>
      <cdr:y>0.34183</cdr:y>
    </cdr:from>
    <cdr:to>
      <cdr:x>0.6088</cdr:x>
      <cdr:y>0.40685</cdr:y>
    </cdr:to>
    <cdr:sp macro="" textlink="">
      <cdr:nvSpPr>
        <cdr:cNvPr id="7" name="テキスト ボックス 6"/>
        <cdr:cNvSpPr txBox="1"/>
      </cdr:nvSpPr>
      <cdr:spPr>
        <a:xfrm xmlns:a="http://schemas.openxmlformats.org/drawingml/2006/main">
          <a:off x="3089133" y="2604199"/>
          <a:ext cx="1149487" cy="4953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QPSK</a:t>
          </a:r>
          <a:endParaRPr lang="ja-JP" altLang="en-US" sz="2100">
            <a:latin typeface="Times New Roman" pitchFamily="18" charset="0"/>
            <a:cs typeface="Times New Roman"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0.09446</cdr:x>
      <cdr:y>0.45488</cdr:y>
    </cdr:from>
    <cdr:to>
      <cdr:x>0.20113</cdr:x>
      <cdr:y>0.50051</cdr:y>
    </cdr:to>
    <cdr:sp macro="" textlink="">
      <cdr:nvSpPr>
        <cdr:cNvPr id="2" name="テキスト ボックス 1"/>
        <cdr:cNvSpPr txBox="1"/>
      </cdr:nvSpPr>
      <cdr:spPr>
        <a:xfrm xmlns:a="http://schemas.openxmlformats.org/drawingml/2006/main">
          <a:off x="677401" y="3633125"/>
          <a:ext cx="764951" cy="36449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-1</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0.31484</cdr:x>
      <cdr:y>0.50423</cdr:y>
    </cdr:from>
    <cdr:to>
      <cdr:x>0.41934</cdr:x>
      <cdr:y>0.54651</cdr:y>
    </cdr:to>
    <cdr:sp macro="" textlink="">
      <cdr:nvSpPr>
        <cdr:cNvPr id="3" name="テキスト ボックス 2"/>
        <cdr:cNvSpPr txBox="1"/>
      </cdr:nvSpPr>
      <cdr:spPr>
        <a:xfrm xmlns:a="http://schemas.openxmlformats.org/drawingml/2006/main">
          <a:off x="2257728" y="4027363"/>
          <a:ext cx="749445" cy="3376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-2</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0.44406</cdr:x>
      <cdr:y>0.54545</cdr:y>
    </cdr:from>
    <cdr:to>
      <cdr:x>0.54154</cdr:x>
      <cdr:y>0.58941</cdr:y>
    </cdr:to>
    <cdr:sp macro="" textlink="">
      <cdr:nvSpPr>
        <cdr:cNvPr id="4" name="テキスト ボックス 3"/>
        <cdr:cNvSpPr txBox="1"/>
      </cdr:nvSpPr>
      <cdr:spPr>
        <a:xfrm xmlns:a="http://schemas.openxmlformats.org/drawingml/2006/main">
          <a:off x="3184432" y="4356563"/>
          <a:ext cx="699041" cy="3511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-3</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0.42401</cdr:x>
      <cdr:y>0.3387</cdr:y>
    </cdr:from>
    <cdr:to>
      <cdr:x>0.59662</cdr:x>
      <cdr:y>0.39789</cdr:y>
    </cdr:to>
    <cdr:sp macro="" textlink="">
      <cdr:nvSpPr>
        <cdr:cNvPr id="7" name="テキスト ボックス 6"/>
        <cdr:cNvSpPr txBox="1"/>
      </cdr:nvSpPr>
      <cdr:spPr>
        <a:xfrm xmlns:a="http://schemas.openxmlformats.org/drawingml/2006/main">
          <a:off x="3040620" y="2705191"/>
          <a:ext cx="1237786" cy="47277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16QAM</a:t>
          </a:r>
          <a:endParaRPr lang="ja-JP" altLang="en-US" sz="2100">
            <a:latin typeface="Times New Roman" pitchFamily="18" charset="0"/>
            <a:cs typeface="Times New Roman" pitchFamily="18" charset="0"/>
          </a:endParaRPr>
        </a:p>
      </cdr:txBody>
    </cdr:sp>
  </cdr:relSizeAnchor>
  <cdr:relSizeAnchor xmlns:cdr="http://schemas.openxmlformats.org/drawingml/2006/chartDrawing">
    <cdr:from>
      <cdr:x>0.53278</cdr:x>
      <cdr:y>0.57072</cdr:y>
    </cdr:from>
    <cdr:to>
      <cdr:x>0.63945</cdr:x>
      <cdr:y>0.61636</cdr:y>
    </cdr:to>
    <cdr:sp macro="" textlink="">
      <cdr:nvSpPr>
        <cdr:cNvPr id="8" name="テキスト ボックス 7"/>
        <cdr:cNvSpPr txBox="1"/>
      </cdr:nvSpPr>
      <cdr:spPr>
        <a:xfrm xmlns:a="http://schemas.openxmlformats.org/drawingml/2006/main">
          <a:off x="3820651" y="4558410"/>
          <a:ext cx="764951" cy="36449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-4</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0.60109</cdr:x>
      <cdr:y>0.58435</cdr:y>
    </cdr:from>
    <cdr:to>
      <cdr:x>0.70776</cdr:x>
      <cdr:y>0.62999</cdr:y>
    </cdr:to>
    <cdr:sp macro="" textlink="">
      <cdr:nvSpPr>
        <cdr:cNvPr id="9" name="テキスト ボックス 8"/>
        <cdr:cNvSpPr txBox="1"/>
      </cdr:nvSpPr>
      <cdr:spPr>
        <a:xfrm xmlns:a="http://schemas.openxmlformats.org/drawingml/2006/main">
          <a:off x="4310508" y="4667268"/>
          <a:ext cx="764951" cy="36449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-5</a:t>
          </a:r>
          <a:endParaRPr lang="ja-JP" altLang="en-US" sz="2100" baseline="30000">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0.58039</cdr:x>
      <cdr:y>0.57181</cdr:y>
    </cdr:from>
    <cdr:to>
      <cdr:x>0.68447</cdr:x>
      <cdr:y>0.62373</cdr:y>
    </cdr:to>
    <cdr:sp macro="" textlink="">
      <cdr:nvSpPr>
        <cdr:cNvPr id="3" name="テキスト ボックス 2"/>
        <cdr:cNvSpPr txBox="1"/>
      </cdr:nvSpPr>
      <cdr:spPr>
        <a:xfrm xmlns:a="http://schemas.openxmlformats.org/drawingml/2006/main">
          <a:off x="4126192" y="4393069"/>
          <a:ext cx="739939" cy="3988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-2</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0.71289</cdr:x>
      <cdr:y>0.60314</cdr:y>
    </cdr:from>
    <cdr:to>
      <cdr:x>0.81037</cdr:x>
      <cdr:y>0.6471</cdr:y>
    </cdr:to>
    <cdr:sp macro="" textlink="">
      <cdr:nvSpPr>
        <cdr:cNvPr id="4" name="テキスト ボックス 3"/>
        <cdr:cNvSpPr txBox="1"/>
      </cdr:nvSpPr>
      <cdr:spPr>
        <a:xfrm xmlns:a="http://schemas.openxmlformats.org/drawingml/2006/main">
          <a:off x="5068140" y="4633802"/>
          <a:ext cx="693018" cy="33773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-3</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0.7725</cdr:x>
      <cdr:y>0.64254</cdr:y>
    </cdr:from>
    <cdr:to>
      <cdr:x>0.87693</cdr:x>
      <cdr:y>0.68914</cdr:y>
    </cdr:to>
    <cdr:sp macro="" textlink="">
      <cdr:nvSpPr>
        <cdr:cNvPr id="5" name="テキスト ボックス 4"/>
        <cdr:cNvSpPr txBox="1"/>
      </cdr:nvSpPr>
      <cdr:spPr>
        <a:xfrm xmlns:a="http://schemas.openxmlformats.org/drawingml/2006/main">
          <a:off x="5491978" y="4936480"/>
          <a:ext cx="742427" cy="3580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-4</a:t>
          </a:r>
          <a:endParaRPr lang="ja-JP" altLang="en-US" sz="2100" baseline="30000">
            <a:latin typeface="Times New Roman" pitchFamily="18" charset="0"/>
            <a:cs typeface="Times New Roman" pitchFamily="18" charset="0"/>
          </a:endParaRPr>
        </a:p>
      </cdr:txBody>
    </cdr:sp>
  </cdr:relSizeAnchor>
  <cdr:relSizeAnchor xmlns:cdr="http://schemas.openxmlformats.org/drawingml/2006/chartDrawing">
    <cdr:from>
      <cdr:x>0.42636</cdr:x>
      <cdr:y>0.34183</cdr:y>
    </cdr:from>
    <cdr:to>
      <cdr:x>0.59029</cdr:x>
      <cdr:y>0.3967</cdr:y>
    </cdr:to>
    <cdr:sp macro="" textlink="">
      <cdr:nvSpPr>
        <cdr:cNvPr id="7" name="テキスト ボックス 6"/>
        <cdr:cNvSpPr txBox="1"/>
      </cdr:nvSpPr>
      <cdr:spPr>
        <a:xfrm xmlns:a="http://schemas.openxmlformats.org/drawingml/2006/main">
          <a:off x="3031146" y="2626197"/>
          <a:ext cx="1165454" cy="4215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64QAM</a:t>
          </a:r>
          <a:endParaRPr lang="ja-JP" altLang="en-US" sz="2100">
            <a:latin typeface="Times New Roman" pitchFamily="18" charset="0"/>
            <a:cs typeface="Times New Roman" pitchFamily="18" charset="0"/>
          </a:endParaRPr>
        </a:p>
      </cdr:txBody>
    </cdr:sp>
  </cdr:relSizeAnchor>
  <cdr:relSizeAnchor xmlns:cdr="http://schemas.openxmlformats.org/drawingml/2006/chartDrawing">
    <cdr:from>
      <cdr:x>0.305</cdr:x>
      <cdr:y>0.52651</cdr:y>
    </cdr:from>
    <cdr:to>
      <cdr:x>0.41061</cdr:x>
      <cdr:y>0.58048</cdr:y>
    </cdr:to>
    <cdr:sp macro="" textlink="">
      <cdr:nvSpPr>
        <cdr:cNvPr id="2" name="テキスト ボックス 1"/>
        <cdr:cNvSpPr txBox="1"/>
      </cdr:nvSpPr>
      <cdr:spPr>
        <a:xfrm xmlns:a="http://schemas.openxmlformats.org/drawingml/2006/main">
          <a:off x="2168335" y="4045044"/>
          <a:ext cx="750794" cy="4146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2100">
              <a:latin typeface="Times New Roman" pitchFamily="18" charset="0"/>
              <a:cs typeface="Times New Roman" pitchFamily="18" charset="0"/>
            </a:rPr>
            <a:t>10</a:t>
          </a:r>
          <a:r>
            <a:rPr lang="en-US" altLang="ja-JP" sz="2100" baseline="30000">
              <a:latin typeface="Times New Roman" pitchFamily="18" charset="0"/>
              <a:cs typeface="Times New Roman" pitchFamily="18" charset="0"/>
            </a:rPr>
            <a:t>-1</a:t>
          </a:r>
          <a:endParaRPr lang="ja-JP" altLang="en-US" sz="2100" baseline="3000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&lt;#&gt;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&lt;#&gt;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r>
              <a:rPr lang="en-US" altLang="ja-JP" sz="1200" b="0" i="0" kern="1200" dirty="0" smtClean="0">
                <a:solidFill>
                  <a:schemeClr val="tx1"/>
                </a:solidFill>
                <a:latin typeface="Times New Roman" pitchFamily="18" charset="0"/>
                <a:ea typeface="+mn-ea"/>
                <a:cs typeface="+mn-cs"/>
              </a:rPr>
              <a:t>15-14-0300-00-003d-</a:t>
            </a:r>
            <a:r>
              <a:rPr lang="en-US" altLang="ja-JP" sz="1200" b="0" i="0" kern="1200" dirty="0" smtClean="0">
                <a:solidFill>
                  <a:schemeClr val="tx1"/>
                </a:solidFill>
                <a:latin typeface="Times New Roman" pitchFamily="18" charset="0"/>
                <a:ea typeface="ＭＳ Ｐゴシック" charset="-128"/>
                <a:cs typeface="+mn-cs"/>
              </a:rPr>
              <a:t>t</a:t>
            </a:r>
            <a:r>
              <a:rPr lang="en-US" altLang="ja-JP" sz="1200" b="0" dirty="0" smtClean="0">
                <a:ea typeface="ＭＳ Ｐゴシック" charset="-128"/>
              </a:rPr>
              <a:t>ransmission-performance-of-short-range-mimo-in-60-gHz-band</a:t>
            </a:r>
            <a:endParaRPr kumimoji="1" lang="ja-JP" altLang="en-US" b="0"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xmlns="" val="2970059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256QAM:</a:t>
            </a:r>
            <a:endParaRPr kumimoji="1" lang="en-US" altLang="ja-JP" baseline="0" dirty="0" smtClean="0"/>
          </a:p>
          <a:p>
            <a:r>
              <a:rPr kumimoji="1" lang="en-US" altLang="ja-JP" dirty="0" smtClean="0"/>
              <a:t>6.8 </a:t>
            </a:r>
            <a:r>
              <a:rPr kumimoji="1" lang="en-US" altLang="ja-JP" dirty="0" err="1" smtClean="0"/>
              <a:t>Gbit</a:t>
            </a:r>
            <a:r>
              <a:rPr kumimoji="1" lang="en-US" altLang="ja-JP" dirty="0" smtClean="0"/>
              <a:t>/s * 4/3 = 9.1 </a:t>
            </a:r>
            <a:r>
              <a:rPr kumimoji="1" lang="en-US" altLang="ja-JP" dirty="0" err="1" smtClean="0"/>
              <a:t>Gbit</a:t>
            </a:r>
            <a:r>
              <a:rPr kumimoji="1" lang="en-US" altLang="ja-JP" dirty="0" smtClean="0"/>
              <a:t>/s</a:t>
            </a:r>
          </a:p>
          <a:p>
            <a:r>
              <a:rPr kumimoji="1" lang="en-US" altLang="ja-JP" dirty="0" smtClean="0"/>
              <a:t>1024QAM:</a:t>
            </a:r>
          </a:p>
          <a:p>
            <a:r>
              <a:rPr kumimoji="1" lang="en-US" altLang="ja-JP" dirty="0" smtClean="0"/>
              <a:t>6.8 </a:t>
            </a:r>
            <a:r>
              <a:rPr kumimoji="1" lang="en-US" altLang="ja-JP" dirty="0" err="1" smtClean="0"/>
              <a:t>Gbit</a:t>
            </a:r>
            <a:r>
              <a:rPr kumimoji="1" lang="en-US" altLang="ja-JP" dirty="0" smtClean="0"/>
              <a:t>/s * 5/3</a:t>
            </a:r>
            <a:r>
              <a:rPr kumimoji="1" lang="en-US" altLang="ja-JP" baseline="0" dirty="0" smtClean="0"/>
              <a:t> = 11.3 </a:t>
            </a:r>
            <a:r>
              <a:rPr kumimoji="1" lang="en-US" altLang="ja-JP" baseline="0" dirty="0" err="1" smtClean="0"/>
              <a:t>Gbit</a:t>
            </a:r>
            <a:r>
              <a:rPr kumimoji="1" lang="en-US" altLang="ja-JP" baseline="0" dirty="0" smtClean="0"/>
              <a:t>/s</a:t>
            </a:r>
            <a:endParaRPr kumimoji="1" lang="ja-JP" altLang="en-US" dirty="0"/>
          </a:p>
        </p:txBody>
      </p:sp>
      <p:sp>
        <p:nvSpPr>
          <p:cNvPr id="4" name="ヘッダー プレースホルダ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 4"/>
          <p:cNvSpPr>
            <a:spLocks noGrp="1"/>
          </p:cNvSpPr>
          <p:nvPr>
            <p:ph type="dt" idx="11"/>
          </p:nvPr>
        </p:nvSpPr>
        <p:spPr/>
        <p:txBody>
          <a:bodyPr/>
          <a:lstStyle/>
          <a:p>
            <a:r>
              <a:rPr lang="en-US" altLang="ja-JP" smtClean="0"/>
              <a:t>&lt;month year&gt;</a:t>
            </a:r>
            <a:endParaRPr lang="en-US" altLang="ja-JP"/>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 6"/>
          <p:cNvSpPr>
            <a:spLocks noGrp="1"/>
          </p:cNvSpPr>
          <p:nvPr>
            <p:ph type="sldNum" sz="quarter" idx="13"/>
          </p:nvPr>
        </p:nvSpPr>
        <p:spPr/>
        <p:txBody>
          <a:bodyPr/>
          <a:lstStyle/>
          <a:p>
            <a:r>
              <a:rPr lang="en-US" altLang="ja-JP" smtClean="0"/>
              <a:t>Page </a:t>
            </a:r>
            <a:fld id="{DAB5ABA4-9B83-4CCC-82FF-37FB57CFDAEF}" type="slidenum">
              <a:rPr lang="en-US" altLang="ja-JP" smtClean="0"/>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1" name="日付プレースホルダー 10"/>
          <p:cNvSpPr>
            <a:spLocks noGrp="1"/>
          </p:cNvSpPr>
          <p:nvPr>
            <p:ph type="dt" sz="half" idx="10"/>
          </p:nvPr>
        </p:nvSpPr>
        <p:spPr/>
        <p:txBody>
          <a:bodyPr/>
          <a:lstStyle/>
          <a:p>
            <a:r>
              <a:rPr lang="en-US" altLang="ja-JP" smtClean="0"/>
              <a:t>May 2014</a:t>
            </a:r>
            <a:endParaRPr lang="en-US" altLang="ja-JP" dirty="0"/>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p14="http://schemas.microsoft.com/office/powerpoint/2010/main" xmlns="" val="29102417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1" name="日付プレースホルダー 10"/>
          <p:cNvSpPr>
            <a:spLocks noGrp="1"/>
          </p:cNvSpPr>
          <p:nvPr>
            <p:ph type="dt" sz="half" idx="10"/>
          </p:nvPr>
        </p:nvSpPr>
        <p:spPr/>
        <p:txBody>
          <a:bodyPr/>
          <a:lstStyle/>
          <a:p>
            <a:r>
              <a:rPr lang="en-US" altLang="ja-JP" smtClean="0"/>
              <a:t>May 2014</a:t>
            </a:r>
            <a:endParaRPr lang="en-US" altLang="ja-JP" dirty="0"/>
          </a:p>
        </p:txBody>
      </p:sp>
      <p:sp>
        <p:nvSpPr>
          <p:cNvPr id="12" name="スライド番号プレースホルダー 11"/>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p14="http://schemas.microsoft.com/office/powerpoint/2010/main" xmlns="" val="36514882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日付プレースホルダー 7"/>
          <p:cNvSpPr>
            <a:spLocks noGrp="1"/>
          </p:cNvSpPr>
          <p:nvPr>
            <p:ph type="dt" sz="half" idx="10"/>
          </p:nvPr>
        </p:nvSpPr>
        <p:spPr/>
        <p:txBody>
          <a:bodyPr/>
          <a:lstStyle/>
          <a:p>
            <a:r>
              <a:rPr lang="en-US" altLang="ja-JP" smtClean="0"/>
              <a:t>May 2014</a:t>
            </a:r>
            <a:endParaRPr lang="en-US" altLang="ja-JP" dirty="0"/>
          </a:p>
        </p:txBody>
      </p:sp>
      <p:sp>
        <p:nvSpPr>
          <p:cNvPr id="9" name="スライド番号プレースホルダー 8"/>
          <p:cNvSpPr>
            <a:spLocks noGrp="1"/>
          </p:cNvSpPr>
          <p:nvPr>
            <p:ph type="sldNum" sz="quarter" idx="11"/>
          </p:nvPr>
        </p:nvSpPr>
        <p:spPr/>
        <p:txBody>
          <a:bodyPr/>
          <a:lstStyle/>
          <a:p>
            <a:r>
              <a:rPr lang="en-US" altLang="ja-JP" smtClean="0"/>
              <a:t>Slide </a:t>
            </a:r>
            <a:fld id="{D82A7083-144B-4CAE-9BCE-F602E8314F10}" type="slidenum">
              <a:rPr lang="en-US" altLang="ja-JP" smtClean="0"/>
              <a:pPr/>
              <a:t>&lt;#&gt;</a:t>
            </a:fld>
            <a:endParaRPr lang="en-US" altLang="ja-JP"/>
          </a:p>
        </p:txBody>
      </p:sp>
    </p:spTree>
    <p:extLst>
      <p:ext uri="{BB962C8B-B14F-4D97-AF65-F5344CB8AC3E}">
        <p14:creationId xmlns:p14="http://schemas.microsoft.com/office/powerpoint/2010/main" xmlns="" val="37569728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1112" y="28476"/>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D82A7083-144B-4CAE-9BCE-F602E8314F10}" type="slidenum">
              <a:rPr lang="en-US" altLang="ja-JP"/>
              <a:pPr/>
              <a:t>&lt;#&gt;</a:t>
            </a:fld>
            <a:endParaRPr lang="en-US" altLang="ja-JP" dirty="0"/>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ea typeface="ＭＳ Ｐゴシック" charset="-128"/>
              </a:rPr>
              <a:t>doc.: IEEE 802.15</a:t>
            </a:r>
            <a:r>
              <a:rPr lang="en-US" altLang="ja-JP" sz="1400" b="1" i="0" kern="1200" dirty="0" smtClean="0">
                <a:solidFill>
                  <a:schemeClr val="tx1"/>
                </a:solidFill>
                <a:latin typeface="Times New Roman" pitchFamily="18" charset="0"/>
                <a:ea typeface="+mn-ea"/>
                <a:cs typeface="+mn-cs"/>
              </a:rPr>
              <a:t>-14-0300-00-003d</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May 2014</a:t>
            </a:r>
          </a:p>
        </p:txBody>
      </p:sp>
      <p:sp>
        <p:nvSpPr>
          <p:cNvPr id="12" name="Rectangle 7"/>
          <p:cNvSpPr>
            <a:spLocks noChangeArrowheads="1"/>
          </p:cNvSpPr>
          <p:nvPr userDrawn="1"/>
        </p:nvSpPr>
        <p:spPr bwMode="auto">
          <a:xfrm>
            <a:off x="6372200" y="6561877"/>
            <a:ext cx="265998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b="0" dirty="0" smtClean="0"/>
              <a:t>Ken </a:t>
            </a:r>
            <a:r>
              <a:rPr lang="en-US" altLang="ja-JP" sz="1200" b="0" dirty="0" err="1" smtClean="0"/>
              <a:t>Hiraga</a:t>
            </a:r>
            <a:r>
              <a:rPr lang="en-US" altLang="ja-JP" sz="1200" b="0" dirty="0" smtClean="0"/>
              <a:t>, NTT Corporation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1"/>
          </p:nvPr>
        </p:nvSpPr>
        <p:spPr>
          <a:xfrm>
            <a:off x="4344988" y="6475413"/>
            <a:ext cx="530225" cy="182562"/>
          </a:xfrm>
        </p:spPr>
        <p:txBody>
          <a:bodyPr/>
          <a:lstStyle/>
          <a:p>
            <a:r>
              <a:rPr lang="en-US" altLang="ja-JP" dirty="0"/>
              <a:t>Slide </a:t>
            </a:r>
            <a:fld id="{C71A785E-2BA3-4AA5-AE9F-89AD4FC611BF}" type="slidenum">
              <a:rPr lang="en-US" altLang="ja-JP"/>
              <a:pPr/>
              <a:t>1</a:t>
            </a:fld>
            <a:endParaRPr lang="en-US" altLang="ja-JP" dirty="0"/>
          </a:p>
        </p:txBody>
      </p:sp>
      <p:sp>
        <p:nvSpPr>
          <p:cNvPr id="27651" name="Rectangle 3"/>
          <p:cNvSpPr>
            <a:spLocks noChangeArrowheads="1"/>
          </p:cNvSpPr>
          <p:nvPr/>
        </p:nvSpPr>
        <p:spPr bwMode="auto">
          <a:xfrm>
            <a:off x="152400" y="609600"/>
            <a:ext cx="8812088" cy="52629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Transmission </a:t>
            </a:r>
            <a:r>
              <a:rPr lang="en-US" altLang="ja-JP" sz="1600" dirty="0">
                <a:ea typeface="ＭＳ Ｐゴシック" charset="-128"/>
              </a:rPr>
              <a:t>performance of short-range MIMO in 60-GHz </a:t>
            </a:r>
            <a:r>
              <a:rPr lang="en-US" altLang="ja-JP" sz="1600" dirty="0" smtClean="0">
                <a:ea typeface="ＭＳ Ｐゴシック" charset="-128"/>
              </a:rPr>
              <a:t>band</a:t>
            </a:r>
            <a:endParaRPr lang="en-US" altLang="ja-JP" sz="1600" dirty="0">
              <a:ea typeface="ＭＳ Ｐゴシック" charset="-128"/>
            </a:endParaRPr>
          </a:p>
          <a:p>
            <a:r>
              <a:rPr lang="en-US" altLang="ja-JP" sz="1600" b="1" dirty="0">
                <a:ea typeface="ＭＳ Ｐゴシック" charset="-128"/>
              </a:rPr>
              <a:t>Date </a:t>
            </a:r>
            <a:r>
              <a:rPr lang="en-US" altLang="ja-JP" sz="1600" b="1" dirty="0" smtClean="0">
                <a:ea typeface="ＭＳ Ｐゴシック" charset="-128"/>
              </a:rPr>
              <a:t>Submitted: </a:t>
            </a:r>
            <a:r>
              <a:rPr lang="en-US" altLang="ja-JP" sz="1600" dirty="0" smtClean="0">
                <a:ea typeface="ＭＳ Ｐゴシック" charset="-128"/>
              </a:rPr>
              <a:t>13 May, 2014</a:t>
            </a:r>
            <a:endParaRPr lang="en-US" altLang="ja-JP" sz="1600" dirty="0">
              <a:ea typeface="ＭＳ Ｐゴシック" charset="-128"/>
            </a:endParaRP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Ken </a:t>
            </a:r>
            <a:r>
              <a:rPr lang="en-US" altLang="ja-JP" sz="1600" dirty="0" err="1" smtClean="0">
                <a:ea typeface="ＭＳ Ｐゴシック" charset="-128"/>
              </a:rPr>
              <a:t>Hiraga</a:t>
            </a:r>
            <a:r>
              <a:rPr lang="en-US" altLang="ja-JP" sz="1600" dirty="0" smtClean="0">
                <a:ea typeface="ＭＳ Ｐゴシック" charset="-128"/>
              </a:rPr>
              <a:t>, </a:t>
            </a:r>
            <a:r>
              <a:rPr lang="en-US" altLang="ja-JP" sz="1600" dirty="0" err="1" smtClean="0">
                <a:ea typeface="ＭＳ Ｐゴシック" charset="-128"/>
              </a:rPr>
              <a:t>Kazumitsu</a:t>
            </a:r>
            <a:r>
              <a:rPr lang="en-US" altLang="ja-JP" sz="1600" dirty="0" smtClean="0">
                <a:ea typeface="ＭＳ Ｐゴシック" charset="-128"/>
              </a:rPr>
              <a:t> Sakamoto, Tomohiro Seki, </a:t>
            </a:r>
            <a:r>
              <a:rPr lang="en-US" altLang="ja-JP" sz="1600" dirty="0" err="1" smtClean="0">
                <a:ea typeface="ＭＳ Ｐゴシック" charset="-128"/>
              </a:rPr>
              <a:t>Toshimitsu</a:t>
            </a:r>
            <a:r>
              <a:rPr lang="en-US" altLang="ja-JP" sz="1600" dirty="0" smtClean="0">
                <a:ea typeface="ＭＳ Ｐゴシック" charset="-128"/>
              </a:rPr>
              <a:t> </a:t>
            </a:r>
            <a:r>
              <a:rPr lang="en-US" altLang="ja-JP" sz="1600" dirty="0" err="1" smtClean="0">
                <a:ea typeface="ＭＳ Ｐゴシック" charset="-128"/>
              </a:rPr>
              <a:t>Tsubaki</a:t>
            </a:r>
            <a:r>
              <a:rPr lang="en-US" altLang="ja-JP" sz="1600" dirty="0" smtClean="0">
                <a:ea typeface="ＭＳ Ｐゴシック" charset="-128"/>
              </a:rPr>
              <a:t>, Hideki </a:t>
            </a:r>
            <a:r>
              <a:rPr lang="en-US" altLang="ja-JP" sz="1600" dirty="0" err="1" smtClean="0">
                <a:ea typeface="ＭＳ Ｐゴシック" charset="-128"/>
              </a:rPr>
              <a:t>Toshinaga</a:t>
            </a:r>
            <a:r>
              <a:rPr lang="ja-JP" altLang="en-US" sz="1600" dirty="0" smtClean="0">
                <a:ea typeface="ＭＳ Ｐゴシック" charset="-128"/>
              </a:rPr>
              <a:t> </a:t>
            </a:r>
            <a:r>
              <a:rPr lang="en-US" altLang="ja-JP" sz="1600" dirty="0" smtClean="0">
                <a:ea typeface="ＭＳ Ｐゴシック" charset="-128"/>
              </a:rPr>
              <a:t>and </a:t>
            </a:r>
            <a:r>
              <a:rPr lang="en-US" altLang="ja-JP" sz="1600" dirty="0" err="1" smtClean="0">
                <a:ea typeface="ＭＳ Ｐゴシック" charset="-128"/>
              </a:rPr>
              <a:t>Tadao</a:t>
            </a:r>
            <a:r>
              <a:rPr lang="en-US" altLang="ja-JP" sz="1600" dirty="0" smtClean="0">
                <a:ea typeface="ＭＳ Ｐゴシック" charset="-128"/>
              </a:rPr>
              <a:t> Nakagawa</a:t>
            </a:r>
          </a:p>
          <a:p>
            <a:r>
              <a:rPr lang="en-US" altLang="ja-JP" sz="1600" dirty="0" smtClean="0">
                <a:ea typeface="ＭＳ Ｐゴシック" charset="-128"/>
              </a:rPr>
              <a:t>Company: NTT corporation</a:t>
            </a:r>
            <a:endParaRPr lang="en-US" altLang="ja-JP" sz="1600" dirty="0">
              <a:ea typeface="ＭＳ Ｐゴシック" charset="-128"/>
            </a:endParaRPr>
          </a:p>
          <a:p>
            <a:r>
              <a:rPr lang="en-US" altLang="ja-JP" sz="1600" dirty="0" smtClean="0">
                <a:ea typeface="ＭＳ Ｐゴシック" charset="-128"/>
              </a:rPr>
              <a:t>Address: </a:t>
            </a:r>
            <a:r>
              <a:rPr lang="en-US" altLang="ja-JP" sz="1600" dirty="0" err="1" smtClean="0">
                <a:ea typeface="ＭＳ Ｐゴシック" charset="-128"/>
              </a:rPr>
              <a:t>Hirarinooka</a:t>
            </a:r>
            <a:r>
              <a:rPr lang="en-US" altLang="ja-JP" sz="1600" dirty="0" smtClean="0">
                <a:ea typeface="ＭＳ Ｐゴシック" charset="-128"/>
              </a:rPr>
              <a:t> 1-1, Yokosuka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:+81-46-859-3474, </a:t>
            </a:r>
            <a:r>
              <a:rPr lang="en-US" altLang="ja-JP" sz="1600" dirty="0">
                <a:ea typeface="ＭＳ Ｐゴシック" charset="-128"/>
              </a:rPr>
              <a:t>FAX: </a:t>
            </a:r>
            <a:r>
              <a:rPr lang="en-US" altLang="ja-JP" sz="1600" dirty="0" smtClean="0">
                <a:ea typeface="ＭＳ Ｐゴシック" charset="-128"/>
              </a:rPr>
              <a:t>+81-46-855-1497, E-Mail: hiraga.ken@lab.ntt.co.jp</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This document describes the calculated transmission performance of short-range MIMO for the kiosk downloading. Influences on BER by displacement are shown.</a:t>
            </a:r>
            <a:endParaRPr lang="en-US" altLang="ja-JP" sz="1600" dirty="0">
              <a:ea typeface="ＭＳ Ｐゴシック" charset="-128"/>
            </a:endParaRPr>
          </a:p>
          <a:p>
            <a:pPr>
              <a:spcBef>
                <a:spcPts val="600"/>
              </a:spcBef>
              <a:spcAft>
                <a:spcPts val="600"/>
              </a:spcAft>
            </a:pPr>
            <a:r>
              <a:rPr lang="en-US" altLang="ja-JP" sz="1600" b="1" dirty="0" smtClean="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discuss the MIMO setting in the 60-GHz kiosk model.</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1"/>
          </p:nvPr>
        </p:nvSpPr>
        <p:spPr>
          <a:xfrm>
            <a:off x="4344988" y="6475413"/>
            <a:ext cx="530225" cy="182562"/>
          </a:xfrm>
        </p:spPr>
        <p:txBody>
          <a:bodyPr/>
          <a:lstStyle/>
          <a:p>
            <a:r>
              <a:rPr lang="en-US" altLang="ja-JP" smtClean="0"/>
              <a:t>Slide </a:t>
            </a:r>
            <a:fld id="{D82A7083-144B-4CAE-9BCE-F602E8314F10}" type="slidenum">
              <a:rPr lang="en-US" altLang="ja-JP" smtClean="0"/>
              <a:pPr/>
              <a:t>10</a:t>
            </a:fld>
            <a:endParaRPr lang="en-US" altLang="ja-JP"/>
          </a:p>
        </p:txBody>
      </p:sp>
      <p:sp>
        <p:nvSpPr>
          <p:cNvPr id="6" name="タイトル 5"/>
          <p:cNvSpPr>
            <a:spLocks noGrp="1"/>
          </p:cNvSpPr>
          <p:nvPr>
            <p:ph type="title"/>
          </p:nvPr>
        </p:nvSpPr>
        <p:spPr>
          <a:xfrm>
            <a:off x="685800" y="685800"/>
            <a:ext cx="7772400" cy="1663080"/>
          </a:xfrm>
        </p:spPr>
        <p:txBody>
          <a:bodyPr/>
          <a:lstStyle/>
          <a:p>
            <a:r>
              <a:rPr lang="en-US" altLang="ja-JP" b="1" dirty="0"/>
              <a:t>Influences by antenna </a:t>
            </a:r>
            <a:r>
              <a:rPr lang="en-US" altLang="ja-JP" b="1" dirty="0" smtClean="0"/>
              <a:t>displacement</a:t>
            </a:r>
            <a:br>
              <a:rPr lang="en-US" altLang="ja-JP" b="1" dirty="0" smtClean="0"/>
            </a:br>
            <a:r>
              <a:rPr lang="en-US" altLang="ja-JP" b="1" dirty="0" smtClean="0"/>
              <a:t>(3) 64 QAM</a:t>
            </a:r>
            <a:endParaRPr kumimoji="1" lang="ja-JP" altLang="en-US" b="1" dirty="0"/>
          </a:p>
        </p:txBody>
      </p:sp>
      <p:graphicFrame>
        <p:nvGraphicFramePr>
          <p:cNvPr id="8" name="グラフ 7"/>
          <p:cNvGraphicFramePr>
            <a:graphicFrameLocks/>
          </p:cNvGraphicFramePr>
          <p:nvPr>
            <p:extLst>
              <p:ext uri="{D42A27DB-BD31-4B8C-83A1-F6EECF244321}">
                <p14:modId xmlns:p14="http://schemas.microsoft.com/office/powerpoint/2010/main" xmlns="" val="1183832773"/>
              </p:ext>
            </p:extLst>
          </p:nvPr>
        </p:nvGraphicFramePr>
        <p:xfrm>
          <a:off x="1017334" y="-412378"/>
          <a:ext cx="7109331" cy="76827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101626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85800" y="1981200"/>
            <a:ext cx="7918648" cy="4472136"/>
          </a:xfrm>
        </p:spPr>
        <p:txBody>
          <a:bodyPr/>
          <a:lstStyle/>
          <a:p>
            <a:r>
              <a:rPr kumimoji="1" lang="en-US" altLang="ja-JP" sz="2100" dirty="0" smtClean="0">
                <a:latin typeface="Times New Roman" pitchFamily="18" charset="0"/>
                <a:cs typeface="Times New Roman" pitchFamily="18" charset="0"/>
              </a:rPr>
              <a:t>MIMO transmission in the line-of-sight environment is necessary for 100 </a:t>
            </a:r>
            <a:r>
              <a:rPr kumimoji="1" lang="en-US" altLang="ja-JP" sz="2100" dirty="0" err="1" smtClean="0">
                <a:latin typeface="Times New Roman" pitchFamily="18" charset="0"/>
                <a:cs typeface="Times New Roman" pitchFamily="18" charset="0"/>
              </a:rPr>
              <a:t>Gbit</a:t>
            </a:r>
            <a:r>
              <a:rPr kumimoji="1" lang="en-US" altLang="ja-JP" sz="2100" dirty="0" smtClean="0">
                <a:latin typeface="Times New Roman" pitchFamily="18" charset="0"/>
                <a:cs typeface="Times New Roman" pitchFamily="18" charset="0"/>
              </a:rPr>
              <a:t>/s transmission in 60-GHz band.</a:t>
            </a:r>
          </a:p>
          <a:p>
            <a:endParaRPr lang="en-US" altLang="ja-JP" sz="2100" dirty="0">
              <a:latin typeface="Times New Roman" pitchFamily="18" charset="0"/>
              <a:cs typeface="Times New Roman" pitchFamily="18" charset="0"/>
            </a:endParaRPr>
          </a:p>
          <a:p>
            <a:endParaRPr kumimoji="1" lang="en-US" altLang="ja-JP" sz="2100" dirty="0" smtClean="0">
              <a:latin typeface="Times New Roman" pitchFamily="18" charset="0"/>
              <a:cs typeface="Times New Roman" pitchFamily="18" charset="0"/>
            </a:endParaRPr>
          </a:p>
          <a:p>
            <a:endParaRPr lang="en-US" altLang="ja-JP" sz="2100" dirty="0">
              <a:latin typeface="Times New Roman" pitchFamily="18" charset="0"/>
              <a:cs typeface="Times New Roman" pitchFamily="18" charset="0"/>
            </a:endParaRPr>
          </a:p>
          <a:p>
            <a:endParaRPr kumimoji="1" lang="en-US" altLang="ja-JP" sz="2100" dirty="0" smtClean="0">
              <a:latin typeface="Times New Roman" pitchFamily="18" charset="0"/>
              <a:cs typeface="Times New Roman" pitchFamily="18" charset="0"/>
            </a:endParaRPr>
          </a:p>
          <a:p>
            <a:endParaRPr lang="en-US" altLang="ja-JP" sz="2100" dirty="0">
              <a:latin typeface="Times New Roman" pitchFamily="18" charset="0"/>
              <a:cs typeface="Times New Roman" pitchFamily="18" charset="0"/>
            </a:endParaRPr>
          </a:p>
          <a:p>
            <a:endParaRPr kumimoji="1" lang="en-US" altLang="ja-JP" sz="2100" dirty="0" smtClean="0">
              <a:latin typeface="Times New Roman" pitchFamily="18" charset="0"/>
              <a:cs typeface="Times New Roman" pitchFamily="18" charset="0"/>
            </a:endParaRPr>
          </a:p>
          <a:p>
            <a:pPr marL="0" indent="0">
              <a:buNone/>
            </a:pPr>
            <a:endParaRPr kumimoji="1" lang="en-US" altLang="ja-JP" sz="2100" dirty="0" smtClean="0">
              <a:latin typeface="Times New Roman" pitchFamily="18" charset="0"/>
              <a:cs typeface="Times New Roman" pitchFamily="18" charset="0"/>
            </a:endParaRPr>
          </a:p>
          <a:p>
            <a:r>
              <a:rPr kumimoji="1" lang="en-US" altLang="ja-JP" sz="2100" dirty="0" smtClean="0">
                <a:latin typeface="Times New Roman" pitchFamily="18" charset="0"/>
                <a:cs typeface="Times New Roman" pitchFamily="18" charset="0"/>
              </a:rPr>
              <a:t>Influences on BER by antenna displacement are clarified.</a:t>
            </a:r>
          </a:p>
          <a:p>
            <a:pPr lvl="1"/>
            <a:r>
              <a:rPr lang="en-US" altLang="ja-JP" sz="1700" dirty="0" smtClean="0">
                <a:latin typeface="Times New Roman" pitchFamily="18" charset="0"/>
                <a:cs typeface="Times New Roman" pitchFamily="18" charset="0"/>
              </a:rPr>
              <a:t>More than ±5 mm displacement</a:t>
            </a:r>
            <a:r>
              <a:rPr lang="ja-JP" altLang="en-US" sz="1700" dirty="0">
                <a:latin typeface="Times New Roman" pitchFamily="18" charset="0"/>
                <a:cs typeface="Times New Roman" pitchFamily="18" charset="0"/>
              </a:rPr>
              <a:t> </a:t>
            </a:r>
            <a:r>
              <a:rPr lang="en-US" altLang="ja-JP" sz="1700" dirty="0" smtClean="0">
                <a:latin typeface="Times New Roman" pitchFamily="18" charset="0"/>
                <a:cs typeface="Times New Roman" pitchFamily="18" charset="0"/>
              </a:rPr>
              <a:t>is allowable in the 16-QAM transmission</a:t>
            </a:r>
          </a:p>
          <a:p>
            <a:pPr lvl="1"/>
            <a:r>
              <a:rPr lang="en-US" altLang="ja-JP" sz="1700" dirty="0" smtClean="0">
                <a:latin typeface="Times New Roman" pitchFamily="18" charset="0"/>
                <a:cs typeface="Times New Roman" pitchFamily="18" charset="0"/>
              </a:rPr>
              <a:t>Against f</a:t>
            </a:r>
            <a:r>
              <a:rPr kumimoji="1" lang="en-US" altLang="ja-JP" sz="1700" dirty="0" smtClean="0">
                <a:latin typeface="Times New Roman" pitchFamily="18" charset="0"/>
                <a:cs typeface="Times New Roman" pitchFamily="18" charset="0"/>
              </a:rPr>
              <a:t>urther displacements, </a:t>
            </a:r>
            <a:r>
              <a:rPr kumimoji="1" lang="en-US" altLang="ja-JP" sz="1700" dirty="0" err="1" smtClean="0">
                <a:latin typeface="Times New Roman" pitchFamily="18" charset="0"/>
                <a:cs typeface="Times New Roman" pitchFamily="18" charset="0"/>
              </a:rPr>
              <a:t>compensetion</a:t>
            </a:r>
            <a:r>
              <a:rPr kumimoji="1" lang="en-US" altLang="ja-JP" sz="1700" dirty="0" smtClean="0">
                <a:latin typeface="Times New Roman" pitchFamily="18" charset="0"/>
                <a:cs typeface="Times New Roman" pitchFamily="18" charset="0"/>
              </a:rPr>
              <a:t> method for them will be required.</a:t>
            </a:r>
          </a:p>
        </p:txBody>
      </p:sp>
      <p:sp>
        <p:nvSpPr>
          <p:cNvPr id="3" name="タイトル 2"/>
          <p:cNvSpPr>
            <a:spLocks noGrp="1"/>
          </p:cNvSpPr>
          <p:nvPr>
            <p:ph type="title"/>
          </p:nvPr>
        </p:nvSpPr>
        <p:spPr/>
        <p:txBody>
          <a:bodyPr/>
          <a:lstStyle/>
          <a:p>
            <a:r>
              <a:rPr kumimoji="1" lang="en-US" altLang="ja-JP" dirty="0" smtClean="0"/>
              <a:t>Conclusions</a:t>
            </a:r>
            <a:endParaRPr kumimoji="1" lang="ja-JP" altLang="en-US" dirty="0"/>
          </a:p>
        </p:txBody>
      </p:sp>
      <p:sp>
        <p:nvSpPr>
          <p:cNvPr id="4" name="スライド番号プレースホルダー 3"/>
          <p:cNvSpPr>
            <a:spLocks noGrp="1"/>
          </p:cNvSpPr>
          <p:nvPr>
            <p:ph type="sldNum" sz="quarter" idx="11"/>
          </p:nvPr>
        </p:nvSpPr>
        <p:spPr/>
        <p:txBody>
          <a:bodyPr/>
          <a:lstStyle/>
          <a:p>
            <a:r>
              <a:rPr lang="en-US" altLang="ja-JP" smtClean="0"/>
              <a:t>Slide </a:t>
            </a:r>
            <a:fld id="{D82A7083-144B-4CAE-9BCE-F602E8314F10}" type="slidenum">
              <a:rPr lang="en-US" altLang="ja-JP" smtClean="0"/>
              <a:pPr/>
              <a:t>11</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xmlns="" val="2731712486"/>
              </p:ext>
            </p:extLst>
          </p:nvPr>
        </p:nvGraphicFramePr>
        <p:xfrm>
          <a:off x="1979712" y="2780928"/>
          <a:ext cx="5176665" cy="2468880"/>
        </p:xfrm>
        <a:graphic>
          <a:graphicData uri="http://schemas.openxmlformats.org/drawingml/2006/table">
            <a:tbl>
              <a:tblPr/>
              <a:tblGrid>
                <a:gridCol w="1292776"/>
                <a:gridCol w="1830678"/>
                <a:gridCol w="936104"/>
                <a:gridCol w="1117107"/>
              </a:tblGrid>
              <a:tr h="566786">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Modulation</a:t>
                      </a: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No. of frequency channels</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MIMO</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Rate</a:t>
                      </a: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16QAM</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3">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a:t>
                      </a:r>
                      <a:r>
                        <a:rPr kumimoji="1" lang="en-US" altLang="ja-JP" sz="1800" dirty="0" smtClean="0">
                          <a:solidFill>
                            <a:schemeClr val="tx1"/>
                          </a:solidFill>
                          <a:latin typeface="Times New Roman" pitchFamily="18" charset="0"/>
                          <a:cs typeface="Times New Roman" pitchFamily="18" charset="0"/>
                        </a:rPr>
                        <a:t>SISO)</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4.5</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64QAM</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6.8</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64QAM</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4</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27</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a:t>
                      </a: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QAM</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2</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a:t>
                      </a: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x</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a:t>
                      </a: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&gt;100</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G bit/s</a:t>
                      </a:r>
                    </a:p>
                  </a:txBody>
                  <a:tcPr marL="36000" marR="3600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64QAM</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a:t>
                      </a:r>
                      <a:endPar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36000" marR="3600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381018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b="1" dirty="0">
                <a:solidFill>
                  <a:srgbClr val="000000"/>
                </a:solidFill>
                <a:latin typeface="Times New Roman" pitchFamily="18" charset="0"/>
                <a:ea typeface="宋体" charset="-122"/>
                <a:cs typeface="Times New Roman" pitchFamily="18" charset="0"/>
              </a:rPr>
              <a:t>“Real touch-and-get”</a:t>
            </a:r>
            <a:r>
              <a:rPr lang="ja-JP" altLang="en-US" b="1" dirty="0">
                <a:solidFill>
                  <a:srgbClr val="000000"/>
                </a:solidFill>
                <a:latin typeface="Times New Roman" pitchFamily="18" charset="0"/>
                <a:ea typeface="宋体" charset="-122"/>
                <a:cs typeface="Times New Roman" pitchFamily="18" charset="0"/>
              </a:rPr>
              <a:t> </a:t>
            </a:r>
            <a:r>
              <a:rPr lang="en-US" altLang="ja-JP" b="1" dirty="0">
                <a:solidFill>
                  <a:srgbClr val="000000"/>
                </a:solidFill>
                <a:latin typeface="Times New Roman" pitchFamily="18" charset="0"/>
                <a:ea typeface="宋体" charset="-122"/>
                <a:cs typeface="Times New Roman" pitchFamily="18" charset="0"/>
              </a:rPr>
              <a:t>of the kiosk system by 802.15.3d</a:t>
            </a:r>
          </a:p>
          <a:p>
            <a:r>
              <a:rPr lang="en-US" altLang="ja-JP" b="1" dirty="0" smtClean="0">
                <a:solidFill>
                  <a:srgbClr val="000000"/>
                </a:solidFill>
                <a:latin typeface="Times New Roman" pitchFamily="18" charset="0"/>
                <a:ea typeface="宋体" charset="-122"/>
                <a:cs typeface="Times New Roman" pitchFamily="18" charset="0"/>
              </a:rPr>
              <a:t>100G </a:t>
            </a:r>
            <a:r>
              <a:rPr lang="en-US" altLang="ja-JP" b="1" dirty="0">
                <a:solidFill>
                  <a:srgbClr val="000000"/>
                </a:solidFill>
                <a:latin typeface="Times New Roman" pitchFamily="18" charset="0"/>
                <a:ea typeface="宋体" charset="-122"/>
                <a:cs typeface="Times New Roman" pitchFamily="18" charset="0"/>
              </a:rPr>
              <a:t>transmission rates using 60-GHz band</a:t>
            </a:r>
            <a:endParaRPr lang="ja-JP" altLang="en-US" b="1" dirty="0">
              <a:solidFill>
                <a:srgbClr val="000000"/>
              </a:solidFill>
              <a:latin typeface="Times New Roman" pitchFamily="18" charset="0"/>
              <a:ea typeface="宋体" charset="-122"/>
              <a:cs typeface="Times New Roman" pitchFamily="18" charset="0"/>
            </a:endParaRPr>
          </a:p>
          <a:p>
            <a:pPr lvl="1"/>
            <a:r>
              <a:rPr lang="en-US" altLang="ja-JP" dirty="0" smtClean="0"/>
              <a:t>Motivation </a:t>
            </a:r>
            <a:r>
              <a:rPr lang="en-US" altLang="ja-JP" dirty="0"/>
              <a:t>for MIMO</a:t>
            </a:r>
            <a:br>
              <a:rPr lang="en-US" altLang="ja-JP" dirty="0"/>
            </a:br>
            <a:r>
              <a:rPr lang="en-US" altLang="ja-JP" dirty="0"/>
              <a:t> transmission at 60-GHz </a:t>
            </a:r>
            <a:r>
              <a:rPr lang="en-US" altLang="ja-JP" dirty="0" smtClean="0"/>
              <a:t>band</a:t>
            </a:r>
          </a:p>
          <a:p>
            <a:r>
              <a:rPr lang="en-US" altLang="ja-JP" b="1" dirty="0">
                <a:solidFill>
                  <a:srgbClr val="000000"/>
                </a:solidFill>
                <a:latin typeface="Times New Roman" pitchFamily="18" charset="0"/>
                <a:ea typeface="宋体" charset="-122"/>
              </a:rPr>
              <a:t>100 </a:t>
            </a:r>
            <a:r>
              <a:rPr lang="en-US" altLang="ja-JP" b="1" dirty="0" err="1">
                <a:solidFill>
                  <a:srgbClr val="000000"/>
                </a:solidFill>
                <a:latin typeface="Times New Roman" pitchFamily="18" charset="0"/>
                <a:ea typeface="宋体" charset="-122"/>
              </a:rPr>
              <a:t>Gbit</a:t>
            </a:r>
            <a:r>
              <a:rPr lang="en-US" altLang="ja-JP" b="1" dirty="0">
                <a:solidFill>
                  <a:srgbClr val="000000"/>
                </a:solidFill>
                <a:latin typeface="Times New Roman" pitchFamily="18" charset="0"/>
                <a:ea typeface="宋体" charset="-122"/>
              </a:rPr>
              <a:t>/s performance estimation</a:t>
            </a:r>
            <a:endParaRPr lang="ja-JP" altLang="en-US" b="1" dirty="0">
              <a:solidFill>
                <a:srgbClr val="000000"/>
              </a:solidFill>
              <a:latin typeface="Times New Roman" pitchFamily="18" charset="0"/>
              <a:ea typeface="宋体" charset="-122"/>
            </a:endParaRPr>
          </a:p>
          <a:p>
            <a:endParaRPr kumimoji="1" lang="ja-JP" altLang="en-US" dirty="0"/>
          </a:p>
        </p:txBody>
      </p:sp>
      <p:sp>
        <p:nvSpPr>
          <p:cNvPr id="3" name="タイトル 2"/>
          <p:cNvSpPr>
            <a:spLocks noGrp="1"/>
          </p:cNvSpPr>
          <p:nvPr>
            <p:ph type="title"/>
          </p:nvPr>
        </p:nvSpPr>
        <p:spPr/>
        <p:txBody>
          <a:bodyPr/>
          <a:lstStyle/>
          <a:p>
            <a:r>
              <a:rPr kumimoji="1" lang="en-US" altLang="ja-JP" dirty="0" smtClean="0"/>
              <a:t>Contents</a:t>
            </a:r>
            <a:endParaRPr kumimoji="1" lang="ja-JP" altLang="en-US" dirty="0"/>
          </a:p>
        </p:txBody>
      </p:sp>
      <p:sp>
        <p:nvSpPr>
          <p:cNvPr id="4" name="スライド番号プレースホルダー 3"/>
          <p:cNvSpPr>
            <a:spLocks noGrp="1"/>
          </p:cNvSpPr>
          <p:nvPr>
            <p:ph type="sldNum" sz="quarter" idx="11"/>
          </p:nvPr>
        </p:nvSpPr>
        <p:spPr/>
        <p:txBody>
          <a:bodyPr/>
          <a:lstStyle/>
          <a:p>
            <a:r>
              <a:rPr lang="en-US" altLang="ja-JP" smtClean="0"/>
              <a:t>Slide </a:t>
            </a:r>
            <a:fld id="{D82A7083-144B-4CAE-9BCE-F602E8314F10}" type="slidenum">
              <a:rPr lang="en-US" altLang="ja-JP" smtClean="0"/>
              <a:pPr/>
              <a:t>2</a:t>
            </a:fld>
            <a:endParaRPr lang="en-US" altLang="ja-JP"/>
          </a:p>
        </p:txBody>
      </p:sp>
    </p:spTree>
    <p:extLst>
      <p:ext uri="{BB962C8B-B14F-4D97-AF65-F5344CB8AC3E}">
        <p14:creationId xmlns:p14="http://schemas.microsoft.com/office/powerpoint/2010/main" xmlns="" val="2596910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4344988" y="6475413"/>
            <a:ext cx="528637" cy="363537"/>
          </a:xfrm>
        </p:spPr>
        <p:txBody>
          <a:bodyPr/>
          <a:lstStyle/>
          <a:p>
            <a:r>
              <a:rPr lang="en-GB" smtClean="0"/>
              <a:t>Slide </a:t>
            </a:r>
            <a:fld id="{440F5867-744E-4AA6-B0ED-4C44D2DFBB7B}" type="slidenum">
              <a:rPr lang="en-GB" smtClean="0"/>
              <a:pPr/>
              <a:t>3</a:t>
            </a:fld>
            <a:endParaRPr lang="en-GB" dirty="0"/>
          </a:p>
        </p:txBody>
      </p:sp>
      <p:sp>
        <p:nvSpPr>
          <p:cNvPr id="40" name="テキスト ボックス 72"/>
          <p:cNvSpPr txBox="1">
            <a:spLocks noChangeArrowheads="1"/>
          </p:cNvSpPr>
          <p:nvPr/>
        </p:nvSpPr>
        <p:spPr bwMode="auto">
          <a:xfrm>
            <a:off x="654748" y="737305"/>
            <a:ext cx="7652983" cy="1200329"/>
          </a:xfrm>
          <a:prstGeom prst="rect">
            <a:avLst/>
          </a:prstGeom>
          <a:noFill/>
          <a:ln w="9525">
            <a:noFill/>
            <a:miter lim="800000"/>
            <a:headEnd/>
            <a:tailEnd/>
          </a:ln>
        </p:spPr>
        <p:txBody>
          <a:bodyPr wrap="square">
            <a:spAutoFit/>
          </a:bodyPr>
          <a:lstStyle/>
          <a:p>
            <a:pPr algn="ctr" defTabSz="914400" eaLnBrk="1" hangingPunct="1">
              <a:buClrTx/>
              <a:buSzTx/>
              <a:buFontTx/>
              <a:buNone/>
            </a:pPr>
            <a:r>
              <a:rPr lang="en-US" altLang="ja-JP" sz="3600" b="1" dirty="0" smtClean="0">
                <a:solidFill>
                  <a:srgbClr val="000000"/>
                </a:solidFill>
                <a:ea typeface="宋体" charset="-122"/>
                <a:cs typeface="Times New Roman" pitchFamily="18" charset="0"/>
              </a:rPr>
              <a:t>“Real </a:t>
            </a:r>
            <a:r>
              <a:rPr lang="en-US" altLang="ja-JP" sz="3600" b="1" dirty="0">
                <a:solidFill>
                  <a:srgbClr val="000000"/>
                </a:solidFill>
                <a:ea typeface="宋体" charset="-122"/>
                <a:cs typeface="Times New Roman" pitchFamily="18" charset="0"/>
              </a:rPr>
              <a:t>touch-and-get</a:t>
            </a:r>
            <a:r>
              <a:rPr lang="en-US" altLang="ja-JP" sz="3600" b="1" dirty="0" smtClean="0">
                <a:solidFill>
                  <a:srgbClr val="000000"/>
                </a:solidFill>
                <a:ea typeface="宋体" charset="-122"/>
                <a:cs typeface="Times New Roman" pitchFamily="18" charset="0"/>
              </a:rPr>
              <a:t>”</a:t>
            </a:r>
            <a:r>
              <a:rPr lang="ja-JP" altLang="en-US" sz="3600" b="1" dirty="0">
                <a:solidFill>
                  <a:srgbClr val="000000"/>
                </a:solidFill>
                <a:ea typeface="宋体" charset="-122"/>
                <a:cs typeface="Times New Roman" pitchFamily="18" charset="0"/>
              </a:rPr>
              <a:t> </a:t>
            </a:r>
            <a:r>
              <a:rPr lang="en-US" altLang="ja-JP" sz="3600" b="1" dirty="0" smtClean="0">
                <a:solidFill>
                  <a:srgbClr val="000000"/>
                </a:solidFill>
                <a:ea typeface="宋体" charset="-122"/>
                <a:cs typeface="Times New Roman" pitchFamily="18" charset="0"/>
              </a:rPr>
              <a:t>of the kiosk system by 802.15.3d</a:t>
            </a:r>
            <a:endParaRPr lang="en-US" altLang="ja-JP" sz="3600" b="1" dirty="0">
              <a:solidFill>
                <a:srgbClr val="000000"/>
              </a:solidFill>
              <a:ea typeface="宋体" charset="-122"/>
              <a:cs typeface="Times New Roman" pitchFamily="18" charset="0"/>
            </a:endParaRPr>
          </a:p>
        </p:txBody>
      </p:sp>
      <p:grpSp>
        <p:nvGrpSpPr>
          <p:cNvPr id="41" name="グループ化 40"/>
          <p:cNvGrpSpPr/>
          <p:nvPr/>
        </p:nvGrpSpPr>
        <p:grpSpPr>
          <a:xfrm>
            <a:off x="5670873" y="3353012"/>
            <a:ext cx="2130302" cy="2126972"/>
            <a:chOff x="1247866" y="2437937"/>
            <a:chExt cx="2232940" cy="2953948"/>
          </a:xfrm>
        </p:grpSpPr>
        <p:pic>
          <p:nvPicPr>
            <p:cNvPr id="42" name="Picture 2" descr="http://www.photo-kako.com/img/2cae8f1b1c0bfc31bd5028/kako-1xlTrjBGo4COO40D.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47866" y="2437937"/>
              <a:ext cx="2232940" cy="2953948"/>
            </a:xfrm>
            <a:prstGeom prst="rect">
              <a:avLst/>
            </a:prstGeom>
            <a:noFill/>
            <a:extLst>
              <a:ext uri="{909E8E84-426E-40DD-AFC4-6F175D3DCCD1}">
                <a14:hiddenFill xmlns:a14="http://schemas.microsoft.com/office/drawing/2010/main" xmlns="">
                  <a:solidFill>
                    <a:srgbClr val="FFFFFF"/>
                  </a:solidFill>
                </a14:hiddenFill>
              </a:ext>
            </a:extLst>
          </p:spPr>
        </p:pic>
        <p:sp>
          <p:nvSpPr>
            <p:cNvPr id="43" name="Freeform 142"/>
            <p:cNvSpPr>
              <a:spLocks/>
            </p:cNvSpPr>
            <p:nvPr/>
          </p:nvSpPr>
          <p:spPr bwMode="auto">
            <a:xfrm rot="1073597" flipH="1">
              <a:off x="2099834" y="2955211"/>
              <a:ext cx="529004" cy="201612"/>
            </a:xfrm>
            <a:custGeom>
              <a:avLst/>
              <a:gdLst>
                <a:gd name="T0" fmla="*/ 0 w 1175"/>
                <a:gd name="T1" fmla="*/ 2147483647 h 389"/>
                <a:gd name="T2" fmla="*/ 2147483647 w 1175"/>
                <a:gd name="T3" fmla="*/ 0 h 389"/>
                <a:gd name="T4" fmla="*/ 2147483647 w 1175"/>
                <a:gd name="T5" fmla="*/ 2147483647 h 389"/>
                <a:gd name="T6" fmla="*/ 2147483647 w 1175"/>
                <a:gd name="T7" fmla="*/ 2147483647 h 389"/>
                <a:gd name="T8" fmla="*/ 2147483647 w 1175"/>
                <a:gd name="T9" fmla="*/ 2147483647 h 389"/>
                <a:gd name="T10" fmla="*/ 2147483647 w 1175"/>
                <a:gd name="T11" fmla="*/ 2147483647 h 389"/>
                <a:gd name="T12" fmla="*/ 0 w 1175"/>
                <a:gd name="T13" fmla="*/ 2147483647 h 3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75" h="389">
                  <a:moveTo>
                    <a:pt x="0" y="389"/>
                  </a:moveTo>
                  <a:lnTo>
                    <a:pt x="721" y="0"/>
                  </a:lnTo>
                  <a:lnTo>
                    <a:pt x="676" y="182"/>
                  </a:lnTo>
                  <a:lnTo>
                    <a:pt x="1175" y="46"/>
                  </a:lnTo>
                  <a:lnTo>
                    <a:pt x="497" y="380"/>
                  </a:lnTo>
                  <a:lnTo>
                    <a:pt x="541" y="211"/>
                  </a:lnTo>
                  <a:lnTo>
                    <a:pt x="0" y="389"/>
                  </a:lnTo>
                  <a:close/>
                </a:path>
              </a:pathLst>
            </a:custGeom>
            <a:solidFill>
              <a:srgbClr val="FFFF00"/>
            </a:solidFill>
            <a:ln w="12700" cap="flat" cmpd="sng">
              <a:solidFill>
                <a:srgbClr val="000000"/>
              </a:solidFill>
              <a:prstDash val="solid"/>
              <a:round/>
              <a:headEnd/>
              <a:tailE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smtClean="0">
                <a:ln>
                  <a:noFill/>
                </a:ln>
                <a:solidFill>
                  <a:srgbClr val="000000"/>
                </a:solidFill>
                <a:effectLst/>
                <a:uLnTx/>
                <a:uFillTx/>
                <a:latin typeface="Times New Roman" pitchFamily="18" charset="0"/>
                <a:ea typeface="宋体" charset="-122"/>
              </a:endParaRPr>
            </a:p>
          </p:txBody>
        </p:sp>
        <p:pic>
          <p:nvPicPr>
            <p:cNvPr id="44" name="Picture 208" descr="overview_safari_20100225"/>
            <p:cNvPicPr>
              <a:picLocks noChangeAspect="1" noChangeArrowheads="1"/>
            </p:cNvPicPr>
            <p:nvPr/>
          </p:nvPicPr>
          <p:blipFill>
            <a:blip r:embed="rId3" cstate="print"/>
            <a:srcRect/>
            <a:stretch>
              <a:fillRect/>
            </a:stretch>
          </p:blipFill>
          <p:spPr bwMode="auto">
            <a:xfrm>
              <a:off x="1828224" y="2679431"/>
              <a:ext cx="316523" cy="501650"/>
            </a:xfrm>
            <a:prstGeom prst="rect">
              <a:avLst/>
            </a:prstGeom>
            <a:noFill/>
            <a:ln w="9525">
              <a:noFill/>
              <a:miter lim="800000"/>
              <a:headEnd/>
              <a:tailEnd/>
            </a:ln>
          </p:spPr>
        </p:pic>
      </p:grpSp>
      <p:sp>
        <p:nvSpPr>
          <p:cNvPr id="45" name="正方形/長方形 44"/>
          <p:cNvSpPr/>
          <p:nvPr/>
        </p:nvSpPr>
        <p:spPr>
          <a:xfrm>
            <a:off x="4920382" y="2016331"/>
            <a:ext cx="4156163" cy="1061829"/>
          </a:xfrm>
          <a:prstGeom prst="rect">
            <a:avLst/>
          </a:prstGeom>
        </p:spPr>
        <p:txBody>
          <a:bodyPr wrap="square">
            <a:spAutoFit/>
          </a:bodyPr>
          <a:lstStyle/>
          <a:p>
            <a:pPr defTabSz="914400" eaLnBrk="1" hangingPunct="1">
              <a:buClrTx/>
              <a:buSzTx/>
              <a:buFontTx/>
              <a:buNone/>
            </a:pPr>
            <a:r>
              <a:rPr lang="en-US" altLang="ja-JP" sz="2100" dirty="0" smtClean="0">
                <a:ea typeface="宋体" charset="-122"/>
                <a:cs typeface="Times New Roman" pitchFamily="18" charset="0"/>
              </a:rPr>
              <a:t>“Real touch-and-get” within </a:t>
            </a:r>
            <a:r>
              <a:rPr lang="en-US" altLang="ja-JP" sz="2100" dirty="0">
                <a:ea typeface="宋体" charset="-122"/>
                <a:cs typeface="Times New Roman" pitchFamily="18" charset="0"/>
              </a:rPr>
              <a:t>1</a:t>
            </a:r>
            <a:r>
              <a:rPr lang="en-US" altLang="ja-JP" sz="2100" dirty="0" smtClean="0">
                <a:ea typeface="宋体" charset="-122"/>
                <a:cs typeface="Times New Roman" pitchFamily="18" charset="0"/>
              </a:rPr>
              <a:t> sec (with initial link setup) download with toll-gate</a:t>
            </a:r>
            <a:endParaRPr lang="en-US" altLang="ja-JP" sz="2100" dirty="0" smtClean="0">
              <a:ea typeface="宋体" charset="-122"/>
            </a:endParaRPr>
          </a:p>
        </p:txBody>
      </p:sp>
      <p:sp>
        <p:nvSpPr>
          <p:cNvPr id="70" name="正方形/長方形 69"/>
          <p:cNvSpPr/>
          <p:nvPr/>
        </p:nvSpPr>
        <p:spPr>
          <a:xfrm>
            <a:off x="294442" y="5645032"/>
            <a:ext cx="8454022" cy="736296"/>
          </a:xfrm>
          <a:prstGeom prst="rect">
            <a:avLst/>
          </a:prstGeom>
          <a:solidFill>
            <a:srgbClr val="FFFF00"/>
          </a:solidFill>
          <a:ln w="9525" cap="flat" cmpd="sng" algn="ctr">
            <a:solidFill>
              <a:srgbClr val="000000"/>
            </a:solidFill>
            <a:prstDash val="solid"/>
          </a:ln>
          <a:effectLst>
            <a:outerShdw blurRad="40000" dist="20000" dir="5400000" rotWithShape="0">
              <a:srgbClr val="000000">
                <a:alpha val="38000"/>
              </a:srgbClr>
            </a:outerShdw>
          </a:effectLst>
        </p:spPr>
        <p:txBody>
          <a:bodyPr wrap="square">
            <a:noAutofit/>
          </a:bodyPr>
          <a:lstStyle/>
          <a:p>
            <a:pPr marL="0" marR="0" lvl="1" indent="0" defTabSz="914400" eaLnBrk="1" fontAlgn="auto" latinLnBrk="0" hangingPunct="1">
              <a:lnSpc>
                <a:spcPct val="100000"/>
              </a:lnSpc>
              <a:spcBef>
                <a:spcPts val="0"/>
              </a:spcBef>
              <a:spcAft>
                <a:spcPts val="0"/>
              </a:spcAft>
              <a:buClrTx/>
              <a:buSzTx/>
              <a:buFontTx/>
              <a:buNone/>
              <a:tabLst/>
              <a:defRPr/>
            </a:pP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With 100 </a:t>
            </a:r>
            <a:r>
              <a:rPr kumimoji="0" lang="en-US" altLang="ja-JP" sz="21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Gbit</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/s rate, data sizes of up to a DVD (4.7 </a:t>
            </a:r>
            <a:r>
              <a:rPr kumimoji="0" lang="en-US" altLang="ja-JP" sz="2100" b="0" i="0" u="none" strike="noStrike" kern="0" cap="none" spc="0" normalizeH="0" baseline="0" noProof="0" dirty="0" err="1" smtClean="0">
                <a:ln>
                  <a:noFill/>
                </a:ln>
                <a:solidFill>
                  <a:srgbClr val="000000"/>
                </a:solidFill>
                <a:effectLst/>
                <a:uLnTx/>
                <a:uFillTx/>
                <a:latin typeface="Times New Roman" pitchFamily="18" charset="0"/>
                <a:ea typeface="+mn-ea"/>
                <a:cs typeface="Times New Roman" pitchFamily="18" charset="0"/>
              </a:rPr>
              <a:t>GBytes</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 are downloaded within 0.5 sec.</a:t>
            </a:r>
          </a:p>
        </p:txBody>
      </p:sp>
      <p:grpSp>
        <p:nvGrpSpPr>
          <p:cNvPr id="91" name="グループ化 90"/>
          <p:cNvGrpSpPr/>
          <p:nvPr/>
        </p:nvGrpSpPr>
        <p:grpSpPr>
          <a:xfrm>
            <a:off x="700946" y="2622316"/>
            <a:ext cx="3281583" cy="3038932"/>
            <a:chOff x="3719911" y="1944688"/>
            <a:chExt cx="4845579" cy="4487284"/>
          </a:xfrm>
        </p:grpSpPr>
        <p:pic>
          <p:nvPicPr>
            <p:cNvPr id="92" name="Picture 3"/>
            <p:cNvPicPr>
              <a:picLocks noChangeAspect="1" noChangeArrowheads="1"/>
            </p:cNvPicPr>
            <p:nvPr/>
          </p:nvPicPr>
          <p:blipFill>
            <a:blip r:embed="rId4" cstate="print"/>
            <a:srcRect/>
            <a:stretch>
              <a:fillRect/>
            </a:stretch>
          </p:blipFill>
          <p:spPr bwMode="auto">
            <a:xfrm>
              <a:off x="4472166" y="2038350"/>
              <a:ext cx="3822700" cy="3825875"/>
            </a:xfrm>
            <a:prstGeom prst="rect">
              <a:avLst/>
            </a:prstGeom>
            <a:noFill/>
            <a:ln w="12700" algn="ctr">
              <a:noFill/>
              <a:miter lim="800000"/>
              <a:headEnd/>
              <a:tailEnd/>
            </a:ln>
            <a:effectLst/>
          </p:spPr>
        </p:pic>
        <p:sp>
          <p:nvSpPr>
            <p:cNvPr id="93" name="角丸四角形吹き出し 132"/>
            <p:cNvSpPr>
              <a:spLocks noChangeArrowheads="1"/>
            </p:cNvSpPr>
            <p:nvPr/>
          </p:nvSpPr>
          <p:spPr bwMode="auto">
            <a:xfrm>
              <a:off x="3719911" y="5259399"/>
              <a:ext cx="1258667" cy="345038"/>
            </a:xfrm>
            <a:prstGeom prst="wedgeRoundRectCallout">
              <a:avLst>
                <a:gd name="adj1" fmla="val 40764"/>
                <a:gd name="adj2" fmla="val 72310"/>
                <a:gd name="adj3" fmla="val 16667"/>
              </a:avLst>
            </a:prstGeom>
            <a:solidFill>
              <a:srgbClr val="FFFFFF"/>
            </a:solidFill>
            <a:ln w="19050" cap="sq" algn="ctr">
              <a:solidFill>
                <a:schemeClr val="accent1">
                  <a:lumMod val="50000"/>
                </a:schemeClr>
              </a:solidFill>
              <a:miter lim="800000"/>
              <a:headEnd/>
              <a:tailEnd/>
            </a:ln>
          </p:spPr>
          <p:txBody>
            <a:bodyPr wrap="square" lIns="36000" tIns="36000" rIns="36000" bIns="36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4</a:t>
              </a:r>
              <a:r>
                <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 </a:t>
              </a: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newspapers</a:t>
              </a:r>
              <a:endPar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endParaRPr>
            </a:p>
          </p:txBody>
        </p:sp>
        <p:sp>
          <p:nvSpPr>
            <p:cNvPr id="94" name="角丸四角形吹き出し 1"/>
            <p:cNvSpPr>
              <a:spLocks noChangeArrowheads="1"/>
            </p:cNvSpPr>
            <p:nvPr/>
          </p:nvSpPr>
          <p:spPr bwMode="auto">
            <a:xfrm>
              <a:off x="4076409" y="4837430"/>
              <a:ext cx="1215290" cy="345038"/>
            </a:xfrm>
            <a:prstGeom prst="wedgeRoundRectCallout">
              <a:avLst>
                <a:gd name="adj1" fmla="val 40764"/>
                <a:gd name="adj2" fmla="val 72310"/>
                <a:gd name="adj3" fmla="val 16667"/>
              </a:avLst>
            </a:prstGeom>
            <a:solidFill>
              <a:srgbClr val="FFFFFF"/>
            </a:solidFill>
            <a:ln w="19050" cap="sq" algn="ctr">
              <a:solidFill>
                <a:schemeClr val="accent1">
                  <a:lumMod val="50000"/>
                </a:schemeClr>
              </a:solidFill>
              <a:miter lim="800000"/>
              <a:headEnd/>
              <a:tailEnd/>
            </a:ln>
          </p:spPr>
          <p:txBody>
            <a:bodyPr wrap="square" lIns="36000" tIns="36000" rIns="36000" bIns="3600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1</a:t>
              </a:r>
              <a:r>
                <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 </a:t>
              </a: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Magazine</a:t>
              </a:r>
              <a:endPar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endParaRPr>
            </a:p>
          </p:txBody>
        </p:sp>
        <p:sp>
          <p:nvSpPr>
            <p:cNvPr id="95" name="角丸四角形吹き出し 135"/>
            <p:cNvSpPr>
              <a:spLocks noChangeArrowheads="1"/>
            </p:cNvSpPr>
            <p:nvPr/>
          </p:nvSpPr>
          <p:spPr bwMode="auto">
            <a:xfrm>
              <a:off x="5066592" y="4346590"/>
              <a:ext cx="726280" cy="345038"/>
            </a:xfrm>
            <a:prstGeom prst="wedgeRoundRectCallout">
              <a:avLst>
                <a:gd name="adj1" fmla="val 40764"/>
                <a:gd name="adj2" fmla="val 72310"/>
                <a:gd name="adj3" fmla="val 16667"/>
              </a:avLst>
            </a:prstGeom>
            <a:solidFill>
              <a:srgbClr val="FFFFFF"/>
            </a:solidFill>
            <a:ln w="19050" cap="sq" algn="ctr">
              <a:solidFill>
                <a:schemeClr val="accent1">
                  <a:lumMod val="50000"/>
                </a:schemeClr>
              </a:solidFill>
              <a:miter lim="800000"/>
              <a:headEnd/>
              <a:tailEnd/>
            </a:ln>
          </p:spPr>
          <p:txBody>
            <a:bodyPr wrap="square" lIns="36000" tIns="36000" rIns="36000" bIns="3600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1 CD</a:t>
              </a:r>
              <a:endPar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endParaRPr>
            </a:p>
          </p:txBody>
        </p:sp>
        <p:sp>
          <p:nvSpPr>
            <p:cNvPr id="96" name="角丸四角形吹き出し 139"/>
            <p:cNvSpPr>
              <a:spLocks noChangeArrowheads="1"/>
            </p:cNvSpPr>
            <p:nvPr/>
          </p:nvSpPr>
          <p:spPr bwMode="auto">
            <a:xfrm>
              <a:off x="5385118" y="3395133"/>
              <a:ext cx="1095450" cy="571302"/>
            </a:xfrm>
            <a:prstGeom prst="wedgeRoundRectCallout">
              <a:avLst>
                <a:gd name="adj1" fmla="val 45472"/>
                <a:gd name="adj2" fmla="val 64104"/>
                <a:gd name="adj3" fmla="val 16667"/>
              </a:avLst>
            </a:prstGeom>
            <a:solidFill>
              <a:srgbClr val="FFFFFF"/>
            </a:solidFill>
            <a:ln w="19050" cap="sq" algn="ctr">
              <a:solidFill>
                <a:schemeClr val="accent1">
                  <a:lumMod val="50000"/>
                </a:schemeClr>
              </a:solidFill>
              <a:miter lim="800000"/>
              <a:headEnd/>
              <a:tailEnd/>
            </a:ln>
          </p:spPr>
          <p:txBody>
            <a:bodyPr wrap="square" lIns="36000" tIns="36000" rIns="36000" bIns="3600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1-hr Video</a:t>
              </a:r>
              <a:endPar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(MPEG2)</a:t>
              </a:r>
            </a:p>
          </p:txBody>
        </p:sp>
        <p:sp>
          <p:nvSpPr>
            <p:cNvPr id="97" name="角丸四角形吹き出し 144"/>
            <p:cNvSpPr>
              <a:spLocks noChangeArrowheads="1"/>
            </p:cNvSpPr>
            <p:nvPr/>
          </p:nvSpPr>
          <p:spPr bwMode="auto">
            <a:xfrm>
              <a:off x="6161597" y="3025231"/>
              <a:ext cx="807492" cy="345038"/>
            </a:xfrm>
            <a:prstGeom prst="wedgeRoundRectCallout">
              <a:avLst>
                <a:gd name="adj1" fmla="val 47150"/>
                <a:gd name="adj2" fmla="val 94050"/>
                <a:gd name="adj3" fmla="val 16667"/>
              </a:avLst>
            </a:prstGeom>
            <a:solidFill>
              <a:srgbClr val="FFFFFF"/>
            </a:solidFill>
            <a:ln w="19050" cap="sq" algn="ctr">
              <a:solidFill>
                <a:schemeClr val="accent1">
                  <a:lumMod val="50000"/>
                </a:schemeClr>
              </a:solidFill>
              <a:miter lim="800000"/>
              <a:headEnd/>
              <a:tailEnd/>
            </a:ln>
          </p:spPr>
          <p:txBody>
            <a:bodyPr wrap="square" lIns="36000" tIns="36000" rIns="36000" bIns="3600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1 DVD</a:t>
              </a:r>
              <a:endPar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endParaRPr>
            </a:p>
          </p:txBody>
        </p:sp>
        <p:sp>
          <p:nvSpPr>
            <p:cNvPr id="98" name="テキスト ボックス 3"/>
            <p:cNvSpPr txBox="1">
              <a:spLocks noChangeArrowheads="1"/>
            </p:cNvSpPr>
            <p:nvPr/>
          </p:nvSpPr>
          <p:spPr bwMode="auto">
            <a:xfrm>
              <a:off x="4518656" y="5977509"/>
              <a:ext cx="3754438" cy="454463"/>
            </a:xfrm>
            <a:prstGeom prst="rect">
              <a:avLst/>
            </a:prstGeom>
            <a:noFill/>
            <a:ln w="9525">
              <a:noFill/>
              <a:miter lim="800000"/>
              <a:headEnd/>
              <a:tailEnd/>
            </a:ln>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rPr>
                <a:t>Transmission rate [</a:t>
              </a:r>
              <a:r>
                <a:rPr kumimoji="0" lang="en-US" altLang="ja-JP" sz="1400" b="0" i="0" u="none" strike="noStrike" kern="0" cap="none" spc="0" normalizeH="0" baseline="0" noProof="0" dirty="0" err="1" smtClean="0">
                  <a:ln>
                    <a:noFill/>
                  </a:ln>
                  <a:solidFill>
                    <a:srgbClr val="000000"/>
                  </a:solidFill>
                  <a:effectLst/>
                  <a:uLnTx/>
                  <a:uFillTx/>
                  <a:latin typeface="Times New Roman" pitchFamily="18" charset="0"/>
                  <a:ea typeface="ＭＳ ゴシック" pitchFamily="49" charset="-128"/>
                  <a:cs typeface="Times New Roman" pitchFamily="18" charset="0"/>
                </a:rPr>
                <a:t>Gbit</a:t>
              </a: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rPr>
                <a:t>/s]</a:t>
              </a:r>
              <a:endParaRPr kumimoji="0" lang="ja-JP" altLang="en-US"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99" name="テキスト ボックス 71"/>
            <p:cNvSpPr txBox="1">
              <a:spLocks noChangeArrowheads="1"/>
            </p:cNvSpPr>
            <p:nvPr/>
          </p:nvSpPr>
          <p:spPr bwMode="auto">
            <a:xfrm rot="16200000">
              <a:off x="2339115" y="3334782"/>
              <a:ext cx="3234650" cy="454463"/>
            </a:xfrm>
            <a:prstGeom prst="rect">
              <a:avLst/>
            </a:prstGeom>
            <a:noFill/>
            <a:ln w="9525">
              <a:noFill/>
              <a:miter lim="800000"/>
              <a:headEnd/>
              <a:tailEnd/>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rPr>
                <a:t>Max. </a:t>
              </a:r>
              <a:r>
                <a:rPr lang="en-US" altLang="ja-JP" sz="1400" kern="0" dirty="0">
                  <a:solidFill>
                    <a:srgbClr val="000000"/>
                  </a:solidFill>
                  <a:ea typeface="ＭＳ ゴシック" pitchFamily="49" charset="-128"/>
                  <a:cs typeface="Times New Roman" pitchFamily="18" charset="0"/>
                </a:rPr>
                <a:t>f</a:t>
              </a:r>
              <a:r>
                <a:rPr kumimoji="0" lang="en-US" altLang="ja-JP" sz="1400" b="0" i="0" u="none" strike="noStrike" kern="0" cap="none" spc="0" normalizeH="0" baseline="0" noProof="0" dirty="0" err="1" smtClean="0">
                  <a:ln>
                    <a:noFill/>
                  </a:ln>
                  <a:solidFill>
                    <a:srgbClr val="000000"/>
                  </a:solidFill>
                  <a:effectLst/>
                  <a:uLnTx/>
                  <a:uFillTx/>
                  <a:latin typeface="Times New Roman" pitchFamily="18" charset="0"/>
                  <a:ea typeface="ＭＳ ゴシック" pitchFamily="49" charset="-128"/>
                  <a:cs typeface="Times New Roman" pitchFamily="18" charset="0"/>
                </a:rPr>
                <a:t>ile</a:t>
              </a: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rPr>
                <a:t> size [</a:t>
              </a:r>
              <a:r>
                <a:rPr kumimoji="0" lang="en-US" altLang="ja-JP" sz="1400" b="0" i="0" u="none" strike="noStrike" kern="0" cap="none" spc="0" normalizeH="0" baseline="0" noProof="0" dirty="0" err="1" smtClean="0">
                  <a:ln>
                    <a:noFill/>
                  </a:ln>
                  <a:solidFill>
                    <a:srgbClr val="000000"/>
                  </a:solidFill>
                  <a:effectLst/>
                  <a:uLnTx/>
                  <a:uFillTx/>
                  <a:latin typeface="Times New Roman" pitchFamily="18" charset="0"/>
                  <a:ea typeface="ＭＳ ゴシック" pitchFamily="49" charset="-128"/>
                  <a:cs typeface="Times New Roman" pitchFamily="18" charset="0"/>
                </a:rPr>
                <a:t>GBytes</a:t>
              </a: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rPr>
                <a:t>]</a:t>
              </a:r>
              <a:endParaRPr kumimoji="0" lang="ja-JP" altLang="en-US" sz="1400" b="0" i="0" u="none" strike="noStrike" kern="0" cap="none" spc="0" normalizeH="0" baseline="0" noProof="0" dirty="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0" name="テキスト ボックス 2"/>
            <p:cNvSpPr txBox="1">
              <a:spLocks noChangeArrowheads="1"/>
            </p:cNvSpPr>
            <p:nvPr/>
          </p:nvSpPr>
          <p:spPr bwMode="auto">
            <a:xfrm>
              <a:off x="4708703" y="5784850"/>
              <a:ext cx="357889"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2</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1" name="テキスト ボックス 2"/>
            <p:cNvSpPr txBox="1">
              <a:spLocks noChangeArrowheads="1"/>
            </p:cNvSpPr>
            <p:nvPr/>
          </p:nvSpPr>
          <p:spPr bwMode="auto">
            <a:xfrm>
              <a:off x="5105577" y="5784850"/>
              <a:ext cx="357889"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4</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2" name="テキスト ボックス 2"/>
            <p:cNvSpPr txBox="1">
              <a:spLocks noChangeArrowheads="1"/>
            </p:cNvSpPr>
            <p:nvPr/>
          </p:nvSpPr>
          <p:spPr bwMode="auto">
            <a:xfrm>
              <a:off x="6316841" y="5784850"/>
              <a:ext cx="443101"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40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3" name="テキスト ボックス 2"/>
            <p:cNvSpPr txBox="1">
              <a:spLocks noChangeArrowheads="1"/>
            </p:cNvSpPr>
            <p:nvPr/>
          </p:nvSpPr>
          <p:spPr bwMode="auto">
            <a:xfrm>
              <a:off x="6761340" y="5784850"/>
              <a:ext cx="528312"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100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4" name="テキスト ボックス 2"/>
            <p:cNvSpPr txBox="1">
              <a:spLocks noChangeArrowheads="1"/>
            </p:cNvSpPr>
            <p:nvPr/>
          </p:nvSpPr>
          <p:spPr bwMode="auto">
            <a:xfrm>
              <a:off x="5550078" y="5784850"/>
              <a:ext cx="443101"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10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5" name="テキスト ボックス 2"/>
            <p:cNvSpPr txBox="1">
              <a:spLocks noChangeArrowheads="1"/>
            </p:cNvSpPr>
            <p:nvPr/>
          </p:nvSpPr>
          <p:spPr bwMode="auto">
            <a:xfrm>
              <a:off x="7563027" y="5784850"/>
              <a:ext cx="528312"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400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6" name="テキスト ボックス 2"/>
            <p:cNvSpPr txBox="1">
              <a:spLocks noChangeArrowheads="1"/>
            </p:cNvSpPr>
            <p:nvPr/>
          </p:nvSpPr>
          <p:spPr bwMode="auto">
            <a:xfrm>
              <a:off x="7951966" y="5784850"/>
              <a:ext cx="613524"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1000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cxnSp>
          <p:nvCxnSpPr>
            <p:cNvPr id="107" name="直線コネクタ 77"/>
            <p:cNvCxnSpPr>
              <a:cxnSpLocks noChangeShapeType="1"/>
            </p:cNvCxnSpPr>
            <p:nvPr/>
          </p:nvCxnSpPr>
          <p:spPr bwMode="auto">
            <a:xfrm>
              <a:off x="7002867" y="1944688"/>
              <a:ext cx="0" cy="3921124"/>
            </a:xfrm>
            <a:prstGeom prst="line">
              <a:avLst/>
            </a:prstGeom>
            <a:noFill/>
            <a:ln w="19050" algn="ctr">
              <a:solidFill>
                <a:srgbClr val="FF0000"/>
              </a:solidFill>
              <a:round/>
              <a:headEnd/>
              <a:tailEnd/>
            </a:ln>
          </p:spPr>
        </p:cxnSp>
        <p:sp>
          <p:nvSpPr>
            <p:cNvPr id="108" name="テキスト ボックス 78"/>
            <p:cNvSpPr txBox="1">
              <a:spLocks noChangeArrowheads="1"/>
            </p:cNvSpPr>
            <p:nvPr/>
          </p:nvSpPr>
          <p:spPr bwMode="auto">
            <a:xfrm>
              <a:off x="4208641" y="4438650"/>
              <a:ext cx="357889"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1</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09" name="テキスト ボックス 78"/>
            <p:cNvSpPr txBox="1">
              <a:spLocks noChangeArrowheads="1"/>
            </p:cNvSpPr>
            <p:nvPr/>
          </p:nvSpPr>
          <p:spPr bwMode="auto">
            <a:xfrm>
              <a:off x="4121329" y="5680076"/>
              <a:ext cx="485706"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0.1</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10" name="テキスト ボックス 78"/>
            <p:cNvSpPr txBox="1">
              <a:spLocks noChangeArrowheads="1"/>
            </p:cNvSpPr>
            <p:nvPr/>
          </p:nvSpPr>
          <p:spPr bwMode="auto">
            <a:xfrm>
              <a:off x="4164191" y="3159126"/>
              <a:ext cx="443100"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10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11" name="テキスト ボックス 78"/>
            <p:cNvSpPr txBox="1">
              <a:spLocks noChangeArrowheads="1"/>
            </p:cNvSpPr>
            <p:nvPr/>
          </p:nvSpPr>
          <p:spPr bwMode="auto">
            <a:xfrm>
              <a:off x="4057828" y="1944688"/>
              <a:ext cx="528312" cy="340846"/>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rPr>
                <a:t>100</a:t>
              </a:r>
              <a:endParaRPr kumimoji="0" lang="ja-JP" altLang="en-US" sz="900" b="0" i="0" u="none" strike="noStrike" kern="0" cap="none" spc="0" normalizeH="0" baseline="0" noProof="0" smtClean="0">
                <a:ln>
                  <a:noFill/>
                </a:ln>
                <a:solidFill>
                  <a:srgbClr val="000000"/>
                </a:solidFill>
                <a:effectLst/>
                <a:uLnTx/>
                <a:uFillTx/>
                <a:latin typeface="Times New Roman" pitchFamily="18" charset="0"/>
                <a:ea typeface="ＭＳ ゴシック" pitchFamily="49" charset="-128"/>
                <a:cs typeface="Times New Roman" pitchFamily="18" charset="0"/>
              </a:endParaRPr>
            </a:p>
          </p:txBody>
        </p:sp>
        <p:sp>
          <p:nvSpPr>
            <p:cNvPr id="112" name="テキスト ボックス 15"/>
            <p:cNvSpPr txBox="1">
              <a:spLocks noChangeArrowheads="1"/>
            </p:cNvSpPr>
            <p:nvPr/>
          </p:nvSpPr>
          <p:spPr bwMode="auto">
            <a:xfrm>
              <a:off x="6082034" y="5066552"/>
              <a:ext cx="1908268" cy="613524"/>
            </a:xfrm>
            <a:prstGeom prst="rect">
              <a:avLst/>
            </a:prstGeom>
            <a:solidFill>
              <a:srgbClr val="FFFFFF"/>
            </a:solid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2100" b="1" i="0" u="none" strike="noStrike" kern="0" cap="none" spc="0" normalizeH="0" baseline="0" noProof="0" dirty="0" smtClean="0">
                  <a:ln>
                    <a:noFill/>
                  </a:ln>
                  <a:solidFill>
                    <a:srgbClr val="FF0000"/>
                  </a:solidFill>
                  <a:effectLst/>
                  <a:uLnTx/>
                  <a:uFillTx/>
                  <a:latin typeface="Times New Roman" pitchFamily="18" charset="0"/>
                  <a:ea typeface="ＭＳ ゴシック" pitchFamily="49" charset="-128"/>
                  <a:cs typeface="Times New Roman" pitchFamily="18" charset="0"/>
                </a:rPr>
                <a:t>100Gbit/s</a:t>
              </a:r>
              <a:endParaRPr kumimoji="0" lang="ja-JP" altLang="en-US" sz="2100" b="1" i="0" u="none" strike="noStrike" kern="0" cap="none" spc="0" normalizeH="0" baseline="0" noProof="0" dirty="0" smtClean="0">
                <a:ln>
                  <a:noFill/>
                </a:ln>
                <a:solidFill>
                  <a:srgbClr val="FF0000"/>
                </a:solidFill>
                <a:effectLst/>
                <a:uLnTx/>
                <a:uFillTx/>
                <a:latin typeface="Times New Roman" pitchFamily="18" charset="0"/>
                <a:ea typeface="ＭＳ ゴシック" pitchFamily="49" charset="-128"/>
                <a:cs typeface="Times New Roman" pitchFamily="18" charset="0"/>
              </a:endParaRPr>
            </a:p>
          </p:txBody>
        </p:sp>
        <p:sp>
          <p:nvSpPr>
            <p:cNvPr id="113" name="角丸四角形吹き出し 144"/>
            <p:cNvSpPr>
              <a:spLocks noChangeArrowheads="1"/>
            </p:cNvSpPr>
            <p:nvPr/>
          </p:nvSpPr>
          <p:spPr bwMode="auto">
            <a:xfrm>
              <a:off x="6713337" y="2288355"/>
              <a:ext cx="1097182" cy="382514"/>
            </a:xfrm>
            <a:prstGeom prst="wedgeRoundRectCallout">
              <a:avLst>
                <a:gd name="adj1" fmla="val 40764"/>
                <a:gd name="adj2" fmla="val 72310"/>
                <a:gd name="adj3" fmla="val 16667"/>
              </a:avLst>
            </a:prstGeom>
            <a:solidFill>
              <a:srgbClr val="FFFFFF"/>
            </a:solidFill>
            <a:ln w="19050" cap="sq" algn="ctr">
              <a:solidFill>
                <a:schemeClr val="accent1">
                  <a:lumMod val="50000"/>
                </a:schemeClr>
              </a:solidFill>
              <a:miter lim="800000"/>
              <a:headEnd/>
              <a:tailEnd/>
            </a:ln>
          </p:spPr>
          <p:txBody>
            <a:bodyPr wrap="square" lIns="36000" tIns="36000" rIns="36000" bIns="3600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rPr>
                <a:t>Blu-ray Disc</a:t>
              </a:r>
              <a:endParaRPr kumimoji="0" lang="ja-JP" altLang="en-US" sz="900" b="0" i="0" u="none" strike="noStrike" kern="0" cap="none" spc="0" normalizeH="0" baseline="0" noProof="0" dirty="0" smtClean="0">
                <a:ln>
                  <a:noFill/>
                </a:ln>
                <a:solidFill>
                  <a:schemeClr val="accent1">
                    <a:lumMod val="50000"/>
                  </a:schemeClr>
                </a:solidFill>
                <a:effectLst/>
                <a:uLnTx/>
                <a:uFillTx/>
                <a:latin typeface="Times New Roman" pitchFamily="18" charset="0"/>
                <a:ea typeface="ＭＳ ゴシック" pitchFamily="49" charset="-128"/>
                <a:cs typeface="Times New Roman" pitchFamily="18" charset="0"/>
              </a:endParaRPr>
            </a:p>
          </p:txBody>
        </p:sp>
      </p:grpSp>
      <p:sp>
        <p:nvSpPr>
          <p:cNvPr id="114" name="テキスト ボックス 113"/>
          <p:cNvSpPr txBox="1"/>
          <p:nvPr/>
        </p:nvSpPr>
        <p:spPr>
          <a:xfrm>
            <a:off x="396732" y="1980536"/>
            <a:ext cx="4347640" cy="738664"/>
          </a:xfrm>
          <a:prstGeom prst="rect">
            <a:avLst/>
          </a:prstGeom>
          <a:noFill/>
        </p:spPr>
        <p:txBody>
          <a:bodyPr wrap="square" rtlCol="0">
            <a:spAutoFit/>
          </a:bodyPr>
          <a:lstStyle/>
          <a:p>
            <a:pPr defTabSz="914400" eaLnBrk="1" hangingPunct="1">
              <a:buClrTx/>
              <a:buSzTx/>
              <a:buFontTx/>
              <a:buNone/>
            </a:pPr>
            <a:r>
              <a:rPr kumimoji="1" lang="en-US" altLang="ja-JP" sz="2100" dirty="0" smtClean="0">
                <a:latin typeface="Times New Roman" pitchFamily="18" charset="0"/>
                <a:ea typeface="宋体" charset="-122"/>
              </a:rPr>
              <a:t>Maximum file sizes</a:t>
            </a:r>
            <a:r>
              <a:rPr kumimoji="1" lang="ja-JP" altLang="en-US" sz="2100" dirty="0">
                <a:latin typeface="Times New Roman" pitchFamily="18" charset="0"/>
                <a:ea typeface="宋体" charset="-122"/>
              </a:rPr>
              <a:t> </a:t>
            </a:r>
            <a:r>
              <a:rPr kumimoji="1" lang="en-US" altLang="ja-JP" sz="2100" dirty="0" smtClean="0">
                <a:ea typeface="宋体" charset="-122"/>
              </a:rPr>
              <a:t>transmitted</a:t>
            </a:r>
            <a:r>
              <a:rPr kumimoji="1" lang="en-US" altLang="ja-JP" sz="2100" dirty="0" smtClean="0">
                <a:latin typeface="Times New Roman" pitchFamily="18" charset="0"/>
                <a:ea typeface="宋体" charset="-122"/>
              </a:rPr>
              <a:t> within 0.5 seconds</a:t>
            </a:r>
            <a:endParaRPr kumimoji="1" lang="ja-JP" altLang="en-US" sz="2100" dirty="0">
              <a:latin typeface="Times New Roman" pitchFamily="18" charset="0"/>
              <a:ea typeface="宋体" charset="-122"/>
            </a:endParaRPr>
          </a:p>
        </p:txBody>
      </p:sp>
      <p:sp>
        <p:nvSpPr>
          <p:cNvPr id="115" name="正方形/長方形 114"/>
          <p:cNvSpPr/>
          <p:nvPr/>
        </p:nvSpPr>
        <p:spPr>
          <a:xfrm>
            <a:off x="3131750" y="2408747"/>
            <a:ext cx="1441420" cy="276999"/>
          </a:xfrm>
          <a:prstGeom prst="rect">
            <a:avLst/>
          </a:prstGeom>
        </p:spPr>
        <p:txBody>
          <a:bodyPr wrap="none">
            <a:spAutoFit/>
          </a:bodyPr>
          <a:lstStyle/>
          <a:p>
            <a:r>
              <a:rPr lang="en-US" altLang="ja-JP" dirty="0">
                <a:ea typeface="宋体" charset="-122"/>
              </a:rPr>
              <a:t>15-13-0684-00-0thz</a:t>
            </a:r>
            <a:endParaRPr lang="ja-JP" altLang="en-US" dirty="0"/>
          </a:p>
        </p:txBody>
      </p:sp>
    </p:spTree>
    <p:extLst>
      <p:ext uri="{BB962C8B-B14F-4D97-AF65-F5344CB8AC3E}">
        <p14:creationId xmlns:p14="http://schemas.microsoft.com/office/powerpoint/2010/main" xmlns="" val="4249496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4344988" y="6475413"/>
            <a:ext cx="528637" cy="363537"/>
          </a:xfrm>
        </p:spPr>
        <p:txBody>
          <a:bodyPr/>
          <a:lstStyle/>
          <a:p>
            <a:r>
              <a:rPr lang="en-GB" smtClean="0"/>
              <a:t>Slide </a:t>
            </a:r>
            <a:fld id="{440F5867-744E-4AA6-B0ED-4C44D2DFBB7B}" type="slidenum">
              <a:rPr lang="en-GB" smtClean="0"/>
              <a:pPr/>
              <a:t>4</a:t>
            </a:fld>
            <a:endParaRPr lang="en-GB" dirty="0"/>
          </a:p>
        </p:txBody>
      </p:sp>
      <p:graphicFrame>
        <p:nvGraphicFramePr>
          <p:cNvPr id="46" name="Group 380"/>
          <p:cNvGraphicFramePr>
            <a:graphicFrameLocks noGrp="1"/>
          </p:cNvGraphicFramePr>
          <p:nvPr>
            <p:extLst>
              <p:ext uri="{D42A27DB-BD31-4B8C-83A1-F6EECF244321}">
                <p14:modId xmlns:p14="http://schemas.microsoft.com/office/powerpoint/2010/main" xmlns="" val="1449429253"/>
              </p:ext>
            </p:extLst>
          </p:nvPr>
        </p:nvGraphicFramePr>
        <p:xfrm>
          <a:off x="323528" y="1328197"/>
          <a:ext cx="8424936" cy="2964899"/>
        </p:xfrm>
        <a:graphic>
          <a:graphicData uri="http://schemas.openxmlformats.org/drawingml/2006/table">
            <a:tbl>
              <a:tblPr/>
              <a:tblGrid>
                <a:gridCol w="1465038"/>
                <a:gridCol w="2074616"/>
                <a:gridCol w="1060840"/>
                <a:gridCol w="1232154"/>
                <a:gridCol w="2592288"/>
              </a:tblGrid>
              <a:tr h="566786">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Modulation</a:t>
                      </a: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No. of frequency channels</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MIMO</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Rate</a:t>
                      </a: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Data transmission time for a DVD  (4.7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GBytes</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solidFill>
                      <a:srgbClr val="FFFF00"/>
                    </a:solid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16QAM</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5">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a:t>
                      </a:r>
                      <a:r>
                        <a:rPr kumimoji="1" lang="en-US" altLang="ja-JP" sz="1800" dirty="0" smtClean="0">
                          <a:solidFill>
                            <a:schemeClr val="tx1"/>
                          </a:solidFill>
                          <a:latin typeface="Times New Roman" pitchFamily="18" charset="0"/>
                          <a:cs typeface="Times New Roman" pitchFamily="18" charset="0"/>
                        </a:rPr>
                        <a:t>SISO)</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4.5</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8.4 sec</a:t>
                      </a:r>
                    </a:p>
                  </a:txBody>
                  <a:tcPr marL="36000" marR="21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64QAM</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6.8</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5.5 sec</a:t>
                      </a:r>
                    </a:p>
                  </a:txBody>
                  <a:tcPr marL="36000" marR="21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64QAM</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3">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4</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27</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1.4 sec</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36000" marR="21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256QAM</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dirty="0" smtClean="0">
                          <a:latin typeface="Times New Roman" pitchFamily="18" charset="0"/>
                          <a:cs typeface="Times New Roman" pitchFamily="18" charset="0"/>
                        </a:rPr>
                        <a:t>36 </a:t>
                      </a:r>
                      <a:r>
                        <a:rPr kumimoji="1" lang="en-US" altLang="ja-JP" dirty="0" err="1" smtClean="0">
                          <a:latin typeface="Times New Roman" pitchFamily="18" charset="0"/>
                          <a:cs typeface="Times New Roman" pitchFamily="18" charset="0"/>
                        </a:rPr>
                        <a:t>Gbit</a:t>
                      </a:r>
                      <a:r>
                        <a:rPr kumimoji="1" lang="en-US" altLang="ja-JP" dirty="0" smtClean="0">
                          <a:latin typeface="Times New Roman" pitchFamily="18" charset="0"/>
                          <a:cs typeface="Times New Roman" pitchFamily="18" charset="0"/>
                        </a:rPr>
                        <a:t>/s</a:t>
                      </a:r>
                      <a:endPar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1.0 sec</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36000" marR="21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1024QAM</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45 </a:t>
                      </a:r>
                      <a:r>
                        <a:rPr kumimoji="1" lang="en-US" altLang="ja-JP" sz="1800" b="0" i="0" u="none" strike="noStrike" cap="none" normalizeH="0" baseline="0" dirty="0" err="1" smtClean="0">
                          <a:ln>
                            <a:noFill/>
                          </a:ln>
                          <a:solidFill>
                            <a:schemeClr val="tx1"/>
                          </a:solidFill>
                          <a:effectLst/>
                          <a:latin typeface="Times New Roman" pitchFamily="18" charset="0"/>
                          <a:ea typeface="ＭＳ ゴシック" pitchFamily="49" charset="-128"/>
                          <a:cs typeface="Times New Roman" pitchFamily="18" charset="0"/>
                        </a:rPr>
                        <a:t>Gbit</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/s</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0.84 sec</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36000" marR="21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a:t>
                      </a: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QAM</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2</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a:t>
                      </a: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x</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16</a:t>
                      </a: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&gt;100</a:t>
                      </a:r>
                      <a:r>
                        <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a:t>
                      </a: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G bit/s</a:t>
                      </a:r>
                    </a:p>
                  </a:txBody>
                  <a:tcPr marL="36000" marR="3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rowSpan="2">
                  <a:txBody>
                    <a:bodyPr/>
                    <a:lstStyle>
                      <a:lvl1pPr marL="0" algn="l" defTabSz="914400" rtl="0" eaLnBrk="1" latinLnBrk="0" hangingPunct="1">
                        <a:defRPr kumimoji="1" sz="1800" kern="1200">
                          <a:solidFill>
                            <a:schemeClr val="tx1"/>
                          </a:solidFill>
                          <a:latin typeface="Arial"/>
                        </a:defRPr>
                      </a:lvl1pPr>
                      <a:lvl2pPr marL="457200" algn="l" defTabSz="914400" rtl="0" eaLnBrk="1" latinLnBrk="0" hangingPunct="1">
                        <a:defRPr kumimoji="1" sz="1800" kern="1200">
                          <a:solidFill>
                            <a:schemeClr val="tx1"/>
                          </a:solidFill>
                          <a:latin typeface="Arial"/>
                        </a:defRPr>
                      </a:lvl2pPr>
                      <a:lvl3pPr marL="914400" algn="l" defTabSz="914400" rtl="0" eaLnBrk="1" latinLnBrk="0" hangingPunct="1">
                        <a:defRPr kumimoji="1" sz="1800" kern="1200">
                          <a:solidFill>
                            <a:schemeClr val="tx1"/>
                          </a:solidFill>
                          <a:latin typeface="Arial"/>
                        </a:defRPr>
                      </a:lvl3pPr>
                      <a:lvl4pPr marL="1371600" algn="l" defTabSz="914400" rtl="0" eaLnBrk="1" latinLnBrk="0" hangingPunct="1">
                        <a:defRPr kumimoji="1" sz="1800" kern="1200">
                          <a:solidFill>
                            <a:schemeClr val="tx1"/>
                          </a:solidFill>
                          <a:latin typeface="Arial"/>
                        </a:defRPr>
                      </a:lvl4pPr>
                      <a:lvl5pPr marL="1828800" algn="l" defTabSz="914400" rtl="0" eaLnBrk="1" latinLnBrk="0" hangingPunct="1">
                        <a:defRPr kumimoji="1" sz="1800" kern="1200">
                          <a:solidFill>
                            <a:schemeClr val="tx1"/>
                          </a:solidFill>
                          <a:latin typeface="Arial"/>
                        </a:defRPr>
                      </a:lvl5pPr>
                      <a:lvl6pPr marL="2286000" algn="l" defTabSz="914400" rtl="0" eaLnBrk="1" latinLnBrk="0" hangingPunct="1">
                        <a:defRPr kumimoji="1" sz="1800" kern="1200">
                          <a:solidFill>
                            <a:schemeClr val="tx1"/>
                          </a:solidFill>
                          <a:latin typeface="Arial"/>
                        </a:defRPr>
                      </a:lvl6pPr>
                      <a:lvl7pPr marL="2743200" algn="l" defTabSz="914400" rtl="0" eaLnBrk="1" latinLnBrk="0" hangingPunct="1">
                        <a:defRPr kumimoji="1" sz="1800" kern="1200">
                          <a:solidFill>
                            <a:schemeClr val="tx1"/>
                          </a:solidFill>
                          <a:latin typeface="Arial"/>
                        </a:defRPr>
                      </a:lvl7pPr>
                      <a:lvl8pPr marL="3200400" algn="l" defTabSz="914400" rtl="0" eaLnBrk="1" latinLnBrk="0" hangingPunct="1">
                        <a:defRPr kumimoji="1" sz="1800" kern="1200">
                          <a:solidFill>
                            <a:schemeClr val="tx1"/>
                          </a:solidFill>
                          <a:latin typeface="Arial"/>
                        </a:defRPr>
                      </a:lvl8pPr>
                      <a:lvl9pPr marL="3657600" algn="l" defTabSz="914400" rtl="0" eaLnBrk="1" latinLnBrk="0" hangingPunct="1">
                        <a:defRPr kumimoji="1" sz="1800" kern="1200">
                          <a:solidFill>
                            <a:schemeClr val="tx1"/>
                          </a:solidFill>
                          <a:latin typeface="Arial"/>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&lt;0.4</a:t>
                      </a:r>
                      <a:r>
                        <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 sec</a:t>
                      </a:r>
                    </a:p>
                  </a:txBody>
                  <a:tcPr marL="36000" marR="216000"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332117">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64QAM</a:t>
                      </a:r>
                      <a:endParaRPr kumimoji="1" lang="ja-JP" altLang="en-US"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rPr>
                        <a:t>1</a:t>
                      </a:r>
                      <a:endPar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marT="0" marB="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pt-BR"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84413" marR="84413"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800" b="0"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36000" marR="3600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1" lang="pt-BR" altLang="ja-JP" sz="1800" b="1" i="0" u="none" strike="noStrike" cap="none" normalizeH="0" baseline="0" dirty="0" smtClean="0">
                        <a:ln>
                          <a:noFill/>
                        </a:ln>
                        <a:solidFill>
                          <a:schemeClr val="tx1"/>
                        </a:solidFill>
                        <a:effectLst/>
                        <a:latin typeface="Times New Roman" pitchFamily="18" charset="0"/>
                        <a:ea typeface="ＭＳ ゴシック" pitchFamily="49" charset="-128"/>
                        <a:cs typeface="Times New Roman" pitchFamily="18" charset="0"/>
                      </a:endParaRPr>
                    </a:p>
                  </a:txBody>
                  <a:tcPr marL="36000" marR="216000" marT="36000" marB="36000" anchor="ctr" horzOverflow="overflow">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7" name="テキスト ボックス 46"/>
          <p:cNvSpPr txBox="1"/>
          <p:nvPr/>
        </p:nvSpPr>
        <p:spPr>
          <a:xfrm>
            <a:off x="0" y="692696"/>
            <a:ext cx="8915400" cy="646331"/>
          </a:xfrm>
          <a:prstGeom prst="rect">
            <a:avLst/>
          </a:prstGeom>
          <a:noFill/>
        </p:spPr>
        <p:txBody>
          <a:bodyPr wrap="square" rtlCol="0">
            <a:spAutoFit/>
          </a:bodyPr>
          <a:lstStyle/>
          <a:p>
            <a:pPr algn="ctr" eaLnBrk="1" hangingPunct="1"/>
            <a:r>
              <a:rPr lang="en-US" altLang="ja-JP" sz="3600" b="1" dirty="0" smtClean="0">
                <a:solidFill>
                  <a:srgbClr val="000000"/>
                </a:solidFill>
                <a:ea typeface="宋体" charset="-122"/>
                <a:cs typeface="Times New Roman" pitchFamily="18" charset="0"/>
              </a:rPr>
              <a:t>100G transmission rates using 60-GHz band</a:t>
            </a:r>
            <a:endParaRPr kumimoji="1" lang="ja-JP" altLang="en-US" sz="3600" b="1" dirty="0">
              <a:solidFill>
                <a:srgbClr val="000000"/>
              </a:solidFill>
              <a:ea typeface="宋体" charset="-122"/>
            </a:endParaRPr>
          </a:p>
        </p:txBody>
      </p:sp>
      <p:sp>
        <p:nvSpPr>
          <p:cNvPr id="48" name="テキスト ボックス 47"/>
          <p:cNvSpPr txBox="1"/>
          <p:nvPr/>
        </p:nvSpPr>
        <p:spPr>
          <a:xfrm>
            <a:off x="54428" y="4479362"/>
            <a:ext cx="4419600" cy="1077218"/>
          </a:xfrm>
          <a:prstGeom prst="rect">
            <a:avLst/>
          </a:prstGeom>
          <a:noFill/>
        </p:spPr>
        <p:txBody>
          <a:bodyPr wrap="square" rtlCol="0">
            <a:spAutoFit/>
          </a:bodyPr>
          <a:lstStyle/>
          <a:p>
            <a:pPr defTabSz="914400" eaLnBrk="1" hangingPunct="1">
              <a:buClrTx/>
              <a:buSzTx/>
              <a:buFontTx/>
              <a:buNone/>
            </a:pPr>
            <a:r>
              <a:rPr kumimoji="1" lang="en-US" altLang="ja-JP" sz="1600" dirty="0" smtClean="0">
                <a:solidFill>
                  <a:srgbClr val="0000FF"/>
                </a:solidFill>
                <a:latin typeface="Times New Roman" pitchFamily="18" charset="0"/>
                <a:ea typeface="ＭＳ ゴシック" pitchFamily="49" charset="-128"/>
                <a:cs typeface="Times New Roman" pitchFamily="18" charset="0"/>
              </a:rPr>
              <a:t>IEEE802.11ad OFDM PHY</a:t>
            </a:r>
          </a:p>
          <a:p>
            <a:pPr defTabSz="914400" eaLnBrk="1" hangingPunct="1">
              <a:buClrTx/>
              <a:buSzTx/>
              <a:buFontTx/>
              <a:buNone/>
            </a:pPr>
            <a:r>
              <a:rPr kumimoji="1" lang="en-US" altLang="ja-JP" sz="1600" dirty="0" smtClean="0">
                <a:solidFill>
                  <a:srgbClr val="000000"/>
                </a:solidFill>
                <a:latin typeface="Times New Roman" pitchFamily="18" charset="0"/>
                <a:ea typeface="ＭＳ ゴシック" pitchFamily="49" charset="-128"/>
                <a:cs typeface="Times New Roman" pitchFamily="18" charset="0"/>
              </a:rPr>
              <a:t>MCS#17: 2.1 </a:t>
            </a:r>
            <a:r>
              <a:rPr kumimoji="1" lang="en-US" altLang="ja-JP" sz="1600" dirty="0" err="1" smtClean="0">
                <a:solidFill>
                  <a:srgbClr val="000000"/>
                </a:solidFill>
                <a:latin typeface="Times New Roman" pitchFamily="18" charset="0"/>
                <a:ea typeface="ＭＳ ゴシック" pitchFamily="49" charset="-128"/>
                <a:cs typeface="Times New Roman" pitchFamily="18" charset="0"/>
              </a:rPr>
              <a:t>Gbit</a:t>
            </a:r>
            <a:r>
              <a:rPr kumimoji="1" lang="en-US" altLang="ja-JP" sz="1600" dirty="0" smtClean="0">
                <a:solidFill>
                  <a:srgbClr val="000000"/>
                </a:solidFill>
                <a:latin typeface="Times New Roman" pitchFamily="18" charset="0"/>
                <a:ea typeface="ＭＳ ゴシック" pitchFamily="49" charset="-128"/>
                <a:cs typeface="Times New Roman" pitchFamily="18" charset="0"/>
              </a:rPr>
              <a:t>/s (QPSK, Code rate=3/4)</a:t>
            </a:r>
          </a:p>
          <a:p>
            <a:pPr defTabSz="914400" eaLnBrk="1" hangingPunct="1">
              <a:buClrTx/>
              <a:buSzTx/>
              <a:buFontTx/>
              <a:buNone/>
            </a:pPr>
            <a:r>
              <a:rPr kumimoji="1" lang="en-US" altLang="ja-JP" sz="1600" dirty="0" smtClean="0">
                <a:solidFill>
                  <a:srgbClr val="000000"/>
                </a:solidFill>
                <a:latin typeface="Times New Roman" pitchFamily="18" charset="0"/>
                <a:ea typeface="ＭＳ ゴシック" pitchFamily="49" charset="-128"/>
                <a:cs typeface="Times New Roman" pitchFamily="18" charset="0"/>
              </a:rPr>
              <a:t>MCS#21: 4.5 G bit/s (16QAM,Code rate=13/16)</a:t>
            </a:r>
          </a:p>
          <a:p>
            <a:pPr defTabSz="914400" eaLnBrk="1" hangingPunct="1">
              <a:buClrTx/>
              <a:buSzTx/>
              <a:buFontTx/>
              <a:buNone/>
            </a:pPr>
            <a:r>
              <a:rPr kumimoji="1" lang="en-US" altLang="ja-JP" sz="1600" dirty="0" smtClean="0">
                <a:solidFill>
                  <a:srgbClr val="000000"/>
                </a:solidFill>
                <a:latin typeface="Times New Roman" pitchFamily="18" charset="0"/>
                <a:ea typeface="ＭＳ ゴシック" pitchFamily="49" charset="-128"/>
                <a:cs typeface="Times New Roman" pitchFamily="18" charset="0"/>
              </a:rPr>
              <a:t>MCS#24: 6.8 G bit/s (64QAM,Code rate=13/16)</a:t>
            </a:r>
          </a:p>
        </p:txBody>
      </p:sp>
      <p:sp>
        <p:nvSpPr>
          <p:cNvPr id="49" name="正方形/長方形 48"/>
          <p:cNvSpPr/>
          <p:nvPr/>
        </p:nvSpPr>
        <p:spPr bwMode="auto">
          <a:xfrm>
            <a:off x="323528" y="3632453"/>
            <a:ext cx="8424936" cy="648072"/>
          </a:xfrm>
          <a:prstGeom prst="rect">
            <a:avLst/>
          </a:prstGeom>
          <a:noFill/>
          <a:ln w="76200" cap="sq" cmpd="sng" algn="ctr">
            <a:solidFill>
              <a:srgbClr val="FF0000"/>
            </a:solidFill>
            <a:prstDash val="solid"/>
            <a:miter lim="800000"/>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buFontTx/>
              <a:buNone/>
            </a:pPr>
            <a:endParaRPr lang="ja-JP" altLang="en-US" sz="1200" smtClean="0">
              <a:solidFill>
                <a:srgbClr val="000000"/>
              </a:solidFill>
              <a:latin typeface="Times New Roman" pitchFamily="18" charset="0"/>
              <a:ea typeface="宋体" charset="-122"/>
            </a:endParaRPr>
          </a:p>
        </p:txBody>
      </p:sp>
      <p:sp>
        <p:nvSpPr>
          <p:cNvPr id="50" name="テキスト ボックス 49"/>
          <p:cNvSpPr txBox="1"/>
          <p:nvPr/>
        </p:nvSpPr>
        <p:spPr>
          <a:xfrm>
            <a:off x="2771800" y="4293096"/>
            <a:ext cx="6247095" cy="415498"/>
          </a:xfrm>
          <a:prstGeom prst="rect">
            <a:avLst/>
          </a:prstGeom>
          <a:noFill/>
        </p:spPr>
        <p:txBody>
          <a:bodyPr wrap="none" rtlCol="0">
            <a:spAutoFit/>
          </a:bodyPr>
          <a:lstStyle/>
          <a:p>
            <a:pPr defTabSz="914400" eaLnBrk="1" hangingPunct="1">
              <a:buClrTx/>
              <a:buSzTx/>
              <a:buFontTx/>
              <a:buNone/>
            </a:pPr>
            <a:r>
              <a:rPr kumimoji="1" lang="en-US" altLang="ja-JP" sz="2100" b="1" dirty="0" smtClean="0">
                <a:solidFill>
                  <a:srgbClr val="FF0000"/>
                </a:solidFill>
                <a:latin typeface="Times New Roman" pitchFamily="18" charset="0"/>
                <a:ea typeface="宋体" charset="-122"/>
              </a:rPr>
              <a:t>100G rates are attainable using MIMO</a:t>
            </a:r>
            <a:r>
              <a:rPr kumimoji="1" lang="ja-JP" altLang="en-US" sz="2100" b="1" dirty="0">
                <a:solidFill>
                  <a:srgbClr val="FF0000"/>
                </a:solidFill>
                <a:ea typeface="宋体" charset="-122"/>
              </a:rPr>
              <a:t> </a:t>
            </a:r>
            <a:r>
              <a:rPr kumimoji="1" lang="en-US" altLang="ja-JP" sz="2100" b="1" dirty="0" smtClean="0">
                <a:solidFill>
                  <a:srgbClr val="FF0000"/>
                </a:solidFill>
                <a:ea typeface="宋体" charset="-122"/>
              </a:rPr>
              <a:t>over 60 GHz</a:t>
            </a:r>
            <a:endParaRPr kumimoji="1" lang="en-US" altLang="ja-JP" sz="2100" b="1" dirty="0" smtClean="0">
              <a:solidFill>
                <a:srgbClr val="FF0000"/>
              </a:solidFill>
              <a:latin typeface="Times New Roman" pitchFamily="18" charset="0"/>
              <a:ea typeface="宋体" charset="-122"/>
            </a:endParaRPr>
          </a:p>
        </p:txBody>
      </p:sp>
      <p:grpSp>
        <p:nvGrpSpPr>
          <p:cNvPr id="51" name="グループ化 50"/>
          <p:cNvGrpSpPr/>
          <p:nvPr/>
        </p:nvGrpSpPr>
        <p:grpSpPr>
          <a:xfrm>
            <a:off x="5941620" y="4911951"/>
            <a:ext cx="2983935" cy="1427531"/>
            <a:chOff x="4423322" y="2244529"/>
            <a:chExt cx="5075402" cy="2960125"/>
          </a:xfrm>
        </p:grpSpPr>
        <p:sp>
          <p:nvSpPr>
            <p:cNvPr id="52" name="二等辺三角形 51"/>
            <p:cNvSpPr/>
            <p:nvPr/>
          </p:nvSpPr>
          <p:spPr>
            <a:xfrm rot="16200000">
              <a:off x="5656392" y="2917897"/>
              <a:ext cx="532024" cy="221834"/>
            </a:xfrm>
            <a:prstGeom prst="triangle">
              <a:avLst/>
            </a:prstGeom>
            <a:no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srgbClr val="FFFFFF"/>
                </a:solidFill>
                <a:effectLst/>
                <a:uLnTx/>
                <a:uFillTx/>
                <a:latin typeface="Arial"/>
                <a:ea typeface="+mn-ea"/>
                <a:cs typeface="+mn-cs"/>
              </a:endParaRPr>
            </a:p>
          </p:txBody>
        </p:sp>
        <p:sp>
          <p:nvSpPr>
            <p:cNvPr id="53" name="テキスト ボックス 52"/>
            <p:cNvSpPr txBox="1"/>
            <p:nvPr/>
          </p:nvSpPr>
          <p:spPr>
            <a:xfrm>
              <a:off x="5870643" y="3963266"/>
              <a:ext cx="543131" cy="98156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rPr>
                <a:t>・</a:t>
              </a:r>
              <a:endParaRPr kumimoji="0" lang="en-US" altLang="ja-JP" sz="1050" b="0" i="0" u="none" strike="noStrike" kern="0" cap="none" spc="0" normalizeH="0" baseline="0" noProof="0" dirty="0" smtClean="0">
                <a:ln>
                  <a:noFill/>
                </a:ln>
                <a:solidFill>
                  <a:srgbClr val="000000"/>
                </a:solidFill>
                <a:effectLst/>
                <a:uLnTx/>
                <a:uFillTx/>
                <a:latin typeface="Times New Roman" pitchFamily="18" charset="0"/>
                <a:ea typeface="宋体" charset="-122"/>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rPr>
                <a:t>・</a:t>
              </a:r>
              <a:endParaRPr kumimoji="1" lang="en-US" altLang="ja-JP" sz="1050" b="0" i="0" u="none" strike="noStrike" kern="0" cap="none" spc="0" normalizeH="0" baseline="0" noProof="0" dirty="0" smtClean="0">
                <a:ln>
                  <a:noFill/>
                </a:ln>
                <a:solidFill>
                  <a:srgbClr val="000000"/>
                </a:solidFill>
                <a:effectLst/>
                <a:uLnTx/>
                <a:uFillTx/>
                <a:latin typeface="Times New Roman" pitchFamily="18" charset="0"/>
                <a:ea typeface="宋体" charset="-122"/>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rPr>
                <a:t>・</a:t>
              </a:r>
              <a:endParaRPr kumimoji="1"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endParaRPr>
            </a:p>
          </p:txBody>
        </p:sp>
        <p:cxnSp>
          <p:nvCxnSpPr>
            <p:cNvPr id="54" name="直線コネクタ 53"/>
            <p:cNvCxnSpPr/>
            <p:nvPr/>
          </p:nvCxnSpPr>
          <p:spPr>
            <a:xfrm rot="10800000">
              <a:off x="5308664" y="3035635"/>
              <a:ext cx="502823" cy="0"/>
            </a:xfrm>
            <a:prstGeom prst="line">
              <a:avLst/>
            </a:prstGeom>
            <a:noFill/>
            <a:ln w="38100" cap="flat" cmpd="sng" algn="ctr">
              <a:solidFill>
                <a:srgbClr val="000000"/>
              </a:solidFill>
              <a:prstDash val="solid"/>
            </a:ln>
            <a:effectLst/>
          </p:spPr>
        </p:cxnSp>
        <p:sp>
          <p:nvSpPr>
            <p:cNvPr id="55" name="二等辺三角形 54"/>
            <p:cNvSpPr/>
            <p:nvPr/>
          </p:nvSpPr>
          <p:spPr>
            <a:xfrm rot="16200000">
              <a:off x="5656392" y="3572695"/>
              <a:ext cx="532024" cy="221834"/>
            </a:xfrm>
            <a:prstGeom prst="triangle">
              <a:avLst/>
            </a:prstGeom>
            <a:no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srgbClr val="FFFFFF"/>
                </a:solidFill>
                <a:effectLst/>
                <a:uLnTx/>
                <a:uFillTx/>
                <a:latin typeface="Arial"/>
                <a:ea typeface="+mn-ea"/>
                <a:cs typeface="+mn-cs"/>
              </a:endParaRPr>
            </a:p>
          </p:txBody>
        </p:sp>
        <p:cxnSp>
          <p:nvCxnSpPr>
            <p:cNvPr id="56" name="直線コネクタ 55"/>
            <p:cNvCxnSpPr/>
            <p:nvPr/>
          </p:nvCxnSpPr>
          <p:spPr>
            <a:xfrm rot="10800000">
              <a:off x="5308664" y="3690433"/>
              <a:ext cx="502823" cy="0"/>
            </a:xfrm>
            <a:prstGeom prst="line">
              <a:avLst/>
            </a:prstGeom>
            <a:noFill/>
            <a:ln w="38100" cap="flat" cmpd="sng" algn="ctr">
              <a:solidFill>
                <a:srgbClr val="000000"/>
              </a:solidFill>
              <a:prstDash val="solid"/>
            </a:ln>
            <a:effectLst/>
          </p:spPr>
        </p:cxnSp>
        <p:sp>
          <p:nvSpPr>
            <p:cNvPr id="57" name="二等辺三角形 56"/>
            <p:cNvSpPr/>
            <p:nvPr/>
          </p:nvSpPr>
          <p:spPr>
            <a:xfrm rot="16200000">
              <a:off x="5656392" y="4827725"/>
              <a:ext cx="532024" cy="221834"/>
            </a:xfrm>
            <a:prstGeom prst="triangle">
              <a:avLst/>
            </a:prstGeom>
            <a:no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srgbClr val="FFFFFF"/>
                </a:solidFill>
                <a:effectLst/>
                <a:uLnTx/>
                <a:uFillTx/>
                <a:latin typeface="Arial"/>
                <a:ea typeface="+mn-ea"/>
                <a:cs typeface="+mn-cs"/>
              </a:endParaRPr>
            </a:p>
          </p:txBody>
        </p:sp>
        <p:cxnSp>
          <p:nvCxnSpPr>
            <p:cNvPr id="58" name="直線コネクタ 57"/>
            <p:cNvCxnSpPr/>
            <p:nvPr/>
          </p:nvCxnSpPr>
          <p:spPr>
            <a:xfrm rot="10800000">
              <a:off x="5308664" y="4945462"/>
              <a:ext cx="502823" cy="0"/>
            </a:xfrm>
            <a:prstGeom prst="line">
              <a:avLst/>
            </a:prstGeom>
            <a:noFill/>
            <a:ln w="38100" cap="flat" cmpd="sng" algn="ctr">
              <a:solidFill>
                <a:srgbClr val="000000"/>
              </a:solidFill>
              <a:prstDash val="solid"/>
            </a:ln>
            <a:effectLst/>
          </p:spPr>
        </p:cxnSp>
        <p:sp>
          <p:nvSpPr>
            <p:cNvPr id="59" name="二等辺三角形 58"/>
            <p:cNvSpPr/>
            <p:nvPr/>
          </p:nvSpPr>
          <p:spPr>
            <a:xfrm rot="5400000">
              <a:off x="7573728" y="4796308"/>
              <a:ext cx="532024" cy="221834"/>
            </a:xfrm>
            <a:prstGeom prst="triangle">
              <a:avLst/>
            </a:prstGeom>
            <a:noFill/>
            <a:ln w="25400" cap="flat" cmpd="sng" algn="ctr">
              <a:solidFill>
                <a:srgbClr val="000000"/>
              </a:solidFill>
              <a:prstDash val="solid"/>
            </a:ln>
            <a:effectLst/>
            <a:scene3d>
              <a:camera prst="orthographicFront">
                <a:rot lat="0" lon="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srgbClr val="FFFFFF"/>
                </a:solidFill>
                <a:effectLst/>
                <a:uLnTx/>
                <a:uFillTx/>
                <a:latin typeface="Arial"/>
                <a:ea typeface="+mn-ea"/>
                <a:cs typeface="+mn-cs"/>
              </a:endParaRPr>
            </a:p>
          </p:txBody>
        </p:sp>
        <p:sp>
          <p:nvSpPr>
            <p:cNvPr id="60" name="テキスト ボックス 59"/>
            <p:cNvSpPr txBox="1"/>
            <p:nvPr/>
          </p:nvSpPr>
          <p:spPr>
            <a:xfrm rot="10800000">
              <a:off x="7542016" y="3790497"/>
              <a:ext cx="543131" cy="981562"/>
            </a:xfrm>
            <a:prstGeom prst="rect">
              <a:avLst/>
            </a:prstGeom>
            <a:noFill/>
            <a:scene3d>
              <a:camera prst="orthographicFront">
                <a:rot lat="0" lon="0" rev="0"/>
              </a:camera>
              <a:lightRig rig="threePt" dir="t"/>
            </a:scene3d>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rPr>
                <a:t>・</a:t>
              </a:r>
              <a:endParaRPr kumimoji="0" lang="en-US" altLang="ja-JP" sz="1050" b="0" i="0" u="none" strike="noStrike" kern="0" cap="none" spc="0" normalizeH="0" baseline="0" noProof="0" dirty="0" smtClean="0">
                <a:ln>
                  <a:noFill/>
                </a:ln>
                <a:solidFill>
                  <a:srgbClr val="000000"/>
                </a:solidFill>
                <a:effectLst/>
                <a:uLnTx/>
                <a:uFillTx/>
                <a:latin typeface="Times New Roman" pitchFamily="18" charset="0"/>
                <a:ea typeface="宋体" charset="-122"/>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rPr>
                <a:t>・</a:t>
              </a:r>
              <a:endParaRPr kumimoji="1" lang="en-US" altLang="ja-JP" sz="1050" b="0" i="0" u="none" strike="noStrike" kern="0" cap="none" spc="0" normalizeH="0" baseline="0" noProof="0" dirty="0" smtClean="0">
                <a:ln>
                  <a:noFill/>
                </a:ln>
                <a:solidFill>
                  <a:srgbClr val="000000"/>
                </a:solidFill>
                <a:effectLst/>
                <a:uLnTx/>
                <a:uFillTx/>
                <a:latin typeface="Times New Roman" pitchFamily="18" charset="0"/>
                <a:ea typeface="宋体" charset="-122"/>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rPr>
                <a:t>・</a:t>
              </a:r>
              <a:endParaRPr kumimoji="1" lang="ja-JP" altLang="en-US" sz="1050" b="0" i="0" u="none" strike="noStrike" kern="0" cap="none" spc="0" normalizeH="0" baseline="0" noProof="0" dirty="0" smtClean="0">
                <a:ln>
                  <a:noFill/>
                </a:ln>
                <a:solidFill>
                  <a:srgbClr val="000000"/>
                </a:solidFill>
                <a:effectLst/>
                <a:uLnTx/>
                <a:uFillTx/>
                <a:latin typeface="Times New Roman" pitchFamily="18" charset="0"/>
                <a:ea typeface="宋体" charset="-122"/>
              </a:endParaRPr>
            </a:p>
          </p:txBody>
        </p:sp>
        <p:cxnSp>
          <p:nvCxnSpPr>
            <p:cNvPr id="61" name="直線コネクタ 60"/>
            <p:cNvCxnSpPr/>
            <p:nvPr/>
          </p:nvCxnSpPr>
          <p:spPr>
            <a:xfrm>
              <a:off x="7950656" y="4900402"/>
              <a:ext cx="502823" cy="0"/>
            </a:xfrm>
            <a:prstGeom prst="line">
              <a:avLst/>
            </a:prstGeom>
            <a:noFill/>
            <a:ln w="19050" cap="flat" cmpd="sng" algn="ctr">
              <a:solidFill>
                <a:srgbClr val="000000"/>
              </a:solidFill>
              <a:prstDash val="solid"/>
            </a:ln>
            <a:effectLst/>
            <a:scene3d>
              <a:camera prst="orthographicFront">
                <a:rot lat="0" lon="0" rev="0"/>
              </a:camera>
              <a:lightRig rig="threePt" dir="t"/>
            </a:scene3d>
          </p:spPr>
        </p:cxnSp>
        <p:sp>
          <p:nvSpPr>
            <p:cNvPr id="62" name="二等辺三角形 61"/>
            <p:cNvSpPr/>
            <p:nvPr/>
          </p:nvSpPr>
          <p:spPr>
            <a:xfrm rot="5400000">
              <a:off x="7573728" y="3554919"/>
              <a:ext cx="532024" cy="221834"/>
            </a:xfrm>
            <a:prstGeom prst="triangle">
              <a:avLst/>
            </a:prstGeom>
            <a:noFill/>
            <a:ln w="25400" cap="flat" cmpd="sng" algn="ctr">
              <a:solidFill>
                <a:srgbClr val="000000"/>
              </a:solidFill>
              <a:prstDash val="solid"/>
            </a:ln>
            <a:effectLst/>
            <a:scene3d>
              <a:camera prst="orthographicFront">
                <a:rot lat="0" lon="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srgbClr val="FFFFFF"/>
                </a:solidFill>
                <a:effectLst/>
                <a:uLnTx/>
                <a:uFillTx/>
                <a:latin typeface="Arial"/>
                <a:ea typeface="+mn-ea"/>
                <a:cs typeface="+mn-cs"/>
              </a:endParaRPr>
            </a:p>
          </p:txBody>
        </p:sp>
        <p:cxnSp>
          <p:nvCxnSpPr>
            <p:cNvPr id="63" name="直線コネクタ 62"/>
            <p:cNvCxnSpPr/>
            <p:nvPr/>
          </p:nvCxnSpPr>
          <p:spPr>
            <a:xfrm>
              <a:off x="7950656" y="3659015"/>
              <a:ext cx="502823" cy="0"/>
            </a:xfrm>
            <a:prstGeom prst="line">
              <a:avLst/>
            </a:prstGeom>
            <a:noFill/>
            <a:ln w="19050" cap="flat" cmpd="sng" algn="ctr">
              <a:solidFill>
                <a:srgbClr val="000000"/>
              </a:solidFill>
              <a:prstDash val="solid"/>
            </a:ln>
            <a:effectLst/>
            <a:scene3d>
              <a:camera prst="orthographicFront">
                <a:rot lat="0" lon="0" rev="0"/>
              </a:camera>
              <a:lightRig rig="threePt" dir="t"/>
            </a:scene3d>
          </p:spPr>
        </p:cxnSp>
        <p:sp>
          <p:nvSpPr>
            <p:cNvPr id="64" name="二等辺三角形 63"/>
            <p:cNvSpPr/>
            <p:nvPr/>
          </p:nvSpPr>
          <p:spPr>
            <a:xfrm rot="5400000">
              <a:off x="7573728" y="2886479"/>
              <a:ext cx="532024" cy="221834"/>
            </a:xfrm>
            <a:prstGeom prst="triangle">
              <a:avLst/>
            </a:prstGeom>
            <a:noFill/>
            <a:ln w="25400" cap="flat" cmpd="sng" algn="ctr">
              <a:solidFill>
                <a:srgbClr val="000000"/>
              </a:solidFill>
              <a:prstDash val="solid"/>
            </a:ln>
            <a:effectLst/>
            <a:scene3d>
              <a:camera prst="orthographicFront">
                <a:rot lat="0" lon="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00" b="0" i="0" u="none" strike="noStrike" kern="0" cap="none" spc="0" normalizeH="0" baseline="0" noProof="0" smtClean="0">
                <a:ln>
                  <a:noFill/>
                </a:ln>
                <a:solidFill>
                  <a:srgbClr val="FFFFFF"/>
                </a:solidFill>
                <a:effectLst/>
                <a:uLnTx/>
                <a:uFillTx/>
                <a:latin typeface="Arial"/>
                <a:ea typeface="+mn-ea"/>
                <a:cs typeface="+mn-cs"/>
              </a:endParaRPr>
            </a:p>
          </p:txBody>
        </p:sp>
        <p:cxnSp>
          <p:nvCxnSpPr>
            <p:cNvPr id="65" name="直線コネクタ 64"/>
            <p:cNvCxnSpPr/>
            <p:nvPr/>
          </p:nvCxnSpPr>
          <p:spPr>
            <a:xfrm>
              <a:off x="7950656" y="2990575"/>
              <a:ext cx="502823" cy="0"/>
            </a:xfrm>
            <a:prstGeom prst="line">
              <a:avLst/>
            </a:prstGeom>
            <a:noFill/>
            <a:ln w="19050" cap="flat" cmpd="sng" algn="ctr">
              <a:solidFill>
                <a:srgbClr val="000000"/>
              </a:solidFill>
              <a:prstDash val="solid"/>
            </a:ln>
            <a:effectLst/>
            <a:scene3d>
              <a:camera prst="orthographicFront">
                <a:rot lat="0" lon="0" rev="0"/>
              </a:camera>
              <a:lightRig rig="threePt" dir="t"/>
            </a:scene3d>
          </p:spPr>
        </p:cxnSp>
        <p:sp>
          <p:nvSpPr>
            <p:cNvPr id="66" name="テキスト ボックス 65"/>
            <p:cNvSpPr txBox="1"/>
            <p:nvPr/>
          </p:nvSpPr>
          <p:spPr>
            <a:xfrm>
              <a:off x="4423322" y="2244529"/>
              <a:ext cx="775863" cy="57584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TX</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67" name="テキスト ボックス 66"/>
            <p:cNvSpPr txBox="1"/>
            <p:nvPr/>
          </p:nvSpPr>
          <p:spPr>
            <a:xfrm>
              <a:off x="8535001" y="2304433"/>
              <a:ext cx="963723" cy="70202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RX </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cxnSp>
          <p:nvCxnSpPr>
            <p:cNvPr id="68" name="直線矢印コネクタ 67"/>
            <p:cNvCxnSpPr/>
            <p:nvPr/>
          </p:nvCxnSpPr>
          <p:spPr>
            <a:xfrm>
              <a:off x="6109267" y="2970710"/>
              <a:ext cx="1561177" cy="1628"/>
            </a:xfrm>
            <a:prstGeom prst="straightConnector1">
              <a:avLst/>
            </a:prstGeom>
            <a:noFill/>
            <a:ln w="3175" cap="flat" cmpd="sng" algn="ctr">
              <a:solidFill>
                <a:srgbClr val="000000"/>
              </a:solidFill>
              <a:prstDash val="solid"/>
              <a:tailEnd type="arrow"/>
            </a:ln>
            <a:effectLst/>
          </p:spPr>
        </p:cxnSp>
        <p:cxnSp>
          <p:nvCxnSpPr>
            <p:cNvPr id="69" name="直線矢印コネクタ 68"/>
            <p:cNvCxnSpPr/>
            <p:nvPr/>
          </p:nvCxnSpPr>
          <p:spPr>
            <a:xfrm flipV="1">
              <a:off x="6109267" y="3632634"/>
              <a:ext cx="1561177" cy="2719"/>
            </a:xfrm>
            <a:prstGeom prst="straightConnector1">
              <a:avLst/>
            </a:prstGeom>
            <a:noFill/>
            <a:ln w="3175" cap="flat" cmpd="sng" algn="ctr">
              <a:solidFill>
                <a:srgbClr val="000000"/>
              </a:solidFill>
              <a:prstDash val="solid"/>
              <a:tailEnd type="arrow"/>
            </a:ln>
            <a:effectLst/>
          </p:spPr>
        </p:cxnSp>
        <p:cxnSp>
          <p:nvCxnSpPr>
            <p:cNvPr id="70" name="直線矢印コネクタ 69"/>
            <p:cNvCxnSpPr/>
            <p:nvPr/>
          </p:nvCxnSpPr>
          <p:spPr>
            <a:xfrm>
              <a:off x="6109267" y="4890794"/>
              <a:ext cx="1561177" cy="1628"/>
            </a:xfrm>
            <a:prstGeom prst="straightConnector1">
              <a:avLst/>
            </a:prstGeom>
            <a:noFill/>
            <a:ln w="3175" cap="flat" cmpd="sng" algn="ctr">
              <a:solidFill>
                <a:srgbClr val="000000"/>
              </a:solidFill>
              <a:prstDash val="solid"/>
              <a:tailEnd type="arrow"/>
            </a:ln>
            <a:effectLst/>
          </p:spPr>
        </p:cxnSp>
        <p:cxnSp>
          <p:nvCxnSpPr>
            <p:cNvPr id="71" name="直線矢印コネクタ 70"/>
            <p:cNvCxnSpPr/>
            <p:nvPr/>
          </p:nvCxnSpPr>
          <p:spPr>
            <a:xfrm>
              <a:off x="6109267" y="2970710"/>
              <a:ext cx="1561177" cy="596876"/>
            </a:xfrm>
            <a:prstGeom prst="straightConnector1">
              <a:avLst/>
            </a:prstGeom>
            <a:noFill/>
            <a:ln w="3175" cap="flat" cmpd="sng" algn="ctr">
              <a:solidFill>
                <a:srgbClr val="000000"/>
              </a:solidFill>
              <a:prstDash val="solid"/>
              <a:tailEnd type="arrow"/>
            </a:ln>
            <a:effectLst/>
          </p:spPr>
        </p:cxnSp>
        <p:cxnSp>
          <p:nvCxnSpPr>
            <p:cNvPr id="72" name="直線矢印コネクタ 71"/>
            <p:cNvCxnSpPr/>
            <p:nvPr/>
          </p:nvCxnSpPr>
          <p:spPr>
            <a:xfrm rot="16200000" flipH="1">
              <a:off x="5995134" y="3084842"/>
              <a:ext cx="1789443" cy="1561178"/>
            </a:xfrm>
            <a:prstGeom prst="straightConnector1">
              <a:avLst/>
            </a:prstGeom>
            <a:noFill/>
            <a:ln w="3175" cap="flat" cmpd="sng" algn="ctr">
              <a:solidFill>
                <a:srgbClr val="000000"/>
              </a:solidFill>
              <a:prstDash val="solid"/>
              <a:tailEnd type="arrow"/>
            </a:ln>
            <a:effectLst/>
          </p:spPr>
        </p:cxnSp>
        <p:cxnSp>
          <p:nvCxnSpPr>
            <p:cNvPr id="73" name="直線矢印コネクタ 72"/>
            <p:cNvCxnSpPr/>
            <p:nvPr/>
          </p:nvCxnSpPr>
          <p:spPr>
            <a:xfrm flipV="1">
              <a:off x="6109267" y="3044558"/>
              <a:ext cx="1561177" cy="590795"/>
            </a:xfrm>
            <a:prstGeom prst="straightConnector1">
              <a:avLst/>
            </a:prstGeom>
            <a:noFill/>
            <a:ln w="3175" cap="flat" cmpd="sng" algn="ctr">
              <a:solidFill>
                <a:srgbClr val="000000"/>
              </a:solidFill>
              <a:prstDash val="solid"/>
              <a:tailEnd type="arrow"/>
            </a:ln>
            <a:effectLst/>
          </p:spPr>
        </p:cxnSp>
        <p:cxnSp>
          <p:nvCxnSpPr>
            <p:cNvPr id="74" name="直線矢印コネクタ 73"/>
            <p:cNvCxnSpPr/>
            <p:nvPr/>
          </p:nvCxnSpPr>
          <p:spPr>
            <a:xfrm>
              <a:off x="6109267" y="3635353"/>
              <a:ext cx="1561177" cy="1211530"/>
            </a:xfrm>
            <a:prstGeom prst="straightConnector1">
              <a:avLst/>
            </a:prstGeom>
            <a:noFill/>
            <a:ln w="3175" cap="flat" cmpd="sng" algn="ctr">
              <a:solidFill>
                <a:srgbClr val="000000"/>
              </a:solidFill>
              <a:prstDash val="solid"/>
              <a:tailEnd type="arrow"/>
            </a:ln>
            <a:effectLst/>
          </p:spPr>
        </p:cxnSp>
        <p:cxnSp>
          <p:nvCxnSpPr>
            <p:cNvPr id="75" name="直線矢印コネクタ 74"/>
            <p:cNvCxnSpPr/>
            <p:nvPr/>
          </p:nvCxnSpPr>
          <p:spPr>
            <a:xfrm rot="5400000" flipH="1" flipV="1">
              <a:off x="6000580" y="3220931"/>
              <a:ext cx="1778553" cy="1561178"/>
            </a:xfrm>
            <a:prstGeom prst="straightConnector1">
              <a:avLst/>
            </a:prstGeom>
            <a:noFill/>
            <a:ln w="3175" cap="flat" cmpd="sng" algn="ctr">
              <a:solidFill>
                <a:srgbClr val="000000"/>
              </a:solidFill>
              <a:prstDash val="solid"/>
              <a:tailEnd type="arrow"/>
            </a:ln>
            <a:effectLst/>
          </p:spPr>
        </p:cxnSp>
        <p:cxnSp>
          <p:nvCxnSpPr>
            <p:cNvPr id="76" name="直線矢印コネクタ 75"/>
            <p:cNvCxnSpPr/>
            <p:nvPr/>
          </p:nvCxnSpPr>
          <p:spPr>
            <a:xfrm flipV="1">
              <a:off x="6109267" y="3676000"/>
              <a:ext cx="1561177" cy="1214794"/>
            </a:xfrm>
            <a:prstGeom prst="straightConnector1">
              <a:avLst/>
            </a:prstGeom>
            <a:noFill/>
            <a:ln w="3175" cap="flat" cmpd="sng" algn="ctr">
              <a:solidFill>
                <a:srgbClr val="000000"/>
              </a:solidFill>
              <a:prstDash val="solid"/>
              <a:tailEnd type="arrow"/>
            </a:ln>
            <a:effectLst/>
          </p:spPr>
        </p:cxnSp>
        <p:sp>
          <p:nvSpPr>
            <p:cNvPr id="77" name="テキスト ボックス 76"/>
            <p:cNvSpPr txBox="1"/>
            <p:nvPr/>
          </p:nvSpPr>
          <p:spPr>
            <a:xfrm>
              <a:off x="5155825" y="2474265"/>
              <a:ext cx="663100" cy="5758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#1</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78" name="テキスト ボックス 77"/>
            <p:cNvSpPr txBox="1"/>
            <p:nvPr/>
          </p:nvSpPr>
          <p:spPr>
            <a:xfrm>
              <a:off x="5135809" y="3146436"/>
              <a:ext cx="663100" cy="5758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#2</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79" name="テキスト ボックス 78"/>
            <p:cNvSpPr txBox="1"/>
            <p:nvPr/>
          </p:nvSpPr>
          <p:spPr>
            <a:xfrm>
              <a:off x="5155825" y="4305411"/>
              <a:ext cx="799427" cy="5758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#M</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80" name="テキスト ボックス 79"/>
            <p:cNvSpPr txBox="1"/>
            <p:nvPr/>
          </p:nvSpPr>
          <p:spPr>
            <a:xfrm>
              <a:off x="7959159" y="2398062"/>
              <a:ext cx="663100" cy="5758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#1</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81" name="テキスト ボックス 80"/>
            <p:cNvSpPr txBox="1"/>
            <p:nvPr/>
          </p:nvSpPr>
          <p:spPr>
            <a:xfrm>
              <a:off x="7966724" y="3041858"/>
              <a:ext cx="663100" cy="5758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#2</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82" name="テキスト ボックス 81"/>
            <p:cNvSpPr txBox="1"/>
            <p:nvPr/>
          </p:nvSpPr>
          <p:spPr>
            <a:xfrm>
              <a:off x="7871625" y="4250069"/>
              <a:ext cx="799427" cy="57584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rPr>
                <a:t>#M</a:t>
              </a:r>
              <a:endParaRPr kumimoji="1" lang="ja-JP" altLang="en-US" sz="1600" b="0" i="0" u="none" strike="noStrike" kern="0" cap="none" spc="0" normalizeH="0" baseline="0" noProof="0" dirty="0" smtClean="0">
                <a:ln>
                  <a:noFill/>
                </a:ln>
                <a:solidFill>
                  <a:srgbClr val="000000"/>
                </a:solidFill>
                <a:effectLst/>
                <a:uLnTx/>
                <a:uFillTx/>
                <a:latin typeface="Times New Roman" pitchFamily="18" charset="0"/>
                <a:ea typeface="宋体" charset="-122"/>
                <a:cs typeface="Times New Roman" pitchFamily="18" charset="0"/>
              </a:endParaRPr>
            </a:p>
          </p:txBody>
        </p:sp>
        <p:sp>
          <p:nvSpPr>
            <p:cNvPr id="83" name="正方形/長方形 154"/>
            <p:cNvSpPr>
              <a:spLocks noChangeArrowheads="1"/>
            </p:cNvSpPr>
            <p:nvPr/>
          </p:nvSpPr>
          <p:spPr bwMode="auto">
            <a:xfrm>
              <a:off x="5683734" y="3736081"/>
              <a:ext cx="2162626" cy="994649"/>
            </a:xfrm>
            <a:prstGeom prst="rect">
              <a:avLst/>
            </a:prstGeom>
            <a:solidFill>
              <a:srgbClr val="FFFFFF">
                <a:alpha val="80000"/>
              </a:srgbClr>
            </a:solidFill>
            <a:ln w="9525">
              <a:noFill/>
              <a:miter lim="800000"/>
              <a:headEnd/>
              <a:tailEnd/>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smtClean="0">
                  <a:ln>
                    <a:noFill/>
                  </a:ln>
                  <a:solidFill>
                    <a:srgbClr val="FF0000"/>
                  </a:solidFill>
                  <a:effectLst/>
                  <a:uLnTx/>
                  <a:uFillTx/>
                  <a:latin typeface="Times New Roman" pitchFamily="18" charset="0"/>
                  <a:ea typeface="宋体" charset="-122"/>
                  <a:cs typeface="Times New Roman" pitchFamily="18" charset="0"/>
                </a:rPr>
                <a:t>Line-of-sight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smtClean="0">
                  <a:ln>
                    <a:noFill/>
                  </a:ln>
                  <a:solidFill>
                    <a:srgbClr val="FF0000"/>
                  </a:solidFill>
                  <a:effectLst/>
                  <a:uLnTx/>
                  <a:uFillTx/>
                  <a:latin typeface="Times New Roman" pitchFamily="18" charset="0"/>
                  <a:ea typeface="宋体" charset="-122"/>
                  <a:cs typeface="Times New Roman" pitchFamily="18" charset="0"/>
                </a:rPr>
                <a:t>environment</a:t>
              </a:r>
              <a:endParaRPr kumimoji="0" lang="ja-JP" altLang="en-US" sz="1600" b="0" i="0" u="none" strike="noStrike" kern="0" cap="none" spc="0" normalizeH="0" baseline="0" noProof="0" dirty="0" smtClean="0">
                <a:ln>
                  <a:noFill/>
                </a:ln>
                <a:solidFill>
                  <a:srgbClr val="FF0000"/>
                </a:solidFill>
                <a:effectLst/>
                <a:uLnTx/>
                <a:uFillTx/>
                <a:latin typeface="Times New Roman" pitchFamily="18" charset="0"/>
                <a:ea typeface="宋体" charset="-122"/>
                <a:cs typeface="Times New Roman" pitchFamily="18" charset="0"/>
              </a:endParaRPr>
            </a:p>
          </p:txBody>
        </p:sp>
      </p:grpSp>
      <p:sp>
        <p:nvSpPr>
          <p:cNvPr id="84" name="正方形/長方形 83"/>
          <p:cNvSpPr/>
          <p:nvPr/>
        </p:nvSpPr>
        <p:spPr>
          <a:xfrm>
            <a:off x="4546349" y="4750373"/>
            <a:ext cx="1705316" cy="830997"/>
          </a:xfrm>
          <a:prstGeom prst="rect">
            <a:avLst/>
          </a:prstGeom>
        </p:spPr>
        <p:txBody>
          <a:bodyPr wrap="square">
            <a:spAutoFit/>
          </a:bodyPr>
          <a:lstStyle/>
          <a:p>
            <a:pPr defTabSz="914400" eaLnBrk="1" hangingPunct="1">
              <a:buClrTx/>
              <a:buSzTx/>
              <a:buFontTx/>
              <a:buNone/>
            </a:pPr>
            <a:r>
              <a:rPr kumimoji="1" lang="en-US" altLang="ja-JP" sz="1600" dirty="0">
                <a:solidFill>
                  <a:srgbClr val="0000FF"/>
                </a:solidFill>
                <a:latin typeface="Times New Roman" pitchFamily="18" charset="0"/>
                <a:ea typeface="宋体" charset="-122"/>
                <a:cs typeface="Times New Roman" pitchFamily="18" charset="0"/>
              </a:rPr>
              <a:t>Short-Range </a:t>
            </a:r>
            <a:r>
              <a:rPr kumimoji="1" lang="en-US" altLang="ja-JP" sz="1600" dirty="0" smtClean="0">
                <a:solidFill>
                  <a:srgbClr val="0000FF"/>
                </a:solidFill>
                <a:latin typeface="Times New Roman" pitchFamily="18" charset="0"/>
                <a:ea typeface="宋体" charset="-122"/>
                <a:cs typeface="Times New Roman" pitchFamily="18" charset="0"/>
              </a:rPr>
              <a:t>MIMO</a:t>
            </a:r>
          </a:p>
          <a:p>
            <a:pPr defTabSz="914400" eaLnBrk="1" hangingPunct="1">
              <a:buClrTx/>
              <a:buSzTx/>
              <a:buFontTx/>
              <a:buNone/>
            </a:pPr>
            <a:r>
              <a:rPr kumimoji="1" lang="en-US" altLang="ja-JP" sz="1600" dirty="0" smtClean="0">
                <a:solidFill>
                  <a:srgbClr val="0000FF"/>
                </a:solidFill>
                <a:latin typeface="Times New Roman" pitchFamily="18" charset="0"/>
                <a:ea typeface="宋体" charset="-122"/>
                <a:cs typeface="Times New Roman" pitchFamily="18" charset="0"/>
              </a:rPr>
              <a:t> </a:t>
            </a:r>
            <a:r>
              <a:rPr kumimoji="1" lang="en-US" altLang="ja-JP" sz="1600" dirty="0">
                <a:solidFill>
                  <a:srgbClr val="0000FF"/>
                </a:solidFill>
                <a:latin typeface="Times New Roman" pitchFamily="18" charset="0"/>
                <a:ea typeface="宋体" charset="-122"/>
                <a:cs typeface="Times New Roman" pitchFamily="18" charset="0"/>
              </a:rPr>
              <a:t>(</a:t>
            </a:r>
            <a:r>
              <a:rPr kumimoji="1" lang="en-US" altLang="ja-JP" sz="1600" dirty="0" smtClean="0">
                <a:solidFill>
                  <a:srgbClr val="0000FF"/>
                </a:solidFill>
                <a:latin typeface="Times New Roman" pitchFamily="18" charset="0"/>
                <a:ea typeface="宋体" charset="-122"/>
                <a:cs typeface="Times New Roman" pitchFamily="18" charset="0"/>
              </a:rPr>
              <a:t>SR-MIMO)</a:t>
            </a:r>
            <a:endParaRPr lang="ja-JP" altLang="en-US" sz="1600" dirty="0">
              <a:solidFill>
                <a:srgbClr val="0000FF"/>
              </a:solidFill>
              <a:latin typeface="Times New Roman" pitchFamily="18" charset="0"/>
              <a:ea typeface="宋体" charset="-122"/>
            </a:endParaRPr>
          </a:p>
        </p:txBody>
      </p:sp>
      <p:sp>
        <p:nvSpPr>
          <p:cNvPr id="42" name="正方形/長方形 18"/>
          <p:cNvSpPr>
            <a:spLocks noChangeArrowheads="1"/>
          </p:cNvSpPr>
          <p:nvPr/>
        </p:nvSpPr>
        <p:spPr bwMode="auto">
          <a:xfrm>
            <a:off x="73460" y="5497754"/>
            <a:ext cx="1822935"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defTabSz="914400" eaLnBrk="1" hangingPunct="1">
              <a:buClrTx/>
              <a:buSzTx/>
              <a:buFontTx/>
              <a:buNone/>
            </a:pPr>
            <a:r>
              <a:rPr lang="en-US" altLang="ja-JP" sz="1600" dirty="0" smtClean="0">
                <a:solidFill>
                  <a:srgbClr val="0000FF"/>
                </a:solidFill>
                <a:latin typeface="Times New Roman" pitchFamily="18" charset="0"/>
                <a:ea typeface="ＭＳ Ｐゴシック" pitchFamily="50" charset="-128"/>
                <a:cs typeface="Times New Roman" pitchFamily="18" charset="0"/>
              </a:rPr>
              <a:t>Frequency channels</a:t>
            </a:r>
            <a:endParaRPr lang="en-US" altLang="ja-JP" sz="1600" dirty="0">
              <a:solidFill>
                <a:srgbClr val="0000FF"/>
              </a:solidFill>
              <a:latin typeface="Times New Roman" pitchFamily="18" charset="0"/>
              <a:ea typeface="ＭＳ Ｐゴシック" pitchFamily="50" charset="-128"/>
              <a:cs typeface="Times New Roman" pitchFamily="18" charset="0"/>
            </a:endParaRPr>
          </a:p>
        </p:txBody>
      </p:sp>
      <p:grpSp>
        <p:nvGrpSpPr>
          <p:cNvPr id="43" name="グループ化 42"/>
          <p:cNvGrpSpPr/>
          <p:nvPr/>
        </p:nvGrpSpPr>
        <p:grpSpPr>
          <a:xfrm>
            <a:off x="567440" y="5831160"/>
            <a:ext cx="2850060" cy="660790"/>
            <a:chOff x="3455529" y="5358330"/>
            <a:chExt cx="5111838" cy="1185186"/>
          </a:xfrm>
        </p:grpSpPr>
        <p:sp>
          <p:nvSpPr>
            <p:cNvPr id="44" name="正方形/長方形 24"/>
            <p:cNvSpPr>
              <a:spLocks noChangeArrowheads="1"/>
            </p:cNvSpPr>
            <p:nvPr/>
          </p:nvSpPr>
          <p:spPr bwMode="auto">
            <a:xfrm>
              <a:off x="7359982" y="6074295"/>
              <a:ext cx="1207385" cy="469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66 GHz</a:t>
              </a:r>
              <a:endParaRPr kumimoji="0" lang="ja-JP" altLang="en-US"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sp>
          <p:nvSpPr>
            <p:cNvPr id="45" name="正方形/長方形 47"/>
            <p:cNvSpPr>
              <a:spLocks noChangeArrowheads="1"/>
            </p:cNvSpPr>
            <p:nvPr/>
          </p:nvSpPr>
          <p:spPr bwMode="auto">
            <a:xfrm>
              <a:off x="3455529" y="6074295"/>
              <a:ext cx="1207385" cy="469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57 GHz</a:t>
              </a:r>
              <a:endParaRPr kumimoji="0" lang="ja-JP" altLang="en-US"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grpSp>
          <p:nvGrpSpPr>
            <p:cNvPr id="85" name="グループ化 67"/>
            <p:cNvGrpSpPr>
              <a:grpSpLocks/>
            </p:cNvGrpSpPr>
            <p:nvPr/>
          </p:nvGrpSpPr>
          <p:grpSpPr bwMode="auto">
            <a:xfrm>
              <a:off x="4119283" y="5358330"/>
              <a:ext cx="3701562" cy="715962"/>
              <a:chOff x="1781175" y="4972050"/>
              <a:chExt cx="5238750" cy="1323975"/>
            </a:xfrm>
          </p:grpSpPr>
          <p:sp>
            <p:nvSpPr>
              <p:cNvPr id="89" name="台形 88"/>
              <p:cNvSpPr/>
              <p:nvPr/>
            </p:nvSpPr>
            <p:spPr>
              <a:xfrm>
                <a:off x="1781175" y="4972050"/>
                <a:ext cx="1304502" cy="1323975"/>
              </a:xfrm>
              <a:prstGeom prst="trapezoid">
                <a:avLst/>
              </a:prstGeom>
              <a:solidFill>
                <a:srgbClr val="FFFFFF">
                  <a:lumMod val="95000"/>
                </a:srgbClr>
              </a:solidFill>
              <a:ln w="0" cap="sq" cmpd="sng" algn="ctr">
                <a:solidFill>
                  <a:srgbClr val="000000"/>
                </a:solidFill>
                <a:prstDash val="solid"/>
                <a:miter lim="800000"/>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Arial"/>
                    <a:ea typeface="+mn-ea"/>
                    <a:cs typeface="Times New Roman" pitchFamily="18" charset="0"/>
                  </a:rPr>
                  <a:t>Ch1</a:t>
                </a:r>
                <a:endParaRPr kumimoji="0" lang="ja-JP" altLang="en-US" sz="1100" b="0" i="0" u="none" strike="noStrike" kern="0" cap="none" spc="0" normalizeH="0" baseline="30000" noProof="0" dirty="0">
                  <a:ln>
                    <a:noFill/>
                  </a:ln>
                  <a:solidFill>
                    <a:srgbClr val="000000"/>
                  </a:solidFill>
                  <a:effectLst/>
                  <a:uLnTx/>
                  <a:uFillTx/>
                  <a:latin typeface="Arial"/>
                  <a:ea typeface="+mn-ea"/>
                  <a:cs typeface="Times New Roman" pitchFamily="18" charset="0"/>
                </a:endParaRPr>
              </a:p>
            </p:txBody>
          </p:sp>
          <p:sp>
            <p:nvSpPr>
              <p:cNvPr id="90" name="台形 89"/>
              <p:cNvSpPr/>
              <p:nvPr/>
            </p:nvSpPr>
            <p:spPr>
              <a:xfrm>
                <a:off x="3091899" y="4972050"/>
                <a:ext cx="1304502" cy="1323975"/>
              </a:xfrm>
              <a:prstGeom prst="trapezoid">
                <a:avLst/>
              </a:prstGeom>
              <a:solidFill>
                <a:srgbClr val="CCFFCC"/>
              </a:solidFill>
              <a:ln w="19050" cap="flat" cmpd="sng" algn="ctr">
                <a:solidFill>
                  <a:srgbClr val="000000"/>
                </a:solidFill>
                <a:prstDash val="solid"/>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Arial"/>
                    <a:ea typeface="+mn-ea"/>
                    <a:cs typeface="Times New Roman" pitchFamily="18" charset="0"/>
                  </a:rPr>
                  <a:t>Ch2</a:t>
                </a:r>
                <a:endParaRPr kumimoji="0" lang="ja-JP" altLang="en-US" sz="11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sp>
            <p:nvSpPr>
              <p:cNvPr id="91" name="台形 90"/>
              <p:cNvSpPr/>
              <p:nvPr/>
            </p:nvSpPr>
            <p:spPr>
              <a:xfrm>
                <a:off x="4404697" y="4972050"/>
                <a:ext cx="1304503" cy="1323975"/>
              </a:xfrm>
              <a:prstGeom prst="trapezoid">
                <a:avLst/>
              </a:prstGeom>
              <a:solidFill>
                <a:srgbClr val="FFFFCC"/>
              </a:solidFill>
              <a:ln w="19050" cap="flat" cmpd="sng" algn="ctr">
                <a:solidFill>
                  <a:srgbClr val="000000"/>
                </a:solidFill>
                <a:prstDash val="solid"/>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Arial"/>
                    <a:ea typeface="+mn-ea"/>
                    <a:cs typeface="Times New Roman" pitchFamily="18" charset="0"/>
                  </a:rPr>
                  <a:t>Ch3</a:t>
                </a:r>
                <a:endParaRPr kumimoji="0" lang="ja-JP" altLang="en-US" sz="11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sp>
            <p:nvSpPr>
              <p:cNvPr id="92" name="台形 91"/>
              <p:cNvSpPr/>
              <p:nvPr/>
            </p:nvSpPr>
            <p:spPr>
              <a:xfrm>
                <a:off x="5715422" y="4972050"/>
                <a:ext cx="1304503" cy="1323975"/>
              </a:xfrm>
              <a:prstGeom prst="trapezoid">
                <a:avLst/>
              </a:prstGeom>
              <a:solidFill>
                <a:srgbClr val="FFFFFF">
                  <a:lumMod val="95000"/>
                </a:srgbClr>
              </a:solidFill>
              <a:ln w="0" cap="sq" cmpd="sng" algn="ctr">
                <a:solidFill>
                  <a:srgbClr val="000000"/>
                </a:solidFill>
                <a:prstDash val="solid"/>
                <a:miter lim="800000"/>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Arial"/>
                    <a:ea typeface="+mn-ea"/>
                    <a:cs typeface="Times New Roman" pitchFamily="18" charset="0"/>
                  </a:rPr>
                  <a:t>Ch4</a:t>
                </a:r>
                <a:endParaRPr kumimoji="0" lang="ja-JP" altLang="en-US" sz="11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grpSp>
        <p:sp>
          <p:nvSpPr>
            <p:cNvPr id="86" name="正方形/長方形 24"/>
            <p:cNvSpPr>
              <a:spLocks noChangeArrowheads="1"/>
            </p:cNvSpPr>
            <p:nvPr/>
          </p:nvSpPr>
          <p:spPr bwMode="auto">
            <a:xfrm>
              <a:off x="5154248" y="6019799"/>
              <a:ext cx="900491" cy="469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60.48</a:t>
              </a:r>
              <a:endParaRPr kumimoji="0" lang="ja-JP" altLang="en-US"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sp>
          <p:nvSpPr>
            <p:cNvPr id="87" name="正方形/長方形 24"/>
            <p:cNvSpPr>
              <a:spLocks noChangeArrowheads="1"/>
            </p:cNvSpPr>
            <p:nvPr/>
          </p:nvSpPr>
          <p:spPr bwMode="auto">
            <a:xfrm>
              <a:off x="6096000" y="6035675"/>
              <a:ext cx="900491" cy="469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62.64</a:t>
              </a:r>
              <a:endParaRPr kumimoji="0" lang="ja-JP" altLang="en-US" sz="11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cxnSp>
          <p:nvCxnSpPr>
            <p:cNvPr id="88" name="直線矢印コネクタ 87"/>
            <p:cNvCxnSpPr/>
            <p:nvPr/>
          </p:nvCxnSpPr>
          <p:spPr>
            <a:xfrm flipV="1">
              <a:off x="3807156" y="6074292"/>
              <a:ext cx="4319954" cy="0"/>
            </a:xfrm>
            <a:prstGeom prst="straightConnector1">
              <a:avLst/>
            </a:prstGeom>
            <a:noFill/>
            <a:ln w="19050" cap="flat" cmpd="sng" algn="ctr">
              <a:solidFill>
                <a:srgbClr val="000000"/>
              </a:solidFill>
              <a:prstDash val="solid"/>
              <a:tailEnd type="stealth"/>
            </a:ln>
            <a:effectLst/>
          </p:spPr>
        </p:cxnSp>
      </p:grpSp>
    </p:spTree>
    <p:extLst>
      <p:ext uri="{BB962C8B-B14F-4D97-AF65-F5344CB8AC3E}">
        <p14:creationId xmlns:p14="http://schemas.microsoft.com/office/powerpoint/2010/main" xmlns="" val="35796158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4344988" y="6475413"/>
            <a:ext cx="528637" cy="363537"/>
          </a:xfrm>
        </p:spPr>
        <p:txBody>
          <a:bodyPr/>
          <a:lstStyle/>
          <a:p>
            <a:r>
              <a:rPr lang="en-GB" dirty="0" smtClean="0"/>
              <a:t>Slide </a:t>
            </a:r>
            <a:fld id="{440F5867-744E-4AA6-B0ED-4C44D2DFBB7B}" type="slidenum">
              <a:rPr lang="en-GB" smtClean="0"/>
              <a:pPr/>
              <a:t>5</a:t>
            </a:fld>
            <a:endParaRPr lang="en-GB" dirty="0"/>
          </a:p>
        </p:txBody>
      </p:sp>
      <p:sp>
        <p:nvSpPr>
          <p:cNvPr id="154" name="テキスト ボックス 153"/>
          <p:cNvSpPr txBox="1"/>
          <p:nvPr/>
        </p:nvSpPr>
        <p:spPr>
          <a:xfrm>
            <a:off x="152400" y="762000"/>
            <a:ext cx="8763000" cy="646331"/>
          </a:xfrm>
          <a:prstGeom prst="rect">
            <a:avLst/>
          </a:prstGeom>
          <a:noFill/>
        </p:spPr>
        <p:txBody>
          <a:bodyPr wrap="square" rtlCol="0">
            <a:spAutoFit/>
          </a:bodyPr>
          <a:lstStyle/>
          <a:p>
            <a:pPr algn="ctr" defTabSz="914400" eaLnBrk="1" hangingPunct="1">
              <a:buClrTx/>
              <a:buSzTx/>
              <a:buFontTx/>
              <a:buNone/>
            </a:pPr>
            <a:r>
              <a:rPr kumimoji="1" lang="en-US" altLang="ja-JP" sz="3600" b="1" dirty="0" smtClean="0">
                <a:solidFill>
                  <a:srgbClr val="000000"/>
                </a:solidFill>
                <a:latin typeface="Times New Roman" pitchFamily="18" charset="0"/>
                <a:ea typeface="宋体" charset="-122"/>
              </a:rPr>
              <a:t>100 </a:t>
            </a:r>
            <a:r>
              <a:rPr kumimoji="1" lang="en-US" altLang="ja-JP" sz="3600" b="1" dirty="0" err="1" smtClean="0">
                <a:solidFill>
                  <a:srgbClr val="000000"/>
                </a:solidFill>
                <a:latin typeface="Times New Roman" pitchFamily="18" charset="0"/>
                <a:ea typeface="宋体" charset="-122"/>
              </a:rPr>
              <a:t>Gbit</a:t>
            </a:r>
            <a:r>
              <a:rPr kumimoji="1" lang="en-US" altLang="ja-JP" sz="3600" b="1" dirty="0" smtClean="0">
                <a:solidFill>
                  <a:srgbClr val="000000"/>
                </a:solidFill>
                <a:latin typeface="Times New Roman" pitchFamily="18" charset="0"/>
                <a:ea typeface="宋体" charset="-122"/>
              </a:rPr>
              <a:t>/s performance estimation</a:t>
            </a:r>
            <a:endParaRPr kumimoji="1" lang="ja-JP" altLang="en-US" sz="3600" b="1" dirty="0">
              <a:solidFill>
                <a:srgbClr val="000000"/>
              </a:solidFill>
              <a:latin typeface="Times New Roman" pitchFamily="18" charset="0"/>
              <a:ea typeface="宋体" charset="-122"/>
            </a:endParaRPr>
          </a:p>
        </p:txBody>
      </p:sp>
      <p:grpSp>
        <p:nvGrpSpPr>
          <p:cNvPr id="155" name="グループ化 154"/>
          <p:cNvGrpSpPr/>
          <p:nvPr/>
        </p:nvGrpSpPr>
        <p:grpSpPr>
          <a:xfrm>
            <a:off x="630782" y="2905579"/>
            <a:ext cx="3545534" cy="2371331"/>
            <a:chOff x="624641" y="2066915"/>
            <a:chExt cx="3545534" cy="2371331"/>
          </a:xfrm>
        </p:grpSpPr>
        <p:cxnSp>
          <p:nvCxnSpPr>
            <p:cNvPr id="156" name="直線矢印コネクタ 155"/>
            <p:cNvCxnSpPr/>
            <p:nvPr/>
          </p:nvCxnSpPr>
          <p:spPr bwMode="auto">
            <a:xfrm flipH="1">
              <a:off x="2730597" y="3933056"/>
              <a:ext cx="840623" cy="274009"/>
            </a:xfrm>
            <a:prstGeom prst="straightConnector1">
              <a:avLst/>
            </a:prstGeom>
            <a:noFill/>
            <a:ln w="0" cap="flat" cmpd="sng" algn="ctr">
              <a:solidFill>
                <a:srgbClr val="000000"/>
              </a:solidFill>
              <a:prstDash val="solid"/>
              <a:round/>
              <a:headEnd type="stealth" w="med" len="med"/>
              <a:tailEnd type="stealth"/>
            </a:ln>
            <a:effectLst/>
          </p:spPr>
        </p:cxnSp>
        <p:grpSp>
          <p:nvGrpSpPr>
            <p:cNvPr id="157" name="グループ化 156"/>
            <p:cNvGrpSpPr/>
            <p:nvPr/>
          </p:nvGrpSpPr>
          <p:grpSpPr>
            <a:xfrm>
              <a:off x="2234937" y="2066915"/>
              <a:ext cx="1336283" cy="1866141"/>
              <a:chOff x="2234937" y="2066915"/>
              <a:chExt cx="1336283" cy="1866141"/>
            </a:xfrm>
          </p:grpSpPr>
          <p:sp>
            <p:nvSpPr>
              <p:cNvPr id="232" name="平行四辺形 231"/>
              <p:cNvSpPr/>
              <p:nvPr/>
            </p:nvSpPr>
            <p:spPr bwMode="auto">
              <a:xfrm rot="16200000">
                <a:off x="1970008" y="2331844"/>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233" name="グループ化 48"/>
              <p:cNvGrpSpPr/>
              <p:nvPr/>
            </p:nvGrpSpPr>
            <p:grpSpPr>
              <a:xfrm>
                <a:off x="2336837" y="2233547"/>
                <a:ext cx="126486" cy="200614"/>
                <a:chOff x="1523049" y="2450224"/>
                <a:chExt cx="266696" cy="533393"/>
              </a:xfrm>
              <a:solidFill>
                <a:srgbClr val="969696">
                  <a:lumMod val="40000"/>
                  <a:lumOff val="60000"/>
                </a:srgbClr>
              </a:solidFill>
            </p:grpSpPr>
            <p:sp>
              <p:nvSpPr>
                <p:cNvPr id="279" name="平行四辺形 27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8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4" name="グループ化 49"/>
              <p:cNvGrpSpPr/>
              <p:nvPr/>
            </p:nvGrpSpPr>
            <p:grpSpPr>
              <a:xfrm>
                <a:off x="2664743" y="2344005"/>
                <a:ext cx="126486" cy="200614"/>
                <a:chOff x="1523049" y="2450224"/>
                <a:chExt cx="266696" cy="533393"/>
              </a:xfrm>
              <a:solidFill>
                <a:srgbClr val="969696">
                  <a:lumMod val="40000"/>
                  <a:lumOff val="60000"/>
                </a:srgbClr>
              </a:solidFill>
            </p:grpSpPr>
            <p:sp>
              <p:nvSpPr>
                <p:cNvPr id="277" name="平行四辺形 27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5" name="グループ化 48"/>
              <p:cNvGrpSpPr/>
              <p:nvPr/>
            </p:nvGrpSpPr>
            <p:grpSpPr>
              <a:xfrm>
                <a:off x="2984832" y="2488151"/>
                <a:ext cx="126486" cy="200614"/>
                <a:chOff x="1523049" y="2450224"/>
                <a:chExt cx="266696" cy="533393"/>
              </a:xfrm>
              <a:solidFill>
                <a:srgbClr val="969696">
                  <a:lumMod val="40000"/>
                  <a:lumOff val="60000"/>
                </a:srgbClr>
              </a:solidFill>
            </p:grpSpPr>
            <p:sp>
              <p:nvSpPr>
                <p:cNvPr id="275" name="平行四辺形 27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6" name="グループ化 49"/>
              <p:cNvGrpSpPr/>
              <p:nvPr/>
            </p:nvGrpSpPr>
            <p:grpSpPr>
              <a:xfrm>
                <a:off x="3312738" y="2598609"/>
                <a:ext cx="126486" cy="200614"/>
                <a:chOff x="1523049" y="2450224"/>
                <a:chExt cx="266696" cy="533393"/>
              </a:xfrm>
              <a:solidFill>
                <a:srgbClr val="969696">
                  <a:lumMod val="40000"/>
                  <a:lumOff val="60000"/>
                </a:srgbClr>
              </a:solidFill>
            </p:grpSpPr>
            <p:sp>
              <p:nvSpPr>
                <p:cNvPr id="273" name="平行四辺形 27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7" name="グループ化 57"/>
              <p:cNvGrpSpPr/>
              <p:nvPr/>
            </p:nvGrpSpPr>
            <p:grpSpPr>
              <a:xfrm>
                <a:off x="2984832" y="2803747"/>
                <a:ext cx="126486" cy="200614"/>
                <a:chOff x="1523049" y="2450224"/>
                <a:chExt cx="266696" cy="533393"/>
              </a:xfrm>
              <a:solidFill>
                <a:srgbClr val="969696">
                  <a:lumMod val="40000"/>
                  <a:lumOff val="60000"/>
                </a:srgbClr>
              </a:solidFill>
            </p:grpSpPr>
            <p:sp>
              <p:nvSpPr>
                <p:cNvPr id="271" name="平行四辺形 27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8" name="グループ化 61"/>
              <p:cNvGrpSpPr/>
              <p:nvPr/>
            </p:nvGrpSpPr>
            <p:grpSpPr>
              <a:xfrm>
                <a:off x="3312738" y="2934213"/>
                <a:ext cx="126486" cy="200614"/>
                <a:chOff x="1523049" y="2450224"/>
                <a:chExt cx="266696" cy="533393"/>
              </a:xfrm>
              <a:solidFill>
                <a:srgbClr val="969696">
                  <a:lumMod val="40000"/>
                  <a:lumOff val="60000"/>
                </a:srgbClr>
              </a:solidFill>
            </p:grpSpPr>
            <p:sp>
              <p:nvSpPr>
                <p:cNvPr id="269" name="平行四辺形 26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9" name="グループ化 48"/>
              <p:cNvGrpSpPr/>
              <p:nvPr/>
            </p:nvGrpSpPr>
            <p:grpSpPr>
              <a:xfrm>
                <a:off x="2984832" y="3124304"/>
                <a:ext cx="126486" cy="200614"/>
                <a:chOff x="1523049" y="2450224"/>
                <a:chExt cx="266696" cy="533393"/>
              </a:xfrm>
              <a:solidFill>
                <a:srgbClr val="969696">
                  <a:lumMod val="40000"/>
                  <a:lumOff val="60000"/>
                </a:srgbClr>
              </a:solidFill>
            </p:grpSpPr>
            <p:sp>
              <p:nvSpPr>
                <p:cNvPr id="267" name="平行四辺形 26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0" name="グループ化 49"/>
              <p:cNvGrpSpPr/>
              <p:nvPr/>
            </p:nvGrpSpPr>
            <p:grpSpPr>
              <a:xfrm>
                <a:off x="3317544" y="3244934"/>
                <a:ext cx="126486" cy="200614"/>
                <a:chOff x="1523049" y="2450224"/>
                <a:chExt cx="266696" cy="533393"/>
              </a:xfrm>
              <a:solidFill>
                <a:srgbClr val="969696">
                  <a:lumMod val="40000"/>
                  <a:lumOff val="60000"/>
                </a:srgbClr>
              </a:solidFill>
            </p:grpSpPr>
            <p:sp>
              <p:nvSpPr>
                <p:cNvPr id="265" name="平行四辺形 26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1" name="グループ化 57"/>
              <p:cNvGrpSpPr/>
              <p:nvPr/>
            </p:nvGrpSpPr>
            <p:grpSpPr>
              <a:xfrm>
                <a:off x="2984832" y="3420676"/>
                <a:ext cx="126486" cy="200614"/>
                <a:chOff x="1523049" y="2450224"/>
                <a:chExt cx="266696" cy="533393"/>
              </a:xfrm>
              <a:solidFill>
                <a:srgbClr val="969696">
                  <a:lumMod val="40000"/>
                  <a:lumOff val="60000"/>
                </a:srgbClr>
              </a:solidFill>
            </p:grpSpPr>
            <p:sp>
              <p:nvSpPr>
                <p:cNvPr id="263" name="平行四辺形 26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2" name="グループ化 61"/>
              <p:cNvGrpSpPr/>
              <p:nvPr/>
            </p:nvGrpSpPr>
            <p:grpSpPr>
              <a:xfrm>
                <a:off x="3312738" y="3551142"/>
                <a:ext cx="126486" cy="200614"/>
                <a:chOff x="1523049" y="2450224"/>
                <a:chExt cx="266696" cy="533393"/>
              </a:xfrm>
              <a:solidFill>
                <a:srgbClr val="969696">
                  <a:lumMod val="40000"/>
                  <a:lumOff val="60000"/>
                </a:srgbClr>
              </a:solidFill>
            </p:grpSpPr>
            <p:sp>
              <p:nvSpPr>
                <p:cNvPr id="261" name="平行四辺形 26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3" name="グループ化 57"/>
              <p:cNvGrpSpPr/>
              <p:nvPr/>
            </p:nvGrpSpPr>
            <p:grpSpPr>
              <a:xfrm>
                <a:off x="2348140" y="2533244"/>
                <a:ext cx="126486" cy="200614"/>
                <a:chOff x="1523049" y="2450224"/>
                <a:chExt cx="266696" cy="533393"/>
              </a:xfrm>
              <a:solidFill>
                <a:srgbClr val="969696">
                  <a:lumMod val="40000"/>
                  <a:lumOff val="60000"/>
                </a:srgbClr>
              </a:solidFill>
            </p:grpSpPr>
            <p:sp>
              <p:nvSpPr>
                <p:cNvPr id="259" name="平行四辺形 25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4" name="グループ化 61"/>
              <p:cNvGrpSpPr/>
              <p:nvPr/>
            </p:nvGrpSpPr>
            <p:grpSpPr>
              <a:xfrm>
                <a:off x="2676046" y="2663710"/>
                <a:ext cx="126486" cy="200614"/>
                <a:chOff x="1523049" y="2450224"/>
                <a:chExt cx="266696" cy="533393"/>
              </a:xfrm>
              <a:solidFill>
                <a:srgbClr val="969696">
                  <a:lumMod val="40000"/>
                  <a:lumOff val="60000"/>
                </a:srgbClr>
              </a:solidFill>
            </p:grpSpPr>
            <p:sp>
              <p:nvSpPr>
                <p:cNvPr id="257" name="平行四辺形 25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5" name="グループ化 48"/>
              <p:cNvGrpSpPr/>
              <p:nvPr/>
            </p:nvGrpSpPr>
            <p:grpSpPr>
              <a:xfrm>
                <a:off x="2348140" y="2853801"/>
                <a:ext cx="126486" cy="200614"/>
                <a:chOff x="1523049" y="2450224"/>
                <a:chExt cx="266696" cy="533393"/>
              </a:xfrm>
              <a:solidFill>
                <a:srgbClr val="969696">
                  <a:lumMod val="40000"/>
                  <a:lumOff val="60000"/>
                </a:srgbClr>
              </a:solidFill>
            </p:grpSpPr>
            <p:sp>
              <p:nvSpPr>
                <p:cNvPr id="255" name="平行四辺形 25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6" name="グループ化 49"/>
              <p:cNvGrpSpPr/>
              <p:nvPr/>
            </p:nvGrpSpPr>
            <p:grpSpPr>
              <a:xfrm>
                <a:off x="2680852" y="2974431"/>
                <a:ext cx="126486" cy="200614"/>
                <a:chOff x="1523049" y="2450224"/>
                <a:chExt cx="266696" cy="533393"/>
              </a:xfrm>
              <a:solidFill>
                <a:srgbClr val="969696">
                  <a:lumMod val="40000"/>
                  <a:lumOff val="60000"/>
                </a:srgbClr>
              </a:solidFill>
            </p:grpSpPr>
            <p:sp>
              <p:nvSpPr>
                <p:cNvPr id="253" name="平行四辺形 25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7" name="グループ化 57"/>
              <p:cNvGrpSpPr/>
              <p:nvPr/>
            </p:nvGrpSpPr>
            <p:grpSpPr>
              <a:xfrm>
                <a:off x="2348140" y="3150173"/>
                <a:ext cx="126486" cy="200614"/>
                <a:chOff x="1523049" y="2450224"/>
                <a:chExt cx="266696" cy="533393"/>
              </a:xfrm>
              <a:solidFill>
                <a:srgbClr val="969696">
                  <a:lumMod val="40000"/>
                  <a:lumOff val="60000"/>
                </a:srgbClr>
              </a:solidFill>
            </p:grpSpPr>
            <p:sp>
              <p:nvSpPr>
                <p:cNvPr id="251" name="平行四辺形 25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8" name="グループ化 61"/>
              <p:cNvGrpSpPr/>
              <p:nvPr/>
            </p:nvGrpSpPr>
            <p:grpSpPr>
              <a:xfrm>
                <a:off x="2676046" y="3280639"/>
                <a:ext cx="126486" cy="200614"/>
                <a:chOff x="1523049" y="2450224"/>
                <a:chExt cx="266696" cy="533393"/>
              </a:xfrm>
              <a:solidFill>
                <a:srgbClr val="969696">
                  <a:lumMod val="40000"/>
                  <a:lumOff val="60000"/>
                </a:srgbClr>
              </a:solidFill>
            </p:grpSpPr>
            <p:sp>
              <p:nvSpPr>
                <p:cNvPr id="249" name="平行四辺形 24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grpSp>
          <p:nvGrpSpPr>
            <p:cNvPr id="158" name="グループ化 157"/>
            <p:cNvGrpSpPr/>
            <p:nvPr/>
          </p:nvGrpSpPr>
          <p:grpSpPr>
            <a:xfrm>
              <a:off x="624641" y="2202327"/>
              <a:ext cx="2143541" cy="2004738"/>
              <a:chOff x="908974" y="3306951"/>
              <a:chExt cx="2143541" cy="2004738"/>
            </a:xfrm>
          </p:grpSpPr>
          <p:grpSp>
            <p:nvGrpSpPr>
              <p:cNvPr id="160"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230" name="平行四辺形 2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1"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228" name="平行四辺形 2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2"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226" name="平行四辺形 2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3"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224" name="平行四辺形 22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4"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222" name="平行四辺形 22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5"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220" name="平行四辺形 2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66" name="平行四辺形 165"/>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167"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218" name="平行四辺形 21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8"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216" name="平行四辺形 21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9"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214" name="平行四辺形 21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0"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212" name="平行四辺形 21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1"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210" name="平行四辺形 20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2"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208" name="平行四辺形 20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3"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206" name="平行四辺形 20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4"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204" name="平行四辺形 20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5"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202" name="平行四辺形 20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6"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200" name="平行四辺形 19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7"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98" name="平行四辺形 1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8"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96" name="平行四辺形 19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9"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94" name="平行四辺形 19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0"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92" name="平行四辺形 19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1"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90" name="平行四辺形 18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2"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88" name="平行四辺形 1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83" name="テキスト ボックス 182"/>
              <p:cNvSpPr txBox="1"/>
              <p:nvPr/>
            </p:nvSpPr>
            <p:spPr>
              <a:xfrm>
                <a:off x="1378975" y="4331506"/>
                <a:ext cx="39770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solidFill>
                      <a:srgbClr val="FF3399"/>
                    </a:solidFill>
                    <a:effectLst/>
                    <a:uLnTx/>
                    <a:uFillTx/>
                    <a:latin typeface="Times New Roman" pitchFamily="18" charset="0"/>
                    <a:ea typeface="ＭＳ ゴシック" pitchFamily="49" charset="-128"/>
                    <a:cs typeface="Times New Roman" pitchFamily="18" charset="0"/>
                  </a:rPr>
                  <a:t>d</a:t>
                </a:r>
                <a:endParaRPr kumimoji="1" lang="ja-JP" altLang="en-US" sz="1800" b="0" i="0" u="none" strike="noStrike" kern="0" cap="none" spc="0" normalizeH="0" baseline="-25000" noProof="0" dirty="0" smtClean="0">
                  <a:ln>
                    <a:noFill/>
                  </a:ln>
                  <a:solidFill>
                    <a:srgbClr val="FF3399"/>
                  </a:solidFill>
                  <a:effectLst/>
                  <a:uLnTx/>
                  <a:uFillTx/>
                  <a:latin typeface="Times New Roman" pitchFamily="18" charset="0"/>
                  <a:ea typeface="ＭＳ ゴシック" pitchFamily="49" charset="-128"/>
                  <a:cs typeface="Times New Roman" pitchFamily="18" charset="0"/>
                </a:endParaRPr>
              </a:p>
            </p:txBody>
          </p:sp>
          <p:cxnSp>
            <p:nvCxnSpPr>
              <p:cNvPr id="184" name="直線矢印コネクタ 183"/>
              <p:cNvCxnSpPr/>
              <p:nvPr/>
            </p:nvCxnSpPr>
            <p:spPr bwMode="auto">
              <a:xfrm flipV="1">
                <a:off x="1728194" y="4316446"/>
                <a:ext cx="8719" cy="307120"/>
              </a:xfrm>
              <a:prstGeom prst="straightConnector1">
                <a:avLst/>
              </a:prstGeom>
              <a:noFill/>
              <a:ln w="0" cap="flat" cmpd="sng" algn="ctr">
                <a:solidFill>
                  <a:srgbClr val="000000"/>
                </a:solidFill>
                <a:prstDash val="solid"/>
                <a:round/>
                <a:headEnd type="stealth" w="med" len="med"/>
                <a:tailEnd type="stealth"/>
              </a:ln>
              <a:effectLst/>
            </p:spPr>
          </p:cxnSp>
          <p:cxnSp>
            <p:nvCxnSpPr>
              <p:cNvPr id="185" name="直線矢印コネクタ 184"/>
              <p:cNvCxnSpPr/>
              <p:nvPr/>
            </p:nvCxnSpPr>
            <p:spPr bwMode="auto">
              <a:xfrm flipH="1" flipV="1">
                <a:off x="1791791" y="4738175"/>
                <a:ext cx="351334" cy="145658"/>
              </a:xfrm>
              <a:prstGeom prst="straightConnector1">
                <a:avLst/>
              </a:prstGeom>
              <a:noFill/>
              <a:ln w="0" cap="flat" cmpd="sng" algn="ctr">
                <a:solidFill>
                  <a:srgbClr val="000000"/>
                </a:solidFill>
                <a:prstDash val="solid"/>
                <a:round/>
                <a:headEnd type="stealth" w="med" len="med"/>
                <a:tailEnd type="stealth"/>
              </a:ln>
              <a:effectLst/>
            </p:spPr>
          </p:cxnSp>
          <p:sp>
            <p:nvSpPr>
              <p:cNvPr id="186" name="テキスト ボックス 185"/>
              <p:cNvSpPr txBox="1"/>
              <p:nvPr/>
            </p:nvSpPr>
            <p:spPr>
              <a:xfrm>
                <a:off x="908974" y="4772695"/>
                <a:ext cx="123885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solidFill>
                      <a:srgbClr val="FF3399"/>
                    </a:solidFill>
                    <a:effectLst/>
                    <a:uLnTx/>
                    <a:uFillTx/>
                    <a:latin typeface="Times New Roman" pitchFamily="18" charset="0"/>
                    <a:ea typeface="ＭＳ ゴシック" pitchFamily="49" charset="-128"/>
                    <a:cs typeface="Times New Roman" pitchFamily="18" charset="0"/>
                  </a:rPr>
                  <a:t>d</a:t>
                </a:r>
                <a:r>
                  <a:rPr kumimoji="1" lang="en-US" altLang="ja-JP" sz="1800" b="0" i="0" u="none" strike="noStrike" kern="0" cap="none" spc="0" normalizeH="0" baseline="0" noProof="0" dirty="0" smtClean="0">
                    <a:ln>
                      <a:noFill/>
                    </a:ln>
                    <a:solidFill>
                      <a:srgbClr val="FF3399"/>
                    </a:solidFill>
                    <a:effectLst/>
                    <a:uLnTx/>
                    <a:uFillTx/>
                    <a:latin typeface="Times New Roman" pitchFamily="18" charset="0"/>
                    <a:ea typeface="ＭＳ ゴシック" pitchFamily="49" charset="-128"/>
                    <a:cs typeface="Times New Roman" pitchFamily="18" charset="0"/>
                  </a:rPr>
                  <a:t>= 4.1 mm </a:t>
                </a:r>
                <a:endParaRPr kumimoji="1" lang="ja-JP" altLang="en-US" sz="1800" b="0" i="0" u="none" strike="noStrike" kern="0" cap="none" spc="0" normalizeH="0" baseline="-25000" noProof="0" dirty="0" smtClean="0">
                  <a:ln>
                    <a:noFill/>
                  </a:ln>
                  <a:solidFill>
                    <a:srgbClr val="FF3399"/>
                  </a:solidFill>
                  <a:effectLst/>
                  <a:uLnTx/>
                  <a:uFillTx/>
                  <a:latin typeface="Times New Roman" pitchFamily="18" charset="0"/>
                  <a:ea typeface="ＭＳ ゴシック" pitchFamily="49" charset="-128"/>
                  <a:cs typeface="Times New Roman" pitchFamily="18" charset="0"/>
                </a:endParaRPr>
              </a:p>
            </p:txBody>
          </p:sp>
          <p:cxnSp>
            <p:nvCxnSpPr>
              <p:cNvPr id="187" name="直線矢印コネクタ 186"/>
              <p:cNvCxnSpPr/>
              <p:nvPr/>
            </p:nvCxnSpPr>
            <p:spPr bwMode="auto">
              <a:xfrm flipH="1" flipV="1">
                <a:off x="1722128" y="3306951"/>
                <a:ext cx="1330387" cy="571646"/>
              </a:xfrm>
              <a:prstGeom prst="straightConnector1">
                <a:avLst/>
              </a:prstGeom>
              <a:noFill/>
              <a:ln w="19050" cap="sq" cmpd="sng" algn="ctr">
                <a:solidFill>
                  <a:srgbClr val="000000"/>
                </a:solidFill>
                <a:prstDash val="solid"/>
                <a:miter lim="800000"/>
                <a:headEnd type="stealth" w="med" len="med"/>
                <a:tailEnd type="stealth"/>
              </a:ln>
              <a:effectLst/>
            </p:spPr>
          </p:cxnSp>
        </p:grpSp>
        <p:sp>
          <p:nvSpPr>
            <p:cNvPr id="159" name="テキスト ボックス 158"/>
            <p:cNvSpPr txBox="1"/>
            <p:nvPr/>
          </p:nvSpPr>
          <p:spPr>
            <a:xfrm>
              <a:off x="2813259" y="4038136"/>
              <a:ext cx="135691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1" u="none" strike="noStrike" kern="0" cap="none" spc="0" normalizeH="0" baseline="0" noProof="0" dirty="0" smtClean="0">
                  <a:ln>
                    <a:noFill/>
                  </a:ln>
                  <a:solidFill>
                    <a:srgbClr val="FF3399"/>
                  </a:solidFill>
                  <a:effectLst/>
                  <a:uLnTx/>
                  <a:uFillTx/>
                  <a:latin typeface="Times New Roman" pitchFamily="18" charset="0"/>
                  <a:ea typeface="ＭＳ ゴシック" pitchFamily="49" charset="-128"/>
                  <a:cs typeface="Times New Roman" pitchFamily="18" charset="0"/>
                </a:rPr>
                <a:t>D</a:t>
              </a:r>
              <a:r>
                <a:rPr kumimoji="1" lang="en-US" altLang="ja-JP" sz="2000" b="0" i="0" u="none" strike="noStrike" kern="0" cap="none" spc="0" normalizeH="0" baseline="0" noProof="0" dirty="0" smtClean="0">
                  <a:ln>
                    <a:noFill/>
                  </a:ln>
                  <a:solidFill>
                    <a:srgbClr val="FF3399"/>
                  </a:solidFill>
                  <a:effectLst/>
                  <a:uLnTx/>
                  <a:uFillTx/>
                  <a:latin typeface="Times New Roman" pitchFamily="18" charset="0"/>
                  <a:ea typeface="ＭＳ ゴシック" pitchFamily="49" charset="-128"/>
                  <a:cs typeface="Times New Roman" pitchFamily="18" charset="0"/>
                </a:rPr>
                <a:t> = 10 mm</a:t>
              </a:r>
              <a:endParaRPr kumimoji="1" lang="en-US" altLang="ja-JP" sz="2000" b="0" i="1" u="none" strike="noStrike" kern="0" cap="none" spc="0" normalizeH="0" baseline="0" noProof="0" dirty="0" smtClean="0">
                <a:ln>
                  <a:noFill/>
                </a:ln>
                <a:solidFill>
                  <a:srgbClr val="FF3399"/>
                </a:solidFill>
                <a:effectLst/>
                <a:uLnTx/>
                <a:uFillTx/>
                <a:latin typeface="Times New Roman" pitchFamily="18" charset="0"/>
                <a:ea typeface="ＭＳ ゴシック" pitchFamily="49" charset="-128"/>
                <a:cs typeface="Times New Roman" pitchFamily="18" charset="0"/>
              </a:endParaRPr>
            </a:p>
          </p:txBody>
        </p:sp>
      </p:grpSp>
      <p:sp>
        <p:nvSpPr>
          <p:cNvPr id="281" name="テキスト ボックス 280"/>
          <p:cNvSpPr txBox="1"/>
          <p:nvPr/>
        </p:nvSpPr>
        <p:spPr>
          <a:xfrm>
            <a:off x="231023" y="1630635"/>
            <a:ext cx="3764914" cy="1200329"/>
          </a:xfrm>
          <a:prstGeom prst="rect">
            <a:avLst/>
          </a:prstGeom>
          <a:noFill/>
        </p:spPr>
        <p:txBody>
          <a:bodyPr wrap="square" rtlCol="0">
            <a:spAutoFit/>
          </a:bodyPr>
          <a:lstStyle/>
          <a:p>
            <a:pPr defTabSz="914400" eaLnBrk="1" hangingPunct="1">
              <a:buClrTx/>
              <a:buSzTx/>
              <a:buFontTx/>
              <a:buNone/>
            </a:pPr>
            <a:r>
              <a:rPr kumimoji="1" lang="en-US" altLang="ja-JP" sz="2400" dirty="0" smtClean="0">
                <a:solidFill>
                  <a:srgbClr val="0000FF"/>
                </a:solidFill>
                <a:latin typeface="Times New Roman" pitchFamily="18" charset="0"/>
                <a:ea typeface="ＭＳ ゴシック" pitchFamily="49" charset="-128"/>
                <a:cs typeface="Times New Roman" pitchFamily="18" charset="0"/>
              </a:rPr>
              <a:t>Electromagnetic simulation model of transmission channel</a:t>
            </a:r>
          </a:p>
        </p:txBody>
      </p:sp>
      <p:sp>
        <p:nvSpPr>
          <p:cNvPr id="282" name="テキスト ボックス 281"/>
          <p:cNvSpPr txBox="1"/>
          <p:nvPr/>
        </p:nvSpPr>
        <p:spPr>
          <a:xfrm>
            <a:off x="690700" y="3069221"/>
            <a:ext cx="750526" cy="276999"/>
          </a:xfrm>
          <a:prstGeom prst="rect">
            <a:avLst/>
          </a:prstGeom>
          <a:noFill/>
        </p:spPr>
        <p:txBody>
          <a:bodyPr wrap="none" rtlCol="0">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Tx</a:t>
            </a:r>
            <a:r>
              <a:rPr kumimoji="1" lang="en-US" altLang="ja-JP" sz="1200" dirty="0" smtClean="0">
                <a:solidFill>
                  <a:srgbClr val="000000"/>
                </a:solidFill>
                <a:latin typeface="Times New Roman" pitchFamily="18" charset="0"/>
                <a:ea typeface="宋体" charset="-122"/>
              </a:rPr>
              <a:t> array </a:t>
            </a:r>
            <a:endParaRPr kumimoji="1" lang="ja-JP" altLang="en-US" sz="1200" dirty="0">
              <a:solidFill>
                <a:srgbClr val="000000"/>
              </a:solidFill>
              <a:latin typeface="Times New Roman" pitchFamily="18" charset="0"/>
              <a:ea typeface="宋体" charset="-122"/>
            </a:endParaRPr>
          </a:p>
        </p:txBody>
      </p:sp>
      <p:sp>
        <p:nvSpPr>
          <p:cNvPr id="283" name="テキスト ボックス 282"/>
          <p:cNvSpPr txBox="1"/>
          <p:nvPr/>
        </p:nvSpPr>
        <p:spPr>
          <a:xfrm>
            <a:off x="2820230" y="2905578"/>
            <a:ext cx="720069" cy="276999"/>
          </a:xfrm>
          <a:prstGeom prst="rect">
            <a:avLst/>
          </a:prstGeom>
          <a:noFill/>
        </p:spPr>
        <p:txBody>
          <a:bodyPr wrap="none" rtlCol="0">
            <a:spAutoFit/>
          </a:bodyPr>
          <a:lstStyle/>
          <a:p>
            <a:pPr defTabSz="914400" eaLnBrk="1" hangingPunct="1">
              <a:buClrTx/>
              <a:buSzTx/>
              <a:buFontTx/>
              <a:buNone/>
            </a:pPr>
            <a:r>
              <a:rPr kumimoji="1" lang="en-US" altLang="ja-JP" sz="1200" dirty="0" smtClean="0">
                <a:solidFill>
                  <a:srgbClr val="000000"/>
                </a:solidFill>
                <a:latin typeface="Times New Roman" pitchFamily="18" charset="0"/>
                <a:ea typeface="宋体" charset="-122"/>
              </a:rPr>
              <a:t>Rx array</a:t>
            </a:r>
            <a:endParaRPr kumimoji="1" lang="ja-JP" altLang="en-US" sz="1200" dirty="0">
              <a:solidFill>
                <a:srgbClr val="000000"/>
              </a:solidFill>
              <a:latin typeface="Times New Roman" pitchFamily="18" charset="0"/>
              <a:ea typeface="宋体" charset="-122"/>
            </a:endParaRPr>
          </a:p>
        </p:txBody>
      </p:sp>
      <p:sp>
        <p:nvSpPr>
          <p:cNvPr id="284" name="テキスト ボックス 283"/>
          <p:cNvSpPr txBox="1"/>
          <p:nvPr/>
        </p:nvSpPr>
        <p:spPr>
          <a:xfrm>
            <a:off x="4114800" y="1613647"/>
            <a:ext cx="4912659" cy="461665"/>
          </a:xfrm>
          <a:prstGeom prst="rect">
            <a:avLst/>
          </a:prstGeom>
          <a:noFill/>
        </p:spPr>
        <p:txBody>
          <a:bodyPr wrap="square" rtlCol="0">
            <a:spAutoFit/>
          </a:bodyPr>
          <a:lstStyle/>
          <a:p>
            <a:pPr defTabSz="914400" eaLnBrk="1" hangingPunct="1">
              <a:buClrTx/>
              <a:buSzTx/>
              <a:buFontTx/>
              <a:buNone/>
            </a:pPr>
            <a:r>
              <a:rPr kumimoji="1" lang="en-US" altLang="ja-JP" sz="2400" dirty="0" smtClean="0">
                <a:solidFill>
                  <a:srgbClr val="0000FF"/>
                </a:solidFill>
                <a:latin typeface="Times New Roman" pitchFamily="18" charset="0"/>
                <a:ea typeface="ＭＳ ゴシック" pitchFamily="49" charset="-128"/>
                <a:cs typeface="Times New Roman" pitchFamily="18" charset="0"/>
              </a:rPr>
              <a:t>OFDM transmission simulation</a:t>
            </a:r>
          </a:p>
        </p:txBody>
      </p:sp>
      <p:graphicFrame>
        <p:nvGraphicFramePr>
          <p:cNvPr id="285" name="表 284"/>
          <p:cNvGraphicFramePr>
            <a:graphicFrameLocks noGrp="1"/>
          </p:cNvGraphicFramePr>
          <p:nvPr>
            <p:extLst>
              <p:ext uri="{D42A27DB-BD31-4B8C-83A1-F6EECF244321}">
                <p14:modId xmlns:p14="http://schemas.microsoft.com/office/powerpoint/2010/main" xmlns="" val="2035463473"/>
              </p:ext>
            </p:extLst>
          </p:nvPr>
        </p:nvGraphicFramePr>
        <p:xfrm>
          <a:off x="4165523" y="2293238"/>
          <a:ext cx="4726550" cy="3756960"/>
        </p:xfrm>
        <a:graphic>
          <a:graphicData uri="http://schemas.openxmlformats.org/drawingml/2006/table">
            <a:tbl>
              <a:tblPr firstRow="1" bandRow="1"/>
              <a:tblGrid>
                <a:gridCol w="2211950"/>
                <a:gridCol w="2514600"/>
              </a:tblGrid>
              <a:tr h="265772">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dirty="0" smtClean="0">
                          <a:latin typeface="Times New Roman" pitchFamily="18" charset="0"/>
                          <a:cs typeface="Times New Roman" pitchFamily="18" charset="0"/>
                        </a:rPr>
                        <a:t>Parameter</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dirty="0" smtClean="0">
                          <a:latin typeface="Times New Roman" pitchFamily="18" charset="0"/>
                          <a:cs typeface="Times New Roman" pitchFamily="18" charset="0"/>
                        </a:rPr>
                        <a:t>Value</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dirty="0" smtClean="0">
                          <a:latin typeface="Times New Roman" pitchFamily="18" charset="0"/>
                          <a:cs typeface="Times New Roman" pitchFamily="18" charset="0"/>
                        </a:rPr>
                        <a:t>Frequency channel</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dirty="0" smtClean="0">
                          <a:latin typeface="Times New Roman" pitchFamily="18" charset="0"/>
                          <a:cs typeface="Times New Roman" pitchFamily="18" charset="0"/>
                        </a:rPr>
                        <a:t>Ch2 (</a:t>
                      </a:r>
                      <a:r>
                        <a:rPr kumimoji="1" lang="en-US" altLang="ja-JP" i="1" dirty="0" smtClean="0">
                          <a:latin typeface="Times New Roman" pitchFamily="18" charset="0"/>
                          <a:cs typeface="Times New Roman" pitchFamily="18" charset="0"/>
                        </a:rPr>
                        <a:t>f</a:t>
                      </a:r>
                      <a:r>
                        <a:rPr kumimoji="1" lang="en-US" altLang="ja-JP" baseline="-25000" dirty="0" smtClean="0">
                          <a:latin typeface="Times New Roman" pitchFamily="18" charset="0"/>
                          <a:cs typeface="Times New Roman" pitchFamily="18" charset="0"/>
                        </a:rPr>
                        <a:t>c</a:t>
                      </a:r>
                      <a:r>
                        <a:rPr kumimoji="1" lang="en-US" altLang="ja-JP" dirty="0" smtClean="0">
                          <a:latin typeface="Times New Roman" pitchFamily="18" charset="0"/>
                          <a:cs typeface="Times New Roman" pitchFamily="18" charset="0"/>
                        </a:rPr>
                        <a:t>=60.48 GHz),</a:t>
                      </a:r>
                      <a:endParaRPr kumimoji="1" lang="en-US" altLang="ja-JP" baseline="0" dirty="0" smtClean="0">
                        <a:latin typeface="Times New Roman" pitchFamily="18" charset="0"/>
                        <a:cs typeface="Times New Roman" pitchFamily="18" charset="0"/>
                      </a:endParaRPr>
                    </a:p>
                    <a:p>
                      <a:r>
                        <a:rPr kumimoji="1" lang="en-US" altLang="ja-JP" baseline="0" dirty="0" smtClean="0">
                          <a:latin typeface="Times New Roman" pitchFamily="18" charset="0"/>
                          <a:cs typeface="Times New Roman" pitchFamily="18" charset="0"/>
                        </a:rPr>
                        <a:t>Ch3 (</a:t>
                      </a:r>
                      <a:r>
                        <a:rPr kumimoji="1" lang="en-US" altLang="ja-JP" i="1" dirty="0" smtClean="0">
                          <a:latin typeface="Times New Roman" pitchFamily="18" charset="0"/>
                          <a:cs typeface="Times New Roman" pitchFamily="18" charset="0"/>
                        </a:rPr>
                        <a:t>f</a:t>
                      </a:r>
                      <a:r>
                        <a:rPr kumimoji="1" lang="en-US" altLang="ja-JP" baseline="-25000" dirty="0" smtClean="0">
                          <a:latin typeface="Times New Roman" pitchFamily="18" charset="0"/>
                          <a:cs typeface="Times New Roman" pitchFamily="18" charset="0"/>
                        </a:rPr>
                        <a:t>c</a:t>
                      </a:r>
                      <a:r>
                        <a:rPr kumimoji="1" lang="en-US" altLang="ja-JP" dirty="0" smtClean="0">
                          <a:latin typeface="Times New Roman" pitchFamily="18" charset="0"/>
                          <a:cs typeface="Times New Roman" pitchFamily="18" charset="0"/>
                        </a:rPr>
                        <a:t>=</a:t>
                      </a:r>
                      <a:r>
                        <a:rPr kumimoji="1" lang="en-US" altLang="ja-JP" baseline="0" dirty="0" smtClean="0">
                          <a:latin typeface="Times New Roman" pitchFamily="18" charset="0"/>
                          <a:cs typeface="Times New Roman" pitchFamily="18" charset="0"/>
                        </a:rPr>
                        <a:t>62.64 GHz)</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No. of branches</a:t>
                      </a:r>
                      <a:endParaRPr kumimoji="1" lang="en-US" altLang="ja-JP" sz="1800" dirty="0" smtClean="0">
                        <a:latin typeface="Times New Roman" pitchFamily="18" charset="0"/>
                        <a:ea typeface="+mn-ea"/>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Times New Roman" pitchFamily="18" charset="0"/>
                          <a:ea typeface="ＭＳ ゴシック" pitchFamily="49" charset="-128"/>
                          <a:cs typeface="Times New Roman" pitchFamily="18" charset="0"/>
                        </a:rPr>
                        <a:t>16 x 16</a:t>
                      </a: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Transmission distance</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i="1" dirty="0" smtClean="0">
                          <a:latin typeface="Times New Roman" pitchFamily="18" charset="0"/>
                          <a:ea typeface="ＭＳ ゴシック" pitchFamily="49" charset="-128"/>
                          <a:cs typeface="Times New Roman" pitchFamily="18" charset="0"/>
                        </a:rPr>
                        <a:t>D</a:t>
                      </a:r>
                      <a:r>
                        <a:rPr kumimoji="1" lang="en-US" altLang="ja-JP" sz="1800" dirty="0" smtClean="0">
                          <a:latin typeface="Times New Roman" pitchFamily="18" charset="0"/>
                          <a:ea typeface="ＭＳ ゴシック" pitchFamily="49" charset="-128"/>
                          <a:cs typeface="Times New Roman" pitchFamily="18" charset="0"/>
                        </a:rPr>
                        <a:t> = 10 mm</a:t>
                      </a:r>
                      <a:endParaRPr kumimoji="1" lang="en-US" altLang="ja-JP" sz="1800" i="1" dirty="0" smtClean="0">
                        <a:latin typeface="Times New Roman" pitchFamily="18" charset="0"/>
                        <a:ea typeface="ＭＳ ゴシック" pitchFamily="49" charset="-128"/>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Element spacing</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i="1" dirty="0" smtClean="0">
                          <a:latin typeface="Times New Roman" pitchFamily="18" charset="0"/>
                          <a:ea typeface="ＭＳ ゴシック" pitchFamily="49" charset="-128"/>
                          <a:cs typeface="Times New Roman" pitchFamily="18" charset="0"/>
                        </a:rPr>
                        <a:t>d</a:t>
                      </a:r>
                      <a:r>
                        <a:rPr kumimoji="1" lang="en-US" altLang="ja-JP" sz="1800" dirty="0" smtClean="0">
                          <a:latin typeface="Times New Roman" pitchFamily="18" charset="0"/>
                          <a:ea typeface="ＭＳ ゴシック" pitchFamily="49" charset="-128"/>
                          <a:cs typeface="Times New Roman" pitchFamily="18" charset="0"/>
                        </a:rPr>
                        <a:t> = 4.1 mm = 0.82</a:t>
                      </a:r>
                      <a:r>
                        <a:rPr kumimoji="1" lang="ja-JP" altLang="en-US" sz="1800" dirty="0" smtClean="0">
                          <a:latin typeface="Times New Roman" pitchFamily="18" charset="0"/>
                          <a:ea typeface="ＭＳ ゴシック" pitchFamily="49" charset="-128"/>
                          <a:cs typeface="Times New Roman" pitchFamily="18" charset="0"/>
                        </a:rPr>
                        <a:t> </a:t>
                      </a:r>
                      <a:r>
                        <a:rPr kumimoji="1" lang="el-GR" altLang="ja-JP" sz="1800" dirty="0" smtClean="0">
                          <a:latin typeface="Times New Roman" pitchFamily="18" charset="0"/>
                          <a:ea typeface="ＭＳ ゴシック" pitchFamily="49" charset="-128"/>
                          <a:cs typeface="Times New Roman" pitchFamily="18" charset="0"/>
                        </a:rPr>
                        <a:t>λ</a:t>
                      </a:r>
                      <a:r>
                        <a:rPr kumimoji="1" lang="en-US" altLang="ja-JP" sz="1800" baseline="-25000" dirty="0" smtClean="0">
                          <a:latin typeface="Times New Roman" pitchFamily="18" charset="0"/>
                          <a:ea typeface="ＭＳ ゴシック" pitchFamily="49" charset="-128"/>
                          <a:cs typeface="Times New Roman" pitchFamily="18" charset="0"/>
                        </a:rPr>
                        <a:t>0</a:t>
                      </a:r>
                    </a:p>
                    <a:p>
                      <a:r>
                        <a:rPr kumimoji="1" lang="en-US" altLang="ja-JP" sz="1200" dirty="0" smtClean="0">
                          <a:latin typeface="Times New Roman" pitchFamily="18" charset="0"/>
                          <a:cs typeface="Times New Roman" pitchFamily="18" charset="0"/>
                        </a:rPr>
                        <a:t>(Optimized</a:t>
                      </a:r>
                      <a:r>
                        <a:rPr kumimoji="1" lang="en-US" altLang="ja-JP" sz="1200" baseline="0" dirty="0" smtClean="0">
                          <a:latin typeface="Times New Roman" pitchFamily="18" charset="0"/>
                          <a:cs typeface="Times New Roman" pitchFamily="18" charset="0"/>
                        </a:rPr>
                        <a:t> for this transmission distance)</a:t>
                      </a:r>
                      <a:endParaRPr kumimoji="1" lang="ja-JP" altLang="en-US" sz="1200"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MIMO detection</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Zero Forcing (ZF)</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13148">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No.</a:t>
                      </a:r>
                      <a:r>
                        <a:rPr kumimoji="1" lang="en-US" altLang="ja-JP" sz="1800" baseline="0" dirty="0" smtClean="0">
                          <a:latin typeface="Times New Roman" pitchFamily="18" charset="0"/>
                          <a:ea typeface="ＭＳ ゴシック" pitchFamily="49" charset="-128"/>
                          <a:cs typeface="Times New Roman" pitchFamily="18" charset="0"/>
                        </a:rPr>
                        <a:t> </a:t>
                      </a:r>
                      <a:r>
                        <a:rPr kumimoji="1" lang="en-US" altLang="ja-JP" sz="1800" dirty="0" smtClean="0">
                          <a:latin typeface="Times New Roman" pitchFamily="18" charset="0"/>
                          <a:ea typeface="ＭＳ ゴシック" pitchFamily="49" charset="-128"/>
                          <a:cs typeface="Times New Roman" pitchFamily="18" charset="0"/>
                        </a:rPr>
                        <a:t>of data subcarriers</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800" dirty="0" smtClean="0">
                          <a:latin typeface="Times New Roman" pitchFamily="18" charset="0"/>
                          <a:ea typeface="ＭＳ ゴシック" pitchFamily="49" charset="-128"/>
                          <a:cs typeface="Times New Roman" pitchFamily="18" charset="0"/>
                        </a:rPr>
                        <a:t>336</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dirty="0" smtClean="0">
                          <a:latin typeface="Times New Roman" pitchFamily="18" charset="0"/>
                          <a:cs typeface="Times New Roman" pitchFamily="18" charset="0"/>
                        </a:rPr>
                        <a:t>Subcarrier</a:t>
                      </a:r>
                      <a:r>
                        <a:rPr kumimoji="1" lang="en-US" altLang="ja-JP" baseline="0" dirty="0" smtClean="0">
                          <a:latin typeface="Times New Roman" pitchFamily="18" charset="0"/>
                          <a:cs typeface="Times New Roman" pitchFamily="18" charset="0"/>
                        </a:rPr>
                        <a:t> spacing</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dirty="0" smtClean="0">
                          <a:latin typeface="Times New Roman" pitchFamily="18" charset="0"/>
                          <a:cs typeface="Times New Roman" pitchFamily="18" charset="0"/>
                        </a:rPr>
                        <a:t>5.15625 MHz</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26577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dirty="0" smtClean="0">
                          <a:latin typeface="Times New Roman" pitchFamily="18" charset="0"/>
                          <a:cs typeface="Times New Roman" pitchFamily="18" charset="0"/>
                        </a:rPr>
                        <a:t>Modulation</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dirty="0" smtClean="0">
                          <a:latin typeface="Times New Roman" pitchFamily="18" charset="0"/>
                          <a:cs typeface="Times New Roman" pitchFamily="18" charset="0"/>
                        </a:rPr>
                        <a:t>QPSK, 16QAM, 64QAM</a:t>
                      </a:r>
                      <a:endParaRPr kumimoji="1" lang="ja-JP" altLang="en-US" dirty="0">
                        <a:latin typeface="Times New Roman" pitchFamily="18" charset="0"/>
                        <a:cs typeface="Times New Roman" pitchFamily="18" charset="0"/>
                      </a:endParaRPr>
                    </a:p>
                  </a:txBody>
                  <a:tcPr marL="36000" marR="36000" marT="36000" marB="36000">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bl>
          </a:graphicData>
        </a:graphic>
      </p:graphicFrame>
      <p:sp>
        <p:nvSpPr>
          <p:cNvPr id="286" name="正方形/長方形 18"/>
          <p:cNvSpPr>
            <a:spLocks noChangeArrowheads="1"/>
          </p:cNvSpPr>
          <p:nvPr/>
        </p:nvSpPr>
        <p:spPr bwMode="auto">
          <a:xfrm>
            <a:off x="81512" y="5276910"/>
            <a:ext cx="4137671" cy="4154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defTabSz="914400" eaLnBrk="1" hangingPunct="1">
              <a:buClrTx/>
              <a:buSzTx/>
              <a:buFontTx/>
              <a:buNone/>
            </a:pPr>
            <a:r>
              <a:rPr lang="en-US" altLang="ja-JP" sz="2100" dirty="0" smtClean="0">
                <a:solidFill>
                  <a:srgbClr val="0000FF"/>
                </a:solidFill>
                <a:latin typeface="Times New Roman" pitchFamily="18" charset="0"/>
                <a:ea typeface="ＭＳ Ｐゴシック" pitchFamily="50" charset="-128"/>
                <a:cs typeface="Times New Roman" pitchFamily="18" charset="0"/>
              </a:rPr>
              <a:t>Frequency channels in 60-GHz band</a:t>
            </a:r>
            <a:endParaRPr lang="en-US" altLang="ja-JP" sz="2100" dirty="0">
              <a:solidFill>
                <a:srgbClr val="0000FF"/>
              </a:solidFill>
              <a:latin typeface="Times New Roman" pitchFamily="18" charset="0"/>
              <a:ea typeface="ＭＳ Ｐゴシック" pitchFamily="50" charset="-128"/>
              <a:cs typeface="Times New Roman" pitchFamily="18" charset="0"/>
            </a:endParaRPr>
          </a:p>
        </p:txBody>
      </p:sp>
      <p:grpSp>
        <p:nvGrpSpPr>
          <p:cNvPr id="287" name="グループ化 286"/>
          <p:cNvGrpSpPr/>
          <p:nvPr/>
        </p:nvGrpSpPr>
        <p:grpSpPr>
          <a:xfrm>
            <a:off x="208783" y="5652597"/>
            <a:ext cx="3535389" cy="802945"/>
            <a:chOff x="3455529" y="5358330"/>
            <a:chExt cx="5111838" cy="1160982"/>
          </a:xfrm>
        </p:grpSpPr>
        <p:sp>
          <p:nvSpPr>
            <p:cNvPr id="288" name="正方形/長方形 24"/>
            <p:cNvSpPr>
              <a:spLocks noChangeArrowheads="1"/>
            </p:cNvSpPr>
            <p:nvPr/>
          </p:nvSpPr>
          <p:spPr bwMode="auto">
            <a:xfrm>
              <a:off x="7359981" y="6074295"/>
              <a:ext cx="1207386" cy="4450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66 GHz</a:t>
              </a:r>
              <a:endParaRPr kumimoji="0" lang="ja-JP" altLang="en-US"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sp>
          <p:nvSpPr>
            <p:cNvPr id="289" name="正方形/長方形 47"/>
            <p:cNvSpPr>
              <a:spLocks noChangeArrowheads="1"/>
            </p:cNvSpPr>
            <p:nvPr/>
          </p:nvSpPr>
          <p:spPr bwMode="auto">
            <a:xfrm>
              <a:off x="3455529" y="6074295"/>
              <a:ext cx="1207386" cy="4450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57 GHz</a:t>
              </a:r>
              <a:endParaRPr kumimoji="0" lang="ja-JP" altLang="en-US"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grpSp>
          <p:nvGrpSpPr>
            <p:cNvPr id="290" name="グループ化 67"/>
            <p:cNvGrpSpPr>
              <a:grpSpLocks/>
            </p:cNvGrpSpPr>
            <p:nvPr/>
          </p:nvGrpSpPr>
          <p:grpSpPr bwMode="auto">
            <a:xfrm>
              <a:off x="4119283" y="5358330"/>
              <a:ext cx="3701562" cy="715962"/>
              <a:chOff x="1781175" y="4972050"/>
              <a:chExt cx="5238750" cy="1323975"/>
            </a:xfrm>
          </p:grpSpPr>
          <p:sp>
            <p:nvSpPr>
              <p:cNvPr id="294" name="台形 293"/>
              <p:cNvSpPr/>
              <p:nvPr/>
            </p:nvSpPr>
            <p:spPr>
              <a:xfrm>
                <a:off x="1781175" y="4972050"/>
                <a:ext cx="1304502" cy="1323975"/>
              </a:xfrm>
              <a:prstGeom prst="trapezoid">
                <a:avLst/>
              </a:prstGeom>
              <a:solidFill>
                <a:srgbClr val="FFFFFF">
                  <a:lumMod val="95000"/>
                </a:srgbClr>
              </a:solidFill>
              <a:ln w="0" cap="sq" cmpd="sng" algn="ctr">
                <a:solidFill>
                  <a:srgbClr val="000000"/>
                </a:solidFill>
                <a:prstDash val="dash"/>
                <a:miter lim="800000"/>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chemeClr val="bg1">
                        <a:lumMod val="65000"/>
                      </a:schemeClr>
                    </a:solidFill>
                    <a:effectLst/>
                    <a:uLnTx/>
                    <a:uFillTx/>
                    <a:latin typeface="Arial"/>
                    <a:ea typeface="+mn-ea"/>
                    <a:cs typeface="Times New Roman" pitchFamily="18" charset="0"/>
                  </a:rPr>
                  <a:t>Ch1</a:t>
                </a:r>
                <a:endParaRPr kumimoji="0" lang="ja-JP" altLang="en-US" sz="1400" b="0" i="0" u="none" strike="noStrike" kern="0" cap="none" spc="0" normalizeH="0" baseline="30000" noProof="0" dirty="0">
                  <a:ln>
                    <a:noFill/>
                  </a:ln>
                  <a:solidFill>
                    <a:schemeClr val="bg1">
                      <a:lumMod val="65000"/>
                    </a:schemeClr>
                  </a:solidFill>
                  <a:effectLst/>
                  <a:uLnTx/>
                  <a:uFillTx/>
                  <a:latin typeface="Arial"/>
                  <a:ea typeface="+mn-ea"/>
                  <a:cs typeface="Times New Roman" pitchFamily="18" charset="0"/>
                </a:endParaRPr>
              </a:p>
            </p:txBody>
          </p:sp>
          <p:sp>
            <p:nvSpPr>
              <p:cNvPr id="295" name="台形 294"/>
              <p:cNvSpPr/>
              <p:nvPr/>
            </p:nvSpPr>
            <p:spPr>
              <a:xfrm>
                <a:off x="3091899" y="4972050"/>
                <a:ext cx="1304502" cy="1323975"/>
              </a:xfrm>
              <a:prstGeom prst="trapezoid">
                <a:avLst/>
              </a:prstGeom>
              <a:solidFill>
                <a:srgbClr val="CCFFCC"/>
              </a:solidFill>
              <a:ln w="19050" cap="flat" cmpd="sng" algn="ctr">
                <a:solidFill>
                  <a:srgbClr val="000000"/>
                </a:solidFill>
                <a:prstDash val="solid"/>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Arial"/>
                    <a:ea typeface="+mn-ea"/>
                    <a:cs typeface="Times New Roman" pitchFamily="18" charset="0"/>
                  </a:rPr>
                  <a:t>Ch2</a:t>
                </a:r>
                <a:endParaRPr kumimoji="0" lang="ja-JP" altLang="en-US" sz="14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sp>
            <p:nvSpPr>
              <p:cNvPr id="296" name="台形 295"/>
              <p:cNvSpPr/>
              <p:nvPr/>
            </p:nvSpPr>
            <p:spPr>
              <a:xfrm>
                <a:off x="4404697" y="4972050"/>
                <a:ext cx="1304503" cy="1323975"/>
              </a:xfrm>
              <a:prstGeom prst="trapezoid">
                <a:avLst/>
              </a:prstGeom>
              <a:solidFill>
                <a:srgbClr val="FFFFCC"/>
              </a:solidFill>
              <a:ln w="19050" cap="flat" cmpd="sng" algn="ctr">
                <a:solidFill>
                  <a:srgbClr val="000000"/>
                </a:solidFill>
                <a:prstDash val="solid"/>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Arial"/>
                    <a:ea typeface="+mn-ea"/>
                    <a:cs typeface="Times New Roman" pitchFamily="18" charset="0"/>
                  </a:rPr>
                  <a:t>Ch3</a:t>
                </a:r>
                <a:endParaRPr kumimoji="0" lang="ja-JP" altLang="en-US" sz="14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sp>
            <p:nvSpPr>
              <p:cNvPr id="297" name="台形 296"/>
              <p:cNvSpPr/>
              <p:nvPr/>
            </p:nvSpPr>
            <p:spPr>
              <a:xfrm>
                <a:off x="5715422" y="4972050"/>
                <a:ext cx="1304503" cy="1323975"/>
              </a:xfrm>
              <a:prstGeom prst="trapezoid">
                <a:avLst/>
              </a:prstGeom>
              <a:solidFill>
                <a:srgbClr val="FFFFFF">
                  <a:lumMod val="95000"/>
                </a:srgbClr>
              </a:solidFill>
              <a:ln w="0" cap="sq" cmpd="sng" algn="ctr">
                <a:solidFill>
                  <a:srgbClr val="000000"/>
                </a:solidFill>
                <a:prstDash val="dash"/>
                <a:miter lim="800000"/>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chemeClr val="bg1">
                        <a:lumMod val="65000"/>
                      </a:schemeClr>
                    </a:solidFill>
                    <a:effectLst/>
                    <a:uLnTx/>
                    <a:uFillTx/>
                    <a:latin typeface="Arial"/>
                    <a:ea typeface="+mn-ea"/>
                    <a:cs typeface="Times New Roman" pitchFamily="18" charset="0"/>
                  </a:rPr>
                  <a:t>Ch4</a:t>
                </a:r>
                <a:endParaRPr kumimoji="0" lang="ja-JP" altLang="en-US" sz="1400" b="0" i="0" u="none" strike="noStrike" kern="0" cap="none" spc="0" normalizeH="0" baseline="0" noProof="0" dirty="0">
                  <a:ln>
                    <a:noFill/>
                  </a:ln>
                  <a:solidFill>
                    <a:schemeClr val="bg1">
                      <a:lumMod val="65000"/>
                    </a:schemeClr>
                  </a:solidFill>
                  <a:effectLst/>
                  <a:uLnTx/>
                  <a:uFillTx/>
                  <a:latin typeface="Arial"/>
                  <a:ea typeface="+mn-ea"/>
                  <a:cs typeface="Times New Roman" pitchFamily="18" charset="0"/>
                </a:endParaRPr>
              </a:p>
            </p:txBody>
          </p:sp>
        </p:grpSp>
        <p:sp>
          <p:nvSpPr>
            <p:cNvPr id="291" name="正方形/長方形 24"/>
            <p:cNvSpPr>
              <a:spLocks noChangeArrowheads="1"/>
            </p:cNvSpPr>
            <p:nvPr/>
          </p:nvSpPr>
          <p:spPr bwMode="auto">
            <a:xfrm>
              <a:off x="5154249" y="6019800"/>
              <a:ext cx="851093" cy="4450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60.48</a:t>
              </a:r>
              <a:endParaRPr kumimoji="0" lang="ja-JP" altLang="en-US"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sp>
          <p:nvSpPr>
            <p:cNvPr id="292" name="正方形/長方形 24"/>
            <p:cNvSpPr>
              <a:spLocks noChangeArrowheads="1"/>
            </p:cNvSpPr>
            <p:nvPr/>
          </p:nvSpPr>
          <p:spPr bwMode="auto">
            <a:xfrm>
              <a:off x="6095999" y="6035676"/>
              <a:ext cx="851093" cy="4450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62.64</a:t>
              </a:r>
              <a:endParaRPr kumimoji="0" lang="ja-JP" altLang="en-US" sz="14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cxnSp>
          <p:nvCxnSpPr>
            <p:cNvPr id="293" name="直線矢印コネクタ 292"/>
            <p:cNvCxnSpPr/>
            <p:nvPr/>
          </p:nvCxnSpPr>
          <p:spPr>
            <a:xfrm flipV="1">
              <a:off x="3807156" y="6074292"/>
              <a:ext cx="4319954" cy="0"/>
            </a:xfrm>
            <a:prstGeom prst="straightConnector1">
              <a:avLst/>
            </a:prstGeom>
            <a:noFill/>
            <a:ln w="19050" cap="flat" cmpd="sng" algn="ctr">
              <a:solidFill>
                <a:srgbClr val="000000"/>
              </a:solidFill>
              <a:prstDash val="solid"/>
              <a:tailEnd type="stealth"/>
            </a:ln>
            <a:effectLst/>
          </p:spPr>
        </p:cxnSp>
      </p:grpSp>
      <p:sp>
        <p:nvSpPr>
          <p:cNvPr id="298" name="正方形/長方形 297"/>
          <p:cNvSpPr/>
          <p:nvPr/>
        </p:nvSpPr>
        <p:spPr>
          <a:xfrm>
            <a:off x="381000" y="3694132"/>
            <a:ext cx="989500" cy="461665"/>
          </a:xfrm>
          <a:prstGeom prst="rect">
            <a:avLst/>
          </a:prstGeom>
        </p:spPr>
        <p:txBody>
          <a:bodyPr wrap="square">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Microstrip</a:t>
            </a:r>
            <a:r>
              <a:rPr kumimoji="1" lang="en-US" altLang="ja-JP" sz="1200" dirty="0" smtClean="0">
                <a:solidFill>
                  <a:srgbClr val="000000"/>
                </a:solidFill>
                <a:latin typeface="Times New Roman" pitchFamily="18" charset="0"/>
                <a:ea typeface="宋体" charset="-122"/>
              </a:rPr>
              <a:t> antenna</a:t>
            </a:r>
            <a:endParaRPr kumimoji="1" lang="ja-JP" altLang="en-US" sz="1200" dirty="0">
              <a:solidFill>
                <a:srgbClr val="000000"/>
              </a:solidFill>
              <a:latin typeface="Times New Roman" pitchFamily="18" charset="0"/>
              <a:ea typeface="宋体" charset="-122"/>
            </a:endParaRPr>
          </a:p>
        </p:txBody>
      </p:sp>
      <p:cxnSp>
        <p:nvCxnSpPr>
          <p:cNvPr id="299" name="直線矢印コネクタ 298"/>
          <p:cNvCxnSpPr/>
          <p:nvPr/>
        </p:nvCxnSpPr>
        <p:spPr bwMode="auto">
          <a:xfrm flipV="1">
            <a:off x="1100783" y="3438853"/>
            <a:ext cx="443068" cy="400646"/>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300" name="テキスト ボックス 299"/>
          <p:cNvSpPr txBox="1"/>
          <p:nvPr/>
        </p:nvSpPr>
        <p:spPr>
          <a:xfrm rot="1340746">
            <a:off x="1482353" y="2800377"/>
            <a:ext cx="774571" cy="369332"/>
          </a:xfrm>
          <a:prstGeom prst="rect">
            <a:avLst/>
          </a:prstGeom>
          <a:noFill/>
        </p:spPr>
        <p:txBody>
          <a:bodyPr wrap="none" rtlCol="0">
            <a:spAutoFit/>
          </a:bodyPr>
          <a:lstStyle/>
          <a:p>
            <a:pPr defTabSz="914400" eaLnBrk="1" hangingPunct="1">
              <a:buClrTx/>
              <a:buSzTx/>
              <a:buFontTx/>
              <a:buNone/>
            </a:pPr>
            <a:r>
              <a:rPr kumimoji="1" lang="en-US" altLang="ja-JP" sz="1800" dirty="0" smtClean="0">
                <a:solidFill>
                  <a:srgbClr val="FF3399"/>
                </a:solidFill>
                <a:latin typeface="Times New Roman" pitchFamily="18" charset="0"/>
                <a:ea typeface="宋体" charset="-122"/>
              </a:rPr>
              <a:t>23mm</a:t>
            </a:r>
            <a:endParaRPr kumimoji="1" lang="ja-JP" altLang="en-US" sz="1800" dirty="0">
              <a:solidFill>
                <a:srgbClr val="FF3399"/>
              </a:solidFill>
              <a:latin typeface="Times New Roman" pitchFamily="18" charset="0"/>
              <a:ea typeface="宋体" charset="-122"/>
            </a:endParaRPr>
          </a:p>
        </p:txBody>
      </p:sp>
      <p:sp>
        <p:nvSpPr>
          <p:cNvPr id="151" name="正方形/長方形 150"/>
          <p:cNvSpPr/>
          <p:nvPr/>
        </p:nvSpPr>
        <p:spPr>
          <a:xfrm>
            <a:off x="6101817" y="1408331"/>
            <a:ext cx="2949846" cy="276999"/>
          </a:xfrm>
          <a:prstGeom prst="rect">
            <a:avLst/>
          </a:prstGeom>
          <a:solidFill>
            <a:schemeClr val="accent5">
              <a:lumMod val="20000"/>
              <a:lumOff val="80000"/>
            </a:schemeClr>
          </a:solidFill>
          <a:scene3d>
            <a:camera prst="orthographicFront"/>
            <a:lightRig rig="threePt" dir="t"/>
          </a:scene3d>
          <a:sp3d>
            <a:bevelT w="165100" prst="coolSlant"/>
          </a:sp3d>
        </p:spPr>
        <p:txBody>
          <a:bodyPr wrap="none">
            <a:spAutoFit/>
          </a:bodyPr>
          <a:lstStyle/>
          <a:p>
            <a:r>
              <a:rPr lang="en-US" altLang="ja-JP" dirty="0" smtClean="0">
                <a:ea typeface="宋体" charset="-122"/>
              </a:rPr>
              <a:t>Originally presented in 15-13-0684-00-0thz</a:t>
            </a:r>
            <a:endParaRPr lang="ja-JP" altLang="en-US" dirty="0"/>
          </a:p>
        </p:txBody>
      </p:sp>
    </p:spTree>
    <p:extLst>
      <p:ext uri="{BB962C8B-B14F-4D97-AF65-F5344CB8AC3E}">
        <p14:creationId xmlns:p14="http://schemas.microsoft.com/office/powerpoint/2010/main" xmlns="" val="2757760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4344988" y="6475413"/>
            <a:ext cx="528637" cy="363537"/>
          </a:xfrm>
        </p:spPr>
        <p:txBody>
          <a:bodyPr/>
          <a:lstStyle/>
          <a:p>
            <a:r>
              <a:rPr lang="en-GB" smtClean="0"/>
              <a:t>Slide </a:t>
            </a:r>
            <a:fld id="{440F5867-744E-4AA6-B0ED-4C44D2DFBB7B}" type="slidenum">
              <a:rPr lang="en-GB" smtClean="0"/>
              <a:pPr/>
              <a:t>6</a:t>
            </a:fld>
            <a:endParaRPr lang="en-GB" dirty="0"/>
          </a:p>
        </p:txBody>
      </p:sp>
      <p:sp>
        <p:nvSpPr>
          <p:cNvPr id="28" name="正方形/長方形 27"/>
          <p:cNvSpPr/>
          <p:nvPr/>
        </p:nvSpPr>
        <p:spPr>
          <a:xfrm>
            <a:off x="252702" y="5520123"/>
            <a:ext cx="8662698" cy="738664"/>
          </a:xfrm>
          <a:prstGeom prst="rect">
            <a:avLst/>
          </a:prstGeom>
          <a:solidFill>
            <a:srgbClr val="FFFF00"/>
          </a:solidFill>
          <a:ln w="9525" cap="flat" cmpd="sng" algn="ctr">
            <a:solidFill>
              <a:srgbClr val="000000"/>
            </a:solidFill>
            <a:prstDash val="solid"/>
          </a:ln>
          <a:effectLst>
            <a:outerShdw blurRad="40000" dist="20000" dir="5400000" rotWithShape="0">
              <a:srgbClr val="000000">
                <a:alpha val="38000"/>
              </a:srgbClr>
            </a:outerShdw>
          </a:effectLst>
        </p:spPr>
        <p:txBody>
          <a:bodyPr wrap="square">
            <a:spAutoFit/>
          </a:bodyPr>
          <a:lstStyle/>
          <a:p>
            <a:pPr marL="0" marR="0" lvl="1" indent="0" defTabSz="914400" eaLnBrk="1" fontAlgn="auto" latinLnBrk="0" hangingPunct="1">
              <a:lnSpc>
                <a:spcPct val="100000"/>
              </a:lnSpc>
              <a:spcBef>
                <a:spcPts val="0"/>
              </a:spcBef>
              <a:spcAft>
                <a:spcPts val="0"/>
              </a:spcAft>
              <a:buClrTx/>
              <a:buSzTx/>
              <a:buFontTx/>
              <a:buNone/>
              <a:tabLst/>
              <a:defRPr/>
            </a:pPr>
            <a:r>
              <a:rPr kumimoji="0" lang="en-US" altLang="ja-JP" sz="21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O</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ver </a:t>
            </a:r>
            <a:r>
              <a:rPr kumimoji="0" lang="en-US" altLang="ja-JP" sz="21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100 </a:t>
            </a:r>
            <a:r>
              <a:rPr kumimoji="0" lang="en-US" altLang="ja-JP" sz="2100" b="0" i="0" u="none" strike="noStrike" kern="0" cap="none" spc="0" normalizeH="0" baseline="0" noProof="0" dirty="0" err="1">
                <a:ln>
                  <a:noFill/>
                </a:ln>
                <a:solidFill>
                  <a:srgbClr val="FF0000"/>
                </a:solidFill>
                <a:effectLst/>
                <a:uLnTx/>
                <a:uFillTx/>
                <a:latin typeface="Times New Roman" pitchFamily="18" charset="0"/>
                <a:ea typeface="+mn-ea"/>
                <a:cs typeface="Times New Roman" pitchFamily="18" charset="0"/>
              </a:rPr>
              <a:t>Gbit</a:t>
            </a:r>
            <a:r>
              <a:rPr kumimoji="0" lang="en-US" altLang="ja-JP" sz="2100" b="0" i="0" u="none" strike="noStrike" kern="0" cap="none" spc="0" normalizeH="0" baseline="0" noProof="0" dirty="0">
                <a:ln>
                  <a:noFill/>
                </a:ln>
                <a:solidFill>
                  <a:srgbClr val="FF0000"/>
                </a:solidFill>
                <a:effectLst/>
                <a:uLnTx/>
                <a:uFillTx/>
                <a:latin typeface="Times New Roman" pitchFamily="18" charset="0"/>
                <a:ea typeface="+mn-ea"/>
                <a:cs typeface="Times New Roman" pitchFamily="18" charset="0"/>
              </a:rPr>
              <a:t>/s is attainable </a:t>
            </a:r>
            <a:r>
              <a:rPr kumimoji="0" lang="en-US" altLang="ja-JP" sz="2100" b="0" i="0" u="none" strike="noStrike" kern="0" cap="none" spc="0" normalizeH="0" baseline="0" noProof="0" dirty="0" smtClean="0">
                <a:ln>
                  <a:noFill/>
                </a:ln>
                <a:solidFill>
                  <a:srgbClr val="FF0000"/>
                </a:solidFill>
                <a:effectLst/>
                <a:uLnTx/>
                <a:uFillTx/>
                <a:latin typeface="Times New Roman" pitchFamily="18" charset="0"/>
                <a:ea typeface="+mn-ea"/>
                <a:cs typeface="Times New Roman" pitchFamily="18" charset="0"/>
              </a:rPr>
              <a:t>with 16x16 MIMO </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using </a:t>
            </a:r>
            <a:r>
              <a:rPr kumimoji="0" lang="en-US" altLang="ja-JP" sz="21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small (</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23 </a:t>
            </a:r>
            <a:r>
              <a:rPr kumimoji="0" lang="en-US" altLang="ja-JP" sz="21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mm x </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23 </a:t>
            </a:r>
            <a:r>
              <a:rPr kumimoji="0" lang="en-US" altLang="ja-JP" sz="21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mm) antenna arrays that can be installed on portable devices</a:t>
            </a:r>
            <a:r>
              <a:rPr kumimoji="0" lang="en-US" altLang="ja-JP" sz="21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itchFamily="18" charset="0"/>
              </a:rPr>
              <a:t>.</a:t>
            </a:r>
          </a:p>
        </p:txBody>
      </p:sp>
      <p:sp>
        <p:nvSpPr>
          <p:cNvPr id="29" name="テキスト ボックス 28"/>
          <p:cNvSpPr txBox="1"/>
          <p:nvPr/>
        </p:nvSpPr>
        <p:spPr>
          <a:xfrm>
            <a:off x="152400" y="762000"/>
            <a:ext cx="8763000" cy="646331"/>
          </a:xfrm>
          <a:prstGeom prst="rect">
            <a:avLst/>
          </a:prstGeom>
          <a:noFill/>
        </p:spPr>
        <p:txBody>
          <a:bodyPr wrap="square" rtlCol="0">
            <a:spAutoFit/>
          </a:bodyPr>
          <a:lstStyle/>
          <a:p>
            <a:pPr algn="ctr" defTabSz="914400" eaLnBrk="1" hangingPunct="1">
              <a:buClrTx/>
              <a:buSzTx/>
              <a:buFontTx/>
              <a:buNone/>
            </a:pPr>
            <a:r>
              <a:rPr kumimoji="1" lang="en-US" altLang="ja-JP" sz="3600" b="1" dirty="0" smtClean="0">
                <a:solidFill>
                  <a:srgbClr val="000000"/>
                </a:solidFill>
                <a:latin typeface="Times New Roman" pitchFamily="18" charset="0"/>
                <a:ea typeface="宋体" charset="-122"/>
              </a:rPr>
              <a:t>100 </a:t>
            </a:r>
            <a:r>
              <a:rPr kumimoji="1" lang="en-US" altLang="ja-JP" sz="3600" b="1" dirty="0" err="1" smtClean="0">
                <a:solidFill>
                  <a:srgbClr val="000000"/>
                </a:solidFill>
                <a:latin typeface="Times New Roman" pitchFamily="18" charset="0"/>
                <a:ea typeface="宋体" charset="-122"/>
              </a:rPr>
              <a:t>Gbit</a:t>
            </a:r>
            <a:r>
              <a:rPr kumimoji="1" lang="en-US" altLang="ja-JP" sz="3600" b="1" dirty="0" smtClean="0">
                <a:solidFill>
                  <a:srgbClr val="000000"/>
                </a:solidFill>
                <a:latin typeface="Times New Roman" pitchFamily="18" charset="0"/>
                <a:ea typeface="宋体" charset="-122"/>
              </a:rPr>
              <a:t>/s performance estimation</a:t>
            </a:r>
            <a:endParaRPr kumimoji="1" lang="ja-JP" altLang="en-US" sz="3600" b="1" dirty="0">
              <a:solidFill>
                <a:srgbClr val="000000"/>
              </a:solidFill>
              <a:latin typeface="Times New Roman" pitchFamily="18" charset="0"/>
              <a:ea typeface="宋体" charset="-122"/>
            </a:endParaRPr>
          </a:p>
        </p:txBody>
      </p:sp>
      <p:sp>
        <p:nvSpPr>
          <p:cNvPr id="30" name="正方形/長方形 18"/>
          <p:cNvSpPr>
            <a:spLocks noChangeArrowheads="1"/>
          </p:cNvSpPr>
          <p:nvPr/>
        </p:nvSpPr>
        <p:spPr bwMode="auto">
          <a:xfrm>
            <a:off x="4414282" y="4258353"/>
            <a:ext cx="4137671" cy="4154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defTabSz="914400" eaLnBrk="1" hangingPunct="1">
              <a:buClrTx/>
              <a:buSzTx/>
              <a:buFontTx/>
              <a:buNone/>
            </a:pPr>
            <a:r>
              <a:rPr lang="en-US" altLang="ja-JP" sz="2100" dirty="0" smtClean="0">
                <a:solidFill>
                  <a:srgbClr val="0000FF"/>
                </a:solidFill>
                <a:latin typeface="Times New Roman" pitchFamily="18" charset="0"/>
                <a:ea typeface="ＭＳ Ｐゴシック" pitchFamily="50" charset="-128"/>
                <a:cs typeface="Times New Roman" pitchFamily="18" charset="0"/>
              </a:rPr>
              <a:t>Frequency channels in 60-GHz band</a:t>
            </a:r>
            <a:endParaRPr lang="en-US" altLang="ja-JP" sz="2100" dirty="0">
              <a:solidFill>
                <a:srgbClr val="0000FF"/>
              </a:solidFill>
              <a:latin typeface="Times New Roman" pitchFamily="18" charset="0"/>
              <a:ea typeface="ＭＳ Ｐゴシック" pitchFamily="50" charset="-128"/>
              <a:cs typeface="Times New Roman" pitchFamily="18" charset="0"/>
            </a:endParaRPr>
          </a:p>
        </p:txBody>
      </p:sp>
      <p:grpSp>
        <p:nvGrpSpPr>
          <p:cNvPr id="31" name="グループ化 30"/>
          <p:cNvGrpSpPr/>
          <p:nvPr/>
        </p:nvGrpSpPr>
        <p:grpSpPr>
          <a:xfrm>
            <a:off x="4852672" y="4673851"/>
            <a:ext cx="3054655" cy="785096"/>
            <a:chOff x="3807156" y="5358330"/>
            <a:chExt cx="4458368" cy="1145874"/>
          </a:xfrm>
        </p:grpSpPr>
        <p:grpSp>
          <p:nvGrpSpPr>
            <p:cNvPr id="32" name="グループ化 67"/>
            <p:cNvGrpSpPr>
              <a:grpSpLocks/>
            </p:cNvGrpSpPr>
            <p:nvPr/>
          </p:nvGrpSpPr>
          <p:grpSpPr bwMode="auto">
            <a:xfrm>
              <a:off x="4119283" y="5358330"/>
              <a:ext cx="3701562" cy="715962"/>
              <a:chOff x="1781175" y="4972050"/>
              <a:chExt cx="5238750" cy="1323975"/>
            </a:xfrm>
          </p:grpSpPr>
          <p:sp>
            <p:nvSpPr>
              <p:cNvPr id="37" name="台形 36"/>
              <p:cNvSpPr/>
              <p:nvPr/>
            </p:nvSpPr>
            <p:spPr>
              <a:xfrm>
                <a:off x="1781175" y="4972050"/>
                <a:ext cx="1304502" cy="1323975"/>
              </a:xfrm>
              <a:prstGeom prst="trapezoid">
                <a:avLst/>
              </a:prstGeom>
              <a:solidFill>
                <a:srgbClr val="FFFFFF">
                  <a:lumMod val="95000"/>
                </a:srgbClr>
              </a:solidFill>
              <a:ln w="0" cap="sq" cmpd="sng" algn="ctr">
                <a:solidFill>
                  <a:srgbClr val="000000"/>
                </a:solidFill>
                <a:prstDash val="solid"/>
                <a:miter lim="800000"/>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FFFFFF">
                        <a:lumMod val="50000"/>
                      </a:srgbClr>
                    </a:solidFill>
                    <a:effectLst/>
                    <a:uLnTx/>
                    <a:uFillTx/>
                    <a:latin typeface="Arial"/>
                    <a:ea typeface="+mn-ea"/>
                    <a:cs typeface="Times New Roman" pitchFamily="18" charset="0"/>
                  </a:rPr>
                  <a:t>Ch1</a:t>
                </a:r>
                <a:endParaRPr kumimoji="0" lang="ja-JP" altLang="en-US" sz="1200" b="0" i="0" u="none" strike="noStrike" kern="0" cap="none" spc="0" normalizeH="0" baseline="30000" noProof="0" dirty="0">
                  <a:ln>
                    <a:noFill/>
                  </a:ln>
                  <a:solidFill>
                    <a:srgbClr val="FFFFFF">
                      <a:lumMod val="50000"/>
                    </a:srgbClr>
                  </a:solidFill>
                  <a:effectLst/>
                  <a:uLnTx/>
                  <a:uFillTx/>
                  <a:latin typeface="Arial"/>
                  <a:ea typeface="+mn-ea"/>
                  <a:cs typeface="Times New Roman" pitchFamily="18" charset="0"/>
                </a:endParaRPr>
              </a:p>
            </p:txBody>
          </p:sp>
          <p:sp>
            <p:nvSpPr>
              <p:cNvPr id="38" name="台形 37"/>
              <p:cNvSpPr/>
              <p:nvPr/>
            </p:nvSpPr>
            <p:spPr>
              <a:xfrm>
                <a:off x="3091899" y="4972050"/>
                <a:ext cx="1304502" cy="1323975"/>
              </a:xfrm>
              <a:prstGeom prst="trapezoid">
                <a:avLst/>
              </a:prstGeom>
              <a:solidFill>
                <a:srgbClr val="FFFFFF"/>
              </a:solidFill>
              <a:ln w="19050" cap="flat" cmpd="sng" algn="ctr">
                <a:solidFill>
                  <a:srgbClr val="FF0000"/>
                </a:solidFill>
                <a:prstDash val="solid"/>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000000"/>
                    </a:solidFill>
                    <a:effectLst/>
                    <a:uLnTx/>
                    <a:uFillTx/>
                    <a:latin typeface="Arial"/>
                    <a:ea typeface="+mn-ea"/>
                    <a:cs typeface="Times New Roman" pitchFamily="18" charset="0"/>
                  </a:rPr>
                  <a:t>Ch2</a:t>
                </a:r>
                <a:endParaRPr kumimoji="0" lang="ja-JP" altLang="en-US" sz="12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sp>
            <p:nvSpPr>
              <p:cNvPr id="39" name="台形 38"/>
              <p:cNvSpPr/>
              <p:nvPr/>
            </p:nvSpPr>
            <p:spPr>
              <a:xfrm>
                <a:off x="4404697" y="4972050"/>
                <a:ext cx="1304503" cy="1323975"/>
              </a:xfrm>
              <a:prstGeom prst="trapezoid">
                <a:avLst/>
              </a:prstGeom>
              <a:solidFill>
                <a:srgbClr val="FFFFFF"/>
              </a:solidFill>
              <a:ln w="19050" cap="flat" cmpd="sng" algn="ctr">
                <a:solidFill>
                  <a:srgbClr val="00B050"/>
                </a:solidFill>
                <a:prstDash val="solid"/>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000000"/>
                    </a:solidFill>
                    <a:effectLst/>
                    <a:uLnTx/>
                    <a:uFillTx/>
                    <a:latin typeface="Arial"/>
                    <a:ea typeface="+mn-ea"/>
                    <a:cs typeface="Times New Roman" pitchFamily="18" charset="0"/>
                  </a:rPr>
                  <a:t>Ch3</a:t>
                </a:r>
                <a:endParaRPr kumimoji="0" lang="ja-JP" altLang="en-US" sz="1200" b="0" i="0" u="none" strike="noStrike" kern="0" cap="none" spc="0" normalizeH="0" baseline="0" noProof="0" dirty="0">
                  <a:ln>
                    <a:noFill/>
                  </a:ln>
                  <a:solidFill>
                    <a:srgbClr val="000000"/>
                  </a:solidFill>
                  <a:effectLst/>
                  <a:uLnTx/>
                  <a:uFillTx/>
                  <a:latin typeface="Arial"/>
                  <a:ea typeface="+mn-ea"/>
                  <a:cs typeface="Times New Roman" pitchFamily="18" charset="0"/>
                </a:endParaRPr>
              </a:p>
            </p:txBody>
          </p:sp>
          <p:sp>
            <p:nvSpPr>
              <p:cNvPr id="40" name="台形 39"/>
              <p:cNvSpPr/>
              <p:nvPr/>
            </p:nvSpPr>
            <p:spPr>
              <a:xfrm>
                <a:off x="5715422" y="4972050"/>
                <a:ext cx="1304503" cy="1323975"/>
              </a:xfrm>
              <a:prstGeom prst="trapezoid">
                <a:avLst/>
              </a:prstGeom>
              <a:solidFill>
                <a:srgbClr val="FFFFFF">
                  <a:lumMod val="95000"/>
                </a:srgbClr>
              </a:solidFill>
              <a:ln w="0" cap="sq" cmpd="sng" algn="ctr">
                <a:solidFill>
                  <a:srgbClr val="000000"/>
                </a:solidFill>
                <a:prstDash val="solid"/>
                <a:miter lim="800000"/>
              </a:ln>
              <a:effectLst/>
            </p:spPr>
            <p:txBody>
              <a:bodyPr lIns="36000" tIns="36000" rIns="36000" bIns="3600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FFFFFF">
                        <a:lumMod val="50000"/>
                      </a:srgbClr>
                    </a:solidFill>
                    <a:effectLst/>
                    <a:uLnTx/>
                    <a:uFillTx/>
                    <a:latin typeface="Arial"/>
                    <a:ea typeface="+mn-ea"/>
                    <a:cs typeface="Times New Roman" pitchFamily="18" charset="0"/>
                  </a:rPr>
                  <a:t>Ch4</a:t>
                </a:r>
                <a:endParaRPr kumimoji="0" lang="ja-JP" altLang="en-US" sz="1200" b="0" i="0" u="none" strike="noStrike" kern="0" cap="none" spc="0" normalizeH="0" baseline="0" noProof="0" dirty="0">
                  <a:ln>
                    <a:noFill/>
                  </a:ln>
                  <a:solidFill>
                    <a:srgbClr val="FFFFFF">
                      <a:lumMod val="50000"/>
                    </a:srgbClr>
                  </a:solidFill>
                  <a:effectLst/>
                  <a:uLnTx/>
                  <a:uFillTx/>
                  <a:latin typeface="Arial"/>
                  <a:ea typeface="+mn-ea"/>
                  <a:cs typeface="Times New Roman" pitchFamily="18" charset="0"/>
                </a:endParaRPr>
              </a:p>
            </p:txBody>
          </p:sp>
        </p:grpSp>
        <p:sp>
          <p:nvSpPr>
            <p:cNvPr id="33" name="正方形/長方形 24"/>
            <p:cNvSpPr>
              <a:spLocks noChangeArrowheads="1"/>
            </p:cNvSpPr>
            <p:nvPr/>
          </p:nvSpPr>
          <p:spPr bwMode="auto">
            <a:xfrm>
              <a:off x="5154249" y="6019800"/>
              <a:ext cx="732556" cy="3822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60.48</a:t>
              </a:r>
              <a:endParaRPr kumimoji="0" lang="ja-JP" altLang="en-US" sz="1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sp>
          <p:nvSpPr>
            <p:cNvPr id="34" name="正方形/長方形 24"/>
            <p:cNvSpPr>
              <a:spLocks noChangeArrowheads="1"/>
            </p:cNvSpPr>
            <p:nvPr/>
          </p:nvSpPr>
          <p:spPr bwMode="auto">
            <a:xfrm>
              <a:off x="6096000" y="6035676"/>
              <a:ext cx="732556" cy="3822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62.64</a:t>
              </a:r>
              <a:endParaRPr kumimoji="0" lang="ja-JP" altLang="en-US" sz="1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cxnSp>
          <p:nvCxnSpPr>
            <p:cNvPr id="35" name="直線矢印コネクタ 34"/>
            <p:cNvCxnSpPr/>
            <p:nvPr/>
          </p:nvCxnSpPr>
          <p:spPr>
            <a:xfrm flipV="1">
              <a:off x="3807156" y="6074292"/>
              <a:ext cx="4319954" cy="0"/>
            </a:xfrm>
            <a:prstGeom prst="straightConnector1">
              <a:avLst/>
            </a:prstGeom>
            <a:noFill/>
            <a:ln w="19050" cap="flat" cmpd="sng" algn="ctr">
              <a:solidFill>
                <a:srgbClr val="000000"/>
              </a:solidFill>
              <a:prstDash val="solid"/>
              <a:tailEnd type="stealth"/>
            </a:ln>
            <a:effectLst/>
          </p:spPr>
        </p:cxnSp>
        <p:sp>
          <p:nvSpPr>
            <p:cNvPr id="36" name="正方形/長方形 24"/>
            <p:cNvSpPr>
              <a:spLocks noChangeArrowheads="1"/>
            </p:cNvSpPr>
            <p:nvPr/>
          </p:nvSpPr>
          <p:spPr bwMode="auto">
            <a:xfrm>
              <a:off x="7468825" y="6122000"/>
              <a:ext cx="796699" cy="3822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rPr>
                <a:t>[GHz]</a:t>
              </a:r>
              <a:endParaRPr kumimoji="0" lang="ja-JP" altLang="en-US" sz="1200" b="0" i="0" u="none" strike="noStrike" kern="0" cap="none" spc="0" normalizeH="0" baseline="0" noProof="0" dirty="0" smtClean="0">
                <a:ln>
                  <a:noFill/>
                </a:ln>
                <a:solidFill>
                  <a:srgbClr val="000000"/>
                </a:solidFill>
                <a:effectLst/>
                <a:uLnTx/>
                <a:uFillTx/>
                <a:latin typeface="Times New Roman" pitchFamily="18" charset="0"/>
                <a:ea typeface="ＭＳ Ｐゴシック" pitchFamily="50" charset="-128"/>
                <a:cs typeface="Times New Roman" pitchFamily="18" charset="0"/>
              </a:endParaRPr>
            </a:p>
          </p:txBody>
        </p:sp>
      </p:grpSp>
      <p:graphicFrame>
        <p:nvGraphicFramePr>
          <p:cNvPr id="41" name="コンテンツ プレースホルダ 4"/>
          <p:cNvGraphicFramePr>
            <a:graphicFrameLocks/>
          </p:cNvGraphicFramePr>
          <p:nvPr>
            <p:extLst>
              <p:ext uri="{D42A27DB-BD31-4B8C-83A1-F6EECF244321}">
                <p14:modId xmlns:p14="http://schemas.microsoft.com/office/powerpoint/2010/main" xmlns="" val="482680938"/>
              </p:ext>
            </p:extLst>
          </p:nvPr>
        </p:nvGraphicFramePr>
        <p:xfrm>
          <a:off x="4800600" y="2086915"/>
          <a:ext cx="3738824" cy="2103120"/>
        </p:xfrm>
        <a:graphic>
          <a:graphicData uri="http://schemas.openxmlformats.org/drawingml/2006/table">
            <a:tbl>
              <a:tblPr firstRow="1" bandRow="1"/>
              <a:tblGrid>
                <a:gridCol w="1262910"/>
                <a:gridCol w="1345614"/>
                <a:gridCol w="1130300"/>
              </a:tblGrid>
              <a:tr h="306441">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Modulation</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No. of frequency</a:t>
                      </a:r>
                      <a:r>
                        <a:rPr kumimoji="1" lang="en-US" altLang="ja-JP" sz="1200" b="0" baseline="0" dirty="0" smtClean="0">
                          <a:solidFill>
                            <a:schemeClr val="tx1"/>
                          </a:solidFill>
                          <a:latin typeface="Times New Roman" pitchFamily="18" charset="0"/>
                          <a:ea typeface="ＭＳ ゴシック" pitchFamily="49" charset="-128"/>
                          <a:cs typeface="Times New Roman" pitchFamily="18" charset="0"/>
                        </a:rPr>
                        <a:t> channels</a:t>
                      </a:r>
                      <a:endParaRPr kumimoji="1" lang="en-US" altLang="ja-JP" sz="1200" b="0" dirty="0" smtClean="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Transmission</a:t>
                      </a:r>
                      <a:r>
                        <a:rPr kumimoji="1" lang="en-US" altLang="ja-JP" sz="1200" b="0" baseline="0" dirty="0" smtClean="0">
                          <a:solidFill>
                            <a:schemeClr val="tx1"/>
                          </a:solidFill>
                          <a:latin typeface="Times New Roman" pitchFamily="18" charset="0"/>
                          <a:ea typeface="ＭＳ ゴシック" pitchFamily="49" charset="-128"/>
                          <a:cs typeface="Times New Roman" pitchFamily="18" charset="0"/>
                        </a:rPr>
                        <a:t> rate</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21987">
                <a:tc rowSpan="2">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Times New Roman" pitchFamily="18" charset="0"/>
                          <a:ea typeface="ＭＳ ゴシック" pitchFamily="49" charset="-128"/>
                          <a:cs typeface="Times New Roman" pitchFamily="18" charset="0"/>
                        </a:rPr>
                        <a:t>QPSK</a:t>
                      </a:r>
                      <a:endParaRPr kumimoji="1" lang="ja-JP" altLang="en-US" sz="1200" b="0" dirty="0" smtClean="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1</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33 </a:t>
                      </a:r>
                      <a:r>
                        <a:rPr kumimoji="1" lang="en-US" altLang="ja-JP" sz="1200" b="0" dirty="0" err="1" smtClean="0">
                          <a:solidFill>
                            <a:schemeClr val="tx1"/>
                          </a:solidFill>
                          <a:latin typeface="Times New Roman" pitchFamily="18" charset="0"/>
                          <a:ea typeface="ＭＳ ゴシック" pitchFamily="49" charset="-128"/>
                          <a:cs typeface="Times New Roman" pitchFamily="18" charset="0"/>
                        </a:rPr>
                        <a:t>Gbit</a:t>
                      </a:r>
                      <a:r>
                        <a:rPr kumimoji="1" lang="en-US" altLang="ja-JP" sz="1200" b="0" dirty="0" smtClean="0">
                          <a:solidFill>
                            <a:schemeClr val="tx1"/>
                          </a:solidFill>
                          <a:latin typeface="Times New Roman" pitchFamily="18" charset="0"/>
                          <a:ea typeface="ＭＳ ゴシック" pitchFamily="49" charset="-128"/>
                          <a:cs typeface="Times New Roman" pitchFamily="18" charset="0"/>
                        </a:rPr>
                        <a:t>/s</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21987">
                <a:tc vMerge="1">
                  <a:txBody>
                    <a:bodyPr/>
                    <a:lstStyle/>
                    <a:p>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2</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baseline="0" dirty="0" smtClean="0">
                          <a:solidFill>
                            <a:schemeClr val="tx1"/>
                          </a:solidFill>
                          <a:latin typeface="Times New Roman" pitchFamily="18" charset="0"/>
                          <a:ea typeface="ＭＳ ゴシック" pitchFamily="49" charset="-128"/>
                          <a:cs typeface="Times New Roman" pitchFamily="18" charset="0"/>
                        </a:rPr>
                        <a:t>67 </a:t>
                      </a:r>
                      <a:r>
                        <a:rPr kumimoji="1" lang="en-US" altLang="ja-JP" sz="1200" b="0" baseline="0" dirty="0" err="1" smtClean="0">
                          <a:solidFill>
                            <a:schemeClr val="tx1"/>
                          </a:solidFill>
                          <a:latin typeface="Times New Roman" pitchFamily="18" charset="0"/>
                          <a:ea typeface="ＭＳ ゴシック" pitchFamily="49" charset="-128"/>
                          <a:cs typeface="Times New Roman" pitchFamily="18" charset="0"/>
                        </a:rPr>
                        <a:t>Gbit</a:t>
                      </a:r>
                      <a:r>
                        <a:rPr kumimoji="1" lang="en-US" altLang="ja-JP" sz="1200" b="0" baseline="0" dirty="0" smtClean="0">
                          <a:solidFill>
                            <a:schemeClr val="tx1"/>
                          </a:solidFill>
                          <a:latin typeface="Times New Roman" pitchFamily="18" charset="0"/>
                          <a:ea typeface="ＭＳ ゴシック" pitchFamily="49" charset="-128"/>
                          <a:cs typeface="Times New Roman" pitchFamily="18" charset="0"/>
                        </a:rPr>
                        <a:t>/s</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28292">
                <a:tc rowSpan="2">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Times New Roman" pitchFamily="18" charset="0"/>
                          <a:ea typeface="ＭＳ ゴシック" pitchFamily="49" charset="-128"/>
                          <a:cs typeface="Times New Roman" pitchFamily="18" charset="0"/>
                        </a:rPr>
                        <a:t>16QAM</a:t>
                      </a:r>
                      <a:endParaRPr kumimoji="1" lang="ja-JP" altLang="en-US" sz="1200" b="0" dirty="0" smtClean="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1</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72 </a:t>
                      </a:r>
                      <a:r>
                        <a:rPr kumimoji="1" lang="en-US" altLang="ja-JP" sz="1200" b="0" dirty="0" err="1" smtClean="0">
                          <a:solidFill>
                            <a:schemeClr val="tx1"/>
                          </a:solidFill>
                          <a:latin typeface="Times New Roman" pitchFamily="18" charset="0"/>
                          <a:ea typeface="ＭＳ ゴシック" pitchFamily="49" charset="-128"/>
                          <a:cs typeface="Times New Roman" pitchFamily="18" charset="0"/>
                        </a:rPr>
                        <a:t>Gbit</a:t>
                      </a:r>
                      <a:r>
                        <a:rPr kumimoji="1" lang="en-US" altLang="ja-JP" sz="1200" b="0" dirty="0" smtClean="0">
                          <a:solidFill>
                            <a:schemeClr val="tx1"/>
                          </a:solidFill>
                          <a:latin typeface="Times New Roman" pitchFamily="18" charset="0"/>
                          <a:ea typeface="ＭＳ ゴシック" pitchFamily="49" charset="-128"/>
                          <a:cs typeface="Times New Roman" pitchFamily="18" charset="0"/>
                        </a:rPr>
                        <a:t>/s</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28292">
                <a:tc vMerge="1">
                  <a:txBody>
                    <a:bodyPr/>
                    <a:lstStyle/>
                    <a:p>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2</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rgbClr val="FF0000"/>
                          </a:solidFill>
                          <a:latin typeface="Times New Roman" pitchFamily="18" charset="0"/>
                          <a:ea typeface="ＭＳ ゴシック" pitchFamily="49" charset="-128"/>
                          <a:cs typeface="Times New Roman" pitchFamily="18" charset="0"/>
                        </a:rPr>
                        <a:t>144 </a:t>
                      </a:r>
                      <a:r>
                        <a:rPr kumimoji="1" lang="en-US" altLang="ja-JP" sz="1200" b="0" dirty="0" err="1" smtClean="0">
                          <a:solidFill>
                            <a:srgbClr val="FF0000"/>
                          </a:solidFill>
                          <a:latin typeface="Times New Roman" pitchFamily="18" charset="0"/>
                          <a:ea typeface="ＭＳ ゴシック" pitchFamily="49" charset="-128"/>
                          <a:cs typeface="Times New Roman" pitchFamily="18" charset="0"/>
                        </a:rPr>
                        <a:t>Gbit</a:t>
                      </a:r>
                      <a:r>
                        <a:rPr kumimoji="1" lang="en-US" altLang="ja-JP" sz="1200" b="0" dirty="0" smtClean="0">
                          <a:solidFill>
                            <a:srgbClr val="FF0000"/>
                          </a:solidFill>
                          <a:latin typeface="Times New Roman" pitchFamily="18" charset="0"/>
                          <a:ea typeface="ＭＳ ゴシック" pitchFamily="49" charset="-128"/>
                          <a:cs typeface="Times New Roman" pitchFamily="18" charset="0"/>
                        </a:rPr>
                        <a:t>/s</a:t>
                      </a:r>
                      <a:endParaRPr kumimoji="1" lang="ja-JP" altLang="en-US" sz="1200" b="0" dirty="0">
                        <a:solidFill>
                          <a:srgbClr val="FF0000"/>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21987">
                <a:tc rowSpan="2">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Times New Roman" pitchFamily="18" charset="0"/>
                          <a:ea typeface="ＭＳ ゴシック" pitchFamily="49" charset="-128"/>
                          <a:cs typeface="Times New Roman" pitchFamily="18" charset="0"/>
                        </a:rPr>
                        <a:t>64QAM</a:t>
                      </a:r>
                      <a:endParaRPr kumimoji="1" lang="ja-JP" altLang="en-US" sz="1200" b="0" dirty="0" smtClean="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1</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FF0000"/>
                          </a:solidFill>
                          <a:latin typeface="Times New Roman" pitchFamily="18" charset="0"/>
                          <a:ea typeface="ＭＳ ゴシック" pitchFamily="49" charset="-128"/>
                          <a:cs typeface="Times New Roman" pitchFamily="18" charset="0"/>
                        </a:rPr>
                        <a:t>108</a:t>
                      </a:r>
                      <a:r>
                        <a:rPr kumimoji="1" lang="en-US" altLang="ja-JP" sz="1200" b="0" baseline="0" dirty="0" smtClean="0">
                          <a:solidFill>
                            <a:srgbClr val="FF0000"/>
                          </a:solidFill>
                          <a:latin typeface="Times New Roman" pitchFamily="18" charset="0"/>
                          <a:ea typeface="ＭＳ ゴシック" pitchFamily="49" charset="-128"/>
                          <a:cs typeface="Times New Roman" pitchFamily="18" charset="0"/>
                        </a:rPr>
                        <a:t> </a:t>
                      </a:r>
                      <a:r>
                        <a:rPr kumimoji="1" lang="en-US" altLang="ja-JP" sz="1200" b="0" baseline="0" dirty="0" err="1" smtClean="0">
                          <a:solidFill>
                            <a:srgbClr val="FF0000"/>
                          </a:solidFill>
                          <a:latin typeface="Times New Roman" pitchFamily="18" charset="0"/>
                          <a:ea typeface="ＭＳ ゴシック" pitchFamily="49" charset="-128"/>
                          <a:cs typeface="Times New Roman" pitchFamily="18" charset="0"/>
                        </a:rPr>
                        <a:t>Gbit</a:t>
                      </a:r>
                      <a:r>
                        <a:rPr kumimoji="1" lang="en-US" altLang="ja-JP" sz="1200" b="0" baseline="0" dirty="0" smtClean="0">
                          <a:solidFill>
                            <a:srgbClr val="FF0000"/>
                          </a:solidFill>
                          <a:latin typeface="Times New Roman" pitchFamily="18" charset="0"/>
                          <a:ea typeface="ＭＳ ゴシック" pitchFamily="49" charset="-128"/>
                          <a:cs typeface="Times New Roman" pitchFamily="18" charset="0"/>
                        </a:rPr>
                        <a:t>/s</a:t>
                      </a:r>
                      <a:endParaRPr kumimoji="1" lang="ja-JP" altLang="en-US" sz="1200" b="0" dirty="0" smtClean="0">
                        <a:solidFill>
                          <a:srgbClr val="FF0000"/>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221987">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dirty="0" smtClean="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r>
                        <a:rPr kumimoji="1" lang="en-US" altLang="ja-JP" sz="1200" b="0" dirty="0" smtClean="0">
                          <a:solidFill>
                            <a:schemeClr val="tx1"/>
                          </a:solidFill>
                          <a:latin typeface="Times New Roman" pitchFamily="18" charset="0"/>
                          <a:ea typeface="ＭＳ ゴシック" pitchFamily="49" charset="-128"/>
                          <a:cs typeface="Times New Roman" pitchFamily="18" charset="0"/>
                        </a:rPr>
                        <a:t>2</a:t>
                      </a:r>
                      <a:endParaRPr kumimoji="1" lang="ja-JP" altLang="en-US" sz="1200" b="0" dirty="0">
                        <a:solidFill>
                          <a:schemeClr val="tx1"/>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rgbClr val="FF0000"/>
                          </a:solidFill>
                          <a:latin typeface="Times New Roman" pitchFamily="18" charset="0"/>
                          <a:ea typeface="ＭＳ ゴシック" pitchFamily="49" charset="-128"/>
                          <a:cs typeface="Times New Roman" pitchFamily="18" charset="0"/>
                        </a:rPr>
                        <a:t>216 </a:t>
                      </a:r>
                      <a:r>
                        <a:rPr kumimoji="1" lang="en-US" altLang="ja-JP" sz="1200" b="0" dirty="0" err="1" smtClean="0">
                          <a:solidFill>
                            <a:srgbClr val="FF0000"/>
                          </a:solidFill>
                          <a:latin typeface="Times New Roman" pitchFamily="18" charset="0"/>
                          <a:ea typeface="ＭＳ ゴシック" pitchFamily="49" charset="-128"/>
                          <a:cs typeface="Times New Roman" pitchFamily="18" charset="0"/>
                        </a:rPr>
                        <a:t>Gbit</a:t>
                      </a:r>
                      <a:r>
                        <a:rPr kumimoji="1" lang="en-US" altLang="ja-JP" sz="1200" b="0" dirty="0" smtClean="0">
                          <a:solidFill>
                            <a:srgbClr val="FF0000"/>
                          </a:solidFill>
                          <a:latin typeface="Times New Roman" pitchFamily="18" charset="0"/>
                          <a:ea typeface="ＭＳ ゴシック" pitchFamily="49" charset="-128"/>
                          <a:cs typeface="Times New Roman" pitchFamily="18" charset="0"/>
                        </a:rPr>
                        <a:t>/s</a:t>
                      </a:r>
                      <a:endParaRPr kumimoji="1" lang="ja-JP" altLang="en-US" sz="1200" b="0" dirty="0" smtClean="0">
                        <a:solidFill>
                          <a:srgbClr val="FF0000"/>
                        </a:solidFill>
                        <a:latin typeface="Times New Roman" pitchFamily="18" charset="0"/>
                        <a:ea typeface="ＭＳ ゴシック" pitchFamily="49" charset="-128"/>
                        <a:cs typeface="Times New Roman" pitchFamily="18"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2" name="正方形/長方形 18"/>
          <p:cNvSpPr>
            <a:spLocks noChangeArrowheads="1"/>
          </p:cNvSpPr>
          <p:nvPr/>
        </p:nvSpPr>
        <p:spPr bwMode="auto">
          <a:xfrm>
            <a:off x="4419600" y="1625250"/>
            <a:ext cx="4610686" cy="4154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defTabSz="914400" eaLnBrk="1" hangingPunct="1">
              <a:buClrTx/>
              <a:buSzTx/>
              <a:buFontTx/>
              <a:buNone/>
            </a:pPr>
            <a:r>
              <a:rPr lang="en-US" altLang="ja-JP" sz="2100" dirty="0" smtClean="0">
                <a:solidFill>
                  <a:srgbClr val="0000FF"/>
                </a:solidFill>
                <a:latin typeface="Times New Roman" pitchFamily="18" charset="0"/>
                <a:ea typeface="ＭＳ Ｐゴシック" pitchFamily="50" charset="-128"/>
                <a:cs typeface="Times New Roman" pitchFamily="18" charset="0"/>
              </a:rPr>
              <a:t>Transmission rates with each modulation</a:t>
            </a:r>
            <a:endParaRPr lang="en-US" altLang="ja-JP" sz="2100" dirty="0">
              <a:solidFill>
                <a:srgbClr val="0000FF"/>
              </a:solidFill>
              <a:latin typeface="Times New Roman" pitchFamily="18" charset="0"/>
              <a:ea typeface="ＭＳ Ｐゴシック" pitchFamily="50" charset="-128"/>
              <a:cs typeface="Times New Roman" pitchFamily="18" charset="0"/>
            </a:endParaRPr>
          </a:p>
        </p:txBody>
      </p:sp>
      <p:pic>
        <p:nvPicPr>
          <p:cNvPr id="43"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 y="1870525"/>
            <a:ext cx="3987791" cy="36036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44" name="直線矢印コネクタ 43"/>
          <p:cNvCxnSpPr/>
          <p:nvPr/>
        </p:nvCxnSpPr>
        <p:spPr bwMode="auto">
          <a:xfrm flipV="1">
            <a:off x="2178508" y="2819400"/>
            <a:ext cx="2545892" cy="304800"/>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cxnSp>
        <p:nvCxnSpPr>
          <p:cNvPr id="45" name="直線矢印コネクタ 44"/>
          <p:cNvCxnSpPr/>
          <p:nvPr/>
        </p:nvCxnSpPr>
        <p:spPr bwMode="auto">
          <a:xfrm flipV="1">
            <a:off x="3200400" y="3352800"/>
            <a:ext cx="1513114" cy="152400"/>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cxnSp>
        <p:nvCxnSpPr>
          <p:cNvPr id="46" name="直線矢印コネクタ 45"/>
          <p:cNvCxnSpPr/>
          <p:nvPr/>
        </p:nvCxnSpPr>
        <p:spPr bwMode="auto">
          <a:xfrm>
            <a:off x="3956957" y="3886200"/>
            <a:ext cx="767443" cy="76200"/>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47" name="正方形/長方形 18"/>
          <p:cNvSpPr>
            <a:spLocks noChangeArrowheads="1"/>
          </p:cNvSpPr>
          <p:nvPr/>
        </p:nvSpPr>
        <p:spPr bwMode="auto">
          <a:xfrm>
            <a:off x="2178509" y="2040747"/>
            <a:ext cx="1961682" cy="4154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defTabSz="914400" eaLnBrk="1" hangingPunct="1">
              <a:buClrTx/>
              <a:buSzTx/>
              <a:buFontTx/>
              <a:buNone/>
            </a:pPr>
            <a:r>
              <a:rPr lang="en-US" altLang="ja-JP" sz="2100" dirty="0" smtClean="0">
                <a:solidFill>
                  <a:srgbClr val="0000FF"/>
                </a:solidFill>
                <a:latin typeface="Times New Roman" pitchFamily="18" charset="0"/>
                <a:ea typeface="ＭＳ Ｐゴシック" pitchFamily="50" charset="-128"/>
                <a:cs typeface="Times New Roman" pitchFamily="18" charset="0"/>
              </a:rPr>
              <a:t>16</a:t>
            </a:r>
            <a:r>
              <a:rPr lang="ja-JP" altLang="en-US" sz="2100" dirty="0" smtClean="0">
                <a:solidFill>
                  <a:srgbClr val="0000FF"/>
                </a:solidFill>
                <a:latin typeface="Times New Roman" pitchFamily="18" charset="0"/>
                <a:ea typeface="ＭＳ Ｐゴシック" pitchFamily="50" charset="-128"/>
                <a:cs typeface="Times New Roman" pitchFamily="18" charset="0"/>
              </a:rPr>
              <a:t> </a:t>
            </a:r>
            <a:r>
              <a:rPr lang="en-US" altLang="ja-JP" sz="2100" dirty="0" smtClean="0">
                <a:solidFill>
                  <a:srgbClr val="0000FF"/>
                </a:solidFill>
                <a:latin typeface="Times New Roman" pitchFamily="18" charset="0"/>
                <a:ea typeface="ＭＳ Ｐゴシック" pitchFamily="50" charset="-128"/>
                <a:cs typeface="Times New Roman" pitchFamily="18" charset="0"/>
              </a:rPr>
              <a:t>x 16 MIMO</a:t>
            </a:r>
            <a:endParaRPr lang="en-US" altLang="ja-JP" sz="2100" dirty="0">
              <a:solidFill>
                <a:srgbClr val="0000FF"/>
              </a:solidFill>
              <a:latin typeface="Times New Roman" pitchFamily="18" charset="0"/>
              <a:ea typeface="ＭＳ Ｐゴシック" pitchFamily="50" charset="-128"/>
              <a:cs typeface="Times New Roman" pitchFamily="18" charset="0"/>
            </a:endParaRPr>
          </a:p>
        </p:txBody>
      </p:sp>
      <p:sp>
        <p:nvSpPr>
          <p:cNvPr id="48" name="テキスト ボックス 47"/>
          <p:cNvSpPr txBox="1"/>
          <p:nvPr/>
        </p:nvSpPr>
        <p:spPr>
          <a:xfrm>
            <a:off x="173113" y="1371334"/>
            <a:ext cx="4233307" cy="400110"/>
          </a:xfrm>
          <a:prstGeom prst="rect">
            <a:avLst/>
          </a:prstGeom>
          <a:noFill/>
        </p:spPr>
        <p:txBody>
          <a:bodyPr wrap="square" rtlCol="0">
            <a:spAutoFit/>
          </a:bodyPr>
          <a:lstStyle/>
          <a:p>
            <a:pPr defTabSz="914400" eaLnBrk="1" hangingPunct="1">
              <a:buClrTx/>
              <a:buSzTx/>
              <a:buFontTx/>
              <a:buNone/>
            </a:pPr>
            <a:r>
              <a:rPr kumimoji="1" lang="en-US" altLang="ja-JP" sz="2000" dirty="0" smtClean="0">
                <a:solidFill>
                  <a:srgbClr val="0000FF"/>
                </a:solidFill>
                <a:latin typeface="Times New Roman" pitchFamily="18" charset="0"/>
                <a:ea typeface="ＭＳ ゴシック" pitchFamily="49" charset="-128"/>
                <a:cs typeface="Times New Roman" pitchFamily="18" charset="0"/>
              </a:rPr>
              <a:t>Simulated bit error rate (BER)</a:t>
            </a:r>
          </a:p>
        </p:txBody>
      </p:sp>
      <p:sp>
        <p:nvSpPr>
          <p:cNvPr id="24" name="正方形/長方形 23"/>
          <p:cNvSpPr/>
          <p:nvPr/>
        </p:nvSpPr>
        <p:spPr>
          <a:xfrm>
            <a:off x="6101817" y="1408331"/>
            <a:ext cx="2949846" cy="276999"/>
          </a:xfrm>
          <a:prstGeom prst="rect">
            <a:avLst/>
          </a:prstGeom>
          <a:solidFill>
            <a:schemeClr val="accent5">
              <a:lumMod val="20000"/>
              <a:lumOff val="80000"/>
            </a:schemeClr>
          </a:solidFill>
          <a:scene3d>
            <a:camera prst="orthographicFront"/>
            <a:lightRig rig="threePt" dir="t"/>
          </a:scene3d>
          <a:sp3d>
            <a:bevelT w="165100" prst="coolSlant"/>
          </a:sp3d>
        </p:spPr>
        <p:txBody>
          <a:bodyPr wrap="none">
            <a:spAutoFit/>
          </a:bodyPr>
          <a:lstStyle/>
          <a:p>
            <a:r>
              <a:rPr lang="en-US" altLang="ja-JP" dirty="0" smtClean="0">
                <a:ea typeface="宋体" charset="-122"/>
              </a:rPr>
              <a:t>Originally presented in 15-13-0684-00-0thz</a:t>
            </a:r>
            <a:endParaRPr lang="ja-JP" altLang="en-US" dirty="0"/>
          </a:p>
        </p:txBody>
      </p:sp>
    </p:spTree>
    <p:extLst>
      <p:ext uri="{BB962C8B-B14F-4D97-AF65-F5344CB8AC3E}">
        <p14:creationId xmlns:p14="http://schemas.microsoft.com/office/powerpoint/2010/main" xmlns="" val="463952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4344988" y="6475413"/>
            <a:ext cx="528637" cy="363537"/>
          </a:xfrm>
        </p:spPr>
        <p:txBody>
          <a:bodyPr/>
          <a:lstStyle/>
          <a:p>
            <a:r>
              <a:rPr lang="en-GB" dirty="0" smtClean="0"/>
              <a:t>Slide </a:t>
            </a:r>
            <a:fld id="{440F5867-744E-4AA6-B0ED-4C44D2DFBB7B}" type="slidenum">
              <a:rPr lang="en-GB" smtClean="0"/>
              <a:pPr/>
              <a:t>7</a:t>
            </a:fld>
            <a:endParaRPr lang="en-GB" dirty="0"/>
          </a:p>
        </p:txBody>
      </p:sp>
      <p:sp>
        <p:nvSpPr>
          <p:cNvPr id="154" name="テキスト ボックス 153"/>
          <p:cNvSpPr txBox="1"/>
          <p:nvPr/>
        </p:nvSpPr>
        <p:spPr>
          <a:xfrm>
            <a:off x="152400" y="762000"/>
            <a:ext cx="8763000" cy="646331"/>
          </a:xfrm>
          <a:prstGeom prst="rect">
            <a:avLst/>
          </a:prstGeom>
          <a:noFill/>
        </p:spPr>
        <p:txBody>
          <a:bodyPr wrap="square" rtlCol="0">
            <a:spAutoFit/>
          </a:bodyPr>
          <a:lstStyle/>
          <a:p>
            <a:pPr algn="ctr" defTabSz="914400" eaLnBrk="1" hangingPunct="1">
              <a:buClrTx/>
              <a:buSzTx/>
              <a:buFontTx/>
              <a:buNone/>
            </a:pPr>
            <a:r>
              <a:rPr kumimoji="1" lang="en-US" altLang="ja-JP" sz="3600" b="1" dirty="0" smtClean="0">
                <a:solidFill>
                  <a:srgbClr val="000000"/>
                </a:solidFill>
                <a:ea typeface="宋体" charset="-122"/>
              </a:rPr>
              <a:t>Influences by antenna displacements</a:t>
            </a:r>
            <a:endParaRPr kumimoji="1" lang="ja-JP" altLang="en-US" sz="3600" b="1" dirty="0">
              <a:solidFill>
                <a:srgbClr val="000000"/>
              </a:solidFill>
              <a:latin typeface="Times New Roman" pitchFamily="18" charset="0"/>
              <a:ea typeface="宋体" charset="-122"/>
            </a:endParaRPr>
          </a:p>
        </p:txBody>
      </p:sp>
      <p:cxnSp>
        <p:nvCxnSpPr>
          <p:cNvPr id="156" name="直線矢印コネクタ 155"/>
          <p:cNvCxnSpPr/>
          <p:nvPr/>
        </p:nvCxnSpPr>
        <p:spPr bwMode="auto">
          <a:xfrm flipH="1">
            <a:off x="4378996" y="4403333"/>
            <a:ext cx="840623" cy="274009"/>
          </a:xfrm>
          <a:prstGeom prst="straightConnector1">
            <a:avLst/>
          </a:prstGeom>
          <a:noFill/>
          <a:ln w="0" cap="flat" cmpd="sng" algn="ctr">
            <a:solidFill>
              <a:srgbClr val="000000"/>
            </a:solidFill>
            <a:prstDash val="solid"/>
            <a:round/>
            <a:headEnd type="stealth" w="med" len="med"/>
            <a:tailEnd type="stealth"/>
          </a:ln>
          <a:effectLst/>
        </p:spPr>
      </p:cxnSp>
      <p:sp>
        <p:nvSpPr>
          <p:cNvPr id="232" name="平行四辺形 231"/>
          <p:cNvSpPr/>
          <p:nvPr/>
        </p:nvSpPr>
        <p:spPr bwMode="auto">
          <a:xfrm rot="16200000">
            <a:off x="3618407" y="2802121"/>
            <a:ext cx="1866141" cy="1336283"/>
          </a:xfrm>
          <a:prstGeom prst="parallelogram">
            <a:avLst>
              <a:gd name="adj" fmla="val 42072"/>
            </a:avLst>
          </a:prstGeom>
          <a:solidFill>
            <a:srgbClr val="969696">
              <a:lumMod val="20000"/>
              <a:lumOff val="80000"/>
            </a:srgbClr>
          </a:solidFill>
          <a:ln w="0" cap="sq" cmpd="sng" algn="ctr">
            <a:solidFill>
              <a:srgbClr val="000000"/>
            </a:solidFill>
            <a:prstDash val="lgDash"/>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59" name="テキスト ボックス 158"/>
          <p:cNvSpPr txBox="1"/>
          <p:nvPr/>
        </p:nvSpPr>
        <p:spPr>
          <a:xfrm>
            <a:off x="3772815" y="4716962"/>
            <a:ext cx="135691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r>
              <a:rPr kumimoji="1" lang="en-US" altLang="ja-JP" sz="2000" b="0" i="0"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 = 10 mm</a:t>
            </a:r>
            <a:endParaRPr kumimoji="1" lang="en-US" altLang="ja-JP" sz="20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endParaRPr>
          </a:p>
        </p:txBody>
      </p:sp>
      <p:sp>
        <p:nvSpPr>
          <p:cNvPr id="281" name="テキスト ボックス 280"/>
          <p:cNvSpPr txBox="1"/>
          <p:nvPr/>
        </p:nvSpPr>
        <p:spPr>
          <a:xfrm>
            <a:off x="399522" y="1556792"/>
            <a:ext cx="8157402" cy="461665"/>
          </a:xfrm>
          <a:prstGeom prst="rect">
            <a:avLst/>
          </a:prstGeom>
          <a:noFill/>
        </p:spPr>
        <p:txBody>
          <a:bodyPr wrap="square" rtlCol="0">
            <a:spAutoFit/>
          </a:bodyPr>
          <a:lstStyle/>
          <a:p>
            <a:pPr defTabSz="914400" eaLnBrk="1" hangingPunct="1">
              <a:buClrTx/>
              <a:buSzTx/>
              <a:buFontTx/>
              <a:buNone/>
            </a:pPr>
            <a:r>
              <a:rPr kumimoji="1" lang="en-US" altLang="ja-JP" sz="2400" dirty="0" smtClean="0">
                <a:solidFill>
                  <a:srgbClr val="0000FF"/>
                </a:solidFill>
                <a:latin typeface="Times New Roman" pitchFamily="18" charset="0"/>
                <a:ea typeface="ＭＳ ゴシック" pitchFamily="49" charset="-128"/>
                <a:cs typeface="Times New Roman" pitchFamily="18" charset="0"/>
              </a:rPr>
              <a:t>Electromagnetic simulation model of transmission channel</a:t>
            </a:r>
          </a:p>
        </p:txBody>
      </p:sp>
      <p:sp>
        <p:nvSpPr>
          <p:cNvPr id="282" name="テキスト ボックス 281"/>
          <p:cNvSpPr txBox="1"/>
          <p:nvPr/>
        </p:nvSpPr>
        <p:spPr>
          <a:xfrm>
            <a:off x="2332958" y="2700834"/>
            <a:ext cx="750526" cy="461665"/>
          </a:xfrm>
          <a:prstGeom prst="rect">
            <a:avLst/>
          </a:prstGeom>
          <a:noFill/>
        </p:spPr>
        <p:txBody>
          <a:bodyPr wrap="none" rtlCol="0">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Tx</a:t>
            </a:r>
            <a:r>
              <a:rPr kumimoji="1" lang="en-US" altLang="ja-JP" sz="1200" dirty="0" smtClean="0">
                <a:solidFill>
                  <a:srgbClr val="000000"/>
                </a:solidFill>
                <a:latin typeface="Times New Roman" pitchFamily="18" charset="0"/>
                <a:ea typeface="宋体" charset="-122"/>
              </a:rPr>
              <a:t> array </a:t>
            </a:r>
          </a:p>
          <a:p>
            <a:pPr defTabSz="914400" eaLnBrk="1" hangingPunct="1">
              <a:buClrTx/>
              <a:buSzTx/>
              <a:buFontTx/>
              <a:buNone/>
            </a:pPr>
            <a:r>
              <a:rPr kumimoji="1" lang="en-US" altLang="ja-JP" dirty="0">
                <a:solidFill>
                  <a:srgbClr val="000000"/>
                </a:solidFill>
                <a:ea typeface="宋体" charset="-122"/>
              </a:rPr>
              <a:t>(Kiosk)</a:t>
            </a:r>
            <a:endParaRPr kumimoji="1" lang="ja-JP" altLang="en-US" sz="1200" dirty="0">
              <a:solidFill>
                <a:srgbClr val="000000"/>
              </a:solidFill>
              <a:latin typeface="Times New Roman" pitchFamily="18" charset="0"/>
              <a:ea typeface="宋体" charset="-122"/>
            </a:endParaRPr>
          </a:p>
        </p:txBody>
      </p:sp>
      <p:sp>
        <p:nvSpPr>
          <p:cNvPr id="283" name="テキスト ボックス 282"/>
          <p:cNvSpPr txBox="1"/>
          <p:nvPr/>
        </p:nvSpPr>
        <p:spPr>
          <a:xfrm>
            <a:off x="4906675" y="2731892"/>
            <a:ext cx="1515753" cy="276999"/>
          </a:xfrm>
          <a:prstGeom prst="rect">
            <a:avLst/>
          </a:prstGeom>
          <a:noFill/>
        </p:spPr>
        <p:txBody>
          <a:bodyPr wrap="square" rtlCol="0">
            <a:spAutoFit/>
          </a:bodyPr>
          <a:lstStyle/>
          <a:p>
            <a:pPr defTabSz="914400" eaLnBrk="1" hangingPunct="1">
              <a:buClrTx/>
              <a:buSzTx/>
              <a:buFontTx/>
              <a:buNone/>
            </a:pPr>
            <a:r>
              <a:rPr kumimoji="1" lang="en-US" altLang="ja-JP" sz="1200" dirty="0" smtClean="0">
                <a:solidFill>
                  <a:srgbClr val="000000"/>
                </a:solidFill>
                <a:latin typeface="Times New Roman" pitchFamily="18" charset="0"/>
                <a:ea typeface="宋体" charset="-122"/>
              </a:rPr>
              <a:t>Rx array</a:t>
            </a:r>
            <a:r>
              <a:rPr kumimoji="1" lang="ja-JP" altLang="en-US" dirty="0">
                <a:solidFill>
                  <a:srgbClr val="000000"/>
                </a:solidFill>
                <a:ea typeface="宋体" charset="-122"/>
              </a:rPr>
              <a:t> </a:t>
            </a:r>
            <a:r>
              <a:rPr kumimoji="1" lang="en-US" altLang="ja-JP" dirty="0" smtClean="0">
                <a:solidFill>
                  <a:srgbClr val="000000"/>
                </a:solidFill>
                <a:ea typeface="宋体" charset="-122"/>
              </a:rPr>
              <a:t>(Terminal</a:t>
            </a:r>
            <a:r>
              <a:rPr kumimoji="1" lang="en-US" altLang="ja-JP" dirty="0">
                <a:solidFill>
                  <a:srgbClr val="000000"/>
                </a:solidFill>
                <a:ea typeface="宋体" charset="-122"/>
              </a:rPr>
              <a:t>)</a:t>
            </a:r>
            <a:endParaRPr kumimoji="1" lang="ja-JP" altLang="en-US" sz="1200" dirty="0">
              <a:solidFill>
                <a:srgbClr val="000000"/>
              </a:solidFill>
              <a:latin typeface="Times New Roman" pitchFamily="18" charset="0"/>
              <a:ea typeface="宋体" charset="-122"/>
            </a:endParaRPr>
          </a:p>
        </p:txBody>
      </p:sp>
      <p:sp>
        <p:nvSpPr>
          <p:cNvPr id="284" name="テキスト ボックス 283"/>
          <p:cNvSpPr txBox="1"/>
          <p:nvPr/>
        </p:nvSpPr>
        <p:spPr>
          <a:xfrm>
            <a:off x="551747" y="5301208"/>
            <a:ext cx="4912659" cy="1200329"/>
          </a:xfrm>
          <a:prstGeom prst="rect">
            <a:avLst/>
          </a:prstGeom>
          <a:noFill/>
        </p:spPr>
        <p:txBody>
          <a:bodyPr wrap="square" rtlCol="0">
            <a:spAutoFit/>
          </a:bodyPr>
          <a:lstStyle/>
          <a:p>
            <a:pPr defTabSz="914400" eaLnBrk="1" hangingPunct="1">
              <a:buClrTx/>
              <a:buSzTx/>
              <a:buFontTx/>
              <a:buNone/>
            </a:pPr>
            <a:r>
              <a:rPr kumimoji="1" lang="en-US" altLang="ja-JP" sz="2400" dirty="0" smtClean="0">
                <a:solidFill>
                  <a:srgbClr val="0000FF"/>
                </a:solidFill>
                <a:latin typeface="Times New Roman" pitchFamily="18" charset="0"/>
                <a:ea typeface="ＭＳ ゴシック" pitchFamily="49" charset="-128"/>
                <a:cs typeface="Times New Roman" pitchFamily="18" charset="0"/>
              </a:rPr>
              <a:t>OFDM transmission simulation:</a:t>
            </a:r>
          </a:p>
          <a:p>
            <a:pPr defTabSz="914400" eaLnBrk="1" hangingPunct="1">
              <a:buClrTx/>
              <a:buSzTx/>
              <a:buFontTx/>
              <a:buNone/>
            </a:pPr>
            <a:r>
              <a:rPr kumimoji="1" lang="en-US" altLang="ja-JP" sz="2400" dirty="0" smtClean="0">
                <a:ea typeface="ＭＳ ゴシック" pitchFamily="49" charset="-128"/>
                <a:cs typeface="Times New Roman" pitchFamily="18" charset="0"/>
              </a:rPr>
              <a:t>Same as the simulation shown above</a:t>
            </a:r>
          </a:p>
          <a:p>
            <a:pPr defTabSz="914400" eaLnBrk="1" hangingPunct="1">
              <a:buClrTx/>
              <a:buSzTx/>
              <a:buFontTx/>
              <a:buNone/>
            </a:pPr>
            <a:r>
              <a:rPr kumimoji="1" lang="en-US" altLang="ja-JP" sz="2400" dirty="0">
                <a:ea typeface="ＭＳ ゴシック" pitchFamily="49" charset="-128"/>
                <a:cs typeface="Times New Roman" pitchFamily="18" charset="0"/>
              </a:rPr>
              <a:t>BER is averaged for two channels</a:t>
            </a:r>
            <a:endParaRPr kumimoji="1" lang="en-US" altLang="ja-JP" sz="2400" dirty="0" smtClean="0">
              <a:ea typeface="ＭＳ ゴシック" pitchFamily="49" charset="-128"/>
              <a:cs typeface="Times New Roman" pitchFamily="18" charset="0"/>
            </a:endParaRPr>
          </a:p>
        </p:txBody>
      </p:sp>
      <p:sp>
        <p:nvSpPr>
          <p:cNvPr id="298" name="正方形/長方形 297"/>
          <p:cNvSpPr/>
          <p:nvPr/>
        </p:nvSpPr>
        <p:spPr>
          <a:xfrm>
            <a:off x="2023258" y="3325745"/>
            <a:ext cx="989500" cy="461665"/>
          </a:xfrm>
          <a:prstGeom prst="rect">
            <a:avLst/>
          </a:prstGeom>
        </p:spPr>
        <p:txBody>
          <a:bodyPr wrap="square">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Microstrip</a:t>
            </a:r>
            <a:r>
              <a:rPr kumimoji="1" lang="en-US" altLang="ja-JP" sz="1200" dirty="0" smtClean="0">
                <a:solidFill>
                  <a:srgbClr val="000000"/>
                </a:solidFill>
                <a:latin typeface="Times New Roman" pitchFamily="18" charset="0"/>
                <a:ea typeface="宋体" charset="-122"/>
              </a:rPr>
              <a:t> antenna</a:t>
            </a:r>
            <a:endParaRPr kumimoji="1" lang="ja-JP" altLang="en-US" sz="1200" dirty="0">
              <a:solidFill>
                <a:srgbClr val="000000"/>
              </a:solidFill>
              <a:latin typeface="Times New Roman" pitchFamily="18" charset="0"/>
              <a:ea typeface="宋体" charset="-122"/>
            </a:endParaRPr>
          </a:p>
        </p:txBody>
      </p:sp>
      <p:grpSp>
        <p:nvGrpSpPr>
          <p:cNvPr id="152" name="グループ化 151"/>
          <p:cNvGrpSpPr/>
          <p:nvPr/>
        </p:nvGrpSpPr>
        <p:grpSpPr>
          <a:xfrm>
            <a:off x="4238534" y="2680914"/>
            <a:ext cx="1336283" cy="1866141"/>
            <a:chOff x="2234937" y="2066915"/>
            <a:chExt cx="1336283" cy="1866141"/>
          </a:xfrm>
        </p:grpSpPr>
        <p:sp>
          <p:nvSpPr>
            <p:cNvPr id="153" name="平行四辺形 152"/>
            <p:cNvSpPr/>
            <p:nvPr/>
          </p:nvSpPr>
          <p:spPr bwMode="auto">
            <a:xfrm rot="16200000">
              <a:off x="1970008" y="2331844"/>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301" name="グループ化 48"/>
            <p:cNvGrpSpPr/>
            <p:nvPr/>
          </p:nvGrpSpPr>
          <p:grpSpPr>
            <a:xfrm>
              <a:off x="2336837" y="2233547"/>
              <a:ext cx="126486" cy="200614"/>
              <a:chOff x="1523049" y="2450224"/>
              <a:chExt cx="266696" cy="533393"/>
            </a:xfrm>
            <a:solidFill>
              <a:srgbClr val="969696">
                <a:lumMod val="40000"/>
                <a:lumOff val="60000"/>
              </a:srgbClr>
            </a:solidFill>
          </p:grpSpPr>
          <p:sp>
            <p:nvSpPr>
              <p:cNvPr id="347" name="平行四辺形 34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4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2" name="グループ化 49"/>
            <p:cNvGrpSpPr/>
            <p:nvPr/>
          </p:nvGrpSpPr>
          <p:grpSpPr>
            <a:xfrm>
              <a:off x="2664743" y="2344005"/>
              <a:ext cx="126486" cy="200614"/>
              <a:chOff x="1523049" y="2450224"/>
              <a:chExt cx="266696" cy="533393"/>
            </a:xfrm>
            <a:solidFill>
              <a:srgbClr val="969696">
                <a:lumMod val="40000"/>
                <a:lumOff val="60000"/>
              </a:srgbClr>
            </a:solidFill>
          </p:grpSpPr>
          <p:sp>
            <p:nvSpPr>
              <p:cNvPr id="345" name="平行四辺形 34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4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3" name="グループ化 48"/>
            <p:cNvGrpSpPr/>
            <p:nvPr/>
          </p:nvGrpSpPr>
          <p:grpSpPr>
            <a:xfrm>
              <a:off x="2984832" y="2488151"/>
              <a:ext cx="126486" cy="200614"/>
              <a:chOff x="1523049" y="2450224"/>
              <a:chExt cx="266696" cy="533393"/>
            </a:xfrm>
            <a:solidFill>
              <a:srgbClr val="969696">
                <a:lumMod val="40000"/>
                <a:lumOff val="60000"/>
              </a:srgbClr>
            </a:solidFill>
          </p:grpSpPr>
          <p:sp>
            <p:nvSpPr>
              <p:cNvPr id="343" name="平行四辺形 34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4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4" name="グループ化 49"/>
            <p:cNvGrpSpPr/>
            <p:nvPr/>
          </p:nvGrpSpPr>
          <p:grpSpPr>
            <a:xfrm>
              <a:off x="3312738" y="2598609"/>
              <a:ext cx="126486" cy="200614"/>
              <a:chOff x="1523049" y="2450224"/>
              <a:chExt cx="266696" cy="533393"/>
            </a:xfrm>
            <a:solidFill>
              <a:srgbClr val="969696">
                <a:lumMod val="40000"/>
                <a:lumOff val="60000"/>
              </a:srgbClr>
            </a:solidFill>
          </p:grpSpPr>
          <p:sp>
            <p:nvSpPr>
              <p:cNvPr id="341" name="平行四辺形 34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4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5" name="グループ化 57"/>
            <p:cNvGrpSpPr/>
            <p:nvPr/>
          </p:nvGrpSpPr>
          <p:grpSpPr>
            <a:xfrm>
              <a:off x="2984832" y="2803747"/>
              <a:ext cx="126486" cy="200614"/>
              <a:chOff x="1523049" y="2450224"/>
              <a:chExt cx="266696" cy="533393"/>
            </a:xfrm>
            <a:solidFill>
              <a:srgbClr val="969696">
                <a:lumMod val="40000"/>
                <a:lumOff val="60000"/>
              </a:srgbClr>
            </a:solidFill>
          </p:grpSpPr>
          <p:sp>
            <p:nvSpPr>
              <p:cNvPr id="339" name="平行四辺形 33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4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6" name="グループ化 61"/>
            <p:cNvGrpSpPr/>
            <p:nvPr/>
          </p:nvGrpSpPr>
          <p:grpSpPr>
            <a:xfrm>
              <a:off x="3312738" y="2934213"/>
              <a:ext cx="126486" cy="200614"/>
              <a:chOff x="1523049" y="2450224"/>
              <a:chExt cx="266696" cy="533393"/>
            </a:xfrm>
            <a:solidFill>
              <a:srgbClr val="969696">
                <a:lumMod val="40000"/>
                <a:lumOff val="60000"/>
              </a:srgbClr>
            </a:solidFill>
          </p:grpSpPr>
          <p:sp>
            <p:nvSpPr>
              <p:cNvPr id="337" name="平行四辺形 33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3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7" name="グループ化 48"/>
            <p:cNvGrpSpPr/>
            <p:nvPr/>
          </p:nvGrpSpPr>
          <p:grpSpPr>
            <a:xfrm>
              <a:off x="2984832" y="3124304"/>
              <a:ext cx="126486" cy="200614"/>
              <a:chOff x="1523049" y="2450224"/>
              <a:chExt cx="266696" cy="533393"/>
            </a:xfrm>
            <a:solidFill>
              <a:srgbClr val="969696">
                <a:lumMod val="40000"/>
                <a:lumOff val="60000"/>
              </a:srgbClr>
            </a:solidFill>
          </p:grpSpPr>
          <p:sp>
            <p:nvSpPr>
              <p:cNvPr id="335" name="平行四辺形 33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3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8" name="グループ化 49"/>
            <p:cNvGrpSpPr/>
            <p:nvPr/>
          </p:nvGrpSpPr>
          <p:grpSpPr>
            <a:xfrm>
              <a:off x="3317544" y="3244934"/>
              <a:ext cx="126486" cy="200614"/>
              <a:chOff x="1523049" y="2450224"/>
              <a:chExt cx="266696" cy="533393"/>
            </a:xfrm>
            <a:solidFill>
              <a:srgbClr val="969696">
                <a:lumMod val="40000"/>
                <a:lumOff val="60000"/>
              </a:srgbClr>
            </a:solidFill>
          </p:grpSpPr>
          <p:sp>
            <p:nvSpPr>
              <p:cNvPr id="333" name="平行四辺形 33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3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09" name="グループ化 57"/>
            <p:cNvGrpSpPr/>
            <p:nvPr/>
          </p:nvGrpSpPr>
          <p:grpSpPr>
            <a:xfrm>
              <a:off x="2984832" y="3420676"/>
              <a:ext cx="126486" cy="200614"/>
              <a:chOff x="1523049" y="2450224"/>
              <a:chExt cx="266696" cy="533393"/>
            </a:xfrm>
            <a:solidFill>
              <a:srgbClr val="969696">
                <a:lumMod val="40000"/>
                <a:lumOff val="60000"/>
              </a:srgbClr>
            </a:solidFill>
          </p:grpSpPr>
          <p:sp>
            <p:nvSpPr>
              <p:cNvPr id="331" name="平行四辺形 33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3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0" name="グループ化 61"/>
            <p:cNvGrpSpPr/>
            <p:nvPr/>
          </p:nvGrpSpPr>
          <p:grpSpPr>
            <a:xfrm>
              <a:off x="3312738" y="3551142"/>
              <a:ext cx="126486" cy="200614"/>
              <a:chOff x="1523049" y="2450224"/>
              <a:chExt cx="266696" cy="533393"/>
            </a:xfrm>
            <a:solidFill>
              <a:srgbClr val="969696">
                <a:lumMod val="40000"/>
                <a:lumOff val="60000"/>
              </a:srgbClr>
            </a:solidFill>
          </p:grpSpPr>
          <p:sp>
            <p:nvSpPr>
              <p:cNvPr id="329" name="平行四辺形 32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3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1" name="グループ化 57"/>
            <p:cNvGrpSpPr/>
            <p:nvPr/>
          </p:nvGrpSpPr>
          <p:grpSpPr>
            <a:xfrm>
              <a:off x="2348140" y="2533244"/>
              <a:ext cx="126486" cy="200614"/>
              <a:chOff x="1523049" y="2450224"/>
              <a:chExt cx="266696" cy="533393"/>
            </a:xfrm>
            <a:solidFill>
              <a:srgbClr val="969696">
                <a:lumMod val="40000"/>
                <a:lumOff val="60000"/>
              </a:srgbClr>
            </a:solidFill>
          </p:grpSpPr>
          <p:sp>
            <p:nvSpPr>
              <p:cNvPr id="327" name="平行四辺形 32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2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2" name="グループ化 61"/>
            <p:cNvGrpSpPr/>
            <p:nvPr/>
          </p:nvGrpSpPr>
          <p:grpSpPr>
            <a:xfrm>
              <a:off x="2676046" y="2663710"/>
              <a:ext cx="126486" cy="200614"/>
              <a:chOff x="1523049" y="2450224"/>
              <a:chExt cx="266696" cy="533393"/>
            </a:xfrm>
            <a:solidFill>
              <a:srgbClr val="969696">
                <a:lumMod val="40000"/>
                <a:lumOff val="60000"/>
              </a:srgbClr>
            </a:solidFill>
          </p:grpSpPr>
          <p:sp>
            <p:nvSpPr>
              <p:cNvPr id="325" name="平行四辺形 32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2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3" name="グループ化 48"/>
            <p:cNvGrpSpPr/>
            <p:nvPr/>
          </p:nvGrpSpPr>
          <p:grpSpPr>
            <a:xfrm>
              <a:off x="2348140" y="2853801"/>
              <a:ext cx="126486" cy="200614"/>
              <a:chOff x="1523049" y="2450224"/>
              <a:chExt cx="266696" cy="533393"/>
            </a:xfrm>
            <a:solidFill>
              <a:srgbClr val="969696">
                <a:lumMod val="40000"/>
                <a:lumOff val="60000"/>
              </a:srgbClr>
            </a:solidFill>
          </p:grpSpPr>
          <p:sp>
            <p:nvSpPr>
              <p:cNvPr id="323" name="平行四辺形 32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2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4" name="グループ化 49"/>
            <p:cNvGrpSpPr/>
            <p:nvPr/>
          </p:nvGrpSpPr>
          <p:grpSpPr>
            <a:xfrm>
              <a:off x="2680852" y="2974431"/>
              <a:ext cx="126486" cy="200614"/>
              <a:chOff x="1523049" y="2450224"/>
              <a:chExt cx="266696" cy="533393"/>
            </a:xfrm>
            <a:solidFill>
              <a:srgbClr val="969696">
                <a:lumMod val="40000"/>
                <a:lumOff val="60000"/>
              </a:srgbClr>
            </a:solidFill>
          </p:grpSpPr>
          <p:sp>
            <p:nvSpPr>
              <p:cNvPr id="321" name="平行四辺形 32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2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5" name="グループ化 57"/>
            <p:cNvGrpSpPr/>
            <p:nvPr/>
          </p:nvGrpSpPr>
          <p:grpSpPr>
            <a:xfrm>
              <a:off x="2348140" y="3150173"/>
              <a:ext cx="126486" cy="200614"/>
              <a:chOff x="1523049" y="2450224"/>
              <a:chExt cx="266696" cy="533393"/>
            </a:xfrm>
            <a:solidFill>
              <a:srgbClr val="969696">
                <a:lumMod val="40000"/>
                <a:lumOff val="60000"/>
              </a:srgbClr>
            </a:solidFill>
          </p:grpSpPr>
          <p:sp>
            <p:nvSpPr>
              <p:cNvPr id="319" name="平行四辺形 31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2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316" name="グループ化 61"/>
            <p:cNvGrpSpPr/>
            <p:nvPr/>
          </p:nvGrpSpPr>
          <p:grpSpPr>
            <a:xfrm>
              <a:off x="2676046" y="3280639"/>
              <a:ext cx="126486" cy="200614"/>
              <a:chOff x="1523049" y="2450224"/>
              <a:chExt cx="266696" cy="533393"/>
            </a:xfrm>
            <a:solidFill>
              <a:srgbClr val="969696">
                <a:lumMod val="40000"/>
                <a:lumOff val="60000"/>
              </a:srgbClr>
            </a:solidFill>
          </p:grpSpPr>
          <p:sp>
            <p:nvSpPr>
              <p:cNvPr id="317" name="平行四辺形 31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31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grpSp>
        <p:nvGrpSpPr>
          <p:cNvPr id="158" name="グループ化 157"/>
          <p:cNvGrpSpPr/>
          <p:nvPr/>
        </p:nvGrpSpPr>
        <p:grpSpPr>
          <a:xfrm>
            <a:off x="2273040" y="2811201"/>
            <a:ext cx="2105954" cy="1866141"/>
            <a:chOff x="908974" y="3445548"/>
            <a:chExt cx="2105954" cy="1866141"/>
          </a:xfrm>
        </p:grpSpPr>
        <p:grpSp>
          <p:nvGrpSpPr>
            <p:cNvPr id="160"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230" name="平行四辺形 2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1"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228" name="平行四辺形 2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2"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226" name="平行四辺形 2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3"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224" name="平行四辺形 22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4"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222" name="平行四辺形 22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5"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220" name="平行四辺形 2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66" name="平行四辺形 165"/>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167"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218" name="平行四辺形 21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8"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216" name="平行四辺形 21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9"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214" name="平行四辺形 21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0"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212" name="平行四辺形 21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1"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210" name="平行四辺形 20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2"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208" name="平行四辺形 20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3"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206" name="平行四辺形 20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4"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204" name="平行四辺形 20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5"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202" name="平行四辺形 20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6"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200" name="平行四辺形 19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7"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98" name="平行四辺形 1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8"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96" name="平行四辺形 19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9"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94" name="平行四辺形 19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0"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92" name="平行四辺形 19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1"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90" name="平行四辺形 18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2"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88" name="平行四辺形 1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83" name="テキスト ボックス 182"/>
            <p:cNvSpPr txBox="1"/>
            <p:nvPr/>
          </p:nvSpPr>
          <p:spPr>
            <a:xfrm>
              <a:off x="1378975" y="4331506"/>
              <a:ext cx="39770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endParaRPr kumimoji="1" lang="ja-JP" altLang="en-US" sz="1800" b="0" i="0" u="none" strike="noStrike" kern="0" cap="none" spc="0" normalizeH="0" baseline="-25000" noProof="0" dirty="0" smtClean="0">
                <a:ln>
                  <a:noFill/>
                </a:ln>
                <a:effectLst/>
                <a:uLnTx/>
                <a:uFillTx/>
                <a:latin typeface="Times New Roman" pitchFamily="18" charset="0"/>
                <a:ea typeface="ＭＳ ゴシック" pitchFamily="49" charset="-128"/>
                <a:cs typeface="Times New Roman" pitchFamily="18" charset="0"/>
              </a:endParaRPr>
            </a:p>
          </p:txBody>
        </p:sp>
        <p:cxnSp>
          <p:nvCxnSpPr>
            <p:cNvPr id="184" name="直線矢印コネクタ 183"/>
            <p:cNvCxnSpPr/>
            <p:nvPr/>
          </p:nvCxnSpPr>
          <p:spPr bwMode="auto">
            <a:xfrm flipV="1">
              <a:off x="1728194" y="4316446"/>
              <a:ext cx="8719" cy="307120"/>
            </a:xfrm>
            <a:prstGeom prst="straightConnector1">
              <a:avLst/>
            </a:prstGeom>
            <a:noFill/>
            <a:ln w="0" cap="flat" cmpd="sng" algn="ctr">
              <a:solidFill>
                <a:srgbClr val="000000"/>
              </a:solidFill>
              <a:prstDash val="solid"/>
              <a:round/>
              <a:headEnd type="stealth" w="med" len="med"/>
              <a:tailEnd type="stealth"/>
            </a:ln>
            <a:effectLst/>
          </p:spPr>
        </p:cxnSp>
        <p:cxnSp>
          <p:nvCxnSpPr>
            <p:cNvPr id="185" name="直線矢印コネクタ 184"/>
            <p:cNvCxnSpPr/>
            <p:nvPr/>
          </p:nvCxnSpPr>
          <p:spPr bwMode="auto">
            <a:xfrm flipH="1" flipV="1">
              <a:off x="1791791" y="4738175"/>
              <a:ext cx="351334" cy="145658"/>
            </a:xfrm>
            <a:prstGeom prst="straightConnector1">
              <a:avLst/>
            </a:prstGeom>
            <a:noFill/>
            <a:ln w="0" cap="flat" cmpd="sng" algn="ctr">
              <a:solidFill>
                <a:srgbClr val="000000"/>
              </a:solidFill>
              <a:prstDash val="solid"/>
              <a:round/>
              <a:headEnd type="stealth" w="med" len="med"/>
              <a:tailEnd type="stealth"/>
            </a:ln>
            <a:effectLst/>
          </p:spPr>
        </p:cxnSp>
        <p:sp>
          <p:nvSpPr>
            <p:cNvPr id="186" name="テキスト ボックス 185"/>
            <p:cNvSpPr txBox="1"/>
            <p:nvPr/>
          </p:nvSpPr>
          <p:spPr>
            <a:xfrm>
              <a:off x="908974" y="4772695"/>
              <a:ext cx="1238856"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r>
                <a:rPr kumimoji="1" lang="en-US" altLang="ja-JP" sz="1800" b="0" i="0"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 4.1 mm </a:t>
              </a:r>
              <a:endParaRPr kumimoji="1" lang="ja-JP" altLang="en-US" sz="1800" b="0" i="0" u="none" strike="noStrike" kern="0" cap="none" spc="0" normalizeH="0" baseline="-25000" noProof="0" dirty="0" smtClean="0">
                <a:ln>
                  <a:noFill/>
                </a:ln>
                <a:effectLst/>
                <a:uLnTx/>
                <a:uFillTx/>
                <a:latin typeface="Times New Roman" pitchFamily="18" charset="0"/>
                <a:ea typeface="ＭＳ ゴシック" pitchFamily="49" charset="-128"/>
                <a:cs typeface="Times New Roman" pitchFamily="18" charset="0"/>
              </a:endParaRPr>
            </a:p>
          </p:txBody>
        </p:sp>
      </p:grpSp>
      <p:cxnSp>
        <p:nvCxnSpPr>
          <p:cNvPr id="349" name="直線矢印コネクタ 348"/>
          <p:cNvCxnSpPr/>
          <p:nvPr/>
        </p:nvCxnSpPr>
        <p:spPr bwMode="auto">
          <a:xfrm flipH="1" flipV="1">
            <a:off x="3918492" y="2474135"/>
            <a:ext cx="331745" cy="142546"/>
          </a:xfrm>
          <a:prstGeom prst="straightConnector1">
            <a:avLst/>
          </a:prstGeom>
          <a:noFill/>
          <a:ln w="19050" cap="sq" cmpd="sng" algn="ctr">
            <a:solidFill>
              <a:srgbClr val="FF0000"/>
            </a:solidFill>
            <a:prstDash val="solid"/>
            <a:miter lim="800000"/>
            <a:headEnd type="stealth" w="med" len="med"/>
            <a:tailEnd type="stealth"/>
          </a:ln>
          <a:effectLst/>
        </p:spPr>
      </p:cxnSp>
      <p:sp>
        <p:nvSpPr>
          <p:cNvPr id="350" name="テキスト ボックス 349"/>
          <p:cNvSpPr txBox="1"/>
          <p:nvPr/>
        </p:nvSpPr>
        <p:spPr>
          <a:xfrm>
            <a:off x="4013413" y="2177408"/>
            <a:ext cx="812616"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i="1" kern="0" dirty="0" err="1" smtClean="0">
                <a:solidFill>
                  <a:srgbClr val="FF0000"/>
                </a:solidFill>
                <a:ea typeface="ＭＳ ゴシック" pitchFamily="49" charset="-128"/>
                <a:cs typeface="Times New Roman" pitchFamily="18" charset="0"/>
              </a:rPr>
              <a:t>Δx</a:t>
            </a:r>
            <a:endParaRPr kumimoji="1" lang="en-US" altLang="ja-JP" sz="2000" b="0" i="1" u="none" strike="noStrike" kern="0" cap="none" spc="0" normalizeH="0" baseline="0" noProof="0" dirty="0" smtClean="0">
              <a:ln>
                <a:noFill/>
              </a:ln>
              <a:solidFill>
                <a:srgbClr val="FF0000"/>
              </a:solidFill>
              <a:effectLst/>
              <a:uLnTx/>
              <a:uFillTx/>
              <a:ea typeface="ＭＳ ゴシック" pitchFamily="49" charset="-128"/>
              <a:cs typeface="Times New Roman" pitchFamily="18" charset="0"/>
            </a:endParaRPr>
          </a:p>
        </p:txBody>
      </p:sp>
      <p:cxnSp>
        <p:nvCxnSpPr>
          <p:cNvPr id="299" name="直線矢印コネクタ 298"/>
          <p:cNvCxnSpPr/>
          <p:nvPr/>
        </p:nvCxnSpPr>
        <p:spPr bwMode="auto">
          <a:xfrm flipV="1">
            <a:off x="2743041" y="3070466"/>
            <a:ext cx="443068" cy="400646"/>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351" name="テキスト ボックス 350"/>
          <p:cNvSpPr txBox="1"/>
          <p:nvPr/>
        </p:nvSpPr>
        <p:spPr>
          <a:xfrm>
            <a:off x="2426404" y="2178548"/>
            <a:ext cx="1724670"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smtClean="0">
                <a:ln>
                  <a:noFill/>
                </a:ln>
                <a:solidFill>
                  <a:srgbClr val="FF0000"/>
                </a:solidFill>
                <a:effectLst/>
                <a:uLnTx/>
                <a:uFillTx/>
                <a:latin typeface="Times New Roman" pitchFamily="18" charset="0"/>
                <a:ea typeface="ＭＳ ゴシック" pitchFamily="49" charset="-128"/>
                <a:cs typeface="Times New Roman" pitchFamily="18" charset="0"/>
              </a:rPr>
              <a:t>Antenna Displacement</a:t>
            </a:r>
            <a:endParaRPr kumimoji="1" lang="en-US" altLang="ja-JP" b="0" i="1" u="none" strike="noStrike" kern="0" cap="none" spc="0" normalizeH="0" baseline="0" noProof="0" dirty="0" smtClean="0">
              <a:ln>
                <a:noFill/>
              </a:ln>
              <a:solidFill>
                <a:srgbClr val="FF0000"/>
              </a:solidFill>
              <a:effectLst/>
              <a:uLnTx/>
              <a:uFillTx/>
              <a:latin typeface="Times New Roman" pitchFamily="18" charset="0"/>
              <a:ea typeface="ＭＳ ゴシック" pitchFamily="49" charset="-128"/>
              <a:cs typeface="Times New Roman" pitchFamily="18" charset="0"/>
            </a:endParaRPr>
          </a:p>
        </p:txBody>
      </p:sp>
    </p:spTree>
    <p:extLst>
      <p:ext uri="{BB962C8B-B14F-4D97-AF65-F5344CB8AC3E}">
        <p14:creationId xmlns:p14="http://schemas.microsoft.com/office/powerpoint/2010/main" xmlns="" val="1563075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1"/>
          </p:nvPr>
        </p:nvSpPr>
        <p:spPr>
          <a:xfrm>
            <a:off x="4344988" y="6475413"/>
            <a:ext cx="530225" cy="182562"/>
          </a:xfrm>
        </p:spPr>
        <p:txBody>
          <a:bodyPr/>
          <a:lstStyle/>
          <a:p>
            <a:r>
              <a:rPr lang="en-US" altLang="ja-JP" smtClean="0"/>
              <a:t>Slide </a:t>
            </a:r>
            <a:fld id="{D82A7083-144B-4CAE-9BCE-F602E8314F10}" type="slidenum">
              <a:rPr lang="en-US" altLang="ja-JP" smtClean="0"/>
              <a:pPr/>
              <a:t>8</a:t>
            </a:fld>
            <a:endParaRPr lang="en-US" altLang="ja-JP"/>
          </a:p>
        </p:txBody>
      </p:sp>
      <p:sp>
        <p:nvSpPr>
          <p:cNvPr id="3" name="正方形/長方形 2"/>
          <p:cNvSpPr/>
          <p:nvPr/>
        </p:nvSpPr>
        <p:spPr bwMode="auto">
          <a:xfrm>
            <a:off x="5220072" y="1052736"/>
            <a:ext cx="3240360" cy="1872208"/>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 name="タイトル 5"/>
          <p:cNvSpPr>
            <a:spLocks noGrp="1"/>
          </p:cNvSpPr>
          <p:nvPr>
            <p:ph type="title"/>
          </p:nvPr>
        </p:nvSpPr>
        <p:spPr>
          <a:xfrm>
            <a:off x="685800" y="685800"/>
            <a:ext cx="7772400" cy="1663080"/>
          </a:xfrm>
        </p:spPr>
        <p:txBody>
          <a:bodyPr/>
          <a:lstStyle/>
          <a:p>
            <a:r>
              <a:rPr lang="en-US" altLang="ja-JP" b="1" dirty="0"/>
              <a:t>Influences by antenna </a:t>
            </a:r>
            <a:r>
              <a:rPr lang="en-US" altLang="ja-JP" b="1" dirty="0" smtClean="0"/>
              <a:t>displacement</a:t>
            </a:r>
            <a:br>
              <a:rPr lang="en-US" altLang="ja-JP" b="1" dirty="0" smtClean="0"/>
            </a:br>
            <a:r>
              <a:rPr lang="en-US" altLang="ja-JP" b="1" dirty="0" smtClean="0"/>
              <a:t>(1) QPSK</a:t>
            </a:r>
            <a:endParaRPr kumimoji="1" lang="ja-JP" altLang="en-US" b="1" dirty="0"/>
          </a:p>
        </p:txBody>
      </p:sp>
      <p:graphicFrame>
        <p:nvGraphicFramePr>
          <p:cNvPr id="9" name="グラフ 8"/>
          <p:cNvGraphicFramePr>
            <a:graphicFrameLocks/>
          </p:cNvGraphicFramePr>
          <p:nvPr>
            <p:extLst>
              <p:ext uri="{D42A27DB-BD31-4B8C-83A1-F6EECF244321}">
                <p14:modId xmlns:p14="http://schemas.microsoft.com/office/powerpoint/2010/main" xmlns="" val="2615187223"/>
              </p:ext>
            </p:extLst>
          </p:nvPr>
        </p:nvGraphicFramePr>
        <p:xfrm>
          <a:off x="1060057" y="-412378"/>
          <a:ext cx="7023886" cy="76827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048395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1"/>
          </p:nvPr>
        </p:nvSpPr>
        <p:spPr>
          <a:xfrm>
            <a:off x="4344988" y="6475413"/>
            <a:ext cx="530225" cy="182562"/>
          </a:xfrm>
        </p:spPr>
        <p:txBody>
          <a:bodyPr/>
          <a:lstStyle/>
          <a:p>
            <a:r>
              <a:rPr lang="en-US" altLang="ja-JP" smtClean="0"/>
              <a:t>Slide </a:t>
            </a:r>
            <a:fld id="{D82A7083-144B-4CAE-9BCE-F602E8314F10}" type="slidenum">
              <a:rPr lang="en-US" altLang="ja-JP" smtClean="0"/>
              <a:pPr/>
              <a:t>9</a:t>
            </a:fld>
            <a:endParaRPr lang="en-US" altLang="ja-JP"/>
          </a:p>
        </p:txBody>
      </p:sp>
      <p:sp>
        <p:nvSpPr>
          <p:cNvPr id="6" name="タイトル 5"/>
          <p:cNvSpPr>
            <a:spLocks noGrp="1"/>
          </p:cNvSpPr>
          <p:nvPr>
            <p:ph type="title"/>
          </p:nvPr>
        </p:nvSpPr>
        <p:spPr>
          <a:xfrm>
            <a:off x="685800" y="685800"/>
            <a:ext cx="7772400" cy="1663080"/>
          </a:xfrm>
        </p:spPr>
        <p:txBody>
          <a:bodyPr/>
          <a:lstStyle/>
          <a:p>
            <a:r>
              <a:rPr lang="en-US" altLang="ja-JP" b="1" dirty="0"/>
              <a:t>Influences by antenna </a:t>
            </a:r>
            <a:r>
              <a:rPr lang="en-US" altLang="ja-JP" b="1" dirty="0" smtClean="0"/>
              <a:t>displacement</a:t>
            </a:r>
            <a:br>
              <a:rPr lang="en-US" altLang="ja-JP" b="1" dirty="0" smtClean="0"/>
            </a:br>
            <a:r>
              <a:rPr lang="en-US" altLang="ja-JP" b="1" dirty="0" smtClean="0"/>
              <a:t>(2) 16 QAM</a:t>
            </a:r>
            <a:endParaRPr kumimoji="1" lang="ja-JP" altLang="en-US" b="1" dirty="0"/>
          </a:p>
        </p:txBody>
      </p:sp>
      <p:graphicFrame>
        <p:nvGraphicFramePr>
          <p:cNvPr id="4" name="グラフ 3"/>
          <p:cNvGraphicFramePr>
            <a:graphicFrameLocks/>
          </p:cNvGraphicFramePr>
          <p:nvPr>
            <p:extLst>
              <p:ext uri="{D42A27DB-BD31-4B8C-83A1-F6EECF244321}">
                <p14:modId xmlns:p14="http://schemas.microsoft.com/office/powerpoint/2010/main" xmlns="" val="86093763"/>
              </p:ext>
            </p:extLst>
          </p:nvPr>
        </p:nvGraphicFramePr>
        <p:xfrm>
          <a:off x="1015654" y="-366433"/>
          <a:ext cx="7112692" cy="7590867"/>
        </p:xfrm>
        <a:graphic>
          <a:graphicData uri="http://schemas.openxmlformats.org/drawingml/2006/chart">
            <c:chart xmlns:c="http://schemas.openxmlformats.org/drawingml/2006/chart" xmlns:r="http://schemas.openxmlformats.org/officeDocument/2006/relationships" r:id="rId2"/>
          </a:graphicData>
        </a:graphic>
      </p:graphicFrame>
      <p:sp>
        <p:nvSpPr>
          <p:cNvPr id="2" name="テキスト ボックス 1"/>
          <p:cNvSpPr txBox="1"/>
          <p:nvPr/>
        </p:nvSpPr>
        <p:spPr>
          <a:xfrm>
            <a:off x="3851920" y="6023873"/>
            <a:ext cx="5022529" cy="338554"/>
          </a:xfrm>
          <a:prstGeom prst="rect">
            <a:avLst/>
          </a:prstGeom>
          <a:noFill/>
        </p:spPr>
        <p:txBody>
          <a:bodyPr wrap="none" rtlCol="0">
            <a:spAutoFit/>
          </a:bodyPr>
          <a:lstStyle/>
          <a:p>
            <a:r>
              <a:rPr kumimoji="1" lang="en-US" altLang="ja-JP" sz="1600" dirty="0"/>
              <a:t>M</a:t>
            </a:r>
            <a:r>
              <a:rPr kumimoji="1" lang="en-US" altLang="ja-JP" sz="1600" dirty="0" smtClean="0"/>
              <a:t>ore than 5 mm displacement is allowed for BER &lt; 10^-2</a:t>
            </a:r>
            <a:endParaRPr kumimoji="1" lang="ja-JP" altLang="en-US" sz="1600" dirty="0"/>
          </a:p>
        </p:txBody>
      </p:sp>
    </p:spTree>
    <p:extLst>
      <p:ext uri="{BB962C8B-B14F-4D97-AF65-F5344CB8AC3E}">
        <p14:creationId xmlns:p14="http://schemas.microsoft.com/office/powerpoint/2010/main" xmlns="" val="2038714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5427</TotalTime>
  <Words>833</Words>
  <Application>Microsoft Office PowerPoint</Application>
  <PresentationFormat>画面に合わせる (4:3)</PresentationFormat>
  <Paragraphs>277</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スライド 1</vt:lpstr>
      <vt:lpstr>Contents</vt:lpstr>
      <vt:lpstr>スライド 3</vt:lpstr>
      <vt:lpstr>スライド 4</vt:lpstr>
      <vt:lpstr>スライド 5</vt:lpstr>
      <vt:lpstr>スライド 6</vt:lpstr>
      <vt:lpstr>スライド 7</vt:lpstr>
      <vt:lpstr>Influences by antenna displacement (1) QPSK</vt:lpstr>
      <vt:lpstr>Influences by antenna displacement (2) 16 QAM</vt:lpstr>
      <vt:lpstr>Influences by antenna displacement (3) 64 QAM</vt:lpstr>
      <vt:lpstr>Conclusions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70</cp:revision>
  <cp:lastPrinted>2014-05-07T05:36:46Z</cp:lastPrinted>
  <dcterms:created xsi:type="dcterms:W3CDTF">2014-04-18T03:44:09Z</dcterms:created>
  <dcterms:modified xsi:type="dcterms:W3CDTF">2014-05-13T00:47:50Z</dcterms:modified>
</cp:coreProperties>
</file>