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70" r:id="rId3"/>
    <p:sldId id="271" r:id="rId4"/>
    <p:sldId id="272" r:id="rId5"/>
    <p:sldId id="277" r:id="rId6"/>
    <p:sldId id="273" r:id="rId7"/>
    <p:sldId id="274" r:id="rId8"/>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94710" autoAdjust="0"/>
  </p:normalViewPr>
  <p:slideViewPr>
    <p:cSldViewPr>
      <p:cViewPr varScale="1">
        <p:scale>
          <a:sx n="75" d="100"/>
          <a:sy n="75" d="100"/>
        </p:scale>
        <p:origin x="-73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4CF34DC-F288-410D-BF5F-F416310A823E}" type="slidenum">
              <a:rPr lang="en-US" altLang="ja-JP"/>
              <a:pPr/>
              <a:t>&lt;#&gt;</a:t>
            </a:fld>
            <a:endParaRPr lang="en-US" altLang="ja-JP"/>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34993740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AB5ABA4-9B83-4CCC-82FF-37FB57CFDAEF}" type="slidenum">
              <a:rPr lang="en-US" altLang="ja-JP"/>
              <a:pPr/>
              <a:t>&lt;#&gt;</a:t>
            </a:fld>
            <a:endParaRPr lang="en-US" altLang="ja-JP"/>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42109268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 xmlns:p14="http://schemas.microsoft.com/office/powerpoint/2010/main" val="2970059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r>
              <a:rPr kumimoji="1" lang="en-US" altLang="ja-JP" dirty="0" smtClean="0"/>
              <a:t>2013</a:t>
            </a:r>
            <a:r>
              <a:rPr kumimoji="1" lang="ja-JP" altLang="en-US" dirty="0" smtClean="0"/>
              <a:t>年</a:t>
            </a:r>
            <a:r>
              <a:rPr kumimoji="1" lang="en-US" altLang="ja-JP" dirty="0" smtClean="0"/>
              <a:t>11</a:t>
            </a:r>
            <a:r>
              <a:rPr kumimoji="1" lang="ja-JP" altLang="en-US" dirty="0" smtClean="0"/>
              <a:t>月会合で話した</a:t>
            </a:r>
            <a:endParaRPr kumimoji="1" lang="ja-JP" altLang="en-US" dirty="0"/>
          </a:p>
        </p:txBody>
      </p:sp>
      <p:sp>
        <p:nvSpPr>
          <p:cNvPr id="4" name="スライド番号プレースホルダー 3"/>
          <p:cNvSpPr>
            <a:spLocks noGrp="1"/>
          </p:cNvSpPr>
          <p:nvPr>
            <p:ph type="sldNum" sz="quarter" idx="10"/>
          </p:nvPr>
        </p:nvSpPr>
        <p:spPr>
          <a:xfrm>
            <a:off x="2879969" y="9623102"/>
            <a:ext cx="787005" cy="184666"/>
          </a:xfrm>
        </p:spPr>
        <p:txBody>
          <a:bodyPr/>
          <a:lstStyle/>
          <a:p>
            <a:pPr>
              <a:defRPr/>
            </a:pPr>
            <a:fld id="{EA1CE2FC-5A1C-44CD-A3EF-E970A945590E}" type="slidenum">
              <a:rPr lang="ja-JP" altLang="en-US" smtClean="0"/>
              <a:pPr>
                <a:defRPr/>
              </a:pPr>
              <a:t>2</a:t>
            </a:fld>
            <a:endParaRPr lang="en-US" altLang="ja-JP"/>
          </a:p>
        </p:txBody>
      </p:sp>
    </p:spTree>
    <p:extLst>
      <p:ext uri="{BB962C8B-B14F-4D97-AF65-F5344CB8AC3E}">
        <p14:creationId xmlns="" xmlns:p14="http://schemas.microsoft.com/office/powerpoint/2010/main" val="785909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AED062E2-F969-4551-8070-CE5CDCE6B0A7}" type="slidenum">
              <a:rPr lang="en-US" altLang="ja-JP"/>
              <a:pPr/>
              <a:t>6</a:t>
            </a:fld>
            <a:endParaRPr lang="en-US" altLang="ja-JP"/>
          </a:p>
        </p:txBody>
      </p:sp>
      <p:sp>
        <p:nvSpPr>
          <p:cNvPr id="24578" name="Rectangle 2"/>
          <p:cNvSpPr>
            <a:spLocks noGrp="1" noRot="1" noChangeAspect="1" noChangeArrowheads="1" noTextEdit="1"/>
          </p:cNvSpPr>
          <p:nvPr>
            <p:ph type="sldImg"/>
          </p:nvPr>
        </p:nvSpPr>
        <p:spPr>
          <a:xfrm>
            <a:off x="927100" y="750888"/>
            <a:ext cx="4953000" cy="3714750"/>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r>
              <a:rPr kumimoji="1" lang="en-US" altLang="ja-JP" dirty="0" smtClean="0"/>
              <a:t>2013</a:t>
            </a:r>
            <a:r>
              <a:rPr kumimoji="1" lang="ja-JP" altLang="en-US" dirty="0" smtClean="0"/>
              <a:t>年</a:t>
            </a:r>
            <a:r>
              <a:rPr kumimoji="1" lang="en-US" altLang="ja-JP" dirty="0" smtClean="0"/>
              <a:t>11</a:t>
            </a:r>
            <a:r>
              <a:rPr kumimoji="1" lang="ja-JP" altLang="en-US" dirty="0" smtClean="0"/>
              <a:t>月会合で話した</a:t>
            </a:r>
            <a:endParaRPr kumimoji="1" lang="ja-JP" altLang="en-US" dirty="0"/>
          </a:p>
        </p:txBody>
      </p:sp>
      <p:sp>
        <p:nvSpPr>
          <p:cNvPr id="4" name="スライド番号プレースホルダー 3"/>
          <p:cNvSpPr>
            <a:spLocks noGrp="1"/>
          </p:cNvSpPr>
          <p:nvPr>
            <p:ph type="sldNum" sz="quarter" idx="10"/>
          </p:nvPr>
        </p:nvSpPr>
        <p:spPr>
          <a:xfrm>
            <a:off x="2879969" y="9623102"/>
            <a:ext cx="787005" cy="184666"/>
          </a:xfrm>
        </p:spPr>
        <p:txBody>
          <a:bodyPr/>
          <a:lstStyle/>
          <a:p>
            <a:pPr>
              <a:defRPr/>
            </a:pPr>
            <a:fld id="{EA1CE2FC-5A1C-44CD-A3EF-E970A945590E}" type="slidenum">
              <a:rPr lang="ja-JP" altLang="en-US" smtClean="0"/>
              <a:pPr>
                <a:defRPr/>
              </a:pPr>
              <a:t>7</a:t>
            </a:fld>
            <a:endParaRPr lang="en-US" altLang="ja-JP"/>
          </a:p>
        </p:txBody>
      </p:sp>
    </p:spTree>
    <p:extLst>
      <p:ext uri="{BB962C8B-B14F-4D97-AF65-F5344CB8AC3E}">
        <p14:creationId xmlns="" xmlns:p14="http://schemas.microsoft.com/office/powerpoint/2010/main" val="785909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1" name="日付プレースホルダー 10"/>
          <p:cNvSpPr>
            <a:spLocks noGrp="1"/>
          </p:cNvSpPr>
          <p:nvPr>
            <p:ph type="dt" sz="half" idx="10"/>
          </p:nvPr>
        </p:nvSpPr>
        <p:spPr/>
        <p:txBody>
          <a:bodyPr/>
          <a:lstStyle/>
          <a:p>
            <a:r>
              <a:rPr lang="en-US" altLang="ja-JP" smtClean="0"/>
              <a:t>May 2014</a:t>
            </a:r>
            <a:endParaRPr lang="en-US" altLang="ja-JP" dirty="0"/>
          </a:p>
        </p:txBody>
      </p:sp>
      <p:sp>
        <p:nvSpPr>
          <p:cNvPr id="12" name="スライド番号プレースホルダー 11"/>
          <p:cNvSpPr>
            <a:spLocks noGrp="1"/>
          </p:cNvSpPr>
          <p:nvPr>
            <p:ph type="sldNum" sz="quarter" idx="11"/>
          </p:nvPr>
        </p:nvSpPr>
        <p:spPr/>
        <p:txBody>
          <a:bodyPr/>
          <a:lstStyle/>
          <a:p>
            <a:r>
              <a:rPr lang="en-US" altLang="ja-JP" smtClean="0"/>
              <a:t>Slide </a:t>
            </a:r>
            <a:fld id="{D82A7083-144B-4CAE-9BCE-F602E8314F10}" type="slidenum">
              <a:rPr lang="en-US" altLang="ja-JP" smtClean="0"/>
              <a:pPr/>
              <a:t>&lt;#&gt;</a:t>
            </a:fld>
            <a:endParaRPr lang="en-US" altLang="ja-JP"/>
          </a:p>
        </p:txBody>
      </p:sp>
    </p:spTree>
    <p:extLst>
      <p:ext uri="{BB962C8B-B14F-4D97-AF65-F5344CB8AC3E}">
        <p14:creationId xmlns="" xmlns:p14="http://schemas.microsoft.com/office/powerpoint/2010/main" val="29102417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1" name="日付プレースホルダー 10"/>
          <p:cNvSpPr>
            <a:spLocks noGrp="1"/>
          </p:cNvSpPr>
          <p:nvPr>
            <p:ph type="dt" sz="half" idx="10"/>
          </p:nvPr>
        </p:nvSpPr>
        <p:spPr/>
        <p:txBody>
          <a:bodyPr/>
          <a:lstStyle/>
          <a:p>
            <a:r>
              <a:rPr lang="en-US" altLang="ja-JP" smtClean="0"/>
              <a:t>May 2014</a:t>
            </a:r>
            <a:endParaRPr lang="en-US" altLang="ja-JP" dirty="0"/>
          </a:p>
        </p:txBody>
      </p:sp>
      <p:sp>
        <p:nvSpPr>
          <p:cNvPr id="12" name="スライド番号プレースホルダー 11"/>
          <p:cNvSpPr>
            <a:spLocks noGrp="1"/>
          </p:cNvSpPr>
          <p:nvPr>
            <p:ph type="sldNum" sz="quarter" idx="11"/>
          </p:nvPr>
        </p:nvSpPr>
        <p:spPr/>
        <p:txBody>
          <a:bodyPr/>
          <a:lstStyle/>
          <a:p>
            <a:r>
              <a:rPr lang="en-US" altLang="ja-JP" smtClean="0"/>
              <a:t>Slide </a:t>
            </a:r>
            <a:fld id="{D82A7083-144B-4CAE-9BCE-F602E8314F10}" type="slidenum">
              <a:rPr lang="en-US" altLang="ja-JP" smtClean="0"/>
              <a:pPr/>
              <a:t>&lt;#&gt;</a:t>
            </a:fld>
            <a:endParaRPr lang="en-US" altLang="ja-JP"/>
          </a:p>
        </p:txBody>
      </p:sp>
    </p:spTree>
    <p:extLst>
      <p:ext uri="{BB962C8B-B14F-4D97-AF65-F5344CB8AC3E}">
        <p14:creationId xmlns="" xmlns:p14="http://schemas.microsoft.com/office/powerpoint/2010/main" val="36514882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8" name="日付プレースホルダー 7"/>
          <p:cNvSpPr>
            <a:spLocks noGrp="1"/>
          </p:cNvSpPr>
          <p:nvPr>
            <p:ph type="dt" sz="half" idx="10"/>
          </p:nvPr>
        </p:nvSpPr>
        <p:spPr/>
        <p:txBody>
          <a:bodyPr/>
          <a:lstStyle/>
          <a:p>
            <a:r>
              <a:rPr lang="en-US" altLang="ja-JP" smtClean="0"/>
              <a:t>May 2014</a:t>
            </a:r>
            <a:endParaRPr lang="en-US" altLang="ja-JP" dirty="0"/>
          </a:p>
        </p:txBody>
      </p:sp>
      <p:sp>
        <p:nvSpPr>
          <p:cNvPr id="9" name="スライド番号プレースホルダー 8"/>
          <p:cNvSpPr>
            <a:spLocks noGrp="1"/>
          </p:cNvSpPr>
          <p:nvPr>
            <p:ph type="sldNum" sz="quarter" idx="11"/>
          </p:nvPr>
        </p:nvSpPr>
        <p:spPr/>
        <p:txBody>
          <a:bodyPr/>
          <a:lstStyle/>
          <a:p>
            <a:r>
              <a:rPr lang="en-US" altLang="ja-JP" smtClean="0"/>
              <a:t>Slide </a:t>
            </a:r>
            <a:fld id="{D82A7083-144B-4CAE-9BCE-F602E8314F10}" type="slidenum">
              <a:rPr lang="en-US" altLang="ja-JP" smtClean="0"/>
              <a:pPr/>
              <a:t>&lt;#&gt;</a:t>
            </a:fld>
            <a:endParaRPr lang="en-US" altLang="ja-JP"/>
          </a:p>
        </p:txBody>
      </p:sp>
    </p:spTree>
    <p:extLst>
      <p:ext uri="{BB962C8B-B14F-4D97-AF65-F5344CB8AC3E}">
        <p14:creationId xmlns="" xmlns:p14="http://schemas.microsoft.com/office/powerpoint/2010/main" val="37569728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1112" y="28476"/>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May 2014</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D82A7083-144B-4CAE-9BCE-F602E8314F10}" type="slidenum">
              <a:rPr lang="en-US" altLang="ja-JP"/>
              <a:pPr/>
              <a:t>&lt;#&gt;</a:t>
            </a:fld>
            <a:endParaRPr lang="en-US" altLang="ja-JP"/>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a:t>
            </a:r>
            <a:r>
              <a:rPr lang="en-US" altLang="ja-JP" sz="1400" b="1" i="0" kern="1200" dirty="0" smtClean="0">
                <a:solidFill>
                  <a:schemeClr val="tx1"/>
                </a:solidFill>
                <a:latin typeface="Times New Roman" pitchFamily="18" charset="0"/>
                <a:ea typeface="+mn-ea"/>
                <a:cs typeface="+mn-cs"/>
              </a:rPr>
              <a:t>-14-0298-00-003d </a:t>
            </a:r>
            <a:endParaRPr lang="en-US" altLang="ja-JP" sz="1400" b="1" dirty="0" smtClean="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May 2014</a:t>
            </a:r>
          </a:p>
        </p:txBody>
      </p:sp>
      <p:sp>
        <p:nvSpPr>
          <p:cNvPr id="12" name="Rectangle 7"/>
          <p:cNvSpPr>
            <a:spLocks noChangeArrowheads="1"/>
          </p:cNvSpPr>
          <p:nvPr userDrawn="1"/>
        </p:nvSpPr>
        <p:spPr bwMode="auto">
          <a:xfrm>
            <a:off x="6372200" y="6531099"/>
            <a:ext cx="265998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400" dirty="0" smtClean="0"/>
              <a:t>Ken </a:t>
            </a:r>
            <a:r>
              <a:rPr lang="en-US" altLang="ja-JP" sz="1400" dirty="0" err="1" smtClean="0"/>
              <a:t>Hiraga</a:t>
            </a:r>
            <a:r>
              <a:rPr lang="en-US" altLang="ja-JP" sz="1400" dirty="0" smtClean="0"/>
              <a:t> et al, NTT Corporation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wmf"/><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youtu.be/_r5rjvjquz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wmf"/><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4294967295"/>
          </p:nvPr>
        </p:nvSpPr>
        <p:spPr>
          <a:xfrm>
            <a:off x="4344988" y="6475413"/>
            <a:ext cx="530225" cy="182562"/>
          </a:xfrm>
          <a:prstGeom prst="rect">
            <a:avLst/>
          </a:prstGeom>
        </p:spPr>
        <p:txBody>
          <a:bodyPr/>
          <a:lstStyle/>
          <a:p>
            <a:r>
              <a:rPr lang="en-US" altLang="ja-JP" dirty="0"/>
              <a:t>Slide </a:t>
            </a:r>
            <a:fld id="{C71A785E-2BA3-4AA5-AE9F-89AD4FC611BF}" type="slidenum">
              <a:rPr lang="en-US" altLang="ja-JP"/>
              <a:pPr/>
              <a:t>1</a:t>
            </a:fld>
            <a:endParaRPr lang="en-US" altLang="ja-JP" dirty="0"/>
          </a:p>
        </p:txBody>
      </p:sp>
      <p:sp>
        <p:nvSpPr>
          <p:cNvPr id="27651" name="Rectangle 3"/>
          <p:cNvSpPr>
            <a:spLocks noChangeArrowheads="1"/>
          </p:cNvSpPr>
          <p:nvPr/>
        </p:nvSpPr>
        <p:spPr bwMode="auto">
          <a:xfrm>
            <a:off x="152400" y="609600"/>
            <a:ext cx="8812088" cy="4770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Real usage of the </a:t>
            </a:r>
            <a:r>
              <a:rPr lang="en-US" altLang="ja-JP" sz="1600" dirty="0">
                <a:ea typeface="ＭＳ Ｐゴシック" charset="-128"/>
              </a:rPr>
              <a:t>k</a:t>
            </a:r>
            <a:r>
              <a:rPr lang="en-US" altLang="ja-JP" sz="1600" dirty="0" smtClean="0">
                <a:ea typeface="ＭＳ Ｐゴシック" charset="-128"/>
              </a:rPr>
              <a:t>iosk downloading</a:t>
            </a:r>
            <a:endParaRPr lang="en-US" altLang="ja-JP" sz="1600" dirty="0">
              <a:ea typeface="ＭＳ Ｐゴシック" charset="-128"/>
            </a:endParaRPr>
          </a:p>
          <a:p>
            <a:r>
              <a:rPr lang="en-US" altLang="ja-JP" sz="1600" b="1" dirty="0">
                <a:ea typeface="ＭＳ Ｐゴシック" charset="-128"/>
              </a:rPr>
              <a:t>Date Submitted: </a:t>
            </a:r>
            <a:r>
              <a:rPr lang="en-US" altLang="ja-JP" sz="1600" dirty="0" smtClean="0">
                <a:ea typeface="ＭＳ Ｐゴシック" charset="-128"/>
              </a:rPr>
              <a:t>13 May, 2014</a:t>
            </a:r>
            <a:endParaRPr lang="en-US" altLang="ja-JP" sz="1600" dirty="0">
              <a:ea typeface="ＭＳ Ｐゴシック" charset="-128"/>
            </a:endParaRP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Ken Hiraga, Masashi Shimizu, </a:t>
            </a:r>
            <a:r>
              <a:rPr lang="en-US" altLang="ja-JP" sz="1600" dirty="0" err="1" smtClean="0">
                <a:ea typeface="ＭＳ Ｐゴシック" charset="-128"/>
              </a:rPr>
              <a:t>Toshimitsu</a:t>
            </a:r>
            <a:r>
              <a:rPr lang="en-US" altLang="ja-JP" sz="1600" dirty="0" smtClean="0">
                <a:ea typeface="ＭＳ Ｐゴシック" charset="-128"/>
              </a:rPr>
              <a:t> </a:t>
            </a:r>
            <a:r>
              <a:rPr lang="en-US" altLang="ja-JP" sz="1600" dirty="0" err="1" smtClean="0">
                <a:ea typeface="ＭＳ Ｐゴシック" charset="-128"/>
              </a:rPr>
              <a:t>Tsubaki</a:t>
            </a:r>
            <a:r>
              <a:rPr lang="en-US" altLang="ja-JP" sz="1600" dirty="0" smtClean="0">
                <a:ea typeface="ＭＳ Ｐゴシック" charset="-128"/>
              </a:rPr>
              <a:t>, Hideki </a:t>
            </a:r>
            <a:r>
              <a:rPr lang="en-US" altLang="ja-JP" sz="1600" dirty="0" err="1" smtClean="0">
                <a:ea typeface="ＭＳ Ｐゴシック" charset="-128"/>
              </a:rPr>
              <a:t>Toshinaga</a:t>
            </a:r>
            <a:r>
              <a:rPr lang="en-US" altLang="ja-JP" sz="1600" dirty="0">
                <a:ea typeface="ＭＳ Ｐゴシック" charset="-128"/>
              </a:rPr>
              <a:t> </a:t>
            </a:r>
            <a:r>
              <a:rPr lang="en-US" altLang="ja-JP" sz="1600" dirty="0" smtClean="0">
                <a:ea typeface="ＭＳ Ｐゴシック" charset="-128"/>
              </a:rPr>
              <a:t>and </a:t>
            </a:r>
            <a:r>
              <a:rPr lang="en-US" altLang="ja-JP" sz="1600" dirty="0" err="1" smtClean="0">
                <a:ea typeface="ＭＳ Ｐゴシック" charset="-128"/>
              </a:rPr>
              <a:t>Tadao</a:t>
            </a:r>
            <a:r>
              <a:rPr lang="en-US" altLang="ja-JP" sz="1600" dirty="0" smtClean="0">
                <a:ea typeface="ＭＳ Ｐゴシック" charset="-128"/>
              </a:rPr>
              <a:t> Nakagawa</a:t>
            </a:r>
          </a:p>
          <a:p>
            <a:r>
              <a:rPr lang="en-US" altLang="ja-JP" sz="1600" dirty="0" smtClean="0">
                <a:ea typeface="ＭＳ Ｐゴシック" charset="-128"/>
              </a:rPr>
              <a:t>Company: NTT corporation</a:t>
            </a:r>
            <a:endParaRPr lang="en-US" altLang="ja-JP" sz="1600" dirty="0">
              <a:ea typeface="ＭＳ Ｐゴシック" charset="-128"/>
            </a:endParaRPr>
          </a:p>
          <a:p>
            <a:r>
              <a:rPr lang="en-US" altLang="ja-JP" sz="1600" dirty="0" smtClean="0">
                <a:ea typeface="ＭＳ Ｐゴシック" charset="-128"/>
              </a:rPr>
              <a:t>Address: </a:t>
            </a:r>
            <a:r>
              <a:rPr lang="en-US" altLang="ja-JP" sz="1600" dirty="0" err="1" smtClean="0">
                <a:ea typeface="ＭＳ Ｐゴシック" charset="-128"/>
              </a:rPr>
              <a:t>Hirarinooka</a:t>
            </a:r>
            <a:r>
              <a:rPr lang="en-US" altLang="ja-JP" sz="1600" dirty="0" smtClean="0">
                <a:ea typeface="ＭＳ Ｐゴシック" charset="-128"/>
              </a:rPr>
              <a:t> 1-1, Yokosuka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:+81-46-859-3474, </a:t>
            </a:r>
            <a:r>
              <a:rPr lang="en-US" altLang="ja-JP" sz="1600" dirty="0">
                <a:ea typeface="ＭＳ Ｐゴシック" charset="-128"/>
              </a:rPr>
              <a:t>FAX</a:t>
            </a:r>
            <a:r>
              <a:rPr lang="en-US" altLang="ja-JP" sz="1600" dirty="0" smtClean="0">
                <a:ea typeface="ＭＳ Ｐゴシック" charset="-128"/>
              </a:rPr>
              <a:t>: +81-46-855-1497, E-</a:t>
            </a:r>
            <a:r>
              <a:rPr lang="en-US" altLang="ja-JP" sz="1600" dirty="0" err="1" smtClean="0">
                <a:ea typeface="ＭＳ Ｐゴシック" charset="-128"/>
              </a:rPr>
              <a:t>Mail:hiraga.ken@lab.ntt.co.jp</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This document describes one of the up-and-coming usages of the kiosk downloading</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To clarify the usage model of the kiosk service.</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 xmlns:p14="http://schemas.microsoft.com/office/powerpoint/2010/main" val="2971970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54"/>
          <p:cNvSpPr>
            <a:spLocks noChangeArrowheads="1"/>
          </p:cNvSpPr>
          <p:nvPr/>
        </p:nvSpPr>
        <p:spPr bwMode="auto">
          <a:xfrm>
            <a:off x="5261789" y="3413407"/>
            <a:ext cx="3570651" cy="2946703"/>
          </a:xfrm>
          <a:prstGeom prst="roundRect">
            <a:avLst>
              <a:gd name="adj" fmla="val 3935"/>
            </a:avLst>
          </a:prstGeom>
          <a:solidFill>
            <a:schemeClr val="bg1"/>
          </a:solidFill>
          <a:ln w="9525" algn="ctr">
            <a:solidFill>
              <a:schemeClr val="tx1"/>
            </a:solidFill>
            <a:round/>
            <a:headEnd/>
            <a:tailEnd/>
          </a:ln>
          <a:effectLst>
            <a:outerShdw dist="53882" dir="2700000" algn="ctr" rotWithShape="0">
              <a:srgbClr val="000000">
                <a:alpha val="50000"/>
              </a:srgbClr>
            </a:outerShdw>
          </a:effectLst>
        </p:spPr>
        <p:txBody>
          <a:bodyPr wrap="none" anchor="ctr"/>
          <a:lstStyle/>
          <a:p>
            <a:pPr algn="ctr"/>
            <a:endParaRPr lang="ja-JP" altLang="en-US" b="1"/>
          </a:p>
        </p:txBody>
      </p:sp>
      <p:sp>
        <p:nvSpPr>
          <p:cNvPr id="17411" name="AutoShape 54"/>
          <p:cNvSpPr>
            <a:spLocks noChangeArrowheads="1"/>
          </p:cNvSpPr>
          <p:nvPr/>
        </p:nvSpPr>
        <p:spPr bwMode="auto">
          <a:xfrm>
            <a:off x="543739" y="3413407"/>
            <a:ext cx="4573588" cy="2946703"/>
          </a:xfrm>
          <a:prstGeom prst="roundRect">
            <a:avLst>
              <a:gd name="adj" fmla="val 3935"/>
            </a:avLst>
          </a:prstGeom>
          <a:solidFill>
            <a:schemeClr val="bg1"/>
          </a:solidFill>
          <a:ln w="9525" algn="ctr">
            <a:solidFill>
              <a:schemeClr val="tx1"/>
            </a:solidFill>
            <a:round/>
            <a:headEnd/>
            <a:tailEnd/>
          </a:ln>
          <a:effectLst>
            <a:outerShdw dist="53882" dir="2700000" algn="ctr" rotWithShape="0">
              <a:srgbClr val="000000">
                <a:alpha val="50000"/>
              </a:srgbClr>
            </a:outerShdw>
          </a:effectLst>
        </p:spPr>
        <p:txBody>
          <a:bodyPr wrap="none" anchor="ctr"/>
          <a:lstStyle/>
          <a:p>
            <a:pPr algn="ctr"/>
            <a:endParaRPr lang="ja-JP" altLang="en-US" b="1"/>
          </a:p>
        </p:txBody>
      </p:sp>
      <p:sp>
        <p:nvSpPr>
          <p:cNvPr id="17412" name="コンテンツ プレースホルダー 6"/>
          <p:cNvSpPr>
            <a:spLocks noGrp="1"/>
          </p:cNvSpPr>
          <p:nvPr>
            <p:ph idx="4294967295"/>
          </p:nvPr>
        </p:nvSpPr>
        <p:spPr>
          <a:xfrm>
            <a:off x="431540" y="1178750"/>
            <a:ext cx="7911106" cy="1035115"/>
          </a:xfrm>
          <a:ln/>
        </p:spPr>
        <p:txBody>
          <a:bodyPr/>
          <a:lstStyle/>
          <a:p>
            <a:pPr defTabSz="873125">
              <a:spcBef>
                <a:spcPts val="0"/>
              </a:spcBef>
              <a:buFont typeface="Wingdings" pitchFamily="2" charset="2"/>
              <a:buChar char="n"/>
            </a:pPr>
            <a:r>
              <a:rPr lang="en-US" altLang="ja-JP" sz="2000" dirty="0" smtClean="0">
                <a:solidFill>
                  <a:schemeClr val="tx2"/>
                </a:solidFill>
                <a:latin typeface="Times New Roman" pitchFamily="18" charset="0"/>
                <a:ea typeface="Arial Unicode MS" pitchFamily="50" charset="-128"/>
                <a:cs typeface="Times New Roman" pitchFamily="18" charset="0"/>
              </a:rPr>
              <a:t>We are focusing on the usage of 60-GHz communications with ultra-short-range (non-contact) communication.</a:t>
            </a:r>
          </a:p>
          <a:p>
            <a:pPr defTabSz="873125">
              <a:spcBef>
                <a:spcPts val="0"/>
              </a:spcBef>
              <a:buFont typeface="Wingdings" pitchFamily="2" charset="2"/>
              <a:buChar char="n"/>
            </a:pPr>
            <a:r>
              <a:rPr lang="en-US" altLang="ja-JP" sz="2000" dirty="0" smtClean="0">
                <a:solidFill>
                  <a:schemeClr val="tx2"/>
                </a:solidFill>
                <a:latin typeface="Times New Roman" pitchFamily="18" charset="0"/>
                <a:ea typeface="Arial Unicode MS" pitchFamily="50" charset="-128"/>
                <a:cs typeface="Times New Roman" pitchFamily="18" charset="0"/>
              </a:rPr>
              <a:t>The </a:t>
            </a:r>
            <a:r>
              <a:rPr lang="en-US" altLang="ja-JP" sz="2000" dirty="0">
                <a:solidFill>
                  <a:schemeClr val="tx2"/>
                </a:solidFill>
                <a:latin typeface="Times New Roman" pitchFamily="18" charset="0"/>
                <a:ea typeface="Arial Unicode MS" pitchFamily="50" charset="-128"/>
                <a:cs typeface="Times New Roman" pitchFamily="18" charset="0"/>
              </a:rPr>
              <a:t>t</a:t>
            </a:r>
            <a:r>
              <a:rPr lang="en-US" altLang="ja-JP" sz="2000" dirty="0" smtClean="0">
                <a:solidFill>
                  <a:schemeClr val="tx2"/>
                </a:solidFill>
                <a:latin typeface="Times New Roman" pitchFamily="18" charset="0"/>
                <a:ea typeface="Arial Unicode MS" pitchFamily="50" charset="-128"/>
                <a:cs typeface="Times New Roman" pitchFamily="18" charset="0"/>
              </a:rPr>
              <a:t>otal </a:t>
            </a:r>
            <a:r>
              <a:rPr lang="en-US" altLang="ja-JP" sz="2000" dirty="0">
                <a:solidFill>
                  <a:schemeClr val="tx2"/>
                </a:solidFill>
                <a:latin typeface="Times New Roman" pitchFamily="18" charset="0"/>
                <a:ea typeface="Arial Unicode MS" pitchFamily="50" charset="-128"/>
                <a:cs typeface="Times New Roman" pitchFamily="18" charset="0"/>
              </a:rPr>
              <a:t>c</a:t>
            </a:r>
            <a:r>
              <a:rPr lang="en-US" altLang="ja-JP" sz="2000" dirty="0" smtClean="0">
                <a:solidFill>
                  <a:schemeClr val="tx2"/>
                </a:solidFill>
                <a:latin typeface="Times New Roman" pitchFamily="18" charset="0"/>
                <a:ea typeface="Arial Unicode MS" pitchFamily="50" charset="-128"/>
                <a:cs typeface="Times New Roman" pitchFamily="18" charset="0"/>
              </a:rPr>
              <a:t>ontact time must be less than 1 second.</a:t>
            </a:r>
            <a:endParaRPr lang="ja-JP" altLang="en-US" sz="1400" dirty="0" smtClean="0">
              <a:latin typeface="Times New Roman" pitchFamily="18" charset="0"/>
              <a:ea typeface="Arial Unicode MS" pitchFamily="50" charset="-128"/>
              <a:cs typeface="Times New Roman" pitchFamily="18" charset="0"/>
            </a:endParaRPr>
          </a:p>
        </p:txBody>
      </p:sp>
      <p:sp>
        <p:nvSpPr>
          <p:cNvPr id="17414" name="Rectangle 77"/>
          <p:cNvSpPr txBox="1">
            <a:spLocks noChangeArrowheads="1"/>
          </p:cNvSpPr>
          <p:nvPr/>
        </p:nvSpPr>
        <p:spPr bwMode="auto">
          <a:xfrm>
            <a:off x="0" y="673099"/>
            <a:ext cx="914400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defTabSz="873125">
              <a:defRPr>
                <a:solidFill>
                  <a:schemeClr val="tx1"/>
                </a:solidFill>
                <a:latin typeface="Arial" pitchFamily="34" charset="0"/>
              </a:defRPr>
            </a:lvl1pPr>
            <a:lvl2pPr marL="742950" indent="-285750" defTabSz="873125">
              <a:defRPr>
                <a:solidFill>
                  <a:schemeClr val="tx1"/>
                </a:solidFill>
                <a:latin typeface="Arial" pitchFamily="34" charset="0"/>
              </a:defRPr>
            </a:lvl2pPr>
            <a:lvl3pPr marL="1143000" indent="-228600" defTabSz="873125">
              <a:defRPr>
                <a:solidFill>
                  <a:schemeClr val="tx1"/>
                </a:solidFill>
                <a:latin typeface="Arial" pitchFamily="34" charset="0"/>
              </a:defRPr>
            </a:lvl3pPr>
            <a:lvl4pPr marL="1600200" indent="-228600" defTabSz="873125">
              <a:defRPr>
                <a:solidFill>
                  <a:schemeClr val="tx1"/>
                </a:solidFill>
                <a:latin typeface="Arial" pitchFamily="34" charset="0"/>
              </a:defRPr>
            </a:lvl4pPr>
            <a:lvl5pPr marL="2057400" indent="-228600" defTabSz="873125">
              <a:defRPr>
                <a:solidFill>
                  <a:schemeClr val="tx1"/>
                </a:solidFill>
                <a:latin typeface="Arial" pitchFamily="34" charset="0"/>
              </a:defRPr>
            </a:lvl5pPr>
            <a:lvl6pPr marL="2514600" indent="-228600" defTabSz="873125" fontAlgn="base">
              <a:spcBef>
                <a:spcPct val="0"/>
              </a:spcBef>
              <a:spcAft>
                <a:spcPct val="0"/>
              </a:spcAft>
              <a:defRPr>
                <a:solidFill>
                  <a:schemeClr val="tx1"/>
                </a:solidFill>
                <a:latin typeface="Arial" pitchFamily="34" charset="0"/>
              </a:defRPr>
            </a:lvl6pPr>
            <a:lvl7pPr marL="2971800" indent="-228600" defTabSz="873125" fontAlgn="base">
              <a:spcBef>
                <a:spcPct val="0"/>
              </a:spcBef>
              <a:spcAft>
                <a:spcPct val="0"/>
              </a:spcAft>
              <a:defRPr>
                <a:solidFill>
                  <a:schemeClr val="tx1"/>
                </a:solidFill>
                <a:latin typeface="Arial" pitchFamily="34" charset="0"/>
              </a:defRPr>
            </a:lvl7pPr>
            <a:lvl8pPr marL="3429000" indent="-228600" defTabSz="873125" fontAlgn="base">
              <a:spcBef>
                <a:spcPct val="0"/>
              </a:spcBef>
              <a:spcAft>
                <a:spcPct val="0"/>
              </a:spcAft>
              <a:defRPr>
                <a:solidFill>
                  <a:schemeClr val="tx1"/>
                </a:solidFill>
                <a:latin typeface="Arial" pitchFamily="34" charset="0"/>
              </a:defRPr>
            </a:lvl8pPr>
            <a:lvl9pPr marL="3886200" indent="-228600" defTabSz="873125" fontAlgn="base">
              <a:spcBef>
                <a:spcPct val="0"/>
              </a:spcBef>
              <a:spcAft>
                <a:spcPct val="0"/>
              </a:spcAft>
              <a:defRPr>
                <a:solidFill>
                  <a:schemeClr val="tx1"/>
                </a:solidFill>
                <a:latin typeface="Arial" pitchFamily="34" charset="0"/>
              </a:defRPr>
            </a:lvl9pPr>
          </a:lstStyle>
          <a:p>
            <a:pPr algn="ctr"/>
            <a:r>
              <a:rPr lang="en-US" altLang="ja-JP" sz="2800" dirty="0">
                <a:solidFill>
                  <a:schemeClr val="tx2"/>
                </a:solidFill>
                <a:latin typeface="Times New Roman" pitchFamily="18" charset="0"/>
                <a:ea typeface="Arial Unicode MS" pitchFamily="50" charset="-128"/>
                <a:cs typeface="Times New Roman" pitchFamily="18" charset="0"/>
              </a:rPr>
              <a:t>Our Target Usage Models</a:t>
            </a:r>
          </a:p>
        </p:txBody>
      </p:sp>
      <p:grpSp>
        <p:nvGrpSpPr>
          <p:cNvPr id="17415" name="グループ化 484"/>
          <p:cNvGrpSpPr>
            <a:grpSpLocks/>
          </p:cNvGrpSpPr>
          <p:nvPr/>
        </p:nvGrpSpPr>
        <p:grpSpPr bwMode="auto">
          <a:xfrm>
            <a:off x="1894702" y="4559885"/>
            <a:ext cx="719137" cy="288925"/>
            <a:chOff x="3138033" y="1839341"/>
            <a:chExt cx="703261" cy="161926"/>
          </a:xfrm>
        </p:grpSpPr>
        <p:sp>
          <p:nvSpPr>
            <p:cNvPr id="17416" name="Oval 47"/>
            <p:cNvSpPr>
              <a:spLocks noChangeArrowheads="1"/>
            </p:cNvSpPr>
            <p:nvPr/>
          </p:nvSpPr>
          <p:spPr bwMode="auto">
            <a:xfrm flipV="1">
              <a:off x="3138033" y="1839341"/>
              <a:ext cx="703261" cy="161926"/>
            </a:xfrm>
            <a:prstGeom prst="ellipse">
              <a:avLst/>
            </a:prstGeom>
            <a:solidFill>
              <a:schemeClr val="bg1"/>
            </a:solidFill>
            <a:ln w="9525">
              <a:solidFill>
                <a:schemeClr val="tx1"/>
              </a:solidFill>
              <a:round/>
              <a:headEnd/>
              <a:tailEnd/>
            </a:ln>
          </p:spPr>
          <p:txBody>
            <a:bodyPr rot="10800000" wrap="none" anchor="ctr"/>
            <a:lstStyle/>
            <a:p>
              <a:endParaRPr lang="ja-JP" altLang="en-US" sz="1200">
                <a:latin typeface="ＭＳ Ｐゴシック" pitchFamily="50" charset="-128"/>
              </a:endParaRPr>
            </a:p>
          </p:txBody>
        </p:sp>
        <p:cxnSp>
          <p:nvCxnSpPr>
            <p:cNvPr id="17417" name="AutoShape 48"/>
            <p:cNvCxnSpPr>
              <a:cxnSpLocks noChangeShapeType="1"/>
              <a:stCxn id="17416" idx="3"/>
              <a:endCxn id="17416" idx="7"/>
            </p:cNvCxnSpPr>
            <p:nvPr/>
          </p:nvCxnSpPr>
          <p:spPr bwMode="auto">
            <a:xfrm>
              <a:off x="3241023" y="1863054"/>
              <a:ext cx="497281" cy="114499"/>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7418" name="AutoShape 49"/>
            <p:cNvCxnSpPr>
              <a:cxnSpLocks noChangeShapeType="1"/>
              <a:stCxn id="17416" idx="1"/>
              <a:endCxn id="17416" idx="5"/>
            </p:cNvCxnSpPr>
            <p:nvPr/>
          </p:nvCxnSpPr>
          <p:spPr bwMode="auto">
            <a:xfrm flipV="1">
              <a:off x="3241023" y="1863054"/>
              <a:ext cx="497281" cy="114499"/>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17419" name="Text Box 57"/>
          <p:cNvSpPr txBox="1">
            <a:spLocks noChangeArrowheads="1"/>
          </p:cNvSpPr>
          <p:nvPr/>
        </p:nvSpPr>
        <p:spPr bwMode="auto">
          <a:xfrm>
            <a:off x="1955027" y="2890187"/>
            <a:ext cx="5694364" cy="52322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17961" dir="2700000" algn="ctr" rotWithShape="0">
                    <a:srgbClr val="999999">
                      <a:alpha val="50000"/>
                    </a:srgbClr>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altLang="ja-JP" sz="2800" b="1" dirty="0" smtClean="0">
                <a:solidFill>
                  <a:srgbClr val="FF0000"/>
                </a:solidFill>
                <a:latin typeface="Times New Roman" pitchFamily="18" charset="0"/>
                <a:ea typeface="Arial Unicode MS" pitchFamily="50" charset="-128"/>
                <a:cs typeface="Times New Roman" pitchFamily="18" charset="0"/>
              </a:rPr>
              <a:t>High Speed Download Service</a:t>
            </a:r>
          </a:p>
        </p:txBody>
      </p:sp>
      <p:sp>
        <p:nvSpPr>
          <p:cNvPr id="17420" name="Rectangle 203"/>
          <p:cNvSpPr>
            <a:spLocks noChangeArrowheads="1"/>
          </p:cNvSpPr>
          <p:nvPr/>
        </p:nvSpPr>
        <p:spPr bwMode="auto">
          <a:xfrm>
            <a:off x="641094" y="3821800"/>
            <a:ext cx="1024346" cy="1203362"/>
          </a:xfrm>
          <a:prstGeom prst="roundRect">
            <a:avLst>
              <a:gd name="adj" fmla="val 5273"/>
            </a:avLst>
          </a:prstGeom>
          <a:solidFill>
            <a:srgbClr val="CCFFFF"/>
          </a:solidFill>
          <a:ln w="9525">
            <a:solidFill>
              <a:srgbClr val="0000FF"/>
            </a:solidFill>
            <a:miter lim="800000"/>
            <a:headEnd/>
            <a:tailEnd/>
          </a:ln>
        </p:spPr>
        <p:txBody>
          <a:bodyPr lIns="36000" tIns="0" rIns="36000" bIns="0"/>
          <a:lstStyle/>
          <a:p>
            <a:endParaRPr lang="ja-JP" altLang="en-US" sz="1200">
              <a:latin typeface="ＭＳ Ｐゴシック" pitchFamily="50" charset="-128"/>
            </a:endParaRPr>
          </a:p>
        </p:txBody>
      </p:sp>
      <p:pic>
        <p:nvPicPr>
          <p:cNvPr id="17421" name="Picture 3" descr="C:\Users\Tsubaki\AppData\Local\Microsoft\Windows\Temporary Internet Files\Content.IE5\NRK5HOOR\MC900434847[1].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23644" y="3890063"/>
            <a:ext cx="504825" cy="5064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22" name="Rectangle 17"/>
          <p:cNvSpPr>
            <a:spLocks noChangeArrowheads="1"/>
          </p:cNvSpPr>
          <p:nvPr/>
        </p:nvSpPr>
        <p:spPr bwMode="auto">
          <a:xfrm>
            <a:off x="641094" y="4396474"/>
            <a:ext cx="1024346" cy="708037"/>
          </a:xfrm>
          <a:prstGeom prst="rect">
            <a:avLst/>
          </a:prstGeom>
          <a:noFill/>
          <a:ln>
            <a:noFill/>
          </a:ln>
          <a:effectLst>
            <a:prstShdw prst="shdw13" dist="53882" dir="13500000">
              <a:schemeClr val="bg2">
                <a:alpha val="50000"/>
              </a:schemeClr>
            </a:prst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latin typeface="Arial Unicode MS" pitchFamily="50" charset="-128"/>
                <a:ea typeface="Arial Unicode MS" pitchFamily="50" charset="-128"/>
                <a:cs typeface="Arial Unicode MS" pitchFamily="50" charset="-128"/>
              </a:rPr>
              <a:t>Content Holder</a:t>
            </a:r>
            <a:endParaRPr lang="ja-JP" altLang="en-US" dirty="0">
              <a:latin typeface="Arial Unicode MS" pitchFamily="50" charset="-128"/>
              <a:ea typeface="Arial Unicode MS" pitchFamily="50" charset="-128"/>
              <a:cs typeface="Arial Unicode MS" pitchFamily="50" charset="-128"/>
            </a:endParaRPr>
          </a:p>
        </p:txBody>
      </p:sp>
      <p:pic>
        <p:nvPicPr>
          <p:cNvPr id="17423" name="Picture 216" descr="C:\Users\munenari\AppData\Local\Microsoft\Windows\Temporary Internet Files\Content.IE5\3F9QIPLX\MC900434845[1].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0044" y="4109138"/>
            <a:ext cx="401637" cy="2905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24" name="グループ化 225"/>
          <p:cNvGrpSpPr>
            <a:grpSpLocks/>
          </p:cNvGrpSpPr>
          <p:nvPr/>
        </p:nvGrpSpPr>
        <p:grpSpPr bwMode="auto">
          <a:xfrm>
            <a:off x="3631427" y="5471110"/>
            <a:ext cx="381000" cy="604837"/>
            <a:chOff x="3642102" y="728419"/>
            <a:chExt cx="387458" cy="712923"/>
          </a:xfrm>
        </p:grpSpPr>
        <p:sp>
          <p:nvSpPr>
            <p:cNvPr id="19" name="角丸四角形 904"/>
            <p:cNvSpPr/>
            <p:nvPr/>
          </p:nvSpPr>
          <p:spPr>
            <a:xfrm>
              <a:off x="3642102" y="728419"/>
              <a:ext cx="387458" cy="712923"/>
            </a:xfrm>
            <a:prstGeom prst="roundRect">
              <a:avLst>
                <a:gd name="adj" fmla="val 6061"/>
              </a:avLst>
            </a:prstGeom>
            <a:solidFill>
              <a:schemeClr val="bg1"/>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a:solidFill>
                  <a:srgbClr val="FFFFFF"/>
                </a:solidFill>
                <a:latin typeface="ＭＳ Ｐゴシック" pitchFamily="50" charset="-128"/>
              </a:endParaRPr>
            </a:p>
          </p:txBody>
        </p:sp>
        <p:grpSp>
          <p:nvGrpSpPr>
            <p:cNvPr id="17426" name="グループ化 152"/>
            <p:cNvGrpSpPr>
              <a:grpSpLocks/>
            </p:cNvGrpSpPr>
            <p:nvPr/>
          </p:nvGrpSpPr>
          <p:grpSpPr bwMode="auto">
            <a:xfrm>
              <a:off x="3658466" y="750774"/>
              <a:ext cx="346980" cy="660466"/>
              <a:chOff x="3876308" y="997852"/>
              <a:chExt cx="216024" cy="549416"/>
            </a:xfrm>
          </p:grpSpPr>
          <p:pic>
            <p:nvPicPr>
              <p:cNvPr id="17427" name="Picture 124"/>
              <p:cNvPicPr>
                <a:picLocks noChangeAspect="1" noChangeArrowheads="1"/>
              </p:cNvPicPr>
              <p:nvPr/>
            </p:nvPicPr>
            <p:blipFill>
              <a:blip r:embed="rId5" cstate="print">
                <a:extLst>
                  <a:ext uri="{28A0092B-C50C-407E-A947-70E740481C1C}">
                    <a14:useLocalDpi xmlns="" xmlns:a14="http://schemas.microsoft.com/office/drawing/2010/main" val="0"/>
                  </a:ext>
                </a:extLst>
              </a:blip>
              <a:srcRect l="15210" t="2953" r="5531" b="2362"/>
              <a:stretch>
                <a:fillRect/>
              </a:stretch>
            </p:blipFill>
            <p:spPr bwMode="auto">
              <a:xfrm>
                <a:off x="3889595" y="997852"/>
                <a:ext cx="196378" cy="549001"/>
              </a:xfrm>
              <a:prstGeom prst="rect">
                <a:avLst/>
              </a:prstGeom>
              <a:noFill/>
              <a:ln w="9525">
                <a:solidFill>
                  <a:srgbClr val="0000FF"/>
                </a:solidFill>
                <a:miter lim="800000"/>
                <a:headEnd/>
                <a:tailEnd/>
              </a:ln>
              <a:extLst>
                <a:ext uri="{909E8E84-426E-40DD-AFC4-6F175D3DCCD1}">
                  <a14:hiddenFill xmlns="" xmlns:a14="http://schemas.microsoft.com/office/drawing/2010/main">
                    <a:solidFill>
                      <a:srgbClr val="FFFFFF"/>
                    </a:solidFill>
                  </a14:hiddenFill>
                </a:ext>
              </a:extLst>
            </p:spPr>
          </p:pic>
          <p:sp>
            <p:nvSpPr>
              <p:cNvPr id="22" name="台形 907"/>
              <p:cNvSpPr/>
              <p:nvPr/>
            </p:nvSpPr>
            <p:spPr>
              <a:xfrm>
                <a:off x="3871145" y="1500706"/>
                <a:ext cx="221123" cy="46697"/>
              </a:xfrm>
              <a:prstGeom prst="trapezoid">
                <a:avLst/>
              </a:prstGeom>
              <a:solidFill>
                <a:schemeClr val="tx1">
                  <a:lumMod val="65000"/>
                  <a:lumOff val="35000"/>
                </a:schemeClr>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p>
            </p:txBody>
          </p:sp>
        </p:grpSp>
      </p:grpSp>
      <p:sp>
        <p:nvSpPr>
          <p:cNvPr id="17429" name="Rectangle 17"/>
          <p:cNvSpPr>
            <a:spLocks noChangeArrowheads="1"/>
          </p:cNvSpPr>
          <p:nvPr/>
        </p:nvSpPr>
        <p:spPr bwMode="auto">
          <a:xfrm>
            <a:off x="3550464" y="6068667"/>
            <a:ext cx="747713" cy="307975"/>
          </a:xfrm>
          <a:prstGeom prst="rect">
            <a:avLst/>
          </a:prstGeom>
          <a:noFill/>
          <a:ln>
            <a:noFill/>
          </a:ln>
          <a:effectLst>
            <a:prstShdw prst="shdw13" dist="53882" dir="13500000">
              <a:schemeClr val="bg2">
                <a:alpha val="50000"/>
              </a:schemeClr>
            </a:prst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sz="1400" dirty="0">
                <a:latin typeface="Arial Unicode MS" pitchFamily="50" charset="-128"/>
                <a:ea typeface="Arial Unicode MS" pitchFamily="50" charset="-128"/>
                <a:cs typeface="Arial Unicode MS" pitchFamily="50" charset="-128"/>
              </a:rPr>
              <a:t>Kiosk</a:t>
            </a:r>
            <a:endParaRPr lang="ja-JP" altLang="en-US" sz="1400" dirty="0">
              <a:latin typeface="Arial Unicode MS" pitchFamily="50" charset="-128"/>
              <a:ea typeface="Arial Unicode MS" pitchFamily="50" charset="-128"/>
              <a:cs typeface="Arial Unicode MS" pitchFamily="50" charset="-128"/>
            </a:endParaRPr>
          </a:p>
        </p:txBody>
      </p:sp>
      <p:pic>
        <p:nvPicPr>
          <p:cNvPr id="17430" name="Picture 5" descr="house_a02"/>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946964" y="5302835"/>
            <a:ext cx="790575" cy="744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31" name="Picture 62" descr="名称未設定 2"/>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580377" y="5639385"/>
            <a:ext cx="374650" cy="468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32" name="Rectangle 17"/>
          <p:cNvSpPr>
            <a:spLocks noChangeArrowheads="1"/>
          </p:cNvSpPr>
          <p:nvPr/>
        </p:nvSpPr>
        <p:spPr bwMode="auto">
          <a:xfrm>
            <a:off x="1010464" y="6072528"/>
            <a:ext cx="1016000" cy="307976"/>
          </a:xfrm>
          <a:prstGeom prst="rect">
            <a:avLst/>
          </a:prstGeom>
          <a:noFill/>
          <a:ln>
            <a:noFill/>
          </a:ln>
          <a:effectLst>
            <a:prstShdw prst="shdw13" dist="53882" dir="13500000">
              <a:schemeClr val="bg2">
                <a:alpha val="50000"/>
              </a:schemeClr>
            </a:prst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sz="1400">
                <a:latin typeface="Arial Unicode MS" pitchFamily="50" charset="-128"/>
                <a:ea typeface="Arial Unicode MS" pitchFamily="50" charset="-128"/>
                <a:cs typeface="Arial Unicode MS" pitchFamily="50" charset="-128"/>
              </a:rPr>
              <a:t>Home GW</a:t>
            </a:r>
            <a:endParaRPr lang="ja-JP" altLang="en-US" sz="1400">
              <a:latin typeface="Arial Unicode MS" pitchFamily="50" charset="-128"/>
              <a:ea typeface="Arial Unicode MS" pitchFamily="50" charset="-128"/>
              <a:cs typeface="Arial Unicode MS" pitchFamily="50" charset="-128"/>
            </a:endParaRPr>
          </a:p>
        </p:txBody>
      </p:sp>
      <p:cxnSp>
        <p:nvCxnSpPr>
          <p:cNvPr id="17433" name="直線コネクタ 28"/>
          <p:cNvCxnSpPr>
            <a:cxnSpLocks noChangeShapeType="1"/>
            <a:stCxn id="17423" idx="2"/>
            <a:endCxn id="17416" idx="3"/>
          </p:cNvCxnSpPr>
          <p:nvPr/>
        </p:nvCxnSpPr>
        <p:spPr bwMode="auto">
          <a:xfrm>
            <a:off x="1330863" y="4399650"/>
            <a:ext cx="669154" cy="202547"/>
          </a:xfrm>
          <a:prstGeom prst="line">
            <a:avLst/>
          </a:prstGeom>
          <a:noFill/>
          <a:ln w="9525" algn="ctr">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000000">
                      <a:alpha val="50000"/>
                    </a:srgbClr>
                  </a:outerShdw>
                </a:effectLst>
              </a14:hiddenEffects>
            </a:ext>
          </a:extLst>
        </p:spPr>
      </p:cxnSp>
      <p:cxnSp>
        <p:nvCxnSpPr>
          <p:cNvPr id="17434" name="直線コネクタ 31"/>
          <p:cNvCxnSpPr>
            <a:cxnSpLocks noChangeShapeType="1"/>
            <a:stCxn id="17416" idx="1"/>
            <a:endCxn id="17431" idx="0"/>
          </p:cNvCxnSpPr>
          <p:nvPr/>
        </p:nvCxnSpPr>
        <p:spPr bwMode="auto">
          <a:xfrm flipH="1">
            <a:off x="1767702" y="4805947"/>
            <a:ext cx="231775" cy="833438"/>
          </a:xfrm>
          <a:prstGeom prst="line">
            <a:avLst/>
          </a:prstGeom>
          <a:noFill/>
          <a:ln w="9525" algn="ctr">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000000">
                      <a:alpha val="50000"/>
                    </a:srgbClr>
                  </a:outerShdw>
                </a:effectLst>
              </a14:hiddenEffects>
            </a:ext>
          </a:extLst>
        </p:spPr>
      </p:cxnSp>
      <p:cxnSp>
        <p:nvCxnSpPr>
          <p:cNvPr id="17435" name="直線コネクタ 34"/>
          <p:cNvCxnSpPr>
            <a:cxnSpLocks noChangeShapeType="1"/>
            <a:stCxn id="17416" idx="7"/>
            <a:endCxn id="19" idx="1"/>
          </p:cNvCxnSpPr>
          <p:nvPr/>
        </p:nvCxnSpPr>
        <p:spPr bwMode="auto">
          <a:xfrm>
            <a:off x="2507477" y="4805947"/>
            <a:ext cx="1123950" cy="968375"/>
          </a:xfrm>
          <a:prstGeom prst="line">
            <a:avLst/>
          </a:prstGeom>
          <a:noFill/>
          <a:ln w="9525" algn="ctr">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000000">
                      <a:alpha val="50000"/>
                    </a:srgbClr>
                  </a:outerShdw>
                </a:effectLst>
              </a14:hiddenEffects>
            </a:ext>
          </a:extLst>
        </p:spPr>
      </p:cxnSp>
      <p:cxnSp>
        <p:nvCxnSpPr>
          <p:cNvPr id="17436" name="直線コネクタ 37"/>
          <p:cNvCxnSpPr>
            <a:cxnSpLocks noChangeShapeType="1"/>
            <a:stCxn id="17416" idx="4"/>
          </p:cNvCxnSpPr>
          <p:nvPr/>
        </p:nvCxnSpPr>
        <p:spPr bwMode="auto">
          <a:xfrm flipV="1">
            <a:off x="2254271" y="4127431"/>
            <a:ext cx="359568" cy="432454"/>
          </a:xfrm>
          <a:prstGeom prst="line">
            <a:avLst/>
          </a:prstGeom>
          <a:noFill/>
          <a:ln w="9525" algn="ctr">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000000">
                      <a:alpha val="50000"/>
                    </a:srgbClr>
                  </a:outerShdw>
                </a:effectLst>
              </a14:hiddenEffects>
            </a:ext>
          </a:extLst>
        </p:spPr>
      </p:cxnSp>
      <p:pic>
        <p:nvPicPr>
          <p:cNvPr id="17437" name="Picture 208" descr="overview_safari_20100225"/>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4431527" y="5593347"/>
            <a:ext cx="342900" cy="501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38" name="Picture 208" descr="overview_safari_20100225"/>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2136519" y="5432898"/>
            <a:ext cx="342900" cy="501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39" name="Freeform 144"/>
          <p:cNvSpPr>
            <a:spLocks/>
          </p:cNvSpPr>
          <p:nvPr/>
        </p:nvSpPr>
        <p:spPr bwMode="auto">
          <a:xfrm rot="20954223" flipH="1">
            <a:off x="1748652" y="5612397"/>
            <a:ext cx="466725" cy="160338"/>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0" name="Freeform 144"/>
          <p:cNvSpPr>
            <a:spLocks/>
          </p:cNvSpPr>
          <p:nvPr/>
        </p:nvSpPr>
        <p:spPr bwMode="auto">
          <a:xfrm rot="20954223" flipH="1">
            <a:off x="3964802" y="5690185"/>
            <a:ext cx="466725" cy="160337"/>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2" name="テキスト ボックス 45"/>
          <p:cNvSpPr txBox="1">
            <a:spLocks noChangeArrowheads="1"/>
          </p:cNvSpPr>
          <p:nvPr/>
        </p:nvSpPr>
        <p:spPr bwMode="auto">
          <a:xfrm>
            <a:off x="2802752" y="5471110"/>
            <a:ext cx="555625"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altLang="ja-JP" sz="1200">
                <a:latin typeface="Arial Unicode MS" pitchFamily="50" charset="-128"/>
                <a:ea typeface="Arial Unicode MS" pitchFamily="50" charset="-128"/>
                <a:cs typeface="Arial Unicode MS" pitchFamily="50" charset="-128"/>
              </a:rPr>
              <a:t>movie</a:t>
            </a:r>
            <a:endParaRPr lang="ja-JP" altLang="en-US" sz="1200">
              <a:latin typeface="Arial Unicode MS" pitchFamily="50" charset="-128"/>
              <a:ea typeface="Arial Unicode MS" pitchFamily="50" charset="-128"/>
              <a:cs typeface="Arial Unicode MS" pitchFamily="50" charset="-128"/>
            </a:endParaRPr>
          </a:p>
        </p:txBody>
      </p:sp>
      <p:pic>
        <p:nvPicPr>
          <p:cNvPr id="17443" name="Picture 208" descr="overview_safari_20100225"/>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6885407" y="4811644"/>
            <a:ext cx="342900" cy="501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44" name="Picture 22" descr="C:\Users\munenari\AppData\Local\Microsoft\Windows\Temporary Internet Files\Content.IE5\82ISWLNP\MC900360628[1].wmf"/>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5853532" y="4127431"/>
            <a:ext cx="741363" cy="161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45" name="Picture 13" descr="MC900432637[2]"/>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5884750" y="5388999"/>
            <a:ext cx="530225" cy="542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46" name="Group 83"/>
          <p:cNvGrpSpPr>
            <a:grpSpLocks/>
          </p:cNvGrpSpPr>
          <p:nvPr/>
        </p:nvGrpSpPr>
        <p:grpSpPr bwMode="auto">
          <a:xfrm>
            <a:off x="5350295" y="4732269"/>
            <a:ext cx="704850" cy="585787"/>
            <a:chOff x="4489" y="1865"/>
            <a:chExt cx="1269" cy="1055"/>
          </a:xfrm>
        </p:grpSpPr>
        <p:pic>
          <p:nvPicPr>
            <p:cNvPr id="17447" name="Picture 84"/>
            <p:cNvPicPr>
              <a:picLocks noChangeAspect="1" noChangeArrowheads="1"/>
            </p:cNvPicPr>
            <p:nvPr/>
          </p:nvPicPr>
          <p:blipFill>
            <a:blip r:embed="rId11" cstate="print">
              <a:extLst>
                <a:ext uri="{28A0092B-C50C-407E-A947-70E740481C1C}">
                  <a14:useLocalDpi xmlns="" xmlns:a14="http://schemas.microsoft.com/office/drawing/2010/main" val="0"/>
                </a:ext>
              </a:extLst>
            </a:blip>
            <a:srcRect/>
            <a:stretch>
              <a:fillRect/>
            </a:stretch>
          </p:blipFill>
          <p:spPr bwMode="auto">
            <a:xfrm>
              <a:off x="4489" y="1865"/>
              <a:ext cx="1269" cy="10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48" name="Picture 85"/>
            <p:cNvPicPr>
              <a:picLocks noChangeAspect="1" noChangeArrowheads="1"/>
            </p:cNvPicPr>
            <p:nvPr/>
          </p:nvPicPr>
          <p:blipFill>
            <a:blip r:embed="rId12" cstate="print">
              <a:extLst>
                <a:ext uri="{28A0092B-C50C-407E-A947-70E740481C1C}">
                  <a14:useLocalDpi xmlns="" xmlns:a14="http://schemas.microsoft.com/office/drawing/2010/main" val="0"/>
                </a:ext>
              </a:extLst>
            </a:blip>
            <a:srcRect/>
            <a:stretch>
              <a:fillRect/>
            </a:stretch>
          </p:blipFill>
          <p:spPr bwMode="auto">
            <a:xfrm>
              <a:off x="4654" y="2035"/>
              <a:ext cx="930" cy="5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7449" name="雲 898"/>
          <p:cNvSpPr>
            <a:spLocks/>
          </p:cNvSpPr>
          <p:nvPr/>
        </p:nvSpPr>
        <p:spPr bwMode="auto">
          <a:xfrm>
            <a:off x="2284653" y="3706217"/>
            <a:ext cx="1403915" cy="447778"/>
          </a:xfrm>
          <a:custGeom>
            <a:avLst/>
            <a:gdLst>
              <a:gd name="T0" fmla="*/ 2147483647 w 43200"/>
              <a:gd name="T1" fmla="*/ 2147483647 h 43200"/>
              <a:gd name="T2" fmla="*/ 2147483647 w 43200"/>
              <a:gd name="T3" fmla="*/ 2147483647 h 43200"/>
              <a:gd name="T4" fmla="*/ 2147483647 w 43200"/>
              <a:gd name="T5" fmla="*/ 2147483647 h 43200"/>
              <a:gd name="T6" fmla="*/ 2147483647 w 43200"/>
              <a:gd name="T7" fmla="*/ 2147483647 h 43200"/>
              <a:gd name="T8" fmla="*/ 2147483647 w 43200"/>
              <a:gd name="T9" fmla="*/ 2147483647 h 43200"/>
              <a:gd name="T10" fmla="*/ 2147483647 w 43200"/>
              <a:gd name="T11" fmla="*/ 2147483647 h 43200"/>
              <a:gd name="T12" fmla="*/ 2147483647 w 43200"/>
              <a:gd name="T13" fmla="*/ 2147483647 h 43200"/>
              <a:gd name="T14" fmla="*/ 2147483647 w 43200"/>
              <a:gd name="T15" fmla="*/ 2147483647 h 43200"/>
              <a:gd name="T16" fmla="*/ 2147483647 w 43200"/>
              <a:gd name="T17" fmla="*/ 2147483647 h 43200"/>
              <a:gd name="T18" fmla="*/ 2147483647 w 43200"/>
              <a:gd name="T19" fmla="*/ 2147483647 h 43200"/>
              <a:gd name="T20" fmla="*/ 2147483647 w 43200"/>
              <a:gd name="T21" fmla="*/ 2147483647 h 43200"/>
              <a:gd name="T22" fmla="*/ 2147483647 w 43200"/>
              <a:gd name="T23" fmla="*/ 2147483647 h 43200"/>
              <a:gd name="T24" fmla="*/ 2147483647 w 43200"/>
              <a:gd name="T25" fmla="*/ 2147483647 h 43200"/>
              <a:gd name="T26" fmla="*/ 2147483647 w 43200"/>
              <a:gd name="T27" fmla="*/ 2147483647 h 43200"/>
              <a:gd name="T28" fmla="*/ 2147483647 w 43200"/>
              <a:gd name="T29" fmla="*/ 2147483647 h 43200"/>
              <a:gd name="T30" fmla="*/ 2147483647 w 43200"/>
              <a:gd name="T31" fmla="*/ 2147483647 h 43200"/>
              <a:gd name="T32" fmla="*/ 2147483647 w 43200"/>
              <a:gd name="T33" fmla="*/ 2147483647 h 43200"/>
              <a:gd name="T34" fmla="*/ 2147483647 w 43200"/>
              <a:gd name="T35" fmla="*/ 2147483647 h 43200"/>
              <a:gd name="T36" fmla="*/ 2147483647 w 43200"/>
              <a:gd name="T37" fmla="*/ 2147483647 h 43200"/>
              <a:gd name="T38" fmla="*/ 2147483647 w 43200"/>
              <a:gd name="T39" fmla="*/ 2147483647 h 43200"/>
              <a:gd name="T40" fmla="*/ 2147483647 w 43200"/>
              <a:gd name="T41" fmla="*/ 2147483647 h 43200"/>
              <a:gd name="T42" fmla="*/ 2147483647 w 43200"/>
              <a:gd name="T43" fmla="*/ 2147483647 h 432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200"/>
              <a:gd name="T67" fmla="*/ 0 h 43200"/>
              <a:gd name="T68" fmla="*/ 43200 w 43200"/>
              <a:gd name="T69" fmla="*/ 43200 h 4320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solidFill>
            <a:schemeClr val="bg1"/>
          </a:solidFill>
          <a:ln w="9525" algn="ctr">
            <a:solidFill>
              <a:schemeClr val="tx1"/>
            </a:solidFill>
            <a:miter lim="800000"/>
            <a:headEnd/>
            <a:tailEnd/>
          </a:ln>
        </p:spPr>
        <p:txBody>
          <a:bodyPr wrap="none" lIns="0" tIns="0" rIns="0" bIns="0" anchor="ctr"/>
          <a:lstStyle/>
          <a:p>
            <a:pPr algn="ctr"/>
            <a:r>
              <a:rPr lang="en-US" altLang="ja-JP" sz="1200" dirty="0">
                <a:latin typeface="Arial Unicode MS" pitchFamily="50" charset="-128"/>
                <a:ea typeface="Arial Unicode MS" pitchFamily="50" charset="-128"/>
                <a:cs typeface="Arial Unicode MS" pitchFamily="50" charset="-128"/>
              </a:rPr>
              <a:t>Authentication</a:t>
            </a:r>
            <a:endParaRPr lang="ja-JP" altLang="en-US" sz="1200" dirty="0">
              <a:latin typeface="Arial Unicode MS" pitchFamily="50" charset="-128"/>
              <a:ea typeface="Arial Unicode MS" pitchFamily="50" charset="-128"/>
              <a:cs typeface="Arial Unicode MS" pitchFamily="50" charset="-128"/>
            </a:endParaRPr>
          </a:p>
        </p:txBody>
      </p:sp>
      <p:sp>
        <p:nvSpPr>
          <p:cNvPr id="17450" name="Freeform 144"/>
          <p:cNvSpPr>
            <a:spLocks/>
          </p:cNvSpPr>
          <p:nvPr/>
        </p:nvSpPr>
        <p:spPr bwMode="auto">
          <a:xfrm rot="1215860" flipH="1">
            <a:off x="6361532" y="4430644"/>
            <a:ext cx="466725" cy="160337"/>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1" name="Freeform 144"/>
          <p:cNvSpPr>
            <a:spLocks/>
          </p:cNvSpPr>
          <p:nvPr/>
        </p:nvSpPr>
        <p:spPr bwMode="auto">
          <a:xfrm rot="20762658" flipH="1">
            <a:off x="6255170" y="4948169"/>
            <a:ext cx="466725" cy="160337"/>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2" name="Freeform 144"/>
          <p:cNvSpPr>
            <a:spLocks/>
          </p:cNvSpPr>
          <p:nvPr/>
        </p:nvSpPr>
        <p:spPr bwMode="auto">
          <a:xfrm rot="18821029" flipH="1">
            <a:off x="6502026" y="5423625"/>
            <a:ext cx="466725" cy="160337"/>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3" name="テキスト ボックス 56"/>
          <p:cNvSpPr txBox="1">
            <a:spLocks noChangeArrowheads="1"/>
          </p:cNvSpPr>
          <p:nvPr/>
        </p:nvSpPr>
        <p:spPr bwMode="auto">
          <a:xfrm>
            <a:off x="6502786" y="3880538"/>
            <a:ext cx="2383987"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altLang="ja-JP" sz="1400" dirty="0">
                <a:latin typeface="Arial Unicode MS" pitchFamily="50" charset="-128"/>
                <a:ea typeface="Arial Unicode MS" pitchFamily="50" charset="-128"/>
                <a:cs typeface="Arial Unicode MS" pitchFamily="50" charset="-128"/>
              </a:rPr>
              <a:t>Audio and Video equipment</a:t>
            </a:r>
          </a:p>
          <a:p>
            <a:pPr algn="ctr"/>
            <a:r>
              <a:rPr lang="en-US" altLang="ja-JP" sz="1400" dirty="0">
                <a:latin typeface="Arial Unicode MS" pitchFamily="50" charset="-128"/>
                <a:ea typeface="Arial Unicode MS" pitchFamily="50" charset="-128"/>
                <a:cs typeface="Arial Unicode MS" pitchFamily="50" charset="-128"/>
              </a:rPr>
              <a:t> </a:t>
            </a:r>
            <a:r>
              <a:rPr lang="ja-JP" altLang="en-US" sz="1400" dirty="0">
                <a:latin typeface="Arial Unicode MS" pitchFamily="50" charset="-128"/>
                <a:ea typeface="Arial Unicode MS" pitchFamily="50" charset="-128"/>
                <a:cs typeface="Arial Unicode MS" pitchFamily="50" charset="-128"/>
              </a:rPr>
              <a:t>⇔ </a:t>
            </a:r>
            <a:r>
              <a:rPr lang="en-US" altLang="ja-JP" sz="1400" dirty="0">
                <a:latin typeface="Arial Unicode MS" pitchFamily="50" charset="-128"/>
                <a:ea typeface="Arial Unicode MS" pitchFamily="50" charset="-128"/>
                <a:cs typeface="Arial Unicode MS" pitchFamily="50" charset="-128"/>
              </a:rPr>
              <a:t>mobile terminal</a:t>
            </a:r>
            <a:endParaRPr lang="ja-JP" altLang="en-US" sz="1400" dirty="0">
              <a:latin typeface="Arial Unicode MS" pitchFamily="50" charset="-128"/>
              <a:ea typeface="Arial Unicode MS" pitchFamily="50" charset="-128"/>
              <a:cs typeface="Arial Unicode MS" pitchFamily="50" charset="-128"/>
            </a:endParaRPr>
          </a:p>
        </p:txBody>
      </p:sp>
      <p:sp>
        <p:nvSpPr>
          <p:cNvPr id="17454" name="Text Box 57"/>
          <p:cNvSpPr txBox="1">
            <a:spLocks noChangeArrowheads="1"/>
          </p:cNvSpPr>
          <p:nvPr/>
        </p:nvSpPr>
        <p:spPr bwMode="auto">
          <a:xfrm>
            <a:off x="636593" y="3413407"/>
            <a:ext cx="1376363" cy="3381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17961" dir="2700000" algn="ctr" rotWithShape="0">
                    <a:srgbClr val="999999">
                      <a:alpha val="50000"/>
                    </a:srgbClr>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ja-JP" sz="1600" b="1" u="sng">
                <a:latin typeface="Times New Roman" pitchFamily="18" charset="0"/>
                <a:ea typeface="Arial Unicode MS" pitchFamily="50" charset="-128"/>
                <a:cs typeface="Times New Roman" pitchFamily="18" charset="0"/>
              </a:rPr>
              <a:t>Public use</a:t>
            </a:r>
            <a:endParaRPr lang="ja-JP" altLang="en-US" sz="1600" b="1" u="sng">
              <a:latin typeface="Times New Roman" pitchFamily="18" charset="0"/>
              <a:ea typeface="Arial Unicode MS" pitchFamily="50" charset="-128"/>
              <a:cs typeface="Times New Roman" pitchFamily="18" charset="0"/>
            </a:endParaRPr>
          </a:p>
        </p:txBody>
      </p:sp>
      <p:sp>
        <p:nvSpPr>
          <p:cNvPr id="17455" name="Text Box 57"/>
          <p:cNvSpPr txBox="1">
            <a:spLocks noChangeArrowheads="1"/>
          </p:cNvSpPr>
          <p:nvPr/>
        </p:nvSpPr>
        <p:spPr bwMode="auto">
          <a:xfrm>
            <a:off x="5229231" y="3411819"/>
            <a:ext cx="1377950" cy="3381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17961" dir="2700000" algn="ctr" rotWithShape="0">
                    <a:srgbClr val="999999">
                      <a:alpha val="50000"/>
                    </a:srgbClr>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ja-JP" sz="1600" b="1" u="sng" dirty="0">
                <a:latin typeface="Times New Roman" pitchFamily="18" charset="0"/>
                <a:ea typeface="Arial Unicode MS" pitchFamily="50" charset="-128"/>
                <a:cs typeface="Times New Roman" pitchFamily="18" charset="0"/>
              </a:rPr>
              <a:t>Local use</a:t>
            </a:r>
            <a:endParaRPr lang="ja-JP" altLang="en-US" sz="1600" b="1" u="sng" dirty="0">
              <a:latin typeface="Times New Roman" pitchFamily="18" charset="0"/>
              <a:ea typeface="Arial Unicode MS" pitchFamily="50" charset="-128"/>
              <a:cs typeface="Times New Roman" pitchFamily="18" charset="0"/>
            </a:endParaRPr>
          </a:p>
        </p:txBody>
      </p:sp>
      <p:sp>
        <p:nvSpPr>
          <p:cNvPr id="17458" name="テキスト ボックス 45"/>
          <p:cNvSpPr txBox="1">
            <a:spLocks noChangeArrowheads="1"/>
          </p:cNvSpPr>
          <p:nvPr/>
        </p:nvSpPr>
        <p:spPr bwMode="auto">
          <a:xfrm>
            <a:off x="6392349" y="5562592"/>
            <a:ext cx="2379176" cy="738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altLang="ja-JP" sz="2100" dirty="0">
                <a:solidFill>
                  <a:srgbClr val="FF0000"/>
                </a:solidFill>
                <a:latin typeface="Times New Roman" pitchFamily="18" charset="0"/>
                <a:ea typeface="Arial Unicode MS" pitchFamily="50" charset="-128"/>
                <a:cs typeface="Times New Roman" pitchFamily="18" charset="0"/>
              </a:rPr>
              <a:t>Throughput </a:t>
            </a:r>
            <a:r>
              <a:rPr lang="en-US" altLang="ja-JP" sz="2100" dirty="0" smtClean="0">
                <a:solidFill>
                  <a:srgbClr val="FF0000"/>
                </a:solidFill>
                <a:latin typeface="Times New Roman" pitchFamily="18" charset="0"/>
                <a:ea typeface="Arial Unicode MS" pitchFamily="50" charset="-128"/>
                <a:cs typeface="Times New Roman" pitchFamily="18" charset="0"/>
              </a:rPr>
              <a:t>&gt;2Gbps</a:t>
            </a:r>
          </a:p>
          <a:p>
            <a:pPr algn="ctr"/>
            <a:r>
              <a:rPr lang="en-US" altLang="ja-JP" sz="2100" dirty="0" smtClean="0">
                <a:solidFill>
                  <a:srgbClr val="FF0000"/>
                </a:solidFill>
                <a:latin typeface="Times New Roman" pitchFamily="18" charset="0"/>
                <a:ea typeface="Arial Unicode MS" pitchFamily="50" charset="-128"/>
                <a:cs typeface="Times New Roman" pitchFamily="18" charset="0"/>
              </a:rPr>
              <a:t>Range &lt; 5cm</a:t>
            </a:r>
            <a:endParaRPr lang="ja-JP" altLang="en-US" sz="2100" dirty="0" smtClean="0">
              <a:solidFill>
                <a:srgbClr val="FF0000"/>
              </a:solidFill>
              <a:latin typeface="Times New Roman" pitchFamily="18" charset="0"/>
              <a:ea typeface="Arial Unicode MS" pitchFamily="50" charset="-128"/>
              <a:cs typeface="Times New Roman" pitchFamily="18" charset="0"/>
            </a:endParaRPr>
          </a:p>
        </p:txBody>
      </p:sp>
      <p:sp>
        <p:nvSpPr>
          <p:cNvPr id="2" name="正方形/長方形 1"/>
          <p:cNvSpPr/>
          <p:nvPr/>
        </p:nvSpPr>
        <p:spPr>
          <a:xfrm>
            <a:off x="515718" y="2306489"/>
            <a:ext cx="8288701" cy="461665"/>
          </a:xfrm>
          <a:prstGeom prst="rect">
            <a:avLst/>
          </a:prstGeom>
          <a:solidFill>
            <a:schemeClr val="accent2">
              <a:lumMod val="20000"/>
              <a:lumOff val="80000"/>
            </a:schemeClr>
          </a:solidFill>
          <a:ln>
            <a:solidFill>
              <a:schemeClr val="tx1"/>
            </a:solidFill>
          </a:ln>
        </p:spPr>
        <p:txBody>
          <a:bodyPr wrap="square">
            <a:spAutoFit/>
          </a:bodyPr>
          <a:lstStyle/>
          <a:p>
            <a:pPr marL="6350" lvl="1" algn="ctr">
              <a:spcBef>
                <a:spcPct val="20000"/>
              </a:spcBef>
            </a:pPr>
            <a:r>
              <a:rPr lang="en-US" altLang="ja-JP" sz="2400" dirty="0">
                <a:solidFill>
                  <a:schemeClr val="tx2"/>
                </a:solidFill>
                <a:ea typeface="Arial Unicode MS" pitchFamily="50" charset="-128"/>
                <a:cs typeface="Times New Roman" pitchFamily="18" charset="0"/>
              </a:rPr>
              <a:t>F</a:t>
            </a:r>
            <a:r>
              <a:rPr lang="en-US" altLang="ja-JP" sz="2400" dirty="0" smtClean="0">
                <a:solidFill>
                  <a:schemeClr val="tx2"/>
                </a:solidFill>
                <a:ea typeface="Arial Unicode MS" pitchFamily="50" charset="-128"/>
                <a:cs typeface="Times New Roman" pitchFamily="18" charset="0"/>
              </a:rPr>
              <a:t>ast link establishment</a:t>
            </a:r>
            <a:r>
              <a:rPr lang="ja-JP" altLang="en-US" sz="2400" dirty="0">
                <a:solidFill>
                  <a:schemeClr val="tx2"/>
                </a:solidFill>
                <a:ea typeface="Arial Unicode MS" pitchFamily="50" charset="-128"/>
                <a:cs typeface="Times New Roman" pitchFamily="18" charset="0"/>
              </a:rPr>
              <a:t> </a:t>
            </a:r>
            <a:r>
              <a:rPr lang="en-US" altLang="ja-JP" sz="2400" dirty="0" smtClean="0">
                <a:solidFill>
                  <a:schemeClr val="tx2"/>
                </a:solidFill>
                <a:ea typeface="Arial Unicode MS" pitchFamily="50" charset="-128"/>
                <a:cs typeface="Times New Roman" pitchFamily="18" charset="0"/>
              </a:rPr>
              <a:t>is required: less than around 100 msec.</a:t>
            </a:r>
            <a:endParaRPr lang="en-US" altLang="ja-JP" sz="2400" dirty="0">
              <a:solidFill>
                <a:schemeClr val="tx2"/>
              </a:solidFill>
              <a:ea typeface="Arial Unicode MS" pitchFamily="50" charset="-128"/>
              <a:cs typeface="Times New Roman" pitchFamily="18" charset="0"/>
            </a:endParaRPr>
          </a:p>
        </p:txBody>
      </p:sp>
      <p:sp>
        <p:nvSpPr>
          <p:cNvPr id="57" name="テキスト ボックス 45"/>
          <p:cNvSpPr txBox="1">
            <a:spLocks noChangeArrowheads="1"/>
          </p:cNvSpPr>
          <p:nvPr/>
        </p:nvSpPr>
        <p:spPr bwMode="auto">
          <a:xfrm>
            <a:off x="2688037" y="4245043"/>
            <a:ext cx="2379176" cy="738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altLang="ja-JP" sz="2100" dirty="0">
                <a:solidFill>
                  <a:srgbClr val="FF0000"/>
                </a:solidFill>
                <a:latin typeface="Times New Roman" pitchFamily="18" charset="0"/>
                <a:ea typeface="Arial Unicode MS" pitchFamily="50" charset="-128"/>
                <a:cs typeface="Times New Roman" pitchFamily="18" charset="0"/>
              </a:rPr>
              <a:t>Throughput </a:t>
            </a:r>
            <a:r>
              <a:rPr lang="en-US" altLang="ja-JP" sz="2100" dirty="0" smtClean="0">
                <a:solidFill>
                  <a:srgbClr val="FF0000"/>
                </a:solidFill>
                <a:latin typeface="Times New Roman" pitchFamily="18" charset="0"/>
                <a:ea typeface="Arial Unicode MS" pitchFamily="50" charset="-128"/>
                <a:cs typeface="Times New Roman" pitchFamily="18" charset="0"/>
              </a:rPr>
              <a:t>&gt;2Gbps</a:t>
            </a:r>
          </a:p>
          <a:p>
            <a:pPr algn="ctr"/>
            <a:r>
              <a:rPr lang="en-US" altLang="ja-JP" sz="2100" dirty="0" smtClean="0">
                <a:solidFill>
                  <a:srgbClr val="FF0000"/>
                </a:solidFill>
                <a:latin typeface="Times New Roman" pitchFamily="18" charset="0"/>
                <a:ea typeface="Arial Unicode MS" pitchFamily="50" charset="-128"/>
                <a:cs typeface="Times New Roman" pitchFamily="18" charset="0"/>
              </a:rPr>
              <a:t>Range &lt; 5cm</a:t>
            </a:r>
            <a:endParaRPr lang="ja-JP" altLang="en-US" sz="2100" dirty="0" smtClean="0">
              <a:solidFill>
                <a:srgbClr val="FF0000"/>
              </a:solidFill>
              <a:latin typeface="Times New Roman" pitchFamily="18" charset="0"/>
              <a:ea typeface="Arial Unicode MS" pitchFamily="50" charset="-128"/>
              <a:cs typeface="Times New Roman" pitchFamily="18" charset="0"/>
            </a:endParaRPr>
          </a:p>
        </p:txBody>
      </p:sp>
      <p:pic>
        <p:nvPicPr>
          <p:cNvPr id="13314" name="Picture 2" descr="C:\Users\Hiraga\AppData\Local\Microsoft\Windows\Temporary Internet Files\Content.IE5\22KCPWBP\dglxasset[1].aspx"/>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2691593" y="4915723"/>
            <a:ext cx="590033" cy="555387"/>
          </a:xfrm>
          <a:prstGeom prst="rect">
            <a:avLst/>
          </a:prstGeom>
          <a:noFill/>
          <a:extLst>
            <a:ext uri="{909E8E84-426E-40DD-AFC4-6F175D3DCCD1}">
              <a14:hiddenFill xmlns="" xmlns:a14="http://schemas.microsoft.com/office/drawing/2010/main">
                <a:solidFill>
                  <a:srgbClr val="FFFFFF"/>
                </a:solidFill>
              </a14:hiddenFill>
            </a:ext>
          </a:extLst>
        </p:spPr>
      </p:pic>
      <p:sp>
        <p:nvSpPr>
          <p:cNvPr id="5" name="スライド番号プレースホルダー 4"/>
          <p:cNvSpPr>
            <a:spLocks noGrp="1"/>
          </p:cNvSpPr>
          <p:nvPr>
            <p:ph type="sldNum" sz="quarter" idx="4294967295"/>
          </p:nvPr>
        </p:nvSpPr>
        <p:spPr>
          <a:xfrm>
            <a:off x="4344988" y="6475413"/>
            <a:ext cx="530225" cy="182562"/>
          </a:xfrm>
          <a:prstGeom prst="rect">
            <a:avLst/>
          </a:prstGeom>
        </p:spPr>
        <p:txBody>
          <a:bodyPr/>
          <a:lstStyle/>
          <a:p>
            <a:r>
              <a:rPr lang="en-US" altLang="ja-JP" smtClean="0"/>
              <a:t>Slide </a:t>
            </a:r>
            <a:fld id="{E322095C-E3BC-4D30-82B5-8D27CB18595B}" type="slidenum">
              <a:rPr lang="en-US" altLang="ja-JP" smtClean="0"/>
              <a:pPr/>
              <a:t>2</a:t>
            </a:fld>
            <a:endParaRPr lang="en-US" altLang="ja-JP"/>
          </a:p>
        </p:txBody>
      </p:sp>
    </p:spTree>
    <p:extLst>
      <p:ext uri="{BB962C8B-B14F-4D97-AF65-F5344CB8AC3E}">
        <p14:creationId xmlns="" xmlns:p14="http://schemas.microsoft.com/office/powerpoint/2010/main" val="4225348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data:image/jpeg;base64,/9j/4AAQSkZJRgABAQAAAQABAAD/2wCEAAkGBxIQEhAQEBQUFRUUEBUVDxYVFBQQEBAQFhIXFhUUFhQYHCggGBwmHBQVITEhJSkrLi4uGB8zODMsNygtLisBCgoKBQUFDgUFDisZExkrKysrKysrKysrKysrKysrKysrKysrKysrKysrKysrKysrKysrKysrKysrKysrKysrK//AABEIAMwAzAMBIgACEQEDEQH/xAAcAAABBAMBAAAAAAAAAAAAAAAAAQMEBwIGCAX/xABHEAABAwICBwQFCQYFAwUAAAABAAIDBBEFIQYHEhMxQVFhcYGRIjJCUqEUIzNDcnOxs8ElU2KSstEIFTWi4WOC8ERUk6PC/8QAFAEBAAAAAAAAAAAAAAAAAAAAAP/EABQRAQAAAAAAAAAAAAAAAAAAAAD/2gAMAwEAAhEDEQA/ALxQhCAQhCAQhCAQhCAQhI5wHFAqFGfXxjK9z0GZWHy4n1Y3nw2fxQTEKH8sf+5f5t/uk+WP/cv82oJqF55xUD12Pb2lpt5p2HEon8HBBLQka4HgUqAQhCAQhCAQhCAQhCAQhCAQhCAQhI51sygVMzVLWcT3DmU0ZXSZMyHNx/TqnYqdrc+J5k5lA1tSP4WYO3N3kshRN9q7u85eQWsaTaxqGhLo9ozTD6qG0jwejjwZ4lV1jGszE6m4gEVIw8LDfz+Lj6IPcEF4+iwey0c+DQvIrNL8PhvvKymbbiN8wkeAN1ztXQPqTtVdRPOb39OQ7N+xvAJuPCqdvCNvjmgv06ycJH/rYfNx/RZxaxMKcbCtg8XbP4gKhvkcP7tn8oSGihP1bP5Qg6Tocapp/oZ4ZPsSMefIFPz0Ub/WY09ts/NcuPwanPBljyLSQR3L2MLxmupLfJqyYAcGSnfx26WdmPBBf78JLc4ZHN7Hem3+4WBr5YfpmZe830m+PTxVdYHrblZZuIU4cOctPc+LoXZ/yk9ysnA8epa5m3TSskHtAH02Ho5hzae9BMpqtkgu0hPryqrB89uA7Dun1bu8cu8LCjxUh26mGy4deB7QeYQewhI1wOYSoBCEIBCEIBCEIBCEjjbMoEe8AXKjCMyZuybyHvd/YiMbw7R9UeqPe7e5eXpnpZT4XTunnOeYijB9OV9smtH4nkgmY9jlPQQunqZGxsaMr+s48mtbxcewKkNKdY9ViJcyAupqU5ANNqiccy5/sg9B5rRNItJ6jF6rfVLsgfm4xfdxMv6rR16niVIEiCXCGsFmgAdic3qg71G9QTt6jeqE15OQz7s0gmQTt6jeqDvUb1BO3qN6oO9RvUE7epaepfFI2aF7opW+rIw7LrdD7w7DkoG9RvUFv6Fa12vcymxPZjkOUc49GCU8g8H6N3w7lZdbRsnbZ2fNrhxaerSuTq0B7C0+Hetw1U60n0TmUVc4up8mxSHN1NyAPWP8O5BdMNXJSvEU2bT9G/gHdh6HsXvxSBwuExUQR1EdjZzHgFpBBBBFw5pHmCvEoKh9NJuJTcfVu4B7f79Qg2VCRrr5hKgEIQgEIQgFElO8dsDgM3/2TtVNsNJ58u0opYtlufE5u70EPH8ZhoKeWpnIayNt+1x9lrRzJOQC5N010qnxSpdUTGw9WFg9WKO+TR29TzK2/Xhpoa2qNHC75inNnW4Sz8HOJ5gcB4qsUEiil2XL2BKvABUqGp5FB629RvVBEyN6gsPU4++KwDrHNftG6K9/Wnq8NPt11E0mIm88TRtGG/F7AM9jmRyzPDhq2pSS+L0w/wCnP+UV0sRfig4+3qN6rO1tatzBvK+haTETtVELRcw34yRgZ7HMjlmeHCo96gnb1G9UHeo3qCdvUb1Qd6kdPZBLmnsCvEebkntTs85cmEFyakNYhhezDKt/zTsqR7j9G8n6Ik+yeXQ5c8rwxnDhUR7PBw9KN3uv/tyK4sabZjIjh1BXUep3TP8AzKjDJXXqKcNZN7z22syTxtn2hBsOjuJFwMcmT2HZeDxDhkV7y1jSWAwSMq2cCQyf/wDL/wBPJbBRTiRgcOiB9CEIBCEjzYE9iCK705AOTBc/aPD9VretPSb/AC7D5pWm0sg3VP13jwfSHcLnwWy4cPRLjxc4nw4D4Bc//wCIfHDNWw0jT6FPFtOF8jNJmb9zQ3zKCpyb5nxSIQgEIQgyDyFkJU2hBYeox98Ypvu5/wAly6gXLmor/WKb7ub8ly6jQIRfIqhdb2rEwbzEKBpMRO1UwtF9zfjJGBnsXzI5XJ4cL7SEXyPig4i3qN6rg1wardxvMQw9hMZO1UwtF9zfjJGBnsXzI5Xvw4U0gcMpWBKRCAQhCAW1atNJjhtfDMTaNx3dR03TiLnwNj4LVUIO26ynbPG6N2bXtt4EZEfitd0Qq3Dbgk9aNxY7vBtf9VG1RY58twymc43fE3cydbx5AnvbslZYqPk9e14ybMwH/vb6LvhsoNxQsWOuAexZIBRcSfaN1uJyHeVKULEMzE3rIPhn+iCUxoa0DkB8AFxtpbifyutq6i995O8tP8F7M/2gLrrSap3NHVyjLYppXDvbG4hcXoEQlsiyBEJbIsgRCWyLIN/1Ff6xTfdzfkuXUa5c1Ff6xTfdzfkuXUSBUJEIAi+RVBa4NVu53mIYewmMkuqYW57m/GRg47F+I5X6cL9SEXyPj2oOHkK5Nb2qzcbdfh7CYyS6phbnub5mRg47F+LRwvllwpxAiEqECIQhBdv+GvEyH11ITkWsmYO0HYf+LPJWbp9F81BMOMcwv9l4sfjs+SovUJUbGLRi/rwStPbkHD+ldA6asvRVH8LQ4d4cCgn4RNtxMPYpq8PRGXagHgvcQChV3rwfbP8ASVNUKu9eD7Z/pKDydYzrYXiJH/tJP6VyCAuxNPId5h2INHOjm+EZP6Lj5oQY2S2WVktkGFkWTmyl2UDdkbKc2Uuyg3nUYP2xTfdz/kuXT65j1Hj9sU33c/5Ll04gEIQgEIQgQi+RVB63tVu4L6/D2Exkl1TC3Mwk5mRg9y/Fo4Xyy4X6qc1u6zxEJMPoH3kzZVSjMRC3pRsPAu5E8sxx4BQdkWTmyksgwsksnLJLINx1OOti9F2ueP8A63LprSZm1SVIP7h58mk/oubNSsG3i9L/AAiR3kw/3XR+lsuzR1Tv+i4eYt+qDz9A5Lw+AWzrV9Ao7Q+AW0IBefjBsI3e7I0nuuLr0FExWLbieOxA5XU4ljkjPB8bmHuc0j9VxdNAY3Ojdk5ji1w6OabH4hdo0M23Gx3Vov381y7rXwf5LilU0CzZHCZnS0mZ/wBwcg08BZBqyAWQagwDUuynA1ZBqBrZS7KeDUoYg3PUm39r033c/wCUV0wubdS7f2tT/dzflOXSSAQhCAQhVHrX1k7rboKB/wA76tRM36oc42H3+RPLv4A3ra1m7reUGHv+d9WpmbwiHONh5v5E8u/hRZH/ADzJKfLf+epKxLUDGykLU8WrEtQMkJCE6QsSEFm/4eqEvxGWblFSu/mkcGj4ByujWBPsUUg99zGDtu8X+AK0r/Dzg+6o56pwzqJrNPPdxAgf7nOWw6xp9p9HTDm90r+5o2W/Fx8kHt6IxbMA8F7ihYPDsRMHYpqASPFwQlQg8vBn7JkhPFrrt+w7/m/wVa/4gtHjJDBXsGcJMc3UxPN2nwd/UVY2Incysm9n1ZPsnn4cVMxfDo6qCWnlF2SxuY7ucLXH4oOOgFmGr0cfwWShqJaWX1o3Wvyez2XjvChNagQNWQasw1ZhqBsNWQYnQ1ZBiDcdTTf2rT/dzflOXRi541PN/alP93N+U5dDoBCFWWs7WD8nD6Kjd88RaaQZiAHi1p5vt5d6CLrT1i7reUNC75z1aiVv1XVjD73U8u/hSTm/8qU5t8zmTxJzJPesCxBFLViWqSWrAtQRi1YlqkFqbLUDBCypaR8z2RRi75HhjB1c42CycFaeonRUzTuxCVvzcN2wX9uc8XD7I+JQXTo3hLaKlp6VnCKJrL+84D0neJuVpgk+W4lM8ZsjO6Z0swkOI/7tpbXpdi/ySmfIPXd6EI5mR3DyzPgvI0BwrdRhxGdvFBt7G2AHQLJCEAhCEDFbAJGFp6KDglSbGB/rR8P4o+R8OHkvVXj4vSuaWzRZObn2EcwewoNQ1w6FfLYflcDbzwNNwOM0IzLe0jMjxVAtauvKCsbMwPb3OB4tdzBVQa1tXpYX19G30Dd1TG0ZsPEysA5dRy4oKma1ONalaE41qDENWYYs2tTgag23VE39qQfdy/lOXQSoPVM39pwfYl/KK3bWPp5uA+jpHfPEWlkHCEH2Wn3/AMO9BhrK0+3AfR0bvniLTSDMQg+y0+/by71S7gTcm5JNyTmSepKkkXuTck5knMk9SViWIIxYsCxSixYOYgiFqbLVKc1NuagjFqbc1SXNTuHYbLUysggYXyPNmtHxJPIDqgz0a0flxCojpoeLjd7uUcY9Z57vxsupsCwmKigipoRZkbAB1cebieZJzXiav9DI8Lg2cnTvANRIB6x9xpOeyM7eai6d4+4WoKYneyD55wP0MR5X953wF+xB5WJVX+Z1oDM4YCWxn2Xvv6bx5WB7O1WDQ04jYGjovB0RwNsEbcuQWzIBCEIBCEIBI5txYpUINeqo30shmjF2n6Vg9odR2he1S1LJmB7CHNP/AIQR17E5LGHCxWu1NHLSvMsGYP0jPZeP0Pag0rWBqw2i+qw9oBzMsAyBPN0fT7PkqodEWktcCCDZwIsQehC6jwvFY6gHZycPXY7J7fDmO1eNpXoRS4gC5w3ctspWABx6bQ9od6DnhrU41q2jSDQKsoruLN7GPbjBdl/E3iFrbQglYZXSU797C7ZfsOaHDi0OGySOhseKYIvmcycyTmSepKUBZgIG9lBanbJCEDBam3NUkhNuCCM5qac1T6ajkmcI4mOe48GtBcfgt/0Y1USyFslc7ds47tpvI7sc7g3wuUGgYBo7UV8m6p2XPtOOUcY6udyV+6EaFwYZH6NnzOaBNKR6Tuey33W35ea9vCsLhpYxFTsaxg5AWuepPM9pWr6SaZ2caagtJLch8nGKHrb3ndnD8EE/S/SgUgEMI26iQfNs4iMfvJOg6DiT2XI8nQ/R0gmaYl0jztSOdm5zjmSjRfRYgmaYl8jztPe70nOceZJW8RRhosEGTW2FglQhAIQhAIQhAIQhAJHNByKVCDwcUwLaIkiJY8Ztc3JwKjU+kEkB2KthI/esH9TP1HktnTFTSMkFnAICkq45m7Ubmub1Bv59F5OMaIUVVcywtDj7bBu3+Y4+Kh1mi5a7eU7nRu6sJafG3HuKjjFa+nyka2YDr82/+YZfBB4eIapmm5p6gt6CRu0P5gR+C8SfVhXNvsmF/Szy2/mFYEOm0XCaKWM8/REjfNufwU1mllEfr2j7V2n4hBU7tXuIj6oHukYf1WUWrnEHfVsb3yN/RXDHjlK4XE8P/wAjR+JTU2klGz1qiLweHfggrSk1U1TvpJYmDs2pD+AWx4ZqspI7GZz5j0PoM8hn8V7dRptRM4SF/YxjnX+C8up08c7Kmpnu6OlcGDv2W3J8wg2rDsLgpm7METIx/C0C/eeJ8VCxrSempLiR+0/lGz05Se7l42WpynEq3J8hjYeLYgY8uhd63xXp4NoTHHYuAvz70Hj1mIVuJnYAMEB4taTvHt6Pf+g+K2TR/ReOBoyHDovepqNkYs0BSECNaBkEqEIBCEIBCEIBCEIBCEIBCEIBCEIBYuYDxCyQghT4VE/i0Lz5tFoHcvgvdQg1aTQqE9PJEehUI6eS2lCDwodFoG8vgvQgwqJnBoU1CDFrAOAWSEIBCEIBCEIBCEIBCEIP/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8" name="グループ化 7"/>
          <p:cNvGrpSpPr/>
          <p:nvPr/>
        </p:nvGrpSpPr>
        <p:grpSpPr>
          <a:xfrm>
            <a:off x="2681790" y="2213865"/>
            <a:ext cx="3690410" cy="2573520"/>
            <a:chOff x="2501770" y="2168860"/>
            <a:chExt cx="4430293" cy="3089480"/>
          </a:xfrm>
        </p:grpSpPr>
        <p:pic>
          <p:nvPicPr>
            <p:cNvPr id="1331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501770" y="2168860"/>
              <a:ext cx="4430293" cy="308948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4342" name="Picture 6" descr="http://www.phonedog.com/4/assets/img/video-play-icon.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056895" y="3046438"/>
              <a:ext cx="1334324" cy="1334324"/>
            </a:xfrm>
            <a:prstGeom prst="rect">
              <a:avLst/>
            </a:prstGeom>
            <a:noFill/>
            <a:extLst>
              <a:ext uri="{909E8E84-426E-40DD-AFC4-6F175D3DCCD1}">
                <a14:hiddenFill xmlns="" xmlns:a14="http://schemas.microsoft.com/office/drawing/2010/main">
                  <a:solidFill>
                    <a:srgbClr val="FFFFFF"/>
                  </a:solidFill>
                </a14:hiddenFill>
              </a:ext>
            </a:extLst>
          </p:spPr>
        </p:pic>
      </p:grpSp>
      <p:sp>
        <p:nvSpPr>
          <p:cNvPr id="7" name="正方形/長方形 6"/>
          <p:cNvSpPr/>
          <p:nvPr/>
        </p:nvSpPr>
        <p:spPr>
          <a:xfrm>
            <a:off x="683568" y="5013176"/>
            <a:ext cx="7848872" cy="1384995"/>
          </a:xfrm>
          <a:prstGeom prst="rect">
            <a:avLst/>
          </a:prstGeom>
        </p:spPr>
        <p:txBody>
          <a:bodyPr wrap="square">
            <a:spAutoFit/>
          </a:bodyPr>
          <a:lstStyle/>
          <a:p>
            <a:pPr marL="285750" indent="-285750">
              <a:buFont typeface="Wingdings" pitchFamily="2" charset="2"/>
              <a:buChar char="n"/>
            </a:pPr>
            <a:r>
              <a:rPr lang="en-US" altLang="ja-JP" sz="2100" dirty="0" smtClean="0"/>
              <a:t>After the last Dallas meeting, we prototyped system with current 60 GHz Wi-Fi (</a:t>
            </a:r>
            <a:r>
              <a:rPr lang="en-US" altLang="ja-JP" sz="2100" dirty="0" err="1" smtClean="0"/>
              <a:t>WiGig</a:t>
            </a:r>
            <a:r>
              <a:rPr lang="en-US" altLang="ja-JP" sz="2100" dirty="0" smtClean="0"/>
              <a:t>) module.</a:t>
            </a:r>
          </a:p>
          <a:p>
            <a:pPr marL="285750" indent="-285750">
              <a:buFont typeface="Wingdings" pitchFamily="2" charset="2"/>
              <a:buChar char="n"/>
            </a:pPr>
            <a:r>
              <a:rPr lang="en-US" altLang="ja-JP" sz="2100" dirty="0" smtClean="0"/>
              <a:t>It takes a few second for the initial link setup (association and authentication). </a:t>
            </a:r>
            <a:endParaRPr lang="ja-JP" altLang="en-US" sz="2100" dirty="0"/>
          </a:p>
        </p:txBody>
      </p:sp>
      <p:sp>
        <p:nvSpPr>
          <p:cNvPr id="4" name="タイトル 3"/>
          <p:cNvSpPr>
            <a:spLocks noGrp="1"/>
          </p:cNvSpPr>
          <p:nvPr>
            <p:ph type="title"/>
          </p:nvPr>
        </p:nvSpPr>
        <p:spPr>
          <a:xfrm>
            <a:off x="685800" y="685800"/>
            <a:ext cx="7772400" cy="1066800"/>
          </a:xfrm>
        </p:spPr>
        <p:txBody>
          <a:bodyPr/>
          <a:lstStyle/>
          <a:p>
            <a:r>
              <a:rPr lang="en-US" altLang="ja-JP" sz="2800" dirty="0">
                <a:latin typeface="Times New Roman" pitchFamily="18" charset="0"/>
                <a:ea typeface="Arial Unicode MS" pitchFamily="50" charset="-128"/>
                <a:cs typeface="Times New Roman" pitchFamily="18" charset="0"/>
              </a:rPr>
              <a:t>A prototype of High Speed Download Service System using current 60GHz Wi-Fi </a:t>
            </a:r>
            <a:r>
              <a:rPr lang="en-US" altLang="ja-JP" sz="2800" dirty="0" smtClean="0">
                <a:latin typeface="Times New Roman" pitchFamily="18" charset="0"/>
                <a:ea typeface="Arial Unicode MS" pitchFamily="50" charset="-128"/>
                <a:cs typeface="Times New Roman" pitchFamily="18" charset="0"/>
              </a:rPr>
              <a:t>module</a:t>
            </a:r>
            <a:endParaRPr kumimoji="1" lang="ja-JP" altLang="en-US" sz="2800" dirty="0">
              <a:latin typeface="Times New Roman" pitchFamily="18" charset="0"/>
              <a:cs typeface="Times New Roman" pitchFamily="18" charset="0"/>
            </a:endParaRPr>
          </a:p>
        </p:txBody>
      </p:sp>
      <p:sp>
        <p:nvSpPr>
          <p:cNvPr id="6" name="スライド番号プレースホルダー 5"/>
          <p:cNvSpPr>
            <a:spLocks noGrp="1"/>
          </p:cNvSpPr>
          <p:nvPr>
            <p:ph type="sldNum" sz="quarter" idx="4294967295"/>
          </p:nvPr>
        </p:nvSpPr>
        <p:spPr>
          <a:xfrm>
            <a:off x="4344988" y="6475413"/>
            <a:ext cx="530225" cy="182562"/>
          </a:xfrm>
          <a:prstGeom prst="rect">
            <a:avLst/>
          </a:prstGeom>
        </p:spPr>
        <p:txBody>
          <a:bodyPr/>
          <a:lstStyle/>
          <a:p>
            <a:r>
              <a:rPr lang="en-US" altLang="ja-JP" smtClean="0"/>
              <a:t>Slide </a:t>
            </a:r>
            <a:fld id="{FAA79551-912F-49C6-B8A3-CA06619F391E}" type="slidenum">
              <a:rPr lang="en-US" altLang="ja-JP" smtClean="0"/>
              <a:pPr/>
              <a:t>3</a:t>
            </a:fld>
            <a:endParaRPr lang="en-US" altLang="ja-JP"/>
          </a:p>
        </p:txBody>
      </p:sp>
    </p:spTree>
    <p:extLst>
      <p:ext uri="{BB962C8B-B14F-4D97-AF65-F5344CB8AC3E}">
        <p14:creationId xmlns="" xmlns:p14="http://schemas.microsoft.com/office/powerpoint/2010/main" val="4042684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2632926" y="2673545"/>
            <a:ext cx="3816424" cy="2205245"/>
          </a:xfrm>
          <a:prstGeom prst="roundRect">
            <a:avLst>
              <a:gd name="adj" fmla="val 5437"/>
            </a:avLst>
          </a:prstGeom>
          <a:solidFill>
            <a:schemeClr val="bg1">
              <a:lumMod val="95000"/>
            </a:schemeClr>
          </a:solidFill>
          <a:ln w="0" cap="sq">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833153" y="4241193"/>
            <a:ext cx="3476890" cy="461665"/>
          </a:xfrm>
          <a:prstGeom prst="rect">
            <a:avLst/>
          </a:prstGeom>
        </p:spPr>
        <p:txBody>
          <a:bodyPr wrap="square">
            <a:spAutoFit/>
          </a:bodyPr>
          <a:lstStyle/>
          <a:p>
            <a:r>
              <a:rPr lang="en-US" altLang="ja-JP" dirty="0" smtClean="0">
                <a:cs typeface="Arial" pitchFamily="34" charset="0"/>
              </a:rPr>
              <a:t>Video </a:t>
            </a:r>
            <a:r>
              <a:rPr lang="en-US" altLang="ja-JP" dirty="0">
                <a:cs typeface="Arial" pitchFamily="34" charset="0"/>
              </a:rPr>
              <a:t>on </a:t>
            </a:r>
            <a:r>
              <a:rPr lang="en-US" altLang="ja-JP" dirty="0" smtClean="0">
                <a:cs typeface="Arial" pitchFamily="34" charset="0"/>
              </a:rPr>
              <a:t>YouTube: </a:t>
            </a:r>
            <a:r>
              <a:rPr lang="en-US" altLang="ja-JP" dirty="0">
                <a:cs typeface="Arial" pitchFamily="34" charset="0"/>
              </a:rPr>
              <a:t>“Automatic ticket gates keep screaming,” </a:t>
            </a:r>
            <a:r>
              <a:rPr lang="en-US" altLang="ja-JP" dirty="0" smtClean="0">
                <a:cs typeface="Arial" pitchFamily="34" charset="0"/>
              </a:rPr>
              <a:t>by </a:t>
            </a:r>
            <a:r>
              <a:rPr lang="en-US" altLang="ja-JP" dirty="0" err="1" smtClean="0">
                <a:cs typeface="Arial" pitchFamily="34" charset="0"/>
              </a:rPr>
              <a:t>sknb</a:t>
            </a:r>
            <a:r>
              <a:rPr lang="en-US" altLang="ja-JP" dirty="0">
                <a:cs typeface="Arial" pitchFamily="34" charset="0"/>
              </a:rPr>
              <a:t>, </a:t>
            </a:r>
            <a:r>
              <a:rPr lang="en-US" altLang="ja-JP" dirty="0">
                <a:solidFill>
                  <a:srgbClr val="000000"/>
                </a:solidFill>
                <a:ea typeface="宋体" charset="-122"/>
                <a:cs typeface="Arial" pitchFamily="34" charset="0"/>
                <a:hlinkClick r:id="rId2"/>
              </a:rPr>
              <a:t>http://youtu.be/_r5rjvjquzY</a:t>
            </a:r>
            <a:endParaRPr lang="en-US" altLang="ja-JP" dirty="0">
              <a:solidFill>
                <a:srgbClr val="000000"/>
              </a:solidFill>
              <a:ea typeface="宋体" charset="-122"/>
              <a:cs typeface="Arial" pitchFamily="34" charset="0"/>
            </a:endParaRPr>
          </a:p>
        </p:txBody>
      </p:sp>
      <p:sp>
        <p:nvSpPr>
          <p:cNvPr id="2" name="タイトル 1"/>
          <p:cNvSpPr>
            <a:spLocks noGrp="1"/>
          </p:cNvSpPr>
          <p:nvPr>
            <p:ph type="title"/>
          </p:nvPr>
        </p:nvSpPr>
        <p:spPr>
          <a:xfrm>
            <a:off x="685800" y="685800"/>
            <a:ext cx="7772400" cy="1066800"/>
          </a:xfrm>
        </p:spPr>
        <p:txBody>
          <a:bodyPr/>
          <a:lstStyle/>
          <a:p>
            <a:r>
              <a:rPr lang="en-US" altLang="ja-JP" dirty="0" smtClean="0">
                <a:ea typeface="Arial Unicode MS" pitchFamily="50" charset="-128"/>
                <a:cs typeface="Times New Roman" pitchFamily="18" charset="0"/>
              </a:rPr>
              <a:t>Real touch and get</a:t>
            </a:r>
            <a:endParaRPr kumimoji="1" lang="ja-JP" altLang="en-US" dirty="0"/>
          </a:p>
        </p:txBody>
      </p:sp>
      <p:sp>
        <p:nvSpPr>
          <p:cNvPr id="3" name="コンテンツ プレースホルダ 2"/>
          <p:cNvSpPr>
            <a:spLocks noGrp="1"/>
          </p:cNvSpPr>
          <p:nvPr>
            <p:ph idx="1"/>
          </p:nvPr>
        </p:nvSpPr>
        <p:spPr>
          <a:xfrm>
            <a:off x="179512" y="4894152"/>
            <a:ext cx="8784976" cy="1559184"/>
          </a:xfrm>
        </p:spPr>
        <p:txBody>
          <a:bodyPr/>
          <a:lstStyle/>
          <a:p>
            <a:r>
              <a:rPr kumimoji="1" lang="en-US" altLang="ja-JP" sz="2100" dirty="0" smtClean="0">
                <a:latin typeface="Times New Roman" pitchFamily="18" charset="0"/>
                <a:cs typeface="Times New Roman" pitchFamily="18" charset="0"/>
              </a:rPr>
              <a:t>This video </a:t>
            </a:r>
            <a:r>
              <a:rPr lang="en-US" altLang="ja-JP" sz="2100" dirty="0" smtClean="0">
                <a:latin typeface="Times New Roman" pitchFamily="18" charset="0"/>
                <a:cs typeface="Times New Roman" pitchFamily="18" charset="0"/>
              </a:rPr>
              <a:t>shows busy toll gates in the train station in Japan, where NFC tickets to ride train are widely used to pay fares.</a:t>
            </a:r>
            <a:endParaRPr kumimoji="1" lang="en-US" altLang="ja-JP" sz="2100" dirty="0" smtClean="0">
              <a:latin typeface="Times New Roman" pitchFamily="18" charset="0"/>
              <a:cs typeface="Times New Roman" pitchFamily="18" charset="0"/>
            </a:endParaRPr>
          </a:p>
          <a:p>
            <a:r>
              <a:rPr kumimoji="1" lang="en-US" altLang="ja-JP" sz="2100" dirty="0" smtClean="0">
                <a:latin typeface="Times New Roman" pitchFamily="18" charset="0"/>
                <a:cs typeface="Times New Roman" pitchFamily="18" charset="0"/>
              </a:rPr>
              <a:t>Our goal of the download service is to get </a:t>
            </a:r>
            <a:r>
              <a:rPr kumimoji="1" lang="en-US" altLang="ja-JP" sz="2100" dirty="0" err="1" smtClean="0">
                <a:latin typeface="Times New Roman" pitchFamily="18" charset="0"/>
                <a:cs typeface="Times New Roman" pitchFamily="18" charset="0"/>
              </a:rPr>
              <a:t>Gbytes</a:t>
            </a:r>
            <a:r>
              <a:rPr kumimoji="1" lang="en-US" altLang="ja-JP" sz="2100" dirty="0" smtClean="0">
                <a:latin typeface="Times New Roman" pitchFamily="18" charset="0"/>
                <a:cs typeface="Times New Roman" pitchFamily="18" charset="0"/>
              </a:rPr>
              <a:t>-class content with instantaneous touch action just like this gate.</a:t>
            </a:r>
          </a:p>
        </p:txBody>
      </p:sp>
      <p:pic>
        <p:nvPicPr>
          <p:cNvPr id="6" name="Picture 6" descr="http://www.phonedog.com/4/assets/img/video-play-icon.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015855" y="3115432"/>
            <a:ext cx="1111485" cy="1111485"/>
          </a:xfrm>
          <a:prstGeom prst="rect">
            <a:avLst/>
          </a:prstGeom>
          <a:noFill/>
          <a:extLst>
            <a:ext uri="{909E8E84-426E-40DD-AFC4-6F175D3DCCD1}">
              <a14:hiddenFill xmlns="" xmlns:a14="http://schemas.microsoft.com/office/drawing/2010/main">
                <a:solidFill>
                  <a:srgbClr val="FFFFFF"/>
                </a:solidFill>
              </a14:hiddenFill>
            </a:ext>
          </a:extLst>
        </p:spPr>
      </p:pic>
      <p:sp>
        <p:nvSpPr>
          <p:cNvPr id="8" name="正方形/長方形 7"/>
          <p:cNvSpPr/>
          <p:nvPr/>
        </p:nvSpPr>
        <p:spPr>
          <a:xfrm>
            <a:off x="566555" y="1763815"/>
            <a:ext cx="8288701" cy="904863"/>
          </a:xfrm>
          <a:prstGeom prst="rect">
            <a:avLst/>
          </a:prstGeom>
          <a:noFill/>
          <a:ln>
            <a:noFill/>
          </a:ln>
        </p:spPr>
        <p:txBody>
          <a:bodyPr wrap="square">
            <a:spAutoFit/>
          </a:bodyPr>
          <a:lstStyle/>
          <a:p>
            <a:pPr marL="6350" lvl="1" algn="ctr">
              <a:spcBef>
                <a:spcPct val="20000"/>
              </a:spcBef>
            </a:pPr>
            <a:r>
              <a:rPr lang="en-US" altLang="ja-JP" sz="2400" dirty="0" smtClean="0">
                <a:solidFill>
                  <a:schemeClr val="tx2"/>
                </a:solidFill>
                <a:ea typeface="Arial Unicode MS" pitchFamily="50" charset="-128"/>
                <a:cs typeface="Times New Roman" pitchFamily="18" charset="0"/>
              </a:rPr>
              <a:t>The total contact time have to be less than 1 second.</a:t>
            </a:r>
            <a:endParaRPr lang="ja-JP" altLang="en-US" sz="1600" dirty="0" smtClean="0">
              <a:ea typeface="Arial Unicode MS" pitchFamily="50" charset="-128"/>
              <a:cs typeface="Times New Roman" pitchFamily="18" charset="0"/>
            </a:endParaRPr>
          </a:p>
          <a:p>
            <a:pPr marL="6350" lvl="1" algn="ctr">
              <a:spcBef>
                <a:spcPct val="20000"/>
              </a:spcBef>
            </a:pPr>
            <a:r>
              <a:rPr lang="en-US" altLang="ja-JP" sz="2400" dirty="0" smtClean="0">
                <a:solidFill>
                  <a:schemeClr val="tx2"/>
                </a:solidFill>
                <a:ea typeface="Arial Unicode MS" pitchFamily="50" charset="-128"/>
                <a:cs typeface="Times New Roman" pitchFamily="18" charset="0"/>
              </a:rPr>
              <a:t>We need a fast link establishment  (&lt;100 </a:t>
            </a:r>
            <a:r>
              <a:rPr lang="en-US" altLang="ja-JP" sz="2400" dirty="0" err="1" smtClean="0">
                <a:solidFill>
                  <a:schemeClr val="tx2"/>
                </a:solidFill>
                <a:ea typeface="Arial Unicode MS" pitchFamily="50" charset="-128"/>
                <a:cs typeface="Times New Roman" pitchFamily="18" charset="0"/>
              </a:rPr>
              <a:t>msec</a:t>
            </a:r>
            <a:r>
              <a:rPr lang="en-US" altLang="ja-JP" sz="2400" dirty="0" smtClean="0">
                <a:solidFill>
                  <a:schemeClr val="tx2"/>
                </a:solidFill>
                <a:ea typeface="Arial Unicode MS" pitchFamily="50" charset="-128"/>
                <a:cs typeface="Times New Roman" pitchFamily="18" charset="0"/>
              </a:rPr>
              <a:t>).</a:t>
            </a:r>
            <a:endParaRPr lang="en-US" altLang="ja-JP" sz="2400" dirty="0">
              <a:solidFill>
                <a:schemeClr val="tx2"/>
              </a:solidFill>
              <a:ea typeface="Arial Unicode MS" pitchFamily="50" charset="-128"/>
              <a:cs typeface="Times New Roman" pitchFamily="18" charset="0"/>
            </a:endParaRPr>
          </a:p>
        </p:txBody>
      </p:sp>
      <p:sp>
        <p:nvSpPr>
          <p:cNvPr id="7" name="スライド番号プレースホルダー 6"/>
          <p:cNvSpPr>
            <a:spLocks noGrp="1"/>
          </p:cNvSpPr>
          <p:nvPr>
            <p:ph type="sldNum" sz="quarter" idx="4294967295"/>
          </p:nvPr>
        </p:nvSpPr>
        <p:spPr>
          <a:xfrm>
            <a:off x="4344988" y="6475413"/>
            <a:ext cx="530225" cy="182562"/>
          </a:xfrm>
          <a:prstGeom prst="rect">
            <a:avLst/>
          </a:prstGeom>
        </p:spPr>
        <p:txBody>
          <a:bodyPr/>
          <a:lstStyle/>
          <a:p>
            <a:r>
              <a:rPr lang="en-US" altLang="ja-JP" smtClean="0"/>
              <a:t>Slide </a:t>
            </a:r>
            <a:fld id="{FAA79551-912F-49C6-B8A3-CA06619F391E}" type="slidenum">
              <a:rPr lang="en-US" altLang="ja-JP" smtClean="0"/>
              <a:pPr/>
              <a:t>4</a:t>
            </a:fld>
            <a:endParaRPr lang="en-US" altLang="ja-JP"/>
          </a:p>
        </p:txBody>
      </p:sp>
    </p:spTree>
    <p:extLst>
      <p:ext uri="{BB962C8B-B14F-4D97-AF65-F5344CB8AC3E}">
        <p14:creationId xmlns="" xmlns:p14="http://schemas.microsoft.com/office/powerpoint/2010/main" val="1867323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846640" cy="4328120"/>
          </a:xfrm>
        </p:spPr>
        <p:txBody>
          <a:bodyPr/>
          <a:lstStyle/>
          <a:p>
            <a:r>
              <a:rPr lang="en-US" altLang="ja-JP" sz="2800" dirty="0" smtClean="0">
                <a:latin typeface="Times New Roman" pitchFamily="18" charset="0"/>
                <a:ea typeface="ＭＳ Ｐゴシック" charset="-128"/>
                <a:cs typeface="Times New Roman" pitchFamily="18" charset="0"/>
              </a:rPr>
              <a:t>The up-and-coming usage of </a:t>
            </a:r>
            <a:r>
              <a:rPr lang="en-US" altLang="ja-JP" sz="2800" dirty="0">
                <a:latin typeface="Times New Roman" pitchFamily="18" charset="0"/>
                <a:ea typeface="ＭＳ Ｐゴシック" charset="-128"/>
                <a:cs typeface="Times New Roman" pitchFamily="18" charset="0"/>
              </a:rPr>
              <a:t>the </a:t>
            </a:r>
            <a:r>
              <a:rPr lang="en-US" altLang="ja-JP" sz="2800" dirty="0" smtClean="0">
                <a:latin typeface="Times New Roman" pitchFamily="18" charset="0"/>
                <a:ea typeface="ＭＳ Ｐゴシック" charset="-128"/>
                <a:cs typeface="Times New Roman" pitchFamily="18" charset="0"/>
              </a:rPr>
              <a:t>kiosk in the 60-GHz band </a:t>
            </a:r>
            <a:r>
              <a:rPr lang="en-US" altLang="ja-JP" sz="2800" dirty="0">
                <a:latin typeface="Times New Roman" pitchFamily="18" charset="0"/>
                <a:ea typeface="ＭＳ Ｐゴシック" charset="-128"/>
                <a:cs typeface="Times New Roman" pitchFamily="18" charset="0"/>
              </a:rPr>
              <a:t>and the </a:t>
            </a:r>
            <a:r>
              <a:rPr lang="en-US" altLang="ja-JP" sz="2800" dirty="0" smtClean="0">
                <a:latin typeface="Times New Roman" pitchFamily="18" charset="0"/>
                <a:ea typeface="ＭＳ Ｐゴシック" charset="-128"/>
                <a:cs typeface="Times New Roman" pitchFamily="18" charset="0"/>
              </a:rPr>
              <a:t>requirements are presented.</a:t>
            </a:r>
            <a:endParaRPr lang="en-US" altLang="ja-JP" sz="2800" dirty="0" smtClean="0">
              <a:latin typeface="Times New Roman" pitchFamily="18" charset="0"/>
              <a:cs typeface="Times New Roman" pitchFamily="18" charset="0"/>
            </a:endParaRPr>
          </a:p>
          <a:p>
            <a:r>
              <a:rPr lang="en-US" altLang="ja-JP" sz="2800" dirty="0">
                <a:latin typeface="Times New Roman" pitchFamily="18" charset="0"/>
                <a:cs typeface="Times New Roman" pitchFamily="18" charset="0"/>
              </a:rPr>
              <a:t>Our goal of the download service is to </a:t>
            </a:r>
            <a:r>
              <a:rPr lang="en-US" altLang="ja-JP" sz="2800" dirty="0" smtClean="0">
                <a:latin typeface="Times New Roman" pitchFamily="18" charset="0"/>
                <a:cs typeface="Times New Roman" pitchFamily="18" charset="0"/>
              </a:rPr>
              <a:t>get </a:t>
            </a:r>
            <a:r>
              <a:rPr lang="en-US" altLang="ja-JP" sz="2800" dirty="0" err="1">
                <a:latin typeface="Times New Roman" pitchFamily="18" charset="0"/>
                <a:cs typeface="Times New Roman" pitchFamily="18" charset="0"/>
              </a:rPr>
              <a:t>Gbytes</a:t>
            </a:r>
            <a:r>
              <a:rPr lang="en-US" altLang="ja-JP" sz="2800" dirty="0">
                <a:latin typeface="Times New Roman" pitchFamily="18" charset="0"/>
                <a:cs typeface="Times New Roman" pitchFamily="18" charset="0"/>
              </a:rPr>
              <a:t>-class content with instantaneous touch action just like this gate.</a:t>
            </a:r>
          </a:p>
          <a:p>
            <a:r>
              <a:rPr lang="en-US" altLang="ja-JP" sz="2800" dirty="0" smtClean="0">
                <a:latin typeface="Times New Roman" pitchFamily="18" charset="0"/>
                <a:cs typeface="Times New Roman" pitchFamily="18" charset="0"/>
              </a:rPr>
              <a:t>After </a:t>
            </a:r>
            <a:r>
              <a:rPr lang="en-US" altLang="ja-JP" sz="2800" dirty="0">
                <a:latin typeface="Times New Roman" pitchFamily="18" charset="0"/>
                <a:cs typeface="Times New Roman" pitchFamily="18" charset="0"/>
              </a:rPr>
              <a:t>the last Dallas meeting, we </a:t>
            </a:r>
            <a:r>
              <a:rPr lang="en-US" altLang="ja-JP" sz="2800" dirty="0" smtClean="0">
                <a:latin typeface="Times New Roman" pitchFamily="18" charset="0"/>
                <a:cs typeface="Times New Roman" pitchFamily="18" charset="0"/>
              </a:rPr>
              <a:t>prototyped </a:t>
            </a:r>
            <a:r>
              <a:rPr lang="en-US" altLang="ja-JP" sz="2800" dirty="0">
                <a:latin typeface="Times New Roman" pitchFamily="18" charset="0"/>
                <a:cs typeface="Times New Roman" pitchFamily="18" charset="0"/>
              </a:rPr>
              <a:t>system with current 60 GHz Wi-Fi </a:t>
            </a:r>
            <a:r>
              <a:rPr lang="en-US" altLang="ja-JP" sz="2800" dirty="0" smtClean="0">
                <a:latin typeface="Times New Roman" pitchFamily="18" charset="0"/>
                <a:cs typeface="Times New Roman" pitchFamily="18" charset="0"/>
              </a:rPr>
              <a:t>(aka </a:t>
            </a:r>
            <a:r>
              <a:rPr lang="en-US" altLang="ja-JP" sz="2800" dirty="0" err="1" smtClean="0">
                <a:latin typeface="Times New Roman" pitchFamily="18" charset="0"/>
                <a:cs typeface="Times New Roman" pitchFamily="18" charset="0"/>
              </a:rPr>
              <a:t>WiGig</a:t>
            </a:r>
            <a:r>
              <a:rPr lang="en-US" altLang="ja-JP" sz="2800" dirty="0">
                <a:latin typeface="Times New Roman" pitchFamily="18" charset="0"/>
                <a:cs typeface="Times New Roman" pitchFamily="18" charset="0"/>
              </a:rPr>
              <a:t>) module</a:t>
            </a:r>
            <a:r>
              <a:rPr lang="en-US" altLang="ja-JP" sz="2800" dirty="0" smtClean="0">
                <a:latin typeface="Times New Roman" pitchFamily="18" charset="0"/>
                <a:cs typeface="Times New Roman" pitchFamily="18" charset="0"/>
              </a:rPr>
              <a:t>.</a:t>
            </a:r>
            <a:endParaRPr lang="en-US" altLang="ja-JP" sz="2800" dirty="0">
              <a:latin typeface="Times New Roman" pitchFamily="18" charset="0"/>
              <a:cs typeface="Times New Roman" pitchFamily="18" charset="0"/>
            </a:endParaRPr>
          </a:p>
        </p:txBody>
      </p:sp>
      <p:sp>
        <p:nvSpPr>
          <p:cNvPr id="3" name="タイトル 2"/>
          <p:cNvSpPr>
            <a:spLocks noGrp="1"/>
          </p:cNvSpPr>
          <p:nvPr>
            <p:ph type="title"/>
          </p:nvPr>
        </p:nvSpPr>
        <p:spPr/>
        <p:txBody>
          <a:bodyPr/>
          <a:lstStyle/>
          <a:p>
            <a:r>
              <a:rPr kumimoji="1" lang="en-US" altLang="ja-JP" dirty="0" smtClean="0"/>
              <a:t>Conclusion</a:t>
            </a:r>
            <a:endParaRPr kumimoji="1" lang="ja-JP" altLang="en-US" dirty="0"/>
          </a:p>
        </p:txBody>
      </p:sp>
      <p:sp>
        <p:nvSpPr>
          <p:cNvPr id="4" name="スライド番号プレースホルダー 3"/>
          <p:cNvSpPr>
            <a:spLocks noGrp="1"/>
          </p:cNvSpPr>
          <p:nvPr>
            <p:ph type="sldNum" sz="quarter" idx="11"/>
          </p:nvPr>
        </p:nvSpPr>
        <p:spPr/>
        <p:txBody>
          <a:bodyPr/>
          <a:lstStyle/>
          <a:p>
            <a:r>
              <a:rPr lang="en-US" altLang="ja-JP" smtClean="0"/>
              <a:t>Slide </a:t>
            </a:r>
            <a:fld id="{D82A7083-144B-4CAE-9BCE-F602E8314F10}" type="slidenum">
              <a:rPr lang="en-US" altLang="ja-JP" smtClean="0"/>
              <a:pPr/>
              <a:t>5</a:t>
            </a:fld>
            <a:endParaRPr lang="en-US" altLang="ja-JP"/>
          </a:p>
        </p:txBody>
      </p:sp>
    </p:spTree>
    <p:extLst>
      <p:ext uri="{BB962C8B-B14F-4D97-AF65-F5344CB8AC3E}">
        <p14:creationId xmlns="" xmlns:p14="http://schemas.microsoft.com/office/powerpoint/2010/main" val="168354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4294967295"/>
          </p:nvPr>
        </p:nvSpPr>
        <p:spPr>
          <a:xfrm>
            <a:off x="4344988" y="6475413"/>
            <a:ext cx="530225" cy="182562"/>
          </a:xfrm>
          <a:prstGeom prst="rect">
            <a:avLst/>
          </a:prstGeom>
        </p:spPr>
        <p:txBody>
          <a:bodyPr/>
          <a:lstStyle/>
          <a:p>
            <a:r>
              <a:rPr lang="en-US" altLang="ja-JP"/>
              <a:t>Slide </a:t>
            </a:r>
            <a:fld id="{6DD6B88C-6429-4533-A0C9-44D4AAC8ECE6}" type="slidenum">
              <a:rPr lang="en-US" altLang="ja-JP"/>
              <a:pPr/>
              <a:t>6</a:t>
            </a:fld>
            <a:endParaRPr lang="en-US" altLang="ja-JP"/>
          </a:p>
        </p:txBody>
      </p:sp>
      <p:sp>
        <p:nvSpPr>
          <p:cNvPr id="4098" name="Rectangle 2"/>
          <p:cNvSpPr>
            <a:spLocks noGrp="1" noChangeArrowheads="1"/>
          </p:cNvSpPr>
          <p:nvPr>
            <p:ph type="title"/>
          </p:nvPr>
        </p:nvSpPr>
        <p:spPr>
          <a:xfrm>
            <a:off x="685800" y="685800"/>
            <a:ext cx="7772400" cy="1066800"/>
          </a:xfrm>
          <a:ln/>
        </p:spPr>
        <p:txBody>
          <a:bodyPr/>
          <a:lstStyle/>
          <a:p>
            <a:r>
              <a:rPr lang="en-US" altLang="ja-JP" sz="3200" dirty="0" smtClean="0"/>
              <a:t>backup</a:t>
            </a:r>
            <a:endParaRPr lang="ja-JP" altLang="ja-JP" sz="3200" dirty="0"/>
          </a:p>
        </p:txBody>
      </p:sp>
      <p:sp>
        <p:nvSpPr>
          <p:cNvPr id="4099" name="Rectangle 3"/>
          <p:cNvSpPr>
            <a:spLocks noGrp="1" noChangeArrowheads="1"/>
          </p:cNvSpPr>
          <p:nvPr>
            <p:ph type="body" idx="1"/>
          </p:nvPr>
        </p:nvSpPr>
        <p:spPr>
          <a:ln/>
        </p:spPr>
        <p:txBody>
          <a:bodyPr/>
          <a:lstStyle/>
          <a:p>
            <a:endParaRPr lang="ja-JP" altLang="ja-JP" sz="2800" dirty="0"/>
          </a:p>
        </p:txBody>
      </p:sp>
    </p:spTree>
    <p:extLst>
      <p:ext uri="{BB962C8B-B14F-4D97-AF65-F5344CB8AC3E}">
        <p14:creationId xmlns="" xmlns:p14="http://schemas.microsoft.com/office/powerpoint/2010/main" val="1686284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54"/>
          <p:cNvSpPr>
            <a:spLocks noChangeArrowheads="1"/>
          </p:cNvSpPr>
          <p:nvPr/>
        </p:nvSpPr>
        <p:spPr bwMode="auto">
          <a:xfrm>
            <a:off x="5261789" y="2737574"/>
            <a:ext cx="3570651" cy="2946703"/>
          </a:xfrm>
          <a:prstGeom prst="roundRect">
            <a:avLst>
              <a:gd name="adj" fmla="val 3935"/>
            </a:avLst>
          </a:prstGeom>
          <a:solidFill>
            <a:schemeClr val="bg1"/>
          </a:solidFill>
          <a:ln w="9525" algn="ctr">
            <a:solidFill>
              <a:schemeClr val="tx1"/>
            </a:solidFill>
            <a:round/>
            <a:headEnd/>
            <a:tailEnd/>
          </a:ln>
          <a:effectLst>
            <a:outerShdw dist="53882" dir="2700000" algn="ctr" rotWithShape="0">
              <a:srgbClr val="000000">
                <a:alpha val="50000"/>
              </a:srgbClr>
            </a:outerShdw>
          </a:effectLst>
        </p:spPr>
        <p:txBody>
          <a:bodyPr wrap="none" anchor="ctr"/>
          <a:lstStyle/>
          <a:p>
            <a:pPr algn="ctr"/>
            <a:endParaRPr lang="ja-JP" altLang="en-US" b="1"/>
          </a:p>
        </p:txBody>
      </p:sp>
      <p:sp>
        <p:nvSpPr>
          <p:cNvPr id="17411" name="AutoShape 54"/>
          <p:cNvSpPr>
            <a:spLocks noChangeArrowheads="1"/>
          </p:cNvSpPr>
          <p:nvPr/>
        </p:nvSpPr>
        <p:spPr bwMode="auto">
          <a:xfrm>
            <a:off x="543739" y="2737574"/>
            <a:ext cx="4573588" cy="2946703"/>
          </a:xfrm>
          <a:prstGeom prst="roundRect">
            <a:avLst>
              <a:gd name="adj" fmla="val 3935"/>
            </a:avLst>
          </a:prstGeom>
          <a:solidFill>
            <a:schemeClr val="bg1"/>
          </a:solidFill>
          <a:ln w="9525" algn="ctr">
            <a:solidFill>
              <a:schemeClr val="tx1"/>
            </a:solidFill>
            <a:round/>
            <a:headEnd/>
            <a:tailEnd/>
          </a:ln>
          <a:effectLst>
            <a:outerShdw dist="53882" dir="2700000" algn="ctr" rotWithShape="0">
              <a:srgbClr val="000000">
                <a:alpha val="50000"/>
              </a:srgbClr>
            </a:outerShdw>
          </a:effectLst>
        </p:spPr>
        <p:txBody>
          <a:bodyPr wrap="none" anchor="ctr"/>
          <a:lstStyle/>
          <a:p>
            <a:pPr algn="ctr"/>
            <a:endParaRPr lang="ja-JP" altLang="en-US" b="1"/>
          </a:p>
        </p:txBody>
      </p:sp>
      <p:sp>
        <p:nvSpPr>
          <p:cNvPr id="17412" name="コンテンツ プレースホルダー 6"/>
          <p:cNvSpPr>
            <a:spLocks noGrp="1"/>
          </p:cNvSpPr>
          <p:nvPr>
            <p:ph idx="4294967295"/>
          </p:nvPr>
        </p:nvSpPr>
        <p:spPr>
          <a:xfrm>
            <a:off x="431540" y="1178750"/>
            <a:ext cx="7911106" cy="1035115"/>
          </a:xfrm>
          <a:ln/>
        </p:spPr>
        <p:txBody>
          <a:bodyPr/>
          <a:lstStyle/>
          <a:p>
            <a:pPr defTabSz="873125">
              <a:spcBef>
                <a:spcPts val="0"/>
              </a:spcBef>
              <a:buFont typeface="Wingdings" pitchFamily="2" charset="2"/>
              <a:buChar char="n"/>
            </a:pPr>
            <a:r>
              <a:rPr lang="en-US" altLang="ja-JP" sz="2000" dirty="0" smtClean="0">
                <a:solidFill>
                  <a:schemeClr val="tx2"/>
                </a:solidFill>
                <a:latin typeface="Arial Unicode MS" pitchFamily="50" charset="-128"/>
                <a:ea typeface="Arial Unicode MS" pitchFamily="50" charset="-128"/>
                <a:cs typeface="Arial Unicode MS" pitchFamily="50" charset="-128"/>
              </a:rPr>
              <a:t>We are focusing on the usage of 60-GHz communications with ultra-short-range (non-contact) communication.</a:t>
            </a:r>
          </a:p>
          <a:p>
            <a:pPr defTabSz="873125">
              <a:spcBef>
                <a:spcPts val="0"/>
              </a:spcBef>
              <a:buFont typeface="Wingdings" pitchFamily="2" charset="2"/>
              <a:buChar char="n"/>
            </a:pPr>
            <a:r>
              <a:rPr lang="en-US" altLang="ja-JP" sz="2000" dirty="0" smtClean="0">
                <a:solidFill>
                  <a:schemeClr val="tx2"/>
                </a:solidFill>
                <a:latin typeface="Arial Unicode MS" pitchFamily="50" charset="-128"/>
                <a:ea typeface="Arial Unicode MS" pitchFamily="50" charset="-128"/>
                <a:cs typeface="Arial Unicode MS" pitchFamily="50" charset="-128"/>
              </a:rPr>
              <a:t>The </a:t>
            </a:r>
            <a:r>
              <a:rPr lang="en-US" altLang="ja-JP" sz="2000" dirty="0">
                <a:solidFill>
                  <a:schemeClr val="tx2"/>
                </a:solidFill>
                <a:latin typeface="Arial Unicode MS" pitchFamily="50" charset="-128"/>
                <a:ea typeface="Arial Unicode MS" pitchFamily="50" charset="-128"/>
                <a:cs typeface="Arial Unicode MS" pitchFamily="50" charset="-128"/>
              </a:rPr>
              <a:t>t</a:t>
            </a:r>
            <a:r>
              <a:rPr lang="en-US" altLang="ja-JP" sz="2000" dirty="0" smtClean="0">
                <a:solidFill>
                  <a:schemeClr val="tx2"/>
                </a:solidFill>
                <a:latin typeface="Arial Unicode MS" pitchFamily="50" charset="-128"/>
                <a:ea typeface="Arial Unicode MS" pitchFamily="50" charset="-128"/>
                <a:cs typeface="Arial Unicode MS" pitchFamily="50" charset="-128"/>
              </a:rPr>
              <a:t>otal </a:t>
            </a:r>
            <a:r>
              <a:rPr lang="en-US" altLang="ja-JP" sz="2000" dirty="0">
                <a:solidFill>
                  <a:schemeClr val="tx2"/>
                </a:solidFill>
                <a:latin typeface="Arial Unicode MS" pitchFamily="50" charset="-128"/>
                <a:ea typeface="Arial Unicode MS" pitchFamily="50" charset="-128"/>
                <a:cs typeface="Arial Unicode MS" pitchFamily="50" charset="-128"/>
              </a:rPr>
              <a:t>c</a:t>
            </a:r>
            <a:r>
              <a:rPr lang="en-US" altLang="ja-JP" sz="2000" dirty="0" smtClean="0">
                <a:solidFill>
                  <a:schemeClr val="tx2"/>
                </a:solidFill>
                <a:latin typeface="Arial Unicode MS" pitchFamily="50" charset="-128"/>
                <a:ea typeface="Arial Unicode MS" pitchFamily="50" charset="-128"/>
                <a:cs typeface="Arial Unicode MS" pitchFamily="50" charset="-128"/>
              </a:rPr>
              <a:t>ontact time must be less than 1 second.</a:t>
            </a:r>
            <a:endParaRPr lang="ja-JP" altLang="en-US" sz="1400" dirty="0" smtClean="0">
              <a:latin typeface="Arial Unicode MS" pitchFamily="50" charset="-128"/>
              <a:ea typeface="Arial Unicode MS" pitchFamily="50" charset="-128"/>
              <a:cs typeface="Arial Unicode MS" pitchFamily="50" charset="-128"/>
            </a:endParaRPr>
          </a:p>
        </p:txBody>
      </p:sp>
      <p:sp>
        <p:nvSpPr>
          <p:cNvPr id="17414" name="Rectangle 77"/>
          <p:cNvSpPr txBox="1">
            <a:spLocks noChangeArrowheads="1"/>
          </p:cNvSpPr>
          <p:nvPr/>
        </p:nvSpPr>
        <p:spPr bwMode="auto">
          <a:xfrm>
            <a:off x="22196" y="673099"/>
            <a:ext cx="914400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defTabSz="873125">
              <a:defRPr>
                <a:solidFill>
                  <a:schemeClr val="tx1"/>
                </a:solidFill>
                <a:latin typeface="Arial" pitchFamily="34" charset="0"/>
              </a:defRPr>
            </a:lvl1pPr>
            <a:lvl2pPr marL="742950" indent="-285750" defTabSz="873125">
              <a:defRPr>
                <a:solidFill>
                  <a:schemeClr val="tx1"/>
                </a:solidFill>
                <a:latin typeface="Arial" pitchFamily="34" charset="0"/>
              </a:defRPr>
            </a:lvl2pPr>
            <a:lvl3pPr marL="1143000" indent="-228600" defTabSz="873125">
              <a:defRPr>
                <a:solidFill>
                  <a:schemeClr val="tx1"/>
                </a:solidFill>
                <a:latin typeface="Arial" pitchFamily="34" charset="0"/>
              </a:defRPr>
            </a:lvl3pPr>
            <a:lvl4pPr marL="1600200" indent="-228600" defTabSz="873125">
              <a:defRPr>
                <a:solidFill>
                  <a:schemeClr val="tx1"/>
                </a:solidFill>
                <a:latin typeface="Arial" pitchFamily="34" charset="0"/>
              </a:defRPr>
            </a:lvl4pPr>
            <a:lvl5pPr marL="2057400" indent="-228600" defTabSz="873125">
              <a:defRPr>
                <a:solidFill>
                  <a:schemeClr val="tx1"/>
                </a:solidFill>
                <a:latin typeface="Arial" pitchFamily="34" charset="0"/>
              </a:defRPr>
            </a:lvl5pPr>
            <a:lvl6pPr marL="2514600" indent="-228600" defTabSz="873125" fontAlgn="base">
              <a:spcBef>
                <a:spcPct val="0"/>
              </a:spcBef>
              <a:spcAft>
                <a:spcPct val="0"/>
              </a:spcAft>
              <a:defRPr>
                <a:solidFill>
                  <a:schemeClr val="tx1"/>
                </a:solidFill>
                <a:latin typeface="Arial" pitchFamily="34" charset="0"/>
              </a:defRPr>
            </a:lvl6pPr>
            <a:lvl7pPr marL="2971800" indent="-228600" defTabSz="873125" fontAlgn="base">
              <a:spcBef>
                <a:spcPct val="0"/>
              </a:spcBef>
              <a:spcAft>
                <a:spcPct val="0"/>
              </a:spcAft>
              <a:defRPr>
                <a:solidFill>
                  <a:schemeClr val="tx1"/>
                </a:solidFill>
                <a:latin typeface="Arial" pitchFamily="34" charset="0"/>
              </a:defRPr>
            </a:lvl7pPr>
            <a:lvl8pPr marL="3429000" indent="-228600" defTabSz="873125" fontAlgn="base">
              <a:spcBef>
                <a:spcPct val="0"/>
              </a:spcBef>
              <a:spcAft>
                <a:spcPct val="0"/>
              </a:spcAft>
              <a:defRPr>
                <a:solidFill>
                  <a:schemeClr val="tx1"/>
                </a:solidFill>
                <a:latin typeface="Arial" pitchFamily="34" charset="0"/>
              </a:defRPr>
            </a:lvl8pPr>
            <a:lvl9pPr marL="3886200" indent="-228600" defTabSz="873125" fontAlgn="base">
              <a:spcBef>
                <a:spcPct val="0"/>
              </a:spcBef>
              <a:spcAft>
                <a:spcPct val="0"/>
              </a:spcAft>
              <a:defRPr>
                <a:solidFill>
                  <a:schemeClr val="tx1"/>
                </a:solidFill>
                <a:latin typeface="Arial" pitchFamily="34" charset="0"/>
              </a:defRPr>
            </a:lvl9pPr>
          </a:lstStyle>
          <a:p>
            <a:pPr algn="ctr"/>
            <a:r>
              <a:rPr lang="en-US" altLang="ja-JP" sz="2800" dirty="0">
                <a:solidFill>
                  <a:schemeClr val="tx2"/>
                </a:solidFill>
                <a:latin typeface="Times New Roman" pitchFamily="18" charset="0"/>
                <a:ea typeface="Arial Unicode MS" pitchFamily="50" charset="-128"/>
                <a:cs typeface="Times New Roman" pitchFamily="18" charset="0"/>
              </a:rPr>
              <a:t>Our Target Usage Models</a:t>
            </a:r>
          </a:p>
        </p:txBody>
      </p:sp>
      <p:grpSp>
        <p:nvGrpSpPr>
          <p:cNvPr id="17415" name="グループ化 484"/>
          <p:cNvGrpSpPr>
            <a:grpSpLocks/>
          </p:cNvGrpSpPr>
          <p:nvPr/>
        </p:nvGrpSpPr>
        <p:grpSpPr bwMode="auto">
          <a:xfrm>
            <a:off x="1894702" y="3884052"/>
            <a:ext cx="719137" cy="288925"/>
            <a:chOff x="3138033" y="1839341"/>
            <a:chExt cx="703261" cy="161926"/>
          </a:xfrm>
        </p:grpSpPr>
        <p:sp>
          <p:nvSpPr>
            <p:cNvPr id="17416" name="Oval 47"/>
            <p:cNvSpPr>
              <a:spLocks noChangeArrowheads="1"/>
            </p:cNvSpPr>
            <p:nvPr/>
          </p:nvSpPr>
          <p:spPr bwMode="auto">
            <a:xfrm flipV="1">
              <a:off x="3138033" y="1839341"/>
              <a:ext cx="703261" cy="161926"/>
            </a:xfrm>
            <a:prstGeom prst="ellipse">
              <a:avLst/>
            </a:prstGeom>
            <a:solidFill>
              <a:schemeClr val="bg1"/>
            </a:solidFill>
            <a:ln w="9525">
              <a:solidFill>
                <a:schemeClr val="tx1"/>
              </a:solidFill>
              <a:round/>
              <a:headEnd/>
              <a:tailEnd/>
            </a:ln>
          </p:spPr>
          <p:txBody>
            <a:bodyPr rot="10800000" wrap="none" anchor="ctr"/>
            <a:lstStyle/>
            <a:p>
              <a:endParaRPr lang="ja-JP" altLang="en-US" sz="1200">
                <a:latin typeface="ＭＳ Ｐゴシック" pitchFamily="50" charset="-128"/>
              </a:endParaRPr>
            </a:p>
          </p:txBody>
        </p:sp>
        <p:cxnSp>
          <p:nvCxnSpPr>
            <p:cNvPr id="17417" name="AutoShape 48"/>
            <p:cNvCxnSpPr>
              <a:cxnSpLocks noChangeShapeType="1"/>
              <a:stCxn id="17416" idx="3"/>
              <a:endCxn id="17416" idx="7"/>
            </p:cNvCxnSpPr>
            <p:nvPr/>
          </p:nvCxnSpPr>
          <p:spPr bwMode="auto">
            <a:xfrm>
              <a:off x="3241023" y="1863054"/>
              <a:ext cx="497281" cy="114499"/>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7418" name="AutoShape 49"/>
            <p:cNvCxnSpPr>
              <a:cxnSpLocks noChangeShapeType="1"/>
              <a:stCxn id="17416" idx="1"/>
              <a:endCxn id="17416" idx="5"/>
            </p:cNvCxnSpPr>
            <p:nvPr/>
          </p:nvCxnSpPr>
          <p:spPr bwMode="auto">
            <a:xfrm flipV="1">
              <a:off x="3241023" y="1863054"/>
              <a:ext cx="497281" cy="114499"/>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17419" name="Text Box 57"/>
          <p:cNvSpPr txBox="1">
            <a:spLocks noChangeArrowheads="1"/>
          </p:cNvSpPr>
          <p:nvPr/>
        </p:nvSpPr>
        <p:spPr bwMode="auto">
          <a:xfrm>
            <a:off x="1955027" y="2214354"/>
            <a:ext cx="5694364" cy="52322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17961" dir="2700000" algn="ctr" rotWithShape="0">
                    <a:srgbClr val="999999">
                      <a:alpha val="50000"/>
                    </a:srgbClr>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altLang="ja-JP" sz="2800" b="1" dirty="0" smtClean="0">
                <a:solidFill>
                  <a:srgbClr val="FF0000"/>
                </a:solidFill>
                <a:latin typeface="Arial Unicode MS" pitchFamily="50" charset="-128"/>
                <a:ea typeface="Arial Unicode MS" pitchFamily="50" charset="-128"/>
                <a:cs typeface="Arial Unicode MS" pitchFamily="50" charset="-128"/>
              </a:rPr>
              <a:t>High Speed Download Service</a:t>
            </a:r>
          </a:p>
        </p:txBody>
      </p:sp>
      <p:sp>
        <p:nvSpPr>
          <p:cNvPr id="17420" name="Rectangle 203"/>
          <p:cNvSpPr>
            <a:spLocks noChangeArrowheads="1"/>
          </p:cNvSpPr>
          <p:nvPr/>
        </p:nvSpPr>
        <p:spPr bwMode="auto">
          <a:xfrm>
            <a:off x="641094" y="3145967"/>
            <a:ext cx="1024346" cy="1203362"/>
          </a:xfrm>
          <a:prstGeom prst="roundRect">
            <a:avLst>
              <a:gd name="adj" fmla="val 5273"/>
            </a:avLst>
          </a:prstGeom>
          <a:solidFill>
            <a:srgbClr val="CCFFFF"/>
          </a:solidFill>
          <a:ln w="9525">
            <a:solidFill>
              <a:srgbClr val="0000FF"/>
            </a:solidFill>
            <a:miter lim="800000"/>
            <a:headEnd/>
            <a:tailEnd/>
          </a:ln>
        </p:spPr>
        <p:txBody>
          <a:bodyPr lIns="36000" tIns="0" rIns="36000" bIns="0"/>
          <a:lstStyle/>
          <a:p>
            <a:endParaRPr lang="ja-JP" altLang="en-US" sz="1200">
              <a:latin typeface="ＭＳ Ｐゴシック" pitchFamily="50" charset="-128"/>
            </a:endParaRPr>
          </a:p>
        </p:txBody>
      </p:sp>
      <p:pic>
        <p:nvPicPr>
          <p:cNvPr id="17421" name="Picture 3" descr="C:\Users\Tsubaki\AppData\Local\Microsoft\Windows\Temporary Internet Files\Content.IE5\NRK5HOOR\MC900434847[1].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23644" y="3214230"/>
            <a:ext cx="504825" cy="5064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22" name="Rectangle 17"/>
          <p:cNvSpPr>
            <a:spLocks noChangeArrowheads="1"/>
          </p:cNvSpPr>
          <p:nvPr/>
        </p:nvSpPr>
        <p:spPr bwMode="auto">
          <a:xfrm>
            <a:off x="641094" y="3720641"/>
            <a:ext cx="1024346" cy="708037"/>
          </a:xfrm>
          <a:prstGeom prst="rect">
            <a:avLst/>
          </a:prstGeom>
          <a:noFill/>
          <a:ln>
            <a:noFill/>
          </a:ln>
          <a:effectLst>
            <a:prstShdw prst="shdw13" dist="53882" dir="13500000">
              <a:schemeClr val="bg2">
                <a:alpha val="50000"/>
              </a:schemeClr>
            </a:prst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latin typeface="Arial Unicode MS" pitchFamily="50" charset="-128"/>
                <a:ea typeface="Arial Unicode MS" pitchFamily="50" charset="-128"/>
                <a:cs typeface="Arial Unicode MS" pitchFamily="50" charset="-128"/>
              </a:rPr>
              <a:t>Content Holder</a:t>
            </a:r>
            <a:endParaRPr lang="ja-JP" altLang="en-US" dirty="0">
              <a:latin typeface="Arial Unicode MS" pitchFamily="50" charset="-128"/>
              <a:ea typeface="Arial Unicode MS" pitchFamily="50" charset="-128"/>
              <a:cs typeface="Arial Unicode MS" pitchFamily="50" charset="-128"/>
            </a:endParaRPr>
          </a:p>
        </p:txBody>
      </p:sp>
      <p:pic>
        <p:nvPicPr>
          <p:cNvPr id="17423" name="Picture 216" descr="C:\Users\munenari\AppData\Local\Microsoft\Windows\Temporary Internet Files\Content.IE5\3F9QIPLX\MC900434845[1].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0044" y="3433305"/>
            <a:ext cx="401637" cy="2905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24" name="グループ化 225"/>
          <p:cNvGrpSpPr>
            <a:grpSpLocks/>
          </p:cNvGrpSpPr>
          <p:nvPr/>
        </p:nvGrpSpPr>
        <p:grpSpPr bwMode="auto">
          <a:xfrm>
            <a:off x="3631427" y="4795277"/>
            <a:ext cx="381000" cy="604837"/>
            <a:chOff x="3642102" y="728419"/>
            <a:chExt cx="387458" cy="712923"/>
          </a:xfrm>
        </p:grpSpPr>
        <p:sp>
          <p:nvSpPr>
            <p:cNvPr id="19" name="角丸四角形 904"/>
            <p:cNvSpPr/>
            <p:nvPr/>
          </p:nvSpPr>
          <p:spPr>
            <a:xfrm>
              <a:off x="3642102" y="728419"/>
              <a:ext cx="387458" cy="712923"/>
            </a:xfrm>
            <a:prstGeom prst="roundRect">
              <a:avLst>
                <a:gd name="adj" fmla="val 6061"/>
              </a:avLst>
            </a:prstGeom>
            <a:solidFill>
              <a:schemeClr val="bg1"/>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a:solidFill>
                  <a:srgbClr val="FFFFFF"/>
                </a:solidFill>
                <a:latin typeface="ＭＳ Ｐゴシック" pitchFamily="50" charset="-128"/>
              </a:endParaRPr>
            </a:p>
          </p:txBody>
        </p:sp>
        <p:grpSp>
          <p:nvGrpSpPr>
            <p:cNvPr id="17426" name="グループ化 152"/>
            <p:cNvGrpSpPr>
              <a:grpSpLocks/>
            </p:cNvGrpSpPr>
            <p:nvPr/>
          </p:nvGrpSpPr>
          <p:grpSpPr bwMode="auto">
            <a:xfrm>
              <a:off x="3658466" y="750774"/>
              <a:ext cx="346980" cy="660466"/>
              <a:chOff x="3876308" y="997852"/>
              <a:chExt cx="216024" cy="549416"/>
            </a:xfrm>
          </p:grpSpPr>
          <p:pic>
            <p:nvPicPr>
              <p:cNvPr id="17427" name="Picture 124"/>
              <p:cNvPicPr>
                <a:picLocks noChangeAspect="1" noChangeArrowheads="1"/>
              </p:cNvPicPr>
              <p:nvPr/>
            </p:nvPicPr>
            <p:blipFill>
              <a:blip r:embed="rId5" cstate="print">
                <a:extLst>
                  <a:ext uri="{28A0092B-C50C-407E-A947-70E740481C1C}">
                    <a14:useLocalDpi xmlns="" xmlns:a14="http://schemas.microsoft.com/office/drawing/2010/main" val="0"/>
                  </a:ext>
                </a:extLst>
              </a:blip>
              <a:srcRect l="15210" t="2953" r="5531" b="2362"/>
              <a:stretch>
                <a:fillRect/>
              </a:stretch>
            </p:blipFill>
            <p:spPr bwMode="auto">
              <a:xfrm>
                <a:off x="3889595" y="997852"/>
                <a:ext cx="196378" cy="549001"/>
              </a:xfrm>
              <a:prstGeom prst="rect">
                <a:avLst/>
              </a:prstGeom>
              <a:noFill/>
              <a:ln w="9525">
                <a:solidFill>
                  <a:srgbClr val="0000FF"/>
                </a:solidFill>
                <a:miter lim="800000"/>
                <a:headEnd/>
                <a:tailEnd/>
              </a:ln>
              <a:extLst>
                <a:ext uri="{909E8E84-426E-40DD-AFC4-6F175D3DCCD1}">
                  <a14:hiddenFill xmlns="" xmlns:a14="http://schemas.microsoft.com/office/drawing/2010/main">
                    <a:solidFill>
                      <a:srgbClr val="FFFFFF"/>
                    </a:solidFill>
                  </a14:hiddenFill>
                </a:ext>
              </a:extLst>
            </p:spPr>
          </p:pic>
          <p:sp>
            <p:nvSpPr>
              <p:cNvPr id="22" name="台形 907"/>
              <p:cNvSpPr/>
              <p:nvPr/>
            </p:nvSpPr>
            <p:spPr>
              <a:xfrm>
                <a:off x="3871145" y="1500706"/>
                <a:ext cx="221123" cy="46697"/>
              </a:xfrm>
              <a:prstGeom prst="trapezoid">
                <a:avLst/>
              </a:prstGeom>
              <a:solidFill>
                <a:schemeClr val="tx1">
                  <a:lumMod val="65000"/>
                  <a:lumOff val="35000"/>
                </a:schemeClr>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p>
            </p:txBody>
          </p:sp>
        </p:grpSp>
      </p:grpSp>
      <p:sp>
        <p:nvSpPr>
          <p:cNvPr id="17429" name="Rectangle 17"/>
          <p:cNvSpPr>
            <a:spLocks noChangeArrowheads="1"/>
          </p:cNvSpPr>
          <p:nvPr/>
        </p:nvSpPr>
        <p:spPr bwMode="auto">
          <a:xfrm>
            <a:off x="3550464" y="5392834"/>
            <a:ext cx="747713" cy="307975"/>
          </a:xfrm>
          <a:prstGeom prst="rect">
            <a:avLst/>
          </a:prstGeom>
          <a:noFill/>
          <a:ln>
            <a:noFill/>
          </a:ln>
          <a:effectLst>
            <a:prstShdw prst="shdw13" dist="53882" dir="13500000">
              <a:schemeClr val="bg2">
                <a:alpha val="50000"/>
              </a:schemeClr>
            </a:prst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sz="1400" dirty="0">
                <a:latin typeface="Arial Unicode MS" pitchFamily="50" charset="-128"/>
                <a:ea typeface="Arial Unicode MS" pitchFamily="50" charset="-128"/>
                <a:cs typeface="Arial Unicode MS" pitchFamily="50" charset="-128"/>
              </a:rPr>
              <a:t>Kiosk</a:t>
            </a:r>
            <a:endParaRPr lang="ja-JP" altLang="en-US" sz="1400" dirty="0">
              <a:latin typeface="Arial Unicode MS" pitchFamily="50" charset="-128"/>
              <a:ea typeface="Arial Unicode MS" pitchFamily="50" charset="-128"/>
              <a:cs typeface="Arial Unicode MS" pitchFamily="50" charset="-128"/>
            </a:endParaRPr>
          </a:p>
        </p:txBody>
      </p:sp>
      <p:pic>
        <p:nvPicPr>
          <p:cNvPr id="17430" name="Picture 5" descr="house_a02"/>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946964" y="4627002"/>
            <a:ext cx="790575" cy="744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31" name="Picture 62" descr="名称未設定 2"/>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580377" y="4963552"/>
            <a:ext cx="374650" cy="468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32" name="Rectangle 17"/>
          <p:cNvSpPr>
            <a:spLocks noChangeArrowheads="1"/>
          </p:cNvSpPr>
          <p:nvPr/>
        </p:nvSpPr>
        <p:spPr bwMode="auto">
          <a:xfrm>
            <a:off x="1010464" y="5396695"/>
            <a:ext cx="1016000" cy="307976"/>
          </a:xfrm>
          <a:prstGeom prst="rect">
            <a:avLst/>
          </a:prstGeom>
          <a:noFill/>
          <a:ln>
            <a:noFill/>
          </a:ln>
          <a:effectLst>
            <a:prstShdw prst="shdw13" dist="53882" dir="13500000">
              <a:schemeClr val="bg2">
                <a:alpha val="50000"/>
              </a:schemeClr>
            </a:prst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sz="1400">
                <a:latin typeface="Arial Unicode MS" pitchFamily="50" charset="-128"/>
                <a:ea typeface="Arial Unicode MS" pitchFamily="50" charset="-128"/>
                <a:cs typeface="Arial Unicode MS" pitchFamily="50" charset="-128"/>
              </a:rPr>
              <a:t>Home GW</a:t>
            </a:r>
            <a:endParaRPr lang="ja-JP" altLang="en-US" sz="1400">
              <a:latin typeface="Arial Unicode MS" pitchFamily="50" charset="-128"/>
              <a:ea typeface="Arial Unicode MS" pitchFamily="50" charset="-128"/>
              <a:cs typeface="Arial Unicode MS" pitchFamily="50" charset="-128"/>
            </a:endParaRPr>
          </a:p>
        </p:txBody>
      </p:sp>
      <p:cxnSp>
        <p:nvCxnSpPr>
          <p:cNvPr id="17433" name="直線コネクタ 28"/>
          <p:cNvCxnSpPr>
            <a:cxnSpLocks noChangeShapeType="1"/>
            <a:stCxn id="17423" idx="2"/>
            <a:endCxn id="17416" idx="3"/>
          </p:cNvCxnSpPr>
          <p:nvPr/>
        </p:nvCxnSpPr>
        <p:spPr bwMode="auto">
          <a:xfrm>
            <a:off x="1330863" y="3723817"/>
            <a:ext cx="669154" cy="202547"/>
          </a:xfrm>
          <a:prstGeom prst="line">
            <a:avLst/>
          </a:prstGeom>
          <a:noFill/>
          <a:ln w="9525" algn="ctr">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000000">
                      <a:alpha val="50000"/>
                    </a:srgbClr>
                  </a:outerShdw>
                </a:effectLst>
              </a14:hiddenEffects>
            </a:ext>
          </a:extLst>
        </p:spPr>
      </p:cxnSp>
      <p:cxnSp>
        <p:nvCxnSpPr>
          <p:cNvPr id="17434" name="直線コネクタ 31"/>
          <p:cNvCxnSpPr>
            <a:cxnSpLocks noChangeShapeType="1"/>
            <a:stCxn id="17416" idx="1"/>
            <a:endCxn id="17431" idx="0"/>
          </p:cNvCxnSpPr>
          <p:nvPr/>
        </p:nvCxnSpPr>
        <p:spPr bwMode="auto">
          <a:xfrm flipH="1">
            <a:off x="1767702" y="4130114"/>
            <a:ext cx="231775" cy="833438"/>
          </a:xfrm>
          <a:prstGeom prst="line">
            <a:avLst/>
          </a:prstGeom>
          <a:noFill/>
          <a:ln w="9525" algn="ctr">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000000">
                      <a:alpha val="50000"/>
                    </a:srgbClr>
                  </a:outerShdw>
                </a:effectLst>
              </a14:hiddenEffects>
            </a:ext>
          </a:extLst>
        </p:spPr>
      </p:cxnSp>
      <p:cxnSp>
        <p:nvCxnSpPr>
          <p:cNvPr id="17435" name="直線コネクタ 34"/>
          <p:cNvCxnSpPr>
            <a:cxnSpLocks noChangeShapeType="1"/>
            <a:stCxn id="17416" idx="7"/>
            <a:endCxn id="19" idx="1"/>
          </p:cNvCxnSpPr>
          <p:nvPr/>
        </p:nvCxnSpPr>
        <p:spPr bwMode="auto">
          <a:xfrm>
            <a:off x="2507477" y="4130114"/>
            <a:ext cx="1123950" cy="968375"/>
          </a:xfrm>
          <a:prstGeom prst="line">
            <a:avLst/>
          </a:prstGeom>
          <a:noFill/>
          <a:ln w="9525" algn="ctr">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000000">
                      <a:alpha val="50000"/>
                    </a:srgbClr>
                  </a:outerShdw>
                </a:effectLst>
              </a14:hiddenEffects>
            </a:ext>
          </a:extLst>
        </p:spPr>
      </p:cxnSp>
      <p:cxnSp>
        <p:nvCxnSpPr>
          <p:cNvPr id="17436" name="直線コネクタ 37"/>
          <p:cNvCxnSpPr>
            <a:cxnSpLocks noChangeShapeType="1"/>
            <a:stCxn id="17416" idx="4"/>
          </p:cNvCxnSpPr>
          <p:nvPr/>
        </p:nvCxnSpPr>
        <p:spPr bwMode="auto">
          <a:xfrm flipV="1">
            <a:off x="2254271" y="3451598"/>
            <a:ext cx="359568" cy="432454"/>
          </a:xfrm>
          <a:prstGeom prst="line">
            <a:avLst/>
          </a:prstGeom>
          <a:noFill/>
          <a:ln w="9525" algn="ctr">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000000">
                      <a:alpha val="50000"/>
                    </a:srgbClr>
                  </a:outerShdw>
                </a:effectLst>
              </a14:hiddenEffects>
            </a:ext>
          </a:extLst>
        </p:spPr>
      </p:cxnSp>
      <p:pic>
        <p:nvPicPr>
          <p:cNvPr id="17437" name="Picture 208" descr="overview_safari_20100225"/>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4431527" y="4917514"/>
            <a:ext cx="342900" cy="501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38" name="Picture 208" descr="overview_safari_20100225"/>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2136519" y="4757065"/>
            <a:ext cx="342900" cy="501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39" name="Freeform 144"/>
          <p:cNvSpPr>
            <a:spLocks/>
          </p:cNvSpPr>
          <p:nvPr/>
        </p:nvSpPr>
        <p:spPr bwMode="auto">
          <a:xfrm rot="20954223" flipH="1">
            <a:off x="1748652" y="4936564"/>
            <a:ext cx="466725" cy="160338"/>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0" name="Freeform 144"/>
          <p:cNvSpPr>
            <a:spLocks/>
          </p:cNvSpPr>
          <p:nvPr/>
        </p:nvSpPr>
        <p:spPr bwMode="auto">
          <a:xfrm rot="20954223" flipH="1">
            <a:off x="3964802" y="5014352"/>
            <a:ext cx="466725" cy="160337"/>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2" name="テキスト ボックス 45"/>
          <p:cNvSpPr txBox="1">
            <a:spLocks noChangeArrowheads="1"/>
          </p:cNvSpPr>
          <p:nvPr/>
        </p:nvSpPr>
        <p:spPr bwMode="auto">
          <a:xfrm>
            <a:off x="2802752" y="4795277"/>
            <a:ext cx="555625"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altLang="ja-JP" sz="1200">
                <a:latin typeface="Arial Unicode MS" pitchFamily="50" charset="-128"/>
                <a:ea typeface="Arial Unicode MS" pitchFamily="50" charset="-128"/>
                <a:cs typeface="Arial Unicode MS" pitchFamily="50" charset="-128"/>
              </a:rPr>
              <a:t>movie</a:t>
            </a:r>
            <a:endParaRPr lang="ja-JP" altLang="en-US" sz="1200">
              <a:latin typeface="Arial Unicode MS" pitchFamily="50" charset="-128"/>
              <a:ea typeface="Arial Unicode MS" pitchFamily="50" charset="-128"/>
              <a:cs typeface="Arial Unicode MS" pitchFamily="50" charset="-128"/>
            </a:endParaRPr>
          </a:p>
        </p:txBody>
      </p:sp>
      <p:pic>
        <p:nvPicPr>
          <p:cNvPr id="17443" name="Picture 208" descr="overview_safari_20100225"/>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6885407" y="4135811"/>
            <a:ext cx="342900" cy="501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44" name="Picture 22" descr="C:\Users\munenari\AppData\Local\Microsoft\Windows\Temporary Internet Files\Content.IE5\82ISWLNP\MC900360628[1].wmf"/>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5853532" y="3451598"/>
            <a:ext cx="741363" cy="161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45" name="Picture 13" descr="MC900432637[2]"/>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5884750" y="4713166"/>
            <a:ext cx="530225" cy="542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46" name="Group 83"/>
          <p:cNvGrpSpPr>
            <a:grpSpLocks/>
          </p:cNvGrpSpPr>
          <p:nvPr/>
        </p:nvGrpSpPr>
        <p:grpSpPr bwMode="auto">
          <a:xfrm>
            <a:off x="5350295" y="4056436"/>
            <a:ext cx="704850" cy="585787"/>
            <a:chOff x="4489" y="1865"/>
            <a:chExt cx="1269" cy="1055"/>
          </a:xfrm>
        </p:grpSpPr>
        <p:pic>
          <p:nvPicPr>
            <p:cNvPr id="17447" name="Picture 84"/>
            <p:cNvPicPr>
              <a:picLocks noChangeAspect="1" noChangeArrowheads="1"/>
            </p:cNvPicPr>
            <p:nvPr/>
          </p:nvPicPr>
          <p:blipFill>
            <a:blip r:embed="rId11" cstate="print">
              <a:extLst>
                <a:ext uri="{28A0092B-C50C-407E-A947-70E740481C1C}">
                  <a14:useLocalDpi xmlns="" xmlns:a14="http://schemas.microsoft.com/office/drawing/2010/main" val="0"/>
                </a:ext>
              </a:extLst>
            </a:blip>
            <a:srcRect/>
            <a:stretch>
              <a:fillRect/>
            </a:stretch>
          </p:blipFill>
          <p:spPr bwMode="auto">
            <a:xfrm>
              <a:off x="4489" y="1865"/>
              <a:ext cx="1269" cy="10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48" name="Picture 85"/>
            <p:cNvPicPr>
              <a:picLocks noChangeAspect="1" noChangeArrowheads="1"/>
            </p:cNvPicPr>
            <p:nvPr/>
          </p:nvPicPr>
          <p:blipFill>
            <a:blip r:embed="rId12" cstate="print">
              <a:extLst>
                <a:ext uri="{28A0092B-C50C-407E-A947-70E740481C1C}">
                  <a14:useLocalDpi xmlns="" xmlns:a14="http://schemas.microsoft.com/office/drawing/2010/main" val="0"/>
                </a:ext>
              </a:extLst>
            </a:blip>
            <a:srcRect/>
            <a:stretch>
              <a:fillRect/>
            </a:stretch>
          </p:blipFill>
          <p:spPr bwMode="auto">
            <a:xfrm>
              <a:off x="4654" y="2035"/>
              <a:ext cx="930" cy="5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7449" name="雲 898"/>
          <p:cNvSpPr>
            <a:spLocks/>
          </p:cNvSpPr>
          <p:nvPr/>
        </p:nvSpPr>
        <p:spPr bwMode="auto">
          <a:xfrm>
            <a:off x="2284653" y="3030384"/>
            <a:ext cx="1403915" cy="447778"/>
          </a:xfrm>
          <a:custGeom>
            <a:avLst/>
            <a:gdLst>
              <a:gd name="T0" fmla="*/ 2147483647 w 43200"/>
              <a:gd name="T1" fmla="*/ 2147483647 h 43200"/>
              <a:gd name="T2" fmla="*/ 2147483647 w 43200"/>
              <a:gd name="T3" fmla="*/ 2147483647 h 43200"/>
              <a:gd name="T4" fmla="*/ 2147483647 w 43200"/>
              <a:gd name="T5" fmla="*/ 2147483647 h 43200"/>
              <a:gd name="T6" fmla="*/ 2147483647 w 43200"/>
              <a:gd name="T7" fmla="*/ 2147483647 h 43200"/>
              <a:gd name="T8" fmla="*/ 2147483647 w 43200"/>
              <a:gd name="T9" fmla="*/ 2147483647 h 43200"/>
              <a:gd name="T10" fmla="*/ 2147483647 w 43200"/>
              <a:gd name="T11" fmla="*/ 2147483647 h 43200"/>
              <a:gd name="T12" fmla="*/ 2147483647 w 43200"/>
              <a:gd name="T13" fmla="*/ 2147483647 h 43200"/>
              <a:gd name="T14" fmla="*/ 2147483647 w 43200"/>
              <a:gd name="T15" fmla="*/ 2147483647 h 43200"/>
              <a:gd name="T16" fmla="*/ 2147483647 w 43200"/>
              <a:gd name="T17" fmla="*/ 2147483647 h 43200"/>
              <a:gd name="T18" fmla="*/ 2147483647 w 43200"/>
              <a:gd name="T19" fmla="*/ 2147483647 h 43200"/>
              <a:gd name="T20" fmla="*/ 2147483647 w 43200"/>
              <a:gd name="T21" fmla="*/ 2147483647 h 43200"/>
              <a:gd name="T22" fmla="*/ 2147483647 w 43200"/>
              <a:gd name="T23" fmla="*/ 2147483647 h 43200"/>
              <a:gd name="T24" fmla="*/ 2147483647 w 43200"/>
              <a:gd name="T25" fmla="*/ 2147483647 h 43200"/>
              <a:gd name="T26" fmla="*/ 2147483647 w 43200"/>
              <a:gd name="T27" fmla="*/ 2147483647 h 43200"/>
              <a:gd name="T28" fmla="*/ 2147483647 w 43200"/>
              <a:gd name="T29" fmla="*/ 2147483647 h 43200"/>
              <a:gd name="T30" fmla="*/ 2147483647 w 43200"/>
              <a:gd name="T31" fmla="*/ 2147483647 h 43200"/>
              <a:gd name="T32" fmla="*/ 2147483647 w 43200"/>
              <a:gd name="T33" fmla="*/ 2147483647 h 43200"/>
              <a:gd name="T34" fmla="*/ 2147483647 w 43200"/>
              <a:gd name="T35" fmla="*/ 2147483647 h 43200"/>
              <a:gd name="T36" fmla="*/ 2147483647 w 43200"/>
              <a:gd name="T37" fmla="*/ 2147483647 h 43200"/>
              <a:gd name="T38" fmla="*/ 2147483647 w 43200"/>
              <a:gd name="T39" fmla="*/ 2147483647 h 43200"/>
              <a:gd name="T40" fmla="*/ 2147483647 w 43200"/>
              <a:gd name="T41" fmla="*/ 2147483647 h 43200"/>
              <a:gd name="T42" fmla="*/ 2147483647 w 43200"/>
              <a:gd name="T43" fmla="*/ 2147483647 h 432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200"/>
              <a:gd name="T67" fmla="*/ 0 h 43200"/>
              <a:gd name="T68" fmla="*/ 43200 w 43200"/>
              <a:gd name="T69" fmla="*/ 43200 h 4320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solidFill>
            <a:schemeClr val="bg1"/>
          </a:solidFill>
          <a:ln w="9525" algn="ctr">
            <a:solidFill>
              <a:schemeClr val="tx1"/>
            </a:solidFill>
            <a:miter lim="800000"/>
            <a:headEnd/>
            <a:tailEnd/>
          </a:ln>
        </p:spPr>
        <p:txBody>
          <a:bodyPr wrap="none" lIns="0" tIns="0" rIns="0" bIns="0" anchor="ctr"/>
          <a:lstStyle/>
          <a:p>
            <a:pPr algn="ctr"/>
            <a:r>
              <a:rPr lang="en-US" altLang="ja-JP" sz="1200" dirty="0">
                <a:latin typeface="Arial Unicode MS" pitchFamily="50" charset="-128"/>
                <a:ea typeface="Arial Unicode MS" pitchFamily="50" charset="-128"/>
                <a:cs typeface="Arial Unicode MS" pitchFamily="50" charset="-128"/>
              </a:rPr>
              <a:t>Authentication</a:t>
            </a:r>
            <a:endParaRPr lang="ja-JP" altLang="en-US" sz="1200" dirty="0">
              <a:latin typeface="Arial Unicode MS" pitchFamily="50" charset="-128"/>
              <a:ea typeface="Arial Unicode MS" pitchFamily="50" charset="-128"/>
              <a:cs typeface="Arial Unicode MS" pitchFamily="50" charset="-128"/>
            </a:endParaRPr>
          </a:p>
        </p:txBody>
      </p:sp>
      <p:sp>
        <p:nvSpPr>
          <p:cNvPr id="17450" name="Freeform 144"/>
          <p:cNvSpPr>
            <a:spLocks/>
          </p:cNvSpPr>
          <p:nvPr/>
        </p:nvSpPr>
        <p:spPr bwMode="auto">
          <a:xfrm rot="1215860" flipH="1">
            <a:off x="6361532" y="3754811"/>
            <a:ext cx="466725" cy="160337"/>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1" name="Freeform 144"/>
          <p:cNvSpPr>
            <a:spLocks/>
          </p:cNvSpPr>
          <p:nvPr/>
        </p:nvSpPr>
        <p:spPr bwMode="auto">
          <a:xfrm rot="20762658" flipH="1">
            <a:off x="6255170" y="4272336"/>
            <a:ext cx="466725" cy="160337"/>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2" name="Freeform 144"/>
          <p:cNvSpPr>
            <a:spLocks/>
          </p:cNvSpPr>
          <p:nvPr/>
        </p:nvSpPr>
        <p:spPr bwMode="auto">
          <a:xfrm rot="18821029" flipH="1">
            <a:off x="6502026" y="4747792"/>
            <a:ext cx="466725" cy="160337"/>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3" name="テキスト ボックス 56"/>
          <p:cNvSpPr txBox="1">
            <a:spLocks noChangeArrowheads="1"/>
          </p:cNvSpPr>
          <p:nvPr/>
        </p:nvSpPr>
        <p:spPr bwMode="auto">
          <a:xfrm>
            <a:off x="6502786" y="3204705"/>
            <a:ext cx="2383987"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altLang="ja-JP" sz="1400" dirty="0">
                <a:latin typeface="Arial Unicode MS" pitchFamily="50" charset="-128"/>
                <a:ea typeface="Arial Unicode MS" pitchFamily="50" charset="-128"/>
                <a:cs typeface="Arial Unicode MS" pitchFamily="50" charset="-128"/>
              </a:rPr>
              <a:t>Audio and Video equipment</a:t>
            </a:r>
          </a:p>
          <a:p>
            <a:pPr algn="ctr"/>
            <a:r>
              <a:rPr lang="en-US" altLang="ja-JP" sz="1400" dirty="0">
                <a:latin typeface="Arial Unicode MS" pitchFamily="50" charset="-128"/>
                <a:ea typeface="Arial Unicode MS" pitchFamily="50" charset="-128"/>
                <a:cs typeface="Arial Unicode MS" pitchFamily="50" charset="-128"/>
              </a:rPr>
              <a:t> </a:t>
            </a:r>
            <a:r>
              <a:rPr lang="ja-JP" altLang="en-US" sz="1400" dirty="0">
                <a:latin typeface="Arial Unicode MS" pitchFamily="50" charset="-128"/>
                <a:ea typeface="Arial Unicode MS" pitchFamily="50" charset="-128"/>
                <a:cs typeface="Arial Unicode MS" pitchFamily="50" charset="-128"/>
              </a:rPr>
              <a:t>⇔ </a:t>
            </a:r>
            <a:r>
              <a:rPr lang="en-US" altLang="ja-JP" sz="1400" dirty="0">
                <a:latin typeface="Arial Unicode MS" pitchFamily="50" charset="-128"/>
                <a:ea typeface="Arial Unicode MS" pitchFamily="50" charset="-128"/>
                <a:cs typeface="Arial Unicode MS" pitchFamily="50" charset="-128"/>
              </a:rPr>
              <a:t>mobile terminal</a:t>
            </a:r>
            <a:endParaRPr lang="ja-JP" altLang="en-US" sz="1400" dirty="0">
              <a:latin typeface="Arial Unicode MS" pitchFamily="50" charset="-128"/>
              <a:ea typeface="Arial Unicode MS" pitchFamily="50" charset="-128"/>
              <a:cs typeface="Arial Unicode MS" pitchFamily="50" charset="-128"/>
            </a:endParaRPr>
          </a:p>
        </p:txBody>
      </p:sp>
      <p:sp>
        <p:nvSpPr>
          <p:cNvPr id="17454" name="Text Box 57"/>
          <p:cNvSpPr txBox="1">
            <a:spLocks noChangeArrowheads="1"/>
          </p:cNvSpPr>
          <p:nvPr/>
        </p:nvSpPr>
        <p:spPr bwMode="auto">
          <a:xfrm>
            <a:off x="636593" y="2737574"/>
            <a:ext cx="1376363" cy="3381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17961" dir="2700000" algn="ctr" rotWithShape="0">
                    <a:srgbClr val="999999">
                      <a:alpha val="50000"/>
                    </a:srgbClr>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ja-JP" sz="1600" b="1" u="sng">
                <a:latin typeface="Times New Roman" pitchFamily="18" charset="0"/>
                <a:ea typeface="Arial Unicode MS" pitchFamily="50" charset="-128"/>
                <a:cs typeface="Times New Roman" pitchFamily="18" charset="0"/>
              </a:rPr>
              <a:t>Public use</a:t>
            </a:r>
            <a:endParaRPr lang="ja-JP" altLang="en-US" sz="1600" b="1" u="sng">
              <a:latin typeface="Times New Roman" pitchFamily="18" charset="0"/>
              <a:ea typeface="Arial Unicode MS" pitchFamily="50" charset="-128"/>
              <a:cs typeface="Times New Roman" pitchFamily="18" charset="0"/>
            </a:endParaRPr>
          </a:p>
        </p:txBody>
      </p:sp>
      <p:sp>
        <p:nvSpPr>
          <p:cNvPr id="17455" name="Text Box 57"/>
          <p:cNvSpPr txBox="1">
            <a:spLocks noChangeArrowheads="1"/>
          </p:cNvSpPr>
          <p:nvPr/>
        </p:nvSpPr>
        <p:spPr bwMode="auto">
          <a:xfrm>
            <a:off x="5229231" y="2735986"/>
            <a:ext cx="1377950" cy="3381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17961" dir="2700000" algn="ctr" rotWithShape="0">
                    <a:srgbClr val="999999">
                      <a:alpha val="50000"/>
                    </a:srgbClr>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ja-JP" sz="1600" b="1" u="sng" dirty="0">
                <a:latin typeface="Times New Roman" pitchFamily="18" charset="0"/>
                <a:ea typeface="Arial Unicode MS" pitchFamily="50" charset="-128"/>
                <a:cs typeface="Times New Roman" pitchFamily="18" charset="0"/>
              </a:rPr>
              <a:t>Local use</a:t>
            </a:r>
            <a:endParaRPr lang="ja-JP" altLang="en-US" sz="1600" b="1" u="sng" dirty="0">
              <a:latin typeface="Times New Roman" pitchFamily="18" charset="0"/>
              <a:ea typeface="Arial Unicode MS" pitchFamily="50" charset="-128"/>
              <a:cs typeface="Times New Roman" pitchFamily="18" charset="0"/>
            </a:endParaRPr>
          </a:p>
        </p:txBody>
      </p:sp>
      <p:sp>
        <p:nvSpPr>
          <p:cNvPr id="17458" name="テキスト ボックス 45"/>
          <p:cNvSpPr txBox="1">
            <a:spLocks noChangeArrowheads="1"/>
          </p:cNvSpPr>
          <p:nvPr/>
        </p:nvSpPr>
        <p:spPr bwMode="auto">
          <a:xfrm>
            <a:off x="6252887" y="4886759"/>
            <a:ext cx="2658100" cy="738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altLang="ja-JP" sz="2100" dirty="0">
                <a:solidFill>
                  <a:srgbClr val="FF0000"/>
                </a:solidFill>
                <a:latin typeface="Arial Unicode MS" pitchFamily="50" charset="-128"/>
                <a:ea typeface="Arial Unicode MS" pitchFamily="50" charset="-128"/>
                <a:cs typeface="Arial Unicode MS" pitchFamily="50" charset="-128"/>
              </a:rPr>
              <a:t>Throughput </a:t>
            </a:r>
            <a:r>
              <a:rPr lang="en-US" altLang="ja-JP" sz="2100" dirty="0" smtClean="0">
                <a:solidFill>
                  <a:srgbClr val="FF0000"/>
                </a:solidFill>
                <a:latin typeface="Arial Unicode MS" pitchFamily="50" charset="-128"/>
                <a:ea typeface="Arial Unicode MS" pitchFamily="50" charset="-128"/>
                <a:cs typeface="Arial Unicode MS" pitchFamily="50" charset="-128"/>
              </a:rPr>
              <a:t>&gt;2Gbps</a:t>
            </a:r>
          </a:p>
          <a:p>
            <a:pPr algn="ctr"/>
            <a:r>
              <a:rPr lang="en-US" altLang="ja-JP" sz="2100" dirty="0" smtClean="0">
                <a:solidFill>
                  <a:srgbClr val="FF0000"/>
                </a:solidFill>
                <a:latin typeface="Arial Unicode MS" pitchFamily="50" charset="-128"/>
                <a:ea typeface="Arial Unicode MS" pitchFamily="50" charset="-128"/>
                <a:cs typeface="Arial Unicode MS" pitchFamily="50" charset="-128"/>
              </a:rPr>
              <a:t>Range &lt; 5cm</a:t>
            </a:r>
            <a:endParaRPr lang="ja-JP" altLang="en-US" sz="2100" dirty="0" smtClean="0">
              <a:solidFill>
                <a:srgbClr val="FF0000"/>
              </a:solidFill>
              <a:latin typeface="Arial Unicode MS" pitchFamily="50" charset="-128"/>
              <a:ea typeface="Arial Unicode MS" pitchFamily="50" charset="-128"/>
              <a:cs typeface="Arial Unicode MS" pitchFamily="50" charset="-128"/>
            </a:endParaRPr>
          </a:p>
        </p:txBody>
      </p:sp>
      <p:sp>
        <p:nvSpPr>
          <p:cNvPr id="2" name="正方形/長方形 1"/>
          <p:cNvSpPr/>
          <p:nvPr/>
        </p:nvSpPr>
        <p:spPr>
          <a:xfrm>
            <a:off x="515718" y="5936792"/>
            <a:ext cx="8288701" cy="461665"/>
          </a:xfrm>
          <a:prstGeom prst="rect">
            <a:avLst/>
          </a:prstGeom>
          <a:solidFill>
            <a:schemeClr val="accent2">
              <a:lumMod val="20000"/>
              <a:lumOff val="80000"/>
            </a:schemeClr>
          </a:solidFill>
          <a:ln>
            <a:solidFill>
              <a:schemeClr val="accent1"/>
            </a:solidFill>
          </a:ln>
        </p:spPr>
        <p:txBody>
          <a:bodyPr wrap="square">
            <a:spAutoFit/>
          </a:bodyPr>
          <a:lstStyle/>
          <a:p>
            <a:pPr marL="6350" lvl="1" algn="ctr">
              <a:spcBef>
                <a:spcPct val="20000"/>
              </a:spcBef>
            </a:pPr>
            <a:r>
              <a:rPr lang="en-US" altLang="ja-JP" sz="2400" dirty="0" smtClean="0">
                <a:solidFill>
                  <a:schemeClr val="tx2"/>
                </a:solidFill>
                <a:latin typeface="Arial Unicode MS" pitchFamily="50" charset="-128"/>
                <a:ea typeface="Arial Unicode MS" pitchFamily="50" charset="-128"/>
                <a:cs typeface="Arial Unicode MS" pitchFamily="50" charset="-128"/>
              </a:rPr>
              <a:t>We need a fast link establishment  (&lt;100 </a:t>
            </a:r>
            <a:r>
              <a:rPr lang="en-US" altLang="ja-JP" sz="2400" dirty="0" err="1" smtClean="0">
                <a:solidFill>
                  <a:schemeClr val="tx2"/>
                </a:solidFill>
                <a:latin typeface="Arial Unicode MS" pitchFamily="50" charset="-128"/>
                <a:ea typeface="Arial Unicode MS" pitchFamily="50" charset="-128"/>
                <a:cs typeface="Arial Unicode MS" pitchFamily="50" charset="-128"/>
              </a:rPr>
              <a:t>msec</a:t>
            </a:r>
            <a:r>
              <a:rPr lang="en-US" altLang="ja-JP" sz="2400" dirty="0" smtClean="0">
                <a:solidFill>
                  <a:schemeClr val="tx2"/>
                </a:solidFill>
                <a:latin typeface="Arial Unicode MS" pitchFamily="50" charset="-128"/>
                <a:ea typeface="Arial Unicode MS" pitchFamily="50" charset="-128"/>
                <a:cs typeface="Arial Unicode MS" pitchFamily="50" charset="-128"/>
              </a:rPr>
              <a:t>).</a:t>
            </a:r>
            <a:endParaRPr lang="en-US" altLang="ja-JP" sz="2400" dirty="0">
              <a:solidFill>
                <a:schemeClr val="tx2"/>
              </a:solidFill>
              <a:latin typeface="Arial Unicode MS" pitchFamily="50" charset="-128"/>
              <a:ea typeface="Arial Unicode MS" pitchFamily="50" charset="-128"/>
              <a:cs typeface="Arial Unicode MS" pitchFamily="50" charset="-128"/>
            </a:endParaRPr>
          </a:p>
        </p:txBody>
      </p:sp>
      <p:sp>
        <p:nvSpPr>
          <p:cNvPr id="57" name="テキスト ボックス 45"/>
          <p:cNvSpPr txBox="1">
            <a:spLocks noChangeArrowheads="1"/>
          </p:cNvSpPr>
          <p:nvPr/>
        </p:nvSpPr>
        <p:spPr bwMode="auto">
          <a:xfrm>
            <a:off x="2548575" y="3569210"/>
            <a:ext cx="2658100" cy="738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altLang="ja-JP" sz="2100" dirty="0">
                <a:solidFill>
                  <a:srgbClr val="FF0000"/>
                </a:solidFill>
                <a:latin typeface="Arial Unicode MS" pitchFamily="50" charset="-128"/>
                <a:ea typeface="Arial Unicode MS" pitchFamily="50" charset="-128"/>
                <a:cs typeface="Arial Unicode MS" pitchFamily="50" charset="-128"/>
              </a:rPr>
              <a:t>Throughput </a:t>
            </a:r>
            <a:r>
              <a:rPr lang="en-US" altLang="ja-JP" sz="2100" dirty="0" smtClean="0">
                <a:solidFill>
                  <a:srgbClr val="FF0000"/>
                </a:solidFill>
                <a:latin typeface="Arial Unicode MS" pitchFamily="50" charset="-128"/>
                <a:ea typeface="Arial Unicode MS" pitchFamily="50" charset="-128"/>
                <a:cs typeface="Arial Unicode MS" pitchFamily="50" charset="-128"/>
              </a:rPr>
              <a:t>&gt;2Gbps</a:t>
            </a:r>
          </a:p>
          <a:p>
            <a:pPr algn="ctr"/>
            <a:r>
              <a:rPr lang="en-US" altLang="ja-JP" sz="2100" dirty="0" smtClean="0">
                <a:solidFill>
                  <a:srgbClr val="FF0000"/>
                </a:solidFill>
                <a:latin typeface="Arial Unicode MS" pitchFamily="50" charset="-128"/>
                <a:ea typeface="Arial Unicode MS" pitchFamily="50" charset="-128"/>
                <a:cs typeface="Arial Unicode MS" pitchFamily="50" charset="-128"/>
              </a:rPr>
              <a:t>Range &lt; 5cm</a:t>
            </a:r>
            <a:endParaRPr lang="ja-JP" altLang="en-US" sz="2100" dirty="0" smtClean="0">
              <a:solidFill>
                <a:srgbClr val="FF0000"/>
              </a:solidFill>
              <a:latin typeface="Arial Unicode MS" pitchFamily="50" charset="-128"/>
              <a:ea typeface="Arial Unicode MS" pitchFamily="50" charset="-128"/>
              <a:cs typeface="Arial Unicode MS" pitchFamily="50" charset="-128"/>
            </a:endParaRPr>
          </a:p>
        </p:txBody>
      </p:sp>
      <p:pic>
        <p:nvPicPr>
          <p:cNvPr id="13314" name="Picture 2" descr="C:\Users\Hiraga\AppData\Local\Microsoft\Windows\Temporary Internet Files\Content.IE5\22KCPWBP\dglxasset[1].aspx"/>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2691593" y="4239890"/>
            <a:ext cx="590033" cy="555387"/>
          </a:xfrm>
          <a:prstGeom prst="rect">
            <a:avLst/>
          </a:prstGeom>
          <a:noFill/>
          <a:extLst>
            <a:ext uri="{909E8E84-426E-40DD-AFC4-6F175D3DCCD1}">
              <a14:hiddenFill xmlns="" xmlns:a14="http://schemas.microsoft.com/office/drawing/2010/main">
                <a:solidFill>
                  <a:srgbClr val="FFFFFF"/>
                </a:solidFill>
              </a14:hiddenFill>
            </a:ext>
          </a:extLst>
        </p:spPr>
      </p:pic>
      <p:sp>
        <p:nvSpPr>
          <p:cNvPr id="5" name="スライド番号プレースホルダー 4"/>
          <p:cNvSpPr>
            <a:spLocks noGrp="1"/>
          </p:cNvSpPr>
          <p:nvPr>
            <p:ph type="sldNum" sz="quarter" idx="4294967295"/>
          </p:nvPr>
        </p:nvSpPr>
        <p:spPr>
          <a:xfrm>
            <a:off x="4344988" y="6475413"/>
            <a:ext cx="530225" cy="182562"/>
          </a:xfrm>
          <a:prstGeom prst="rect">
            <a:avLst/>
          </a:prstGeom>
        </p:spPr>
        <p:txBody>
          <a:bodyPr/>
          <a:lstStyle/>
          <a:p>
            <a:r>
              <a:rPr lang="en-US" altLang="ja-JP" smtClean="0"/>
              <a:t>Slide </a:t>
            </a:r>
            <a:fld id="{E322095C-E3BC-4D30-82B5-8D27CB18595B}" type="slidenum">
              <a:rPr lang="en-US" altLang="ja-JP" smtClean="0"/>
              <a:pPr/>
              <a:t>7</a:t>
            </a:fld>
            <a:endParaRPr lang="en-US" altLang="ja-JP"/>
          </a:p>
        </p:txBody>
      </p:sp>
    </p:spTree>
    <p:extLst>
      <p:ext uri="{BB962C8B-B14F-4D97-AF65-F5344CB8AC3E}">
        <p14:creationId xmlns="" xmlns:p14="http://schemas.microsoft.com/office/powerpoint/2010/main" val="2583699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1815</TotalTime>
  <Words>490</Words>
  <Application>Microsoft Office PowerPoint</Application>
  <PresentationFormat>画面に合わせる (4:3)</PresentationFormat>
  <Paragraphs>82</Paragraphs>
  <Slides>7</Slides>
  <Notes>4</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スライド 2</vt:lpstr>
      <vt:lpstr>A prototype of High Speed Download Service System using current 60GHz Wi-Fi module</vt:lpstr>
      <vt:lpstr>Real touch and get</vt:lpstr>
      <vt:lpstr>Conclusion</vt:lpstr>
      <vt:lpstr>backup</vt:lpstr>
      <vt:lpstr>スライド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Ken Hiraga</dc:creator>
  <dc:description>&lt;doc#&gt;</dc:description>
  <cp:lastModifiedBy>a</cp:lastModifiedBy>
  <cp:revision>36</cp:revision>
  <cp:lastPrinted>2014-05-07T05:32:22Z</cp:lastPrinted>
  <dcterms:created xsi:type="dcterms:W3CDTF">2014-04-18T03:44:09Z</dcterms:created>
  <dcterms:modified xsi:type="dcterms:W3CDTF">2014-05-13T00:34:17Z</dcterms:modified>
</cp:coreProperties>
</file>