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handoutMasterIdLst>
    <p:handoutMasterId r:id="rId22"/>
  </p:handoutMasterIdLst>
  <p:sldIdLst>
    <p:sldId id="259" r:id="rId2"/>
    <p:sldId id="264" r:id="rId3"/>
    <p:sldId id="266" r:id="rId4"/>
    <p:sldId id="267" r:id="rId5"/>
    <p:sldId id="268" r:id="rId6"/>
    <p:sldId id="269" r:id="rId7"/>
    <p:sldId id="270" r:id="rId8"/>
    <p:sldId id="271" r:id="rId9"/>
    <p:sldId id="272" r:id="rId10"/>
    <p:sldId id="273" r:id="rId11"/>
    <p:sldId id="277" r:id="rId12"/>
    <p:sldId id="278" r:id="rId13"/>
    <p:sldId id="279" r:id="rId14"/>
    <p:sldId id="280" r:id="rId15"/>
    <p:sldId id="281" r:id="rId16"/>
    <p:sldId id="274" r:id="rId17"/>
    <p:sldId id="275" r:id="rId18"/>
    <p:sldId id="276" r:id="rId19"/>
    <p:sldId id="282" r:id="rId2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7972" autoAdjust="0"/>
  </p:normalViewPr>
  <p:slideViewPr>
    <p:cSldViewPr>
      <p:cViewPr varScale="1">
        <p:scale>
          <a:sx n="91" d="100"/>
          <a:sy n="91" d="100"/>
        </p:scale>
        <p:origin x="-2536"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May 14</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19</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May 14</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19</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662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B63FDFD-3102-3049-A183-1639AB154947}" type="slidenum">
              <a:rPr lang="en-US"/>
              <a:pPr/>
              <a:t>3</a:t>
            </a:fld>
            <a:endParaRPr lang="en-US"/>
          </a:p>
        </p:txBody>
      </p:sp>
      <p:sp>
        <p:nvSpPr>
          <p:cNvPr id="26628"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711FCB9D-75C8-AE45-9137-8A7A20FF9FE9}" type="slidenum">
              <a:rPr lang="en-US"/>
              <a:pPr algn="r"/>
              <a:t>3</a:t>
            </a:fld>
            <a:endParaRPr lang="en-US"/>
          </a:p>
        </p:txBody>
      </p:sp>
      <p:sp>
        <p:nvSpPr>
          <p:cNvPr id="26629"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62" tIns="45028" rIns="91662" bIns="45028"/>
          <a:lstStyle/>
          <a:p>
            <a:pPr defTabSz="914400"/>
            <a:endParaRPr lang="en-GB">
              <a:latin typeface="Times New Roman" charset="0"/>
              <a:ea typeface="ＭＳ Ｐゴシック" charset="0"/>
              <a:cs typeface="ＭＳ Ｐゴシック" charset="0"/>
            </a:endParaRPr>
          </a:p>
        </p:txBody>
      </p:sp>
      <p:sp>
        <p:nvSpPr>
          <p:cNvPr id="26630" name="Rectangle 1027"/>
          <p:cNvSpPr>
            <a:spLocks noGrp="1" noRot="1" noChangeAspect="1" noChangeArrowheads="1" noTextEdit="1"/>
          </p:cNvSpPr>
          <p:nvPr>
            <p:ph type="sldImg"/>
          </p:nvPr>
        </p:nvSpPr>
        <p:spPr>
          <a:xfrm>
            <a:off x="1157288" y="701675"/>
            <a:ext cx="4624387" cy="34686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867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AB7BD35-30BB-BF46-9732-13BA0757484F}" type="slidenum">
              <a:rPr lang="en-US"/>
              <a:pPr/>
              <a:t>4</a:t>
            </a:fld>
            <a:endParaRPr lang="en-US"/>
          </a:p>
        </p:txBody>
      </p:sp>
      <p:sp>
        <p:nvSpPr>
          <p:cNvPr id="28676"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3CF81E70-3440-824C-8AD1-947B4E232D14}" type="slidenum">
              <a:rPr lang="en-US"/>
              <a:pPr algn="r"/>
              <a:t>4</a:t>
            </a:fld>
            <a:endParaRPr lang="en-US"/>
          </a:p>
        </p:txBody>
      </p:sp>
      <p:sp>
        <p:nvSpPr>
          <p:cNvPr id="28677" name="Rectangle 2"/>
          <p:cNvSpPr>
            <a:spLocks noGrp="1" noRot="1" noChangeAspect="1" noChangeArrowheads="1" noTextEdit="1"/>
          </p:cNvSpPr>
          <p:nvPr>
            <p:ph type="sldImg"/>
          </p:nvPr>
        </p:nvSpPr>
        <p:spPr>
          <a:xfrm>
            <a:off x="1157288" y="701675"/>
            <a:ext cx="4624387" cy="3468688"/>
          </a:xfrm>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277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277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770CBF6E-EEED-2244-95D6-F632F099EA41}" type="slidenum">
              <a:rPr lang="en-US"/>
              <a:pPr/>
              <a:t>7</a:t>
            </a:fld>
            <a:endParaRPr lang="en-US"/>
          </a:p>
        </p:txBody>
      </p:sp>
      <p:sp>
        <p:nvSpPr>
          <p:cNvPr id="32772"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C77BC707-D005-DA4C-A2F7-A02FC5C411A4}" type="slidenum">
              <a:rPr lang="en-US"/>
              <a:pPr algn="r"/>
              <a:t>7</a:t>
            </a:fld>
            <a:endParaRPr lang="en-US"/>
          </a:p>
        </p:txBody>
      </p:sp>
      <p:sp>
        <p:nvSpPr>
          <p:cNvPr id="32773" name="Rectangle 2"/>
          <p:cNvSpPr>
            <a:spLocks noGrp="1" noRot="1" noChangeAspect="1" noChangeArrowheads="1" noTextEdit="1"/>
          </p:cNvSpPr>
          <p:nvPr>
            <p:ph type="sldImg"/>
          </p:nvPr>
        </p:nvSpPr>
        <p:spPr>
          <a:xfrm>
            <a:off x="1157288" y="701675"/>
            <a:ext cx="4624387" cy="3468688"/>
          </a:xfrm>
          <a:ln/>
        </p:spPr>
      </p:sp>
      <p:sp>
        <p:nvSpPr>
          <p:cNvPr id="327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9</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May 14</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9</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16</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May 14</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16</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17</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May 14</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17</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&lt;May 2014&gt;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14-</a:t>
            </a:r>
            <a:r>
              <a:rPr lang="en-US" b="1" dirty="0" smtClean="0"/>
              <a:t>0289-00-</a:t>
            </a:r>
            <a:r>
              <a:rPr lang="en-US" b="1" dirty="0" smtClean="0"/>
              <a:t>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hyperlink" Target="http://ieee802.org/Mike_Spring_Article_on_Stds_Proces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Opening/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March 2014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16 Mar2014</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a:t>
            </a:r>
            <a:r>
              <a:rPr lang="en-US" sz="1600" dirty="0">
                <a:latin typeface="Times New Roman" pitchFamily="18" charset="0"/>
                <a:ea typeface="ＭＳ Ｐゴシック" pitchFamily="-65" charset="-128"/>
                <a:cs typeface="+mn-cs"/>
              </a:rPr>
              <a:t>Opening Report for </a:t>
            </a:r>
            <a:r>
              <a:rPr lang="en-US" sz="1600" dirty="0" smtClean="0">
                <a:latin typeface="Times New Roman" pitchFamily="18" charset="0"/>
                <a:ea typeface="ＭＳ Ｐゴシック" pitchFamily="-65" charset="-128"/>
                <a:cs typeface="+mn-cs"/>
              </a:rPr>
              <a:t>March 2014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Opening 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Mar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smtClean="0">
                <a:latin typeface="Times New Roman" charset="0"/>
                <a:ea typeface="ＭＳ Ｐゴシック" charset="0"/>
                <a:cs typeface="ＭＳ Ｐゴシック" charset="0"/>
              </a:rPr>
              <a:t>SC Maintenance Detailed Agenda</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371600"/>
            <a:ext cx="87630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smtClean="0"/>
              <a:t>Monday 12 May, </a:t>
            </a:r>
            <a:r>
              <a:rPr lang="en-US" sz="2000" b="1" dirty="0"/>
              <a:t>AM1: </a:t>
            </a:r>
            <a:endParaRPr lang="en-US" sz="2000" b="1" dirty="0" smtClean="0"/>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review </a:t>
            </a:r>
            <a:r>
              <a:rPr lang="en-US" sz="2000" b="1" dirty="0">
                <a:solidFill>
                  <a:srgbClr val="000000"/>
                </a:solidFill>
                <a:latin typeface="+mj-lt"/>
                <a:ea typeface="Lucida Grande"/>
                <a:cs typeface="Lucida Grande"/>
              </a:rPr>
              <a:t>timing issues and </a:t>
            </a:r>
            <a:r>
              <a:rPr lang="en-US" sz="2000" b="1" dirty="0" smtClean="0">
                <a:solidFill>
                  <a:srgbClr val="000000"/>
                </a:solidFill>
                <a:latin typeface="+mj-lt"/>
                <a:ea typeface="Lucida Grande"/>
                <a:cs typeface="Lucida Grande"/>
              </a:rPr>
              <a:t>resolutions </a:t>
            </a: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review </a:t>
            </a:r>
            <a:r>
              <a:rPr lang="en-US" sz="2000" b="1" dirty="0">
                <a:solidFill>
                  <a:srgbClr val="000000"/>
                </a:solidFill>
                <a:latin typeface="+mj-lt"/>
                <a:ea typeface="Lucida Grande"/>
                <a:cs typeface="Lucida Grande"/>
              </a:rPr>
              <a:t>15-12</a:t>
            </a:r>
            <a:r>
              <a:rPr lang="en-US" sz="2000" b="1" dirty="0" smtClean="0">
                <a:solidFill>
                  <a:srgbClr val="000000"/>
                </a:solidFill>
                <a:latin typeface="+mj-lt"/>
                <a:ea typeface="Lucida Grande"/>
                <a:cs typeface="Lucida Grande"/>
              </a:rPr>
              <a:t>-367-08 </a:t>
            </a:r>
            <a:r>
              <a:rPr lang="en-US" sz="2000" b="1" dirty="0" smtClean="0">
                <a:solidFill>
                  <a:srgbClr val="000000"/>
                </a:solidFill>
                <a:latin typeface="+mj-lt"/>
                <a:ea typeface="Lucida Grande"/>
                <a:cs typeface="Lucida Grande"/>
              </a:rPr>
              <a:t>corrigenda</a:t>
            </a:r>
          </a:p>
          <a:p>
            <a:pPr marL="342900" indent="-342900">
              <a:buClr>
                <a:srgbClr val="FF0000"/>
              </a:buClr>
              <a:buFont typeface="Wingdings" charset="2"/>
              <a:buChar char="q"/>
            </a:pPr>
            <a:r>
              <a:rPr lang="en-US" sz="2000" b="1" dirty="0" smtClean="0">
                <a:solidFill>
                  <a:srgbClr val="000000"/>
                </a:solidFill>
                <a:latin typeface="+mj-lt"/>
                <a:ea typeface="Lucida Grande"/>
                <a:cs typeface="Lucida Grande"/>
              </a:rPr>
              <a:t>Tuesday, 13 May, PM1</a:t>
            </a:r>
            <a:endParaRPr lang="en-US" sz="2000" b="1" dirty="0" smtClean="0">
              <a:solidFill>
                <a:srgbClr val="000000"/>
              </a:solidFill>
              <a:latin typeface="+mj-lt"/>
              <a:ea typeface="Lucida Grande"/>
              <a:cs typeface="Lucida Grande"/>
            </a:endParaRP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 </a:t>
            </a:r>
            <a:r>
              <a:rPr lang="en-US" sz="2000" b="1" dirty="0" smtClean="0">
                <a:solidFill>
                  <a:srgbClr val="000000"/>
                </a:solidFill>
                <a:latin typeface="+mj-lt"/>
                <a:ea typeface="Lucida Grande"/>
                <a:cs typeface="Lucida Grande"/>
              </a:rPr>
              <a:t>review 802.15.4 roll-up</a:t>
            </a:r>
            <a:endParaRPr lang="en-US" sz="2000" b="1" dirty="0" smtClean="0">
              <a:solidFill>
                <a:srgbClr val="000000"/>
              </a:solidFill>
              <a:latin typeface="+mj-lt"/>
              <a:ea typeface="Lucida Grande"/>
              <a:cs typeface="Lucida Grande"/>
            </a:endParaRP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TG28 changes: slides 9 - 11</a:t>
            </a:r>
          </a:p>
          <a:p>
            <a:pPr marL="342900" indent="-342900">
              <a:buClr>
                <a:srgbClr val="FF0000"/>
              </a:buClr>
              <a:buFont typeface="Wingdings" charset="2"/>
              <a:buChar char="q"/>
            </a:pPr>
            <a:r>
              <a:rPr lang="en-US" sz="2000" b="1" dirty="0" smtClean="0"/>
              <a:t>Thursday </a:t>
            </a:r>
            <a:r>
              <a:rPr lang="en-US" sz="2000" b="1" dirty="0" smtClean="0"/>
              <a:t>15 May, </a:t>
            </a:r>
            <a:r>
              <a:rPr lang="en-US" sz="2000" b="1" dirty="0"/>
              <a:t>AM1: </a:t>
            </a:r>
            <a:endParaRPr lang="en-US" sz="2000" b="1" dirty="0" smtClean="0"/>
          </a:p>
          <a:p>
            <a:pPr marL="800100" lvl="1" indent="-342900">
              <a:buClr>
                <a:srgbClr val="FF0000"/>
              </a:buClr>
              <a:buFont typeface="Wingdings" charset="2"/>
              <a:buChar char="q"/>
            </a:pPr>
            <a:r>
              <a:rPr lang="en-US" sz="2000" b="1" dirty="0" smtClean="0"/>
              <a:t>Review </a:t>
            </a:r>
            <a:r>
              <a:rPr lang="en-US" sz="2000" b="1" dirty="0" smtClean="0"/>
              <a:t>editing</a:t>
            </a:r>
            <a:endParaRPr lang="en-US" sz="2000" dirty="0" smtClean="0"/>
          </a:p>
          <a:p>
            <a:pPr marL="342900" indent="-342900">
              <a:buClr>
                <a:srgbClr val="FF0000"/>
              </a:buClr>
              <a:buFont typeface="Wingdings" charset="2"/>
              <a:buChar char="q"/>
            </a:pPr>
            <a:r>
              <a:rPr lang="en-US" sz="2000" b="1" dirty="0" smtClean="0"/>
              <a:t>Thursday 15 May, </a:t>
            </a:r>
            <a:r>
              <a:rPr lang="en-US" sz="2000" b="1" dirty="0"/>
              <a:t>AM2: </a:t>
            </a:r>
            <a:endParaRPr lang="en-US" sz="2000" b="1" dirty="0" smtClean="0"/>
          </a:p>
          <a:p>
            <a:pPr marL="800100" lvl="1" indent="-342900">
              <a:buClr>
                <a:srgbClr val="FF0000"/>
              </a:buClr>
              <a:buFont typeface="Wingdings" charset="2"/>
              <a:buChar char="q"/>
            </a:pPr>
            <a:r>
              <a:rPr lang="en-US" sz="2000" b="1" dirty="0" smtClean="0"/>
              <a:t>802.15.4 </a:t>
            </a:r>
            <a:r>
              <a:rPr lang="en-US" sz="2000" b="1" dirty="0"/>
              <a:t>Revision </a:t>
            </a:r>
            <a:r>
              <a:rPr lang="en-US" sz="2000" b="1" dirty="0" smtClean="0"/>
              <a:t>drafting: </a:t>
            </a:r>
            <a:r>
              <a:rPr lang="en-US" sz="2000" b="1" dirty="0" smtClean="0">
                <a:solidFill>
                  <a:srgbClr val="000000"/>
                </a:solidFill>
                <a:latin typeface="+mj-lt"/>
                <a:ea typeface="Lucida Grande"/>
                <a:cs typeface="Lucida Grande"/>
              </a:rPr>
              <a:t>Approval </a:t>
            </a:r>
            <a:r>
              <a:rPr lang="en-US" sz="2000" b="1" dirty="0">
                <a:solidFill>
                  <a:srgbClr val="000000"/>
                </a:solidFill>
                <a:latin typeface="+mj-lt"/>
                <a:ea typeface="Lucida Grande"/>
                <a:cs typeface="Lucida Grande"/>
              </a:rPr>
              <a:t>of edits, approval to send draft out for comment review, approval from TG to LB draft after resolutions to comments from comment </a:t>
            </a:r>
            <a:r>
              <a:rPr lang="en-US" sz="2000" b="1" dirty="0" smtClean="0">
                <a:solidFill>
                  <a:srgbClr val="000000"/>
                </a:solidFill>
                <a:latin typeface="+mj-lt"/>
                <a:ea typeface="Lucida Grande"/>
                <a:cs typeface="Lucida Grande"/>
              </a:rPr>
              <a:t>review</a:t>
            </a:r>
          </a:p>
          <a:p>
            <a:pPr marL="800100" lvl="1" indent="-342900">
              <a:buClr>
                <a:srgbClr val="FF0000"/>
              </a:buClr>
              <a:buFont typeface="Wingdings" charset="2"/>
              <a:buChar char="q"/>
            </a:pPr>
            <a:r>
              <a:rPr lang="en-US" sz="2000" b="1" dirty="0" smtClean="0"/>
              <a:t>Operation </a:t>
            </a:r>
            <a:r>
              <a:rPr lang="en-US" sz="2000" b="1" dirty="0" smtClean="0"/>
              <a:t>Manual Changes (15-14-0158-00) </a:t>
            </a:r>
            <a:endParaRPr lang="en-US" sz="2000" dirty="0" smtClean="0"/>
          </a:p>
        </p:txBody>
      </p:sp>
    </p:spTree>
    <p:extLst>
      <p:ext uri="{BB962C8B-B14F-4D97-AF65-F5344CB8AC3E}">
        <p14:creationId xmlns:p14="http://schemas.microsoft.com/office/powerpoint/2010/main" val="126530409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7772400" cy="1066800"/>
          </a:xfrm>
        </p:spPr>
        <p:txBody>
          <a:bodyPr/>
          <a:lstStyle/>
          <a:p>
            <a:r>
              <a:rPr lang="en-US" dirty="0" smtClean="0"/>
              <a:t>Timing Status</a:t>
            </a:r>
            <a:endParaRPr lang="en-US" dirty="0"/>
          </a:p>
        </p:txBody>
      </p:sp>
      <p:sp>
        <p:nvSpPr>
          <p:cNvPr id="3" name="Content Placeholder 2"/>
          <p:cNvSpPr>
            <a:spLocks noGrp="1"/>
          </p:cNvSpPr>
          <p:nvPr>
            <p:ph idx="1"/>
          </p:nvPr>
        </p:nvSpPr>
        <p:spPr>
          <a:xfrm>
            <a:off x="152400" y="1066800"/>
            <a:ext cx="8686800" cy="5410200"/>
          </a:xfrm>
        </p:spPr>
        <p:txBody>
          <a:bodyPr/>
          <a:lstStyle/>
          <a:p>
            <a:pPr marL="0" indent="0">
              <a:buNone/>
            </a:pPr>
            <a:r>
              <a:rPr lang="en-US" sz="2800" dirty="0" smtClean="0"/>
              <a:t>Document in progress (15-14-0111-00-0mag) lists all the attributes, constants and parameters that specify or affect specification of MAC timing. </a:t>
            </a:r>
          </a:p>
          <a:p>
            <a:pPr lvl="1">
              <a:buFont typeface="Arial" panose="020B0604020202020204" pitchFamily="34" charset="0"/>
              <a:buChar char="•"/>
            </a:pPr>
            <a:r>
              <a:rPr lang="en-US" sz="2400" dirty="0" smtClean="0"/>
              <a:t>Color coded table - what it is and  where it came from</a:t>
            </a:r>
          </a:p>
          <a:p>
            <a:pPr lvl="2">
              <a:buFont typeface="Arial" panose="020B0604020202020204" pitchFamily="34" charset="0"/>
              <a:buChar char="•"/>
            </a:pPr>
            <a:r>
              <a:rPr lang="en-US" sz="2000" dirty="0" smtClean="0"/>
              <a:t>Red means serious issue probably can’t ignore</a:t>
            </a:r>
          </a:p>
          <a:p>
            <a:pPr lvl="2">
              <a:buFont typeface="Arial" panose="020B0604020202020204" pitchFamily="34" charset="0"/>
              <a:buChar char="•"/>
            </a:pPr>
            <a:r>
              <a:rPr lang="en-US" sz="2000" dirty="0" smtClean="0"/>
              <a:t>Yellow means may need attention</a:t>
            </a:r>
          </a:p>
          <a:p>
            <a:pPr lvl="2">
              <a:buFont typeface="Arial" panose="020B0604020202020204" pitchFamily="34" charset="0"/>
              <a:buChar char="•"/>
            </a:pPr>
            <a:r>
              <a:rPr lang="en-US" sz="2000" dirty="0" smtClean="0"/>
              <a:t>Blue means minor issues (editorial or other obvious fixes)</a:t>
            </a:r>
          </a:p>
          <a:p>
            <a:pPr lvl="1">
              <a:buFont typeface="Arial" panose="020B0604020202020204" pitchFamily="34" charset="0"/>
              <a:buChar char="•"/>
            </a:pPr>
            <a:r>
              <a:rPr lang="en-US" sz="2400" dirty="0" smtClean="0"/>
              <a:t>To include discussion of the issues</a:t>
            </a:r>
          </a:p>
          <a:p>
            <a:pPr lvl="2">
              <a:buFont typeface="Arial" panose="020B0604020202020204" pitchFamily="34" charset="0"/>
              <a:buChar char="•"/>
            </a:pPr>
            <a:r>
              <a:rPr lang="en-US" sz="2000" dirty="0" smtClean="0"/>
              <a:t>Problem statement (conflict, unclear, etc.)</a:t>
            </a:r>
          </a:p>
          <a:p>
            <a:pPr lvl="2">
              <a:buFont typeface="Arial" panose="020B0604020202020204" pitchFamily="34" charset="0"/>
              <a:buChar char="•"/>
            </a:pPr>
            <a:r>
              <a:rPr lang="en-US" sz="2000" dirty="0" smtClean="0"/>
              <a:t>Proposed fixes (eventually)</a:t>
            </a:r>
          </a:p>
          <a:p>
            <a:pPr>
              <a:buFont typeface="Arial" panose="020B0604020202020204" pitchFamily="34" charset="0"/>
              <a:buChar char="•"/>
            </a:pPr>
            <a:r>
              <a:rPr lang="en-US" sz="2800" dirty="0" smtClean="0"/>
              <a:t>Currently a work in progress</a:t>
            </a:r>
          </a:p>
          <a:p>
            <a:pPr lvl="1">
              <a:buFont typeface="Arial" panose="020B0604020202020204" pitchFamily="34" charset="0"/>
              <a:buChar char="•"/>
            </a:pPr>
            <a:r>
              <a:rPr lang="en-US" sz="2400" dirty="0" smtClean="0"/>
              <a:t>Initial version to circulate </a:t>
            </a:r>
            <a:r>
              <a:rPr lang="en-US" sz="2400" dirty="0"/>
              <a:t>among </a:t>
            </a:r>
            <a:r>
              <a:rPr lang="en-US" sz="2400" dirty="0" smtClean="0"/>
              <a:t>Coconspirators and be posted for next weeks call (4/March)</a:t>
            </a:r>
            <a:endParaRPr lang="en-US" sz="2400"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&lt;May 2014&gt;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11</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1909575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a:t>
            </a:r>
            <a:endParaRPr lang="en-US" dirty="0"/>
          </a:p>
        </p:txBody>
      </p:sp>
      <p:sp>
        <p:nvSpPr>
          <p:cNvPr id="3" name="Content Placeholder 2"/>
          <p:cNvSpPr>
            <a:spLocks noGrp="1"/>
          </p:cNvSpPr>
          <p:nvPr>
            <p:ph idx="1"/>
          </p:nvPr>
        </p:nvSpPr>
        <p:spPr>
          <a:xfrm>
            <a:off x="685800" y="1830388"/>
            <a:ext cx="7770813" cy="4264025"/>
          </a:xfrm>
        </p:spPr>
        <p:txBody>
          <a:bodyPr>
            <a:normAutofit fontScale="62500" lnSpcReduction="20000"/>
          </a:bodyPr>
          <a:lstStyle/>
          <a:p>
            <a:pPr>
              <a:buFont typeface="Arial" panose="020B0604020202020204" pitchFamily="34" charset="0"/>
              <a:buChar char="•"/>
            </a:pPr>
            <a:r>
              <a:rPr lang="en-US" dirty="0" smtClean="0"/>
              <a:t>Search standard for PIB attributes, constants and SAP parameters that may control or affect MAC timing</a:t>
            </a:r>
          </a:p>
          <a:p>
            <a:pPr lvl="1">
              <a:buFont typeface="Arial" panose="020B0604020202020204" pitchFamily="34" charset="0"/>
              <a:buChar char="•"/>
            </a:pPr>
            <a:r>
              <a:rPr lang="en-US" dirty="0" smtClean="0"/>
              <a:t>802.15.4-2011</a:t>
            </a:r>
            <a:endParaRPr lang="en-US" dirty="0"/>
          </a:p>
          <a:p>
            <a:pPr lvl="1">
              <a:buFont typeface="Arial" panose="020B0604020202020204" pitchFamily="34" charset="0"/>
              <a:buChar char="•"/>
            </a:pPr>
            <a:r>
              <a:rPr lang="en-US" dirty="0" smtClean="0"/>
              <a:t>802.15.4e-2012</a:t>
            </a:r>
            <a:endParaRPr lang="en-US" dirty="0"/>
          </a:p>
          <a:p>
            <a:pPr lvl="1">
              <a:buFont typeface="Arial" panose="020B0604020202020204" pitchFamily="34" charset="0"/>
              <a:buChar char="•"/>
            </a:pPr>
            <a:r>
              <a:rPr lang="en-US" dirty="0" smtClean="0"/>
              <a:t>802.15.4f-2012</a:t>
            </a:r>
            <a:endParaRPr lang="en-US" dirty="0"/>
          </a:p>
          <a:p>
            <a:pPr lvl="1">
              <a:buFont typeface="Arial" panose="020B0604020202020204" pitchFamily="34" charset="0"/>
              <a:buChar char="•"/>
            </a:pPr>
            <a:r>
              <a:rPr lang="en-US" dirty="0" smtClean="0"/>
              <a:t>802.15.4g-2012</a:t>
            </a:r>
            <a:endParaRPr lang="en-US" dirty="0"/>
          </a:p>
          <a:p>
            <a:pPr lvl="1">
              <a:buFont typeface="Arial" panose="020B0604020202020204" pitchFamily="34" charset="0"/>
              <a:buChar char="•"/>
            </a:pPr>
            <a:r>
              <a:rPr lang="en-US" dirty="0" smtClean="0"/>
              <a:t>802.15.4j-2013</a:t>
            </a:r>
            <a:r>
              <a:rPr lang="en-US" dirty="0"/>
              <a:t>.</a:t>
            </a:r>
          </a:p>
          <a:p>
            <a:pPr lvl="1">
              <a:buFont typeface="Arial" panose="020B0604020202020204" pitchFamily="34" charset="0"/>
              <a:buChar char="•"/>
            </a:pPr>
            <a:r>
              <a:rPr lang="en-US" dirty="0" smtClean="0"/>
              <a:t>802.15.4k-2013</a:t>
            </a:r>
            <a:endParaRPr lang="en-US" dirty="0"/>
          </a:p>
          <a:p>
            <a:pPr lvl="1">
              <a:buFont typeface="Arial" panose="020B0604020202020204" pitchFamily="34" charset="0"/>
              <a:buChar char="•"/>
            </a:pPr>
            <a:r>
              <a:rPr lang="en-US" dirty="0" smtClean="0"/>
              <a:t>Draft </a:t>
            </a:r>
            <a:r>
              <a:rPr lang="en-US" dirty="0"/>
              <a:t>P802.15.4m </a:t>
            </a:r>
          </a:p>
          <a:p>
            <a:pPr lvl="1">
              <a:buFont typeface="Arial" panose="020B0604020202020204" pitchFamily="34" charset="0"/>
              <a:buChar char="•"/>
            </a:pPr>
            <a:r>
              <a:rPr lang="en-US" dirty="0" smtClean="0"/>
              <a:t>Draft P802-15-4p</a:t>
            </a:r>
          </a:p>
          <a:p>
            <a:pPr>
              <a:buFont typeface="Arial" panose="020B0604020202020204" pitchFamily="34" charset="0"/>
              <a:buChar char="•"/>
            </a:pPr>
            <a:r>
              <a:rPr lang="en-US" dirty="0" smtClean="0"/>
              <a:t>Examine definition and use of each</a:t>
            </a:r>
          </a:p>
          <a:p>
            <a:pPr lvl="1">
              <a:buFont typeface="Arial" panose="020B0604020202020204" pitchFamily="34" charset="0"/>
              <a:buChar char="•"/>
            </a:pPr>
            <a:r>
              <a:rPr lang="en-US" dirty="0" smtClean="0"/>
              <a:t>Look for complex entanglements (dependencies or complex specs)</a:t>
            </a:r>
          </a:p>
          <a:p>
            <a:pPr lvl="1">
              <a:buFont typeface="Arial" panose="020B0604020202020204" pitchFamily="34" charset="0"/>
              <a:buChar char="•"/>
            </a:pPr>
            <a:r>
              <a:rPr lang="en-US" dirty="0" smtClean="0"/>
              <a:t>Look for conflicts amongst amendments</a:t>
            </a:r>
          </a:p>
          <a:p>
            <a:pPr lvl="1">
              <a:buFont typeface="Arial" panose="020B0604020202020204" pitchFamily="34" charset="0"/>
              <a:buChar char="•"/>
            </a:pPr>
            <a:r>
              <a:rPr lang="en-US" dirty="0" smtClean="0"/>
              <a:t>Consider history – what’s been confused and debated</a:t>
            </a:r>
          </a:p>
          <a:p>
            <a:pPr>
              <a:buFont typeface="Arial" panose="020B0604020202020204" pitchFamily="34" charset="0"/>
              <a:buChar char="•"/>
            </a:pPr>
            <a:r>
              <a:rPr lang="en-US" dirty="0" smtClean="0"/>
              <a:t>Non-trivial task</a:t>
            </a:r>
          </a:p>
          <a:p>
            <a:pPr lvl="1">
              <a:buFont typeface="Arial" panose="020B0604020202020204" pitchFamily="34" charset="0"/>
              <a:buChar char="•"/>
            </a:pPr>
            <a:endParaRPr lang="en-US" dirty="0"/>
          </a:p>
          <a:p>
            <a:pPr lvl="1">
              <a:buFont typeface="Arial" panose="020B0604020202020204" pitchFamily="34" charset="0"/>
              <a:buChar char="•"/>
            </a:pPr>
            <a:endParaRPr lang="en-US" dirty="0" smtClean="0"/>
          </a:p>
          <a:p>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&lt;May 2014&gt;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12</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3704376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 Zone</a:t>
            </a:r>
            <a:endParaRPr lang="en-US" dirty="0"/>
          </a:p>
        </p:txBody>
      </p:sp>
      <p:sp>
        <p:nvSpPr>
          <p:cNvPr id="3" name="Content Placeholder 2"/>
          <p:cNvSpPr>
            <a:spLocks noGrp="1"/>
          </p:cNvSpPr>
          <p:nvPr>
            <p:ph idx="1"/>
          </p:nvPr>
        </p:nvSpPr>
        <p:spPr/>
        <p:txBody>
          <a:bodyPr>
            <a:normAutofit fontScale="70000" lnSpcReduction="20000"/>
          </a:bodyPr>
          <a:lstStyle/>
          <a:p>
            <a:pPr marL="457200" indent="-457200">
              <a:buFont typeface="+mj-lt"/>
              <a:buAutoNum type="arabicPeriod"/>
            </a:pPr>
            <a:r>
              <a:rPr lang="en-US" dirty="0" smtClean="0"/>
              <a:t>Acknowledgement Timing</a:t>
            </a:r>
          </a:p>
          <a:p>
            <a:pPr marL="857250" lvl="1" indent="-457200">
              <a:buFont typeface="+mj-lt"/>
              <a:buAutoNum type="alphaLcParenR"/>
            </a:pPr>
            <a:r>
              <a:rPr lang="en-US" dirty="0" smtClean="0"/>
              <a:t>Complex, PHY specific definitions, some with mixed units</a:t>
            </a:r>
          </a:p>
          <a:p>
            <a:pPr marL="857250" lvl="1" indent="-457200">
              <a:buFont typeface="+mj-lt"/>
              <a:buAutoNum type="alphaLcParenR"/>
            </a:pPr>
            <a:r>
              <a:rPr lang="en-US" dirty="0" smtClean="0"/>
              <a:t>Depends on a number of constants and other attributes that have been touched a lot</a:t>
            </a:r>
          </a:p>
          <a:p>
            <a:pPr marL="857250" lvl="1" indent="-457200">
              <a:buFont typeface="+mj-lt"/>
              <a:buAutoNum type="alphaLcParenR"/>
            </a:pPr>
            <a:r>
              <a:rPr lang="en-US" dirty="0" smtClean="0"/>
              <a:t>Specified in more than one way in the standard</a:t>
            </a:r>
          </a:p>
          <a:p>
            <a:pPr marL="857250" lvl="1" indent="-457200">
              <a:buFont typeface="+mj-lt"/>
              <a:buAutoNum type="alphaLcParenR"/>
            </a:pPr>
            <a:r>
              <a:rPr lang="en-US" dirty="0" smtClean="0"/>
              <a:t>Reference point for timers unclear</a:t>
            </a:r>
          </a:p>
          <a:p>
            <a:pPr marL="857250" lvl="1" indent="-457200">
              <a:buFont typeface="+mj-lt"/>
              <a:buAutoNum type="alphaLcParenR"/>
            </a:pPr>
            <a:r>
              <a:rPr lang="en-US" dirty="0" smtClean="0"/>
              <a:t>When/if to use CSMA</a:t>
            </a:r>
          </a:p>
          <a:p>
            <a:pPr marL="1257300" lvl="2" indent="-457200">
              <a:buFont typeface="+mj-lt"/>
              <a:buAutoNum type="alphaLcParenR"/>
            </a:pPr>
            <a:r>
              <a:rPr lang="en-US" dirty="0" smtClean="0"/>
              <a:t>More than 4 different CSMA scenarios need addressing</a:t>
            </a:r>
          </a:p>
          <a:p>
            <a:pPr marL="457200" indent="-457200">
              <a:buFont typeface="+mj-lt"/>
              <a:buAutoNum type="arabicPeriod"/>
            </a:pPr>
            <a:r>
              <a:rPr lang="en-US" dirty="0" smtClean="0"/>
              <a:t>LIFs and SIFs</a:t>
            </a:r>
          </a:p>
          <a:p>
            <a:pPr marL="857250" lvl="1" indent="-457200">
              <a:buFont typeface="+mj-lt"/>
              <a:buAutoNum type="alphaLcParenR"/>
            </a:pPr>
            <a:r>
              <a:rPr lang="en-US" dirty="0" smtClean="0"/>
              <a:t>Suggestion to replace with single IFS specification</a:t>
            </a:r>
          </a:p>
          <a:p>
            <a:pPr marL="857250" lvl="1" indent="-457200">
              <a:buFont typeface="+mj-lt"/>
              <a:buAutoNum type="alphaLcParenR"/>
            </a:pPr>
            <a:r>
              <a:rPr lang="en-US" dirty="0" smtClean="0"/>
              <a:t>Ripples a lot (including into </a:t>
            </a:r>
            <a:r>
              <a:rPr lang="en-US" dirty="0" err="1" smtClean="0"/>
              <a:t>Ack</a:t>
            </a:r>
            <a:r>
              <a:rPr lang="en-US" dirty="0" smtClean="0"/>
              <a:t> timing)</a:t>
            </a:r>
          </a:p>
          <a:p>
            <a:pPr marL="857250" lvl="1" indent="-457200">
              <a:buFont typeface="+mj-lt"/>
              <a:buAutoNum type="alphaLcParenR"/>
            </a:pPr>
            <a:r>
              <a:rPr lang="en-US" dirty="0" smtClean="0"/>
              <a:t>Backwards compatibility issues?</a:t>
            </a:r>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&lt;May 2014&gt;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13</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20908681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Yellow Zone</a:t>
            </a:r>
            <a:endParaRPr lang="en-US" dirty="0"/>
          </a:p>
        </p:txBody>
      </p:sp>
      <p:sp>
        <p:nvSpPr>
          <p:cNvPr id="3" name="Content Placeholder 2"/>
          <p:cNvSpPr>
            <a:spLocks noGrp="1"/>
          </p:cNvSpPr>
          <p:nvPr>
            <p:ph idx="1"/>
          </p:nvPr>
        </p:nvSpPr>
        <p:spPr/>
        <p:txBody>
          <a:bodyPr>
            <a:normAutofit fontScale="62500" lnSpcReduction="20000"/>
          </a:bodyPr>
          <a:lstStyle/>
          <a:p>
            <a:pPr marL="457200" indent="-457200">
              <a:buFont typeface="+mj-lt"/>
              <a:buAutoNum type="arabicPeriod"/>
            </a:pPr>
            <a:r>
              <a:rPr lang="en-US" dirty="0" err="1" smtClean="0"/>
              <a:t>macResponseWaitTime</a:t>
            </a:r>
            <a:endParaRPr lang="en-US" dirty="0" smtClean="0"/>
          </a:p>
          <a:p>
            <a:pPr marL="857250" lvl="1" indent="-457200">
              <a:buFont typeface="+mj-lt"/>
              <a:buAutoNum type="alphaLcParenR"/>
            </a:pPr>
            <a:r>
              <a:rPr lang="en-US" dirty="0" smtClean="0"/>
              <a:t>Complex definition dependent  on attributes and constants that have changed throughout amendments</a:t>
            </a:r>
          </a:p>
          <a:p>
            <a:pPr marL="857250" lvl="1" indent="-457200">
              <a:buFont typeface="+mj-lt"/>
              <a:buAutoNum type="alphaLcParenR"/>
            </a:pPr>
            <a:r>
              <a:rPr lang="en-US" dirty="0" smtClean="0"/>
              <a:t>Should review to ensure still valid for all PHYs</a:t>
            </a:r>
          </a:p>
          <a:p>
            <a:pPr marL="457200" indent="-457200">
              <a:buFont typeface="+mj-lt"/>
              <a:buAutoNum type="arabicPeriod"/>
            </a:pPr>
            <a:r>
              <a:rPr lang="en-US" dirty="0" err="1" smtClean="0"/>
              <a:t>macMaxFrameTotalWaitTime</a:t>
            </a:r>
            <a:endParaRPr lang="en-US" dirty="0" smtClean="0"/>
          </a:p>
          <a:p>
            <a:pPr marL="857250" lvl="1" indent="-457200">
              <a:buFont typeface="+mj-lt"/>
              <a:buAutoNum type="alphaLcParenR"/>
            </a:pPr>
            <a:r>
              <a:rPr lang="en-US" dirty="0" smtClean="0"/>
              <a:t>Complex definition dependent on a bunch of things</a:t>
            </a:r>
          </a:p>
          <a:p>
            <a:pPr marL="457200" indent="-457200">
              <a:buFont typeface="+mj-lt"/>
              <a:buAutoNum type="arabicPeriod"/>
            </a:pPr>
            <a:r>
              <a:rPr lang="en-US" dirty="0" err="1"/>
              <a:t>aBaseSlotDuration</a:t>
            </a:r>
            <a:r>
              <a:rPr lang="en-US" dirty="0"/>
              <a:t> </a:t>
            </a:r>
            <a:r>
              <a:rPr lang="en-US" dirty="0" smtClean="0"/>
              <a:t>and </a:t>
            </a:r>
            <a:r>
              <a:rPr lang="en-US" dirty="0" err="1" smtClean="0"/>
              <a:t>aBaseSuperframeDuration</a:t>
            </a:r>
            <a:endParaRPr lang="en-US" dirty="0" smtClean="0"/>
          </a:p>
          <a:p>
            <a:pPr marL="857250" lvl="1" indent="-457200">
              <a:buFont typeface="+mj-lt"/>
              <a:buAutoNum type="alphaLcParenR"/>
            </a:pPr>
            <a:r>
              <a:rPr lang="en-US" dirty="0" smtClean="0"/>
              <a:t>Used a lot of places, needs review</a:t>
            </a:r>
          </a:p>
          <a:p>
            <a:pPr marL="457200" indent="-457200">
              <a:buFont typeface="+mj-lt"/>
              <a:buAutoNum type="arabicPeriod"/>
            </a:pPr>
            <a:r>
              <a:rPr lang="en-US" dirty="0" err="1"/>
              <a:t>aUnitBackoffPeriod</a:t>
            </a:r>
            <a:r>
              <a:rPr lang="en-US" dirty="0"/>
              <a:t> and </a:t>
            </a:r>
            <a:r>
              <a:rPr lang="en-US" dirty="0" err="1"/>
              <a:t>aCCATime</a:t>
            </a:r>
            <a:endParaRPr lang="en-US" dirty="0"/>
          </a:p>
          <a:p>
            <a:pPr marL="914400" lvl="1" indent="-457200">
              <a:buFont typeface="+mj-lt"/>
              <a:buAutoNum type="alphaLcParenR"/>
            </a:pPr>
            <a:r>
              <a:rPr lang="en-US" dirty="0"/>
              <a:t>Used in a number of places where it is maybe should not be;</a:t>
            </a:r>
          </a:p>
          <a:p>
            <a:pPr marL="914400" lvl="1" indent="-457200">
              <a:buFont typeface="+mj-lt"/>
              <a:buAutoNum type="alphaLcParenR"/>
            </a:pPr>
            <a:r>
              <a:rPr lang="en-US" dirty="0"/>
              <a:t>PHY specific but maybe should not be;</a:t>
            </a:r>
          </a:p>
          <a:p>
            <a:pPr marL="914400" lvl="1" indent="-457200">
              <a:buFont typeface="+mj-lt"/>
              <a:buAutoNum type="alphaLcParenR"/>
            </a:pPr>
            <a:r>
              <a:rPr lang="en-US" dirty="0"/>
              <a:t>Differing styles in amendments</a:t>
            </a:r>
          </a:p>
          <a:p>
            <a:pPr marL="914400" lvl="1" indent="-457200">
              <a:buFont typeface="+mj-lt"/>
              <a:buAutoNum type="alphaLcParenR"/>
            </a:pPr>
            <a:r>
              <a:rPr lang="en-US" dirty="0" err="1"/>
              <a:t>aUnitBackoffPeriod</a:t>
            </a:r>
            <a:r>
              <a:rPr lang="en-US" dirty="0"/>
              <a:t> not changed by PHY amendments but maybe should have been?</a:t>
            </a:r>
          </a:p>
          <a:p>
            <a:pPr marL="857250" lvl="1" indent="-457200">
              <a:buFont typeface="+mj-lt"/>
              <a:buAutoNum type="alphaLcParenR"/>
            </a:pPr>
            <a:endParaRPr lang="en-US" dirty="0"/>
          </a:p>
          <a:p>
            <a:pPr marL="457200" indent="-457200">
              <a:buFont typeface="+mj-lt"/>
              <a:buAutoNum type="arabicPeriod"/>
            </a:pPr>
            <a:endParaRPr lang="en-US" dirty="0"/>
          </a:p>
          <a:p>
            <a:pPr marL="457200" indent="-457200">
              <a:buFont typeface="+mj-lt"/>
              <a:buAutoNum type="arabicPeriod"/>
            </a:pPr>
            <a:endParaRPr lang="en-US" dirty="0" smtClean="0"/>
          </a:p>
          <a:p>
            <a:pPr marL="457200" indent="-457200">
              <a:buFont typeface="+mj-lt"/>
              <a:buAutoNum type="arabicPeriod"/>
            </a:pPr>
            <a:endParaRPr lang="en-US" dirty="0" smtClean="0"/>
          </a:p>
          <a:p>
            <a:pPr marL="857250" lvl="1" indent="-457200">
              <a:buFont typeface="+mj-lt"/>
              <a:buAutoNum type="alphaLcParenR"/>
            </a:pPr>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&lt;May 2014&gt;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14</a:t>
            </a:fld>
            <a:endParaRPr lang="en-GB"/>
          </a:p>
        </p:txBody>
      </p:sp>
      <p:sp>
        <p:nvSpPr>
          <p:cNvPr id="8" name="Footer Placeholder 7"/>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25345910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Blue Zone</a:t>
            </a:r>
            <a:endParaRPr lang="en-US" dirty="0"/>
          </a:p>
        </p:txBody>
      </p:sp>
      <p:sp>
        <p:nvSpPr>
          <p:cNvPr id="3" name="Content Placeholder 2"/>
          <p:cNvSpPr>
            <a:spLocks noGrp="1"/>
          </p:cNvSpPr>
          <p:nvPr>
            <p:ph idx="1"/>
          </p:nvPr>
        </p:nvSpPr>
        <p:spPr/>
        <p:txBody>
          <a:bodyPr>
            <a:normAutofit fontScale="70000" lnSpcReduction="20000"/>
          </a:bodyPr>
          <a:lstStyle/>
          <a:p>
            <a:pPr>
              <a:buFont typeface="Arial" panose="020B0604020202020204" pitchFamily="34" charset="0"/>
              <a:buChar char="•"/>
            </a:pPr>
            <a:endParaRPr lang="en-US" dirty="0" smtClean="0"/>
          </a:p>
          <a:p>
            <a:pPr>
              <a:buFont typeface="Arial" panose="020B0604020202020204" pitchFamily="34" charset="0"/>
              <a:buChar char="•"/>
            </a:pPr>
            <a:r>
              <a:rPr lang="en-US" dirty="0" smtClean="0"/>
              <a:t>PHY dependent timings (6.4.3): some things stated as UWB PHY dependent are really ALOHA dependent</a:t>
            </a:r>
          </a:p>
          <a:p>
            <a:pPr>
              <a:buFont typeface="Arial" panose="020B0604020202020204" pitchFamily="34" charset="0"/>
              <a:buChar char="•"/>
            </a:pPr>
            <a:r>
              <a:rPr lang="en-US" dirty="0" err="1" smtClean="0"/>
              <a:t>macSyncSymbolOffset</a:t>
            </a:r>
            <a:r>
              <a:rPr lang="en-US" dirty="0" smtClean="0"/>
              <a:t> needs clean-up</a:t>
            </a:r>
          </a:p>
          <a:p>
            <a:pPr>
              <a:buFont typeface="Arial" panose="020B0604020202020204" pitchFamily="34" charset="0"/>
              <a:buChar char="•"/>
            </a:pPr>
            <a:r>
              <a:rPr lang="en-US" dirty="0" smtClean="0"/>
              <a:t>Duty cycle control</a:t>
            </a:r>
          </a:p>
          <a:p>
            <a:pPr lvl="1">
              <a:buFont typeface="Arial" panose="020B0604020202020204" pitchFamily="34" charset="0"/>
              <a:buChar char="•"/>
            </a:pPr>
            <a:r>
              <a:rPr lang="en-US" dirty="0" err="1" smtClean="0"/>
              <a:t>macTxControlActiveDuration</a:t>
            </a:r>
            <a:r>
              <a:rPr lang="en-US" dirty="0" smtClean="0"/>
              <a:t>, </a:t>
            </a:r>
            <a:r>
              <a:rPr lang="en-US" dirty="0" err="1" smtClean="0"/>
              <a:t>macTxControlPauseDuration</a:t>
            </a:r>
            <a:r>
              <a:rPr lang="en-US" dirty="0"/>
              <a:t> and </a:t>
            </a:r>
            <a:r>
              <a:rPr lang="en-US" dirty="0" err="1"/>
              <a:t>macTxTotalDuration</a:t>
            </a:r>
            <a:endParaRPr lang="en-US" dirty="0" smtClean="0"/>
          </a:p>
          <a:p>
            <a:pPr lvl="1">
              <a:buFont typeface="Arial" panose="020B0604020202020204" pitchFamily="34" charset="0"/>
              <a:buChar char="•"/>
            </a:pPr>
            <a:r>
              <a:rPr lang="en-US" dirty="0" smtClean="0"/>
              <a:t>Intended to provide control of transmit duty cycle</a:t>
            </a:r>
          </a:p>
          <a:p>
            <a:pPr lvl="1">
              <a:buFont typeface="Arial" panose="020B0604020202020204" pitchFamily="34" charset="0"/>
              <a:buChar char="•"/>
            </a:pPr>
            <a:r>
              <a:rPr lang="en-US" dirty="0" smtClean="0"/>
              <a:t>Specification unclear (no MAC or PHY function uses them)</a:t>
            </a:r>
          </a:p>
          <a:p>
            <a:pPr lvl="1">
              <a:buFont typeface="Arial" panose="020B0604020202020204" pitchFamily="34" charset="0"/>
              <a:buChar char="•"/>
            </a:pPr>
            <a:r>
              <a:rPr lang="en-US" dirty="0" err="1" smtClean="0"/>
              <a:t>macTxTotal</a:t>
            </a:r>
            <a:r>
              <a:rPr lang="en-US" dirty="0" smtClean="0"/>
              <a:t> Duration: should be read-only except can be reset (i.e. not any value written)</a:t>
            </a:r>
          </a:p>
          <a:p>
            <a:pPr lvl="1">
              <a:buFont typeface="Arial" panose="020B0604020202020204" pitchFamily="34" charset="0"/>
              <a:buChar char="•"/>
            </a:pPr>
            <a:r>
              <a:rPr lang="en-US" dirty="0" smtClean="0"/>
              <a:t>No harm done?</a:t>
            </a:r>
          </a:p>
          <a:p>
            <a:pPr>
              <a:buFont typeface="Arial" panose="020B0604020202020204" pitchFamily="34" charset="0"/>
              <a:buChar char="•"/>
            </a:pPr>
            <a:endParaRPr lang="en-US" dirty="0"/>
          </a:p>
          <a:p>
            <a:pPr>
              <a:buFont typeface="Arial" panose="020B0604020202020204" pitchFamily="34" charset="0"/>
              <a:buChar char="•"/>
            </a:pPr>
            <a:endParaRPr lang="en-US" dirty="0" smtClean="0"/>
          </a:p>
          <a:p>
            <a:pPr>
              <a:buFont typeface="Arial" panose="020B0604020202020204" pitchFamily="34" charset="0"/>
              <a:buChar char="•"/>
            </a:pPr>
            <a:endParaRPr lang="en-US" dirty="0" smtClean="0"/>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&lt;May 2014&gt;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15</a:t>
            </a:fld>
            <a:endParaRPr lang="en-GB"/>
          </a:p>
        </p:txBody>
      </p:sp>
      <p:sp>
        <p:nvSpPr>
          <p:cNvPr id="9" name="Footer Placeholder 8"/>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12056527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16</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16</a:t>
            </a:fld>
            <a:endParaRPr lang="en-US"/>
          </a:p>
        </p:txBody>
      </p:sp>
      <p:sp>
        <p:nvSpPr>
          <p:cNvPr id="34821" name="Rectangle 2"/>
          <p:cNvSpPr>
            <a:spLocks noGrp="1" noChangeArrowheads="1"/>
          </p:cNvSpPr>
          <p:nvPr>
            <p:ph type="title" idx="4294967295"/>
          </p:nvPr>
        </p:nvSpPr>
        <p:spPr>
          <a:xfrm>
            <a:off x="685800" y="914400"/>
            <a:ext cx="7772400" cy="762000"/>
          </a:xfrm>
        </p:spPr>
        <p:txBody>
          <a:bodyPr/>
          <a:lstStyle/>
          <a:p>
            <a:r>
              <a:rPr lang="en-US" dirty="0" smtClean="0">
                <a:latin typeface="Times New Roman" charset="0"/>
                <a:ea typeface="ＭＳ Ｐゴシック" charset="0"/>
                <a:cs typeface="ＭＳ Ｐゴシック" charset="0"/>
              </a:rPr>
              <a:t>TG28 Changes</a:t>
            </a:r>
            <a:br>
              <a:rPr lang="en-US" dirty="0" smtClean="0">
                <a:latin typeface="Times New Roman" charset="0"/>
                <a:ea typeface="ＭＳ Ｐゴシック" charset="0"/>
                <a:cs typeface="ＭＳ Ｐゴシック" charset="0"/>
              </a:rPr>
            </a:br>
            <a:r>
              <a:rPr lang="en-US" sz="2800" dirty="0"/>
              <a:t>ETSI TC ERM change requests </a:t>
            </a:r>
            <a:r>
              <a:rPr lang="en-US" sz="2800" dirty="0" smtClean="0">
                <a:latin typeface="Times New Roman" charset="0"/>
                <a:ea typeface="ＭＳ Ｐゴシック" charset="0"/>
                <a:cs typeface="ＭＳ Ｐゴシック" charset="0"/>
              </a:rPr>
              <a:t> </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381000" y="1828800"/>
            <a:ext cx="8382000" cy="4038600"/>
          </a:xfrm>
        </p:spPr>
        <p:txBody>
          <a:bodyPr/>
          <a:lstStyle/>
          <a:p>
            <a:pPr marL="0" indent="0">
              <a:buNone/>
            </a:pPr>
            <a:r>
              <a:rPr lang="en-US" sz="2400" b="1" dirty="0"/>
              <a:t>1) Frame ID Extension</a:t>
            </a:r>
          </a:p>
          <a:p>
            <a:pPr marL="0" indent="0">
              <a:buNone/>
            </a:pPr>
            <a:r>
              <a:rPr lang="en-US" sz="2400" dirty="0"/>
              <a:t>   SC-M agreed to recommend defining the last reserved Frame ID value (0b111) to </a:t>
            </a:r>
            <a:r>
              <a:rPr lang="en-US" sz="2400" dirty="0" smtClean="0"/>
              <a:t>indicate an </a:t>
            </a:r>
            <a:r>
              <a:rPr lang="en-US" sz="2400" dirty="0"/>
              <a:t>Extended Frame ID format consisting of 5 additional bits (total 8-bit Frame ID). IEEE will manage the assignment of the extended Frame ID space to IEEE task groups or SDOs. The value 0b111 111 was agreed to be assigned to TIA to ratify the TR51 Frame </a:t>
            </a:r>
            <a:r>
              <a:rPr lang="en-US" sz="2400" dirty="0" smtClean="0"/>
              <a:t>ID, giving TIA </a:t>
            </a:r>
            <a:r>
              <a:rPr lang="en-US" sz="2400" dirty="0"/>
              <a:t>effectively </a:t>
            </a:r>
            <a:r>
              <a:rPr lang="en-US" sz="2400" dirty="0" smtClean="0"/>
              <a:t>4 </a:t>
            </a:r>
            <a:r>
              <a:rPr lang="en-US" sz="2400" dirty="0"/>
              <a:t>Frame IDs</a:t>
            </a:r>
            <a:r>
              <a:rPr lang="en-US" sz="2400" dirty="0" smtClean="0"/>
              <a:t>.</a:t>
            </a:r>
            <a:endParaRPr lang="en-US" sz="2400" dirty="0"/>
          </a:p>
          <a:p>
            <a:pPr marL="0" indent="0">
              <a:buNone/>
            </a:pPr>
            <a:r>
              <a:rPr lang="en-US" sz="2400" dirty="0"/>
              <a:t>   The frame format associated with extended Frame ID values is to be defined with each Frame ID as usual</a:t>
            </a:r>
            <a:r>
              <a:rPr lang="en-US" sz="2400" dirty="0" smtClean="0"/>
              <a:t>.</a:t>
            </a:r>
            <a:endParaRPr lang="en-US" sz="2400" dirty="0"/>
          </a:p>
        </p:txBody>
      </p:sp>
    </p:spTree>
    <p:extLst>
      <p:ext uri="{BB962C8B-B14F-4D97-AF65-F5344CB8AC3E}">
        <p14:creationId xmlns:p14="http://schemas.microsoft.com/office/powerpoint/2010/main" val="158326041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17</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17</a:t>
            </a:fld>
            <a:endParaRPr lang="en-US"/>
          </a:p>
        </p:txBody>
      </p:sp>
      <p:sp>
        <p:nvSpPr>
          <p:cNvPr id="34821" name="Rectangle 2"/>
          <p:cNvSpPr>
            <a:spLocks noGrp="1" noChangeArrowheads="1"/>
          </p:cNvSpPr>
          <p:nvPr>
            <p:ph type="title" idx="4294967295"/>
          </p:nvPr>
        </p:nvSpPr>
        <p:spPr>
          <a:xfrm>
            <a:off x="762000" y="609600"/>
            <a:ext cx="7772400" cy="762000"/>
          </a:xfrm>
        </p:spPr>
        <p:txBody>
          <a:bodyPr/>
          <a:lstStyle/>
          <a:p>
            <a:r>
              <a:rPr lang="en-US" dirty="0">
                <a:latin typeface="Times New Roman" charset="0"/>
                <a:ea typeface="ＭＳ Ｐゴシック" charset="0"/>
                <a:cs typeface="ＭＳ Ｐゴシック" charset="0"/>
              </a:rPr>
              <a:t>TG28 </a:t>
            </a:r>
            <a:r>
              <a:rPr lang="en-US" dirty="0" smtClean="0">
                <a:latin typeface="Times New Roman" charset="0"/>
                <a:ea typeface="ＭＳ Ｐゴシック" charset="0"/>
                <a:cs typeface="ＭＳ Ｐゴシック" charset="0"/>
              </a:rPr>
              <a:t>Changes</a:t>
            </a:r>
            <a:br>
              <a:rPr lang="en-US" dirty="0" smtClean="0">
                <a:latin typeface="Times New Roman" charset="0"/>
                <a:ea typeface="ＭＳ Ｐゴシック" charset="0"/>
                <a:cs typeface="ＭＳ Ｐゴシック" charset="0"/>
              </a:rPr>
            </a:br>
            <a:r>
              <a:rPr lang="en-US" sz="2800" dirty="0"/>
              <a:t>ETSI TC ERM change requests </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304800" y="1600200"/>
            <a:ext cx="8534400" cy="4648200"/>
          </a:xfrm>
        </p:spPr>
        <p:txBody>
          <a:bodyPr/>
          <a:lstStyle/>
          <a:p>
            <a:pPr marL="0" indent="0">
              <a:buNone/>
            </a:pPr>
            <a:r>
              <a:rPr lang="en-US" sz="2300" b="1" dirty="0">
                <a:latin typeface="+mj-lt"/>
              </a:rPr>
              <a:t>2) ID Management</a:t>
            </a:r>
          </a:p>
          <a:p>
            <a:pPr marL="0" indent="0">
              <a:buNone/>
            </a:pPr>
            <a:r>
              <a:rPr lang="en-US" sz="2300" dirty="0">
                <a:latin typeface="+mj-lt"/>
              </a:rPr>
              <a:t>   SC-M agreed to recommend that IEEE should manage the allocation of various resource IDs including IE IDs. The re-definition of 'unmanaged' ID ranges to 'Reserved' will be coordinated with vendors who have already used 'unmanaged' range values in their products.</a:t>
            </a:r>
          </a:p>
          <a:p>
            <a:pPr marL="0" indent="0">
              <a:buNone/>
            </a:pPr>
            <a:r>
              <a:rPr lang="en-US" sz="2300" dirty="0">
                <a:latin typeface="+mj-lt"/>
              </a:rPr>
              <a:t>   Requests for resource values by external SDOs should be via the MOU channel between IEEE and the external SDO. IEEE will review the request and may suggest alternate solutions instead of assigning resource identifiers where appropriate. The timescale for response to a request should cover 2 IEEE meetings (i.e. of the order 2 months).</a:t>
            </a:r>
          </a:p>
          <a:p>
            <a:pPr marL="0" indent="0">
              <a:buNone/>
            </a:pPr>
            <a:r>
              <a:rPr lang="en-US" sz="2300" dirty="0">
                <a:latin typeface="+mj-lt"/>
              </a:rPr>
              <a:t>   A liaison response to ETSI should be generated to report on progress on discussions of resource allocation management.</a:t>
            </a:r>
          </a:p>
          <a:p>
            <a:endParaRPr lang="en-US" sz="2300" dirty="0"/>
          </a:p>
        </p:txBody>
      </p:sp>
    </p:spTree>
    <p:extLst>
      <p:ext uri="{BB962C8B-B14F-4D97-AF65-F5344CB8AC3E}">
        <p14:creationId xmlns:p14="http://schemas.microsoft.com/office/powerpoint/2010/main" val="148455111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18</a:t>
            </a:fld>
            <a:endParaRPr lang="en-US"/>
          </a:p>
        </p:txBody>
      </p:sp>
      <p:sp>
        <p:nvSpPr>
          <p:cNvPr id="34821" name="Rectangle 2"/>
          <p:cNvSpPr>
            <a:spLocks noGrp="1" noChangeArrowheads="1"/>
          </p:cNvSpPr>
          <p:nvPr>
            <p:ph type="title" idx="4294967295"/>
          </p:nvPr>
        </p:nvSpPr>
        <p:spPr>
          <a:xfrm>
            <a:off x="762000" y="609600"/>
            <a:ext cx="7772400" cy="762000"/>
          </a:xfrm>
        </p:spPr>
        <p:txBody>
          <a:bodyPr/>
          <a:lstStyle/>
          <a:p>
            <a:r>
              <a:rPr lang="en-US" dirty="0">
                <a:latin typeface="Times New Roman" charset="0"/>
                <a:ea typeface="ＭＳ Ｐゴシック" charset="0"/>
                <a:cs typeface="ＭＳ Ｐゴシック" charset="0"/>
              </a:rPr>
              <a:t>TG28 </a:t>
            </a:r>
            <a:r>
              <a:rPr lang="en-US" dirty="0" smtClean="0">
                <a:latin typeface="Times New Roman" charset="0"/>
                <a:ea typeface="ＭＳ Ｐゴシック" charset="0"/>
                <a:cs typeface="ＭＳ Ｐゴシック" charset="0"/>
              </a:rPr>
              <a:t>Changes</a:t>
            </a:r>
            <a:br>
              <a:rPr lang="en-US" dirty="0" smtClean="0">
                <a:latin typeface="Times New Roman" charset="0"/>
                <a:ea typeface="ＭＳ Ｐゴシック" charset="0"/>
                <a:cs typeface="ＭＳ Ｐゴシック" charset="0"/>
              </a:rPr>
            </a:br>
            <a:r>
              <a:rPr lang="en-US" sz="2800" dirty="0"/>
              <a:t>ETSI TC ERM change requests </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152400" y="1447800"/>
            <a:ext cx="8915400" cy="4876800"/>
          </a:xfrm>
        </p:spPr>
        <p:txBody>
          <a:bodyPr/>
          <a:lstStyle/>
          <a:p>
            <a:pPr marL="0" indent="0">
              <a:buNone/>
            </a:pPr>
            <a:r>
              <a:rPr lang="en-US" sz="2200" b="1" dirty="0">
                <a:latin typeface="+mj-lt"/>
              </a:rPr>
              <a:t>3) IE Descriptor Format</a:t>
            </a:r>
          </a:p>
          <a:p>
            <a:pPr marL="0" indent="0">
              <a:buNone/>
            </a:pPr>
            <a:r>
              <a:rPr lang="en-US" sz="2200" dirty="0">
                <a:latin typeface="+mj-lt"/>
              </a:rPr>
              <a:t>   SC-M agreed to recommend that the last </a:t>
            </a:r>
            <a:r>
              <a:rPr lang="en-US" sz="2200" dirty="0" smtClean="0">
                <a:latin typeface="+mj-lt"/>
              </a:rPr>
              <a:t>version </a:t>
            </a:r>
            <a:r>
              <a:rPr lang="en-US" sz="2200" dirty="0">
                <a:latin typeface="+mj-lt"/>
              </a:rPr>
              <a:t>number value (0b11) for 15.4-2011 frame types (Beacon, Data, ACK, MAC Command) should be used to indicate </a:t>
            </a:r>
            <a:r>
              <a:rPr lang="en-US" sz="2200" dirty="0" smtClean="0">
                <a:latin typeface="+mj-lt"/>
              </a:rPr>
              <a:t>that IEs </a:t>
            </a:r>
            <a:r>
              <a:rPr lang="en-US" sz="2200" dirty="0">
                <a:latin typeface="+mj-lt"/>
              </a:rPr>
              <a:t>use TLV descriptor format. Version 0b10 frames (current </a:t>
            </a:r>
            <a:r>
              <a:rPr lang="en-US" sz="2200" dirty="0" smtClean="0">
                <a:latin typeface="+mj-lt"/>
              </a:rPr>
              <a:t>15.4e </a:t>
            </a:r>
            <a:r>
              <a:rPr lang="en-US" sz="2200" dirty="0">
                <a:latin typeface="+mj-lt"/>
              </a:rPr>
              <a:t>values) use LTV descriptor format.</a:t>
            </a:r>
          </a:p>
          <a:p>
            <a:pPr marL="0" indent="0">
              <a:buNone/>
            </a:pPr>
            <a:r>
              <a:rPr lang="en-US" sz="2200" dirty="0">
                <a:latin typeface="+mj-lt"/>
              </a:rPr>
              <a:t>   Similarly, Version 0b01 Multipurpose frames use TLV descriptor format. Existing 0b00 Version Multipurpose frames use LTV descriptor format.</a:t>
            </a:r>
          </a:p>
          <a:p>
            <a:pPr marL="0" indent="0">
              <a:buNone/>
            </a:pPr>
            <a:r>
              <a:rPr lang="en-US" sz="2200" dirty="0">
                <a:latin typeface="+mj-lt"/>
              </a:rPr>
              <a:t>   Any future changes to 15.4-2011 frames can be accommodated by the large available extended frame ID space</a:t>
            </a:r>
            <a:r>
              <a:rPr lang="en-US" sz="2200" dirty="0" smtClean="0">
                <a:latin typeface="+mj-lt"/>
              </a:rPr>
              <a:t>.</a:t>
            </a:r>
            <a:endParaRPr lang="en-US" sz="2200" dirty="0">
              <a:latin typeface="+mj-lt"/>
            </a:endParaRPr>
          </a:p>
          <a:p>
            <a:pPr marL="0" indent="0">
              <a:buNone/>
            </a:pPr>
            <a:r>
              <a:rPr lang="en-US" sz="2200" dirty="0">
                <a:latin typeface="+mj-lt"/>
              </a:rPr>
              <a:t>A final note was also agreed that the </a:t>
            </a:r>
            <a:r>
              <a:rPr lang="en-US" sz="2200" dirty="0" smtClean="0">
                <a:latin typeface="+mj-lt"/>
              </a:rPr>
              <a:t>one </a:t>
            </a:r>
            <a:r>
              <a:rPr lang="en-US" sz="2200" dirty="0">
                <a:latin typeface="+mj-lt"/>
              </a:rPr>
              <a:t>remaining </a:t>
            </a:r>
            <a:r>
              <a:rPr lang="en-US" sz="2200" dirty="0" smtClean="0">
                <a:latin typeface="+mj-lt"/>
              </a:rPr>
              <a:t>reserved </a:t>
            </a:r>
            <a:r>
              <a:rPr lang="en-US" sz="2200" dirty="0">
                <a:latin typeface="+mj-lt"/>
              </a:rPr>
              <a:t>bit in 15.4-2011 frames should be assigned if possible when the new version is defined - otherwise it will not be possible to use the bit as there is no further version number space</a:t>
            </a:r>
            <a:endParaRPr lang="en-US" sz="2200" dirty="0">
              <a:latin typeface="+mj-lt"/>
              <a:ea typeface="ＭＳ Ｐゴシック" charset="0"/>
              <a:cs typeface="ＭＳ Ｐゴシック" charset="0"/>
            </a:endParaRPr>
          </a:p>
          <a:p>
            <a:pPr marL="0" indent="0">
              <a:buNone/>
            </a:pPr>
            <a:endParaRPr lang="en-US" sz="2200" dirty="0"/>
          </a:p>
        </p:txBody>
      </p:sp>
    </p:spTree>
    <p:extLst>
      <p:ext uri="{BB962C8B-B14F-4D97-AF65-F5344CB8AC3E}">
        <p14:creationId xmlns:p14="http://schemas.microsoft.com/office/powerpoint/2010/main" val="70152052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19</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19</a:t>
            </a:fld>
            <a:endParaRPr lang="en-US"/>
          </a:p>
        </p:txBody>
      </p:sp>
      <p:sp>
        <p:nvSpPr>
          <p:cNvPr id="34821" name="Rectangle 2"/>
          <p:cNvSpPr>
            <a:spLocks noGrp="1" noChangeArrowheads="1"/>
          </p:cNvSpPr>
          <p:nvPr>
            <p:ph type="title" idx="4294967295"/>
          </p:nvPr>
        </p:nvSpPr>
        <p:spPr>
          <a:xfrm>
            <a:off x="762000" y="609600"/>
            <a:ext cx="7772400" cy="762000"/>
          </a:xfrm>
        </p:spPr>
        <p:txBody>
          <a:bodyPr/>
          <a:lstStyle/>
          <a:p>
            <a:r>
              <a:rPr lang="en-US" dirty="0" smtClean="0">
                <a:latin typeface="Times New Roman" charset="0"/>
                <a:ea typeface="ＭＳ Ｐゴシック" charset="0"/>
                <a:cs typeface="ＭＳ Ｐゴシック" charset="0"/>
              </a:rPr>
              <a:t>15-14-224-03 Comments</a:t>
            </a:r>
            <a:r>
              <a:rPr lang="en-US" dirty="0" smtClean="0">
                <a:latin typeface="Times New Roman" charset="0"/>
                <a:ea typeface="ＭＳ Ｐゴシック" charset="0"/>
                <a:cs typeface="ＭＳ Ｐゴシック" charset="0"/>
              </a:rPr>
              <a:t/>
            </a:r>
            <a:br>
              <a:rPr lang="en-US"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152400" y="1447800"/>
            <a:ext cx="8915400" cy="4876800"/>
          </a:xfrm>
        </p:spPr>
        <p:txBody>
          <a:bodyPr/>
          <a:lstStyle/>
          <a:p>
            <a:pPr marL="0" indent="0">
              <a:buNone/>
            </a:pPr>
            <a:r>
              <a:rPr lang="en-US" sz="2200" b="1" dirty="0" smtClean="0">
                <a:latin typeface="+mj-lt"/>
              </a:rPr>
              <a:t>Focus is on high severity, technical comments</a:t>
            </a:r>
            <a:endParaRPr lang="en-US" sz="2200" dirty="0">
              <a:latin typeface="+mj-lt"/>
              <a:ea typeface="ＭＳ Ｐゴシック" charset="0"/>
              <a:cs typeface="ＭＳ Ｐゴシック" charset="0"/>
            </a:endParaRPr>
          </a:p>
          <a:p>
            <a:pPr marL="0" indent="0">
              <a:buNone/>
            </a:pPr>
            <a:endParaRPr lang="en-US" sz="2200" dirty="0"/>
          </a:p>
        </p:txBody>
      </p:sp>
    </p:spTree>
    <p:extLst>
      <p:ext uri="{BB962C8B-B14F-4D97-AF65-F5344CB8AC3E}">
        <p14:creationId xmlns:p14="http://schemas.microsoft.com/office/powerpoint/2010/main" val="312443576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15-14-</a:t>
            </a:r>
            <a:r>
              <a:rPr lang="en-US" sz="2800" dirty="0" smtClean="0">
                <a:latin typeface="Times New Roman" charset="0"/>
                <a:ea typeface="ＭＳ Ｐゴシック" charset="0"/>
                <a:cs typeface="ＭＳ Ｐゴシック" charset="0"/>
              </a:rPr>
              <a:t>0255-00)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828800"/>
            <a:ext cx="87630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SC Maintenance</a:t>
            </a:r>
          </a:p>
          <a:p>
            <a:pPr marL="800100" lvl="1" indent="-342900">
              <a:buClr>
                <a:srgbClr val="FF0000"/>
              </a:buClr>
              <a:buFont typeface="Wingdings" charset="2"/>
              <a:buChar char="q"/>
            </a:pPr>
            <a:r>
              <a:rPr lang="en-US" sz="2000" b="1" dirty="0" smtClean="0"/>
              <a:t>Monday </a:t>
            </a:r>
            <a:r>
              <a:rPr lang="en-US" sz="2000" b="1" dirty="0"/>
              <a:t>18 Mar, </a:t>
            </a:r>
            <a:r>
              <a:rPr lang="en-US" sz="2000" b="1" dirty="0" smtClean="0"/>
              <a:t>AM2</a:t>
            </a:r>
            <a:r>
              <a:rPr lang="en-US" sz="2000" b="1" dirty="0" smtClean="0">
                <a:latin typeface="+mj-lt"/>
              </a:rPr>
              <a:t>: Review </a:t>
            </a:r>
            <a:r>
              <a:rPr lang="en-US" sz="2000" b="1" dirty="0" smtClean="0">
                <a:solidFill>
                  <a:srgbClr val="000000"/>
                </a:solidFill>
                <a:latin typeface="+mj-lt"/>
                <a:ea typeface="Lucida Grande"/>
                <a:cs typeface="Lucida Grande"/>
              </a:rPr>
              <a:t>resolutions </a:t>
            </a:r>
            <a:r>
              <a:rPr lang="en-US" sz="2000" b="1" dirty="0">
                <a:solidFill>
                  <a:srgbClr val="000000"/>
                </a:solidFill>
                <a:latin typeface="+mj-lt"/>
                <a:ea typeface="Lucida Grande"/>
                <a:cs typeface="Lucida Grande"/>
              </a:rPr>
              <a:t>and mentor </a:t>
            </a:r>
            <a:r>
              <a:rPr lang="en-US" sz="2000" b="1" dirty="0" smtClean="0">
                <a:solidFill>
                  <a:srgbClr val="000000"/>
                </a:solidFill>
                <a:latin typeface="+mj-lt"/>
                <a:ea typeface="Lucida Grande"/>
                <a:cs typeface="Lucida Grande"/>
              </a:rPr>
              <a:t>documents, including 15-14-224-03 comments</a:t>
            </a:r>
            <a:endParaRPr lang="en-US" sz="2000" b="1" dirty="0" smtClean="0">
              <a:latin typeface="+mj-lt"/>
            </a:endParaRPr>
          </a:p>
          <a:p>
            <a:pPr marL="800100" lvl="1" indent="-342900">
              <a:buClr>
                <a:srgbClr val="FF0000"/>
              </a:buClr>
              <a:buFont typeface="Wingdings" charset="2"/>
              <a:buChar char="q"/>
            </a:pPr>
            <a:r>
              <a:rPr lang="en-US" sz="2000" b="1" dirty="0" smtClean="0"/>
              <a:t>Tuesday, 13 May, PM1:</a:t>
            </a:r>
            <a:r>
              <a:rPr lang="en-US" sz="2000" b="1" dirty="0"/>
              <a:t>Revision drafting </a:t>
            </a:r>
            <a:endParaRPr lang="en-US" sz="2000" dirty="0" smtClean="0"/>
          </a:p>
          <a:p>
            <a:pPr marL="800100" lvl="1" indent="-342900">
              <a:buClr>
                <a:srgbClr val="FF0000"/>
              </a:buClr>
              <a:buFont typeface="Wingdings" charset="2"/>
              <a:buChar char="q"/>
            </a:pPr>
            <a:r>
              <a:rPr lang="en-US" sz="2000" b="1" dirty="0" smtClean="0"/>
              <a:t>Thursday </a:t>
            </a:r>
            <a:r>
              <a:rPr lang="en-US" sz="2000" b="1" dirty="0" smtClean="0"/>
              <a:t>15 May, </a:t>
            </a:r>
            <a:r>
              <a:rPr lang="en-US" sz="2000" b="1" dirty="0"/>
              <a:t>AM1: 802.15.4 Revision drafting </a:t>
            </a:r>
            <a:r>
              <a:rPr lang="en-US" sz="2000" dirty="0"/>
              <a:t> </a:t>
            </a:r>
            <a:endParaRPr lang="en-US" sz="2000" dirty="0" smtClean="0"/>
          </a:p>
          <a:p>
            <a:pPr marL="800100" lvl="1" indent="-342900">
              <a:buClr>
                <a:srgbClr val="FF0000"/>
              </a:buClr>
              <a:buFont typeface="Wingdings" charset="2"/>
              <a:buChar char="q"/>
            </a:pPr>
            <a:r>
              <a:rPr lang="en-US" sz="2000" b="1" dirty="0" smtClean="0"/>
              <a:t>Thursday </a:t>
            </a:r>
            <a:r>
              <a:rPr lang="en-US" sz="2000" b="1" dirty="0" smtClean="0"/>
              <a:t>15 May, </a:t>
            </a:r>
            <a:r>
              <a:rPr lang="en-US" sz="2000" b="1" dirty="0"/>
              <a:t>AM2: 802.15.4 </a:t>
            </a:r>
            <a:r>
              <a:rPr lang="en-US" sz="2000" dirty="0">
                <a:solidFill>
                  <a:srgbClr val="000000"/>
                </a:solidFill>
                <a:latin typeface="Lucida Grande"/>
                <a:ea typeface="Lucida Grande"/>
                <a:cs typeface="Lucida Grande"/>
              </a:rPr>
              <a:t> </a:t>
            </a:r>
            <a:r>
              <a:rPr lang="en-US" sz="2000" b="1" dirty="0">
                <a:solidFill>
                  <a:srgbClr val="000000"/>
                </a:solidFill>
                <a:latin typeface="+mj-lt"/>
                <a:ea typeface="Lucida Grande"/>
                <a:cs typeface="Lucida Grande"/>
              </a:rPr>
              <a:t>Approval of editing changes, seek approval for comment review and WG LB </a:t>
            </a:r>
            <a:endParaRPr lang="en-US" sz="2000" b="1" dirty="0" smtClean="0">
              <a:latin typeface="+mj-lt"/>
            </a:endParaRPr>
          </a:p>
          <a:p>
            <a:pPr marL="465138" lvl="1" indent="-457200">
              <a:buClr>
                <a:srgbClr val="FF0000"/>
              </a:buClr>
              <a:buFont typeface="Wingdings" charset="2"/>
              <a:buChar char="q"/>
            </a:pPr>
            <a:r>
              <a:rPr lang="en-US" sz="2800" b="1" dirty="0" smtClean="0"/>
              <a:t>SC WNG</a:t>
            </a:r>
          </a:p>
          <a:p>
            <a:pPr marL="914400" lvl="1" indent="-457200" eaLnBrk="0" fontAlgn="b" hangingPunct="0">
              <a:buClr>
                <a:srgbClr val="FF0000"/>
              </a:buClr>
              <a:buFont typeface="Wingdings" charset="2"/>
              <a:buChar char="q"/>
            </a:pPr>
            <a:r>
              <a:rPr lang="en-US" sz="2000" b="1" dirty="0" smtClean="0"/>
              <a:t>No presentations</a:t>
            </a:r>
            <a:endParaRPr lang="en-US" sz="2000" b="1" dirty="0" smtClean="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2560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560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C36C35DE-F890-C041-8F5F-CE2D4AA24710}" type="slidenum">
              <a:rPr lang="en-US"/>
              <a:pPr/>
              <a:t>3</a:t>
            </a:fld>
            <a:endParaRPr lang="en-US"/>
          </a:p>
        </p:txBody>
      </p:sp>
      <p:sp>
        <p:nvSpPr>
          <p:cNvPr id="25604" name="Rectangle 1027"/>
          <p:cNvSpPr>
            <a:spLocks noGrp="1" noChangeArrowheads="1"/>
          </p:cNvSpPr>
          <p:nvPr>
            <p:ph type="body" idx="4294967295"/>
          </p:nvPr>
        </p:nvSpPr>
        <p:spPr>
          <a:xfrm>
            <a:off x="152400" y="609600"/>
            <a:ext cx="8763000" cy="5943600"/>
          </a:xfrm>
        </p:spPr>
        <p:txBody>
          <a:bodyPr lIns="90487" tIns="44450" rIns="90487" bIns="44450"/>
          <a:lstStyle/>
          <a:p>
            <a:pPr>
              <a:lnSpc>
                <a:spcPct val="80000"/>
              </a:lnSpc>
              <a:spcAft>
                <a:spcPct val="30000"/>
              </a:spcAft>
              <a:buFont typeface="Monotype Sorts" charset="0"/>
              <a:buNone/>
            </a:pPr>
            <a:r>
              <a:rPr lang="en-US" sz="1800" b="1">
                <a:latin typeface="Arial" charset="0"/>
                <a:ea typeface="ＭＳ Ｐゴシック" charset="0"/>
                <a:cs typeface="ＭＳ Ｐゴシック" charset="0"/>
              </a:rPr>
              <a:t>	The IEEE-SA strongly recommends that at each WG meeting the chair or a designee:</a:t>
            </a:r>
            <a:endParaRPr lang="en-US" sz="1800">
              <a:latin typeface="Arial" charset="0"/>
              <a:ea typeface="ＭＳ Ｐゴシック" charset="0"/>
              <a:cs typeface="ＭＳ Ｐゴシック" charset="0"/>
            </a:endParaRPr>
          </a:p>
          <a:p>
            <a:pPr lvl="1">
              <a:lnSpc>
                <a:spcPct val="80000"/>
              </a:lnSpc>
            </a:pPr>
            <a:r>
              <a:rPr lang="en-US" sz="1400" b="1">
                <a:latin typeface="Arial" charset="0"/>
                <a:ea typeface="ＭＳ Ｐゴシック" charset="0"/>
              </a:rPr>
              <a:t>Show slides #1 through #4 of this presentation</a:t>
            </a:r>
          </a:p>
          <a:p>
            <a:pPr lvl="1">
              <a:lnSpc>
                <a:spcPct val="80000"/>
              </a:lnSpc>
            </a:pPr>
            <a:r>
              <a:rPr lang="en-US" sz="1400" b="1">
                <a:latin typeface="Arial" charset="0"/>
                <a:ea typeface="ＭＳ Ｐゴシック" charset="0"/>
              </a:rPr>
              <a:t>Advise the WG attendees that:</a:t>
            </a:r>
            <a:r>
              <a:rPr lang="en-US" sz="1400">
                <a:latin typeface="Arial" charset="0"/>
                <a:ea typeface="ＭＳ Ｐゴシック" charset="0"/>
              </a:rPr>
              <a:t> </a:t>
            </a:r>
          </a:p>
          <a:p>
            <a:pPr lvl="2">
              <a:lnSpc>
                <a:spcPct val="80000"/>
              </a:lnSpc>
            </a:pPr>
            <a:r>
              <a:rPr lang="en-US" sz="1400">
                <a:latin typeface="Arial" charset="0"/>
                <a:ea typeface="ＭＳ Ｐゴシック" charset="0"/>
              </a:rPr>
              <a:t>The IEEE’s patent policy is consistent with the ANSI patent policy and is described in Clause 6 of the </a:t>
            </a:r>
            <a:r>
              <a:rPr lang="en-US" sz="1400" i="1">
                <a:latin typeface="Arial" charset="0"/>
                <a:ea typeface="ＭＳ Ｐゴシック" charset="0"/>
              </a:rPr>
              <a:t>IEEE-SA Standards Board Bylaws</a:t>
            </a:r>
            <a:r>
              <a:rPr lang="en-US" sz="1400">
                <a:latin typeface="Arial" charset="0"/>
                <a:ea typeface="ＭＳ Ｐゴシック" charset="0"/>
              </a:rPr>
              <a:t>;</a:t>
            </a:r>
          </a:p>
          <a:p>
            <a:pPr lvl="2">
              <a:lnSpc>
                <a:spcPct val="80000"/>
              </a:lnSpc>
            </a:pPr>
            <a:r>
              <a:rPr lang="en-US" sz="1400">
                <a:latin typeface="Arial" charset="0"/>
                <a:ea typeface="ＭＳ Ｐゴシック" charset="0"/>
              </a:rPr>
              <a:t>Early identification of patent claims which may be essential for the use of standards under development is strongly encouraged; </a:t>
            </a:r>
          </a:p>
          <a:p>
            <a:pPr lvl="2">
              <a:lnSpc>
                <a:spcPct val="80000"/>
              </a:lnSpc>
            </a:pPr>
            <a:r>
              <a:rPr lang="en-US" sz="1400">
                <a:latin typeface="Arial" charset="0"/>
                <a:ea typeface="ＭＳ Ｐゴシック"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a:latin typeface="Arial" charset="0"/>
                <a:ea typeface="ＭＳ Ｐゴシック" charset="0"/>
              </a:rPr>
            </a:br>
            <a:endParaRPr lang="en-US" sz="1400">
              <a:latin typeface="Arial" charset="0"/>
              <a:ea typeface="ＭＳ Ｐゴシック" charset="0"/>
            </a:endParaRPr>
          </a:p>
          <a:p>
            <a:pPr lvl="1">
              <a:lnSpc>
                <a:spcPct val="20000"/>
              </a:lnSpc>
            </a:pPr>
            <a:r>
              <a:rPr lang="en-US" sz="1400" b="1">
                <a:latin typeface="Arial" charset="0"/>
                <a:ea typeface="ＭＳ Ｐゴシック" charset="0"/>
              </a:rPr>
              <a:t>Instruct the WG Secretary to record in the minutes of the relevant WG meeting:</a:t>
            </a:r>
            <a:r>
              <a:rPr lang="en-US" sz="900">
                <a:latin typeface="Arial" charset="0"/>
                <a:ea typeface="ＭＳ Ｐゴシック" charset="0"/>
              </a:rPr>
              <a:t> </a:t>
            </a:r>
          </a:p>
          <a:p>
            <a:pPr lvl="2">
              <a:lnSpc>
                <a:spcPct val="80000"/>
              </a:lnSpc>
            </a:pPr>
            <a:r>
              <a:rPr lang="en-US" sz="1400">
                <a:latin typeface="Arial" charset="0"/>
                <a:ea typeface="ＭＳ Ｐゴシック" charset="0"/>
              </a:rPr>
              <a:t>That the foregoing information was provided and that slides 1 through 4 (and this slide 0, if applicable) were shown; </a:t>
            </a:r>
          </a:p>
          <a:p>
            <a:pPr lvl="2">
              <a:lnSpc>
                <a:spcPct val="80000"/>
              </a:lnSpc>
            </a:pPr>
            <a:r>
              <a:rPr lang="en-US" sz="1400">
                <a:latin typeface="Arial" charset="0"/>
                <a:ea typeface="ＭＳ Ｐゴシック"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a:latin typeface="Arial" charset="0"/>
                <a:ea typeface="ＭＳ Ｐゴシック" charset="0"/>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a:latin typeface="Arial" charset="0"/>
              <a:ea typeface="ＭＳ Ｐゴシック" charset="0"/>
            </a:endParaRPr>
          </a:p>
          <a:p>
            <a:pPr lvl="1">
              <a:lnSpc>
                <a:spcPct val="80000"/>
              </a:lnSpc>
              <a:spcBef>
                <a:spcPct val="5000"/>
              </a:spcBef>
            </a:pPr>
            <a:r>
              <a:rPr lang="en-US" sz="1400">
                <a:latin typeface="Arial" charset="0"/>
                <a:ea typeface="ＭＳ Ｐゴシック" charset="0"/>
              </a:rPr>
              <a:t>The WG Chair shall ensure that a request is made to any identified holders of potential essential patent claim(s) to complete and submit a Letter of Assurance.</a:t>
            </a:r>
          </a:p>
          <a:p>
            <a:pPr lvl="1">
              <a:lnSpc>
                <a:spcPct val="80000"/>
              </a:lnSpc>
              <a:spcBef>
                <a:spcPct val="5000"/>
              </a:spcBef>
            </a:pPr>
            <a:r>
              <a:rPr lang="en-US" sz="1400">
                <a:latin typeface="Arial" charset="0"/>
                <a:ea typeface="ＭＳ Ｐゴシック" charset="0"/>
              </a:rPr>
              <a:t>It is recommended that the WG chair review the guidance in </a:t>
            </a:r>
            <a:r>
              <a:rPr lang="en-US" sz="1400" i="1">
                <a:latin typeface="Arial" charset="0"/>
                <a:ea typeface="ＭＳ Ｐゴシック" charset="0"/>
              </a:rPr>
              <a:t>IEEE-SA Standards Board Operations Manual</a:t>
            </a:r>
            <a:r>
              <a:rPr lang="en-US" sz="1400">
                <a:latin typeface="Arial" charset="0"/>
                <a:ea typeface="ＭＳ Ｐゴシック" charset="0"/>
              </a:rPr>
              <a:t> 6.3.5 and in FAQs 12 and 12a on inclusion of potential Essential Patent Claims by incorporation or by reference.</a:t>
            </a:r>
            <a:r>
              <a:rPr lang="en-US" sz="1400">
                <a:solidFill>
                  <a:srgbClr val="FF3300"/>
                </a:solidFill>
                <a:latin typeface="Arial" charset="0"/>
                <a:ea typeface="ＭＳ Ｐゴシック" charset="0"/>
              </a:rPr>
              <a:t> </a:t>
            </a:r>
          </a:p>
          <a:p>
            <a:pPr lvl="1">
              <a:lnSpc>
                <a:spcPct val="80000"/>
              </a:lnSpc>
              <a:spcBef>
                <a:spcPct val="5000"/>
              </a:spcBef>
              <a:buFont typeface="Monotype Sorts" charset="0"/>
              <a:buNone/>
            </a:pPr>
            <a:endParaRPr lang="en-US" sz="1200">
              <a:latin typeface="Arial" charset="0"/>
              <a:ea typeface="ＭＳ Ｐゴシック" charset="0"/>
            </a:endParaRPr>
          </a:p>
          <a:p>
            <a:pPr lvl="1">
              <a:lnSpc>
                <a:spcPct val="80000"/>
              </a:lnSpc>
              <a:spcBef>
                <a:spcPct val="5000"/>
              </a:spcBef>
              <a:buFont typeface="Monotype Sorts" charset="0"/>
              <a:buNone/>
            </a:pPr>
            <a:r>
              <a:rPr lang="en-US" sz="1200">
                <a:latin typeface="Arial" charset="0"/>
                <a:ea typeface="ＭＳ Ｐゴシック" charset="0"/>
              </a:rPr>
              <a:t>	Note: </a:t>
            </a:r>
            <a:r>
              <a:rPr lang="en-US" sz="1200" b="1">
                <a:latin typeface="Arial" charset="0"/>
                <a:ea typeface="ＭＳ Ｐゴシック" charset="0"/>
              </a:rPr>
              <a:t>WG</a:t>
            </a:r>
            <a:r>
              <a:rPr lang="en-US" sz="1200">
                <a:latin typeface="Arial" charset="0"/>
                <a:ea typeface="ＭＳ Ｐゴシック" charset="0"/>
              </a:rPr>
              <a:t> includes Working Groups, Task Groups, and other standards-developing committees with a PAR approved by the IEEE-SA Standards Board.</a:t>
            </a:r>
          </a:p>
        </p:txBody>
      </p:sp>
      <p:sp>
        <p:nvSpPr>
          <p:cNvPr id="25605" name="Rectangle 1026"/>
          <p:cNvSpPr>
            <a:spLocks noGrp="1" noChangeArrowheads="1"/>
          </p:cNvSpPr>
          <p:nvPr>
            <p:ph type="title" idx="4294967295"/>
          </p:nvPr>
        </p:nvSpPr>
        <p:spPr>
          <a:xfrm>
            <a:off x="228600" y="0"/>
            <a:ext cx="7772400" cy="609600"/>
          </a:xfrm>
        </p:spPr>
        <p:txBody>
          <a:bodyPr lIns="90487" tIns="44450" rIns="90487" bIns="44450"/>
          <a:lstStyle/>
          <a:p>
            <a:r>
              <a:rPr lang="en-US" sz="2400">
                <a:latin typeface="Times New Roman" charset="0"/>
                <a:ea typeface="ＭＳ Ｐゴシック" charset="0"/>
                <a:cs typeface="ＭＳ Ｐゴシック" charset="0"/>
              </a:rPr>
              <a:t>Instructions for the WG Chair</a:t>
            </a:r>
          </a:p>
        </p:txBody>
      </p:sp>
      <p:sp>
        <p:nvSpPr>
          <p:cNvPr id="25606"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sz="3200" b="1" u="sng">
              <a:solidFill>
                <a:srgbClr val="000099"/>
              </a:solidFill>
              <a:latin typeface="Arial" charset="0"/>
            </a:endParaRPr>
          </a:p>
        </p:txBody>
      </p:sp>
      <p:sp>
        <p:nvSpPr>
          <p:cNvPr id="25607"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5608" name="Slide Number Placeholder 7"/>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4255CAD-CE32-DC49-BEE1-A92A5D4F166B}" type="slidenum">
              <a:rPr lang="en-US"/>
              <a:pPr algn="ctr"/>
              <a:t>3</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2765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765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BC035B2-1C51-5848-99DE-D04DAEE4E86C}" type="slidenum">
              <a:rPr lang="en-US"/>
              <a:pPr/>
              <a:t>4</a:t>
            </a:fld>
            <a:endParaRPr lang="en-US"/>
          </a:p>
        </p:txBody>
      </p:sp>
      <p:sp>
        <p:nvSpPr>
          <p:cNvPr id="27652" name="Rectangle 2"/>
          <p:cNvSpPr>
            <a:spLocks noGrp="1" noChangeArrowheads="1"/>
          </p:cNvSpPr>
          <p:nvPr>
            <p:ph type="title" idx="4294967295"/>
          </p:nvPr>
        </p:nvSpPr>
        <p:spPr>
          <a:xfrm>
            <a:off x="304800" y="457200"/>
            <a:ext cx="8458200" cy="609600"/>
          </a:xfrm>
        </p:spPr>
        <p:txBody>
          <a:bodyPr/>
          <a:lstStyle/>
          <a:p>
            <a:r>
              <a:rPr lang="en-US" sz="2800">
                <a:latin typeface="Times New Roman" charset="0"/>
                <a:ea typeface="ＭＳ Ｐゴシック" charset="0"/>
                <a:cs typeface="ＭＳ Ｐゴシック" charset="0"/>
              </a:rPr>
              <a:t>Participants, Patents, and Duty to Inform</a:t>
            </a:r>
          </a:p>
        </p:txBody>
      </p:sp>
      <p:sp>
        <p:nvSpPr>
          <p:cNvPr id="2765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27654" name="Rectangle 4"/>
          <p:cNvSpPr>
            <a:spLocks noChangeArrowheads="1"/>
          </p:cNvSpPr>
          <p:nvPr/>
        </p:nvSpPr>
        <p:spPr bwMode="auto">
          <a:xfrm>
            <a:off x="533400" y="9144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en-US" sz="1400" b="1">
                <a:solidFill>
                  <a:srgbClr val="000099"/>
                </a:solidFill>
                <a:latin typeface="Arial" charset="0"/>
              </a:rPr>
              <a:t>“Personal awareness” means that the participant “is personally aware that the holder may have a potential Essential Patent Claim,”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27655" name="Text Box 5"/>
          <p:cNvSpPr txBox="1">
            <a:spLocks noChangeArrowheads="1"/>
          </p:cNvSpPr>
          <p:nvPr/>
        </p:nvSpPr>
        <p:spPr bwMode="auto">
          <a:xfrm>
            <a:off x="487680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#1</a:t>
            </a:r>
            <a:endParaRPr lang="en-US"/>
          </a:p>
        </p:txBody>
      </p:sp>
      <p:sp>
        <p:nvSpPr>
          <p:cNvPr id="27656"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90450184-10C4-BC40-ABA0-2B8DD39BF772}" type="slidenum">
              <a:rPr lang="en-US"/>
              <a:pPr algn="ctr"/>
              <a:t>4</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2969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969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0A30521-28AC-514B-A800-E3365A813165}" type="slidenum">
              <a:rPr lang="en-US"/>
              <a:pPr/>
              <a:t>5</a:t>
            </a:fld>
            <a:endParaRPr lang="en-US"/>
          </a:p>
        </p:txBody>
      </p:sp>
      <p:sp>
        <p:nvSpPr>
          <p:cNvPr id="29700" name="Rectangle 2"/>
          <p:cNvSpPr>
            <a:spLocks noGrp="1" noChangeArrowheads="1"/>
          </p:cNvSpPr>
          <p:nvPr>
            <p:ph type="title" idx="4294967295"/>
          </p:nvPr>
        </p:nvSpPr>
        <p:spPr>
          <a:xfrm>
            <a:off x="609600" y="304800"/>
            <a:ext cx="7772400" cy="1143000"/>
          </a:xfrm>
        </p:spPr>
        <p:txBody>
          <a:bodyPr/>
          <a:lstStyle/>
          <a:p>
            <a:r>
              <a:rPr lang="en-GB">
                <a:latin typeface="Times New Roman" charset="0"/>
                <a:ea typeface="ＭＳ Ｐゴシック" charset="0"/>
                <a:cs typeface="ＭＳ Ｐゴシック" charset="0"/>
              </a:rPr>
              <a:t>Patent Related Links</a:t>
            </a:r>
            <a:endParaRPr lang="en-US">
              <a:latin typeface="Times New Roman" charset="0"/>
              <a:ea typeface="ＭＳ Ｐゴシック" charset="0"/>
              <a:cs typeface="ＭＳ Ｐゴシック" charset="0"/>
            </a:endParaRPr>
          </a:p>
        </p:txBody>
      </p:sp>
      <p:sp>
        <p:nvSpPr>
          <p:cNvPr id="29701" name="Rectangle 3"/>
          <p:cNvSpPr>
            <a:spLocks noGrp="1" noChangeArrowheads="1"/>
          </p:cNvSpPr>
          <p:nvPr>
            <p:ph type="body" idx="4294967295"/>
          </p:nvPr>
        </p:nvSpPr>
        <p:spPr>
          <a:xfrm>
            <a:off x="0" y="1295400"/>
            <a:ext cx="8991600" cy="3733800"/>
          </a:xfrm>
        </p:spPr>
        <p:txBody>
          <a:bodyPr/>
          <a:lstStyle/>
          <a:p>
            <a:pPr lvl="1">
              <a:lnSpc>
                <a:spcPct val="90000"/>
              </a:lnSpc>
              <a:buFont typeface="Monotype Sorts" charset="0"/>
              <a:buNone/>
            </a:pPr>
            <a:r>
              <a:rPr lang="en-US" sz="2400">
                <a:latin typeface="Arial" charset="0"/>
                <a:ea typeface="ＭＳ Ｐゴシック"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ea typeface="ＭＳ Ｐゴシック" charset="0"/>
                <a:cs typeface="Times New Roman" charset="0"/>
              </a:rPr>
              <a:t>	Patent Policy is stated in these sources:</a:t>
            </a:r>
          </a:p>
          <a:p>
            <a:pPr lvl="1">
              <a:lnSpc>
                <a:spcPct val="90000"/>
              </a:lnSpc>
              <a:buFont typeface="Monotype Sorts" charset="0"/>
              <a:buNone/>
            </a:pPr>
            <a:r>
              <a:rPr lang="en-GB" sz="2400">
                <a:latin typeface="Arial" charset="0"/>
                <a:ea typeface="ＭＳ Ｐゴシック" charset="0"/>
              </a:rPr>
              <a:t>		IEEE-SA Standards Boards Bylaws</a:t>
            </a:r>
          </a:p>
          <a:p>
            <a:pPr lvl="1">
              <a:lnSpc>
                <a:spcPct val="90000"/>
              </a:lnSpc>
              <a:buFont typeface="Monotype Sorts" charset="0"/>
              <a:buNone/>
            </a:pPr>
            <a:r>
              <a:rPr lang="en-US" sz="2100">
                <a:latin typeface="Arial" charset="0"/>
                <a:ea typeface="ＭＳ Ｐゴシック" charset="0"/>
              </a:rPr>
              <a:t>		</a:t>
            </a:r>
            <a:r>
              <a:rPr lang="en-US" sz="2100" i="1">
                <a:latin typeface="Arial" charset="0"/>
                <a:ea typeface="ＭＳ Ｐゴシック" charset="0"/>
              </a:rPr>
              <a:t>http://standards.ieee.org/guides/bylaws/sect6-7.html#6</a:t>
            </a:r>
          </a:p>
          <a:p>
            <a:pPr lvl="1">
              <a:lnSpc>
                <a:spcPct val="90000"/>
              </a:lnSpc>
              <a:buFont typeface="Monotype Sorts" charset="0"/>
              <a:buNone/>
            </a:pPr>
            <a:r>
              <a:rPr lang="en-GB" sz="2400">
                <a:latin typeface="Arial" charset="0"/>
                <a:ea typeface="ＭＳ Ｐゴシック" charset="0"/>
              </a:rPr>
              <a:t>		IEEE-SA Standards Board Operations Manual</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http://standards.ieee.org/guides/opman/sect6.html#6.3</a:t>
            </a:r>
            <a:endParaRPr lang="en-US" sz="2400">
              <a:latin typeface="Arial" charset="0"/>
              <a:ea typeface="ＭＳ Ｐゴシック" charset="0"/>
            </a:endParaRPr>
          </a:p>
          <a:p>
            <a:pPr lvl="1">
              <a:lnSpc>
                <a:spcPct val="90000"/>
              </a:lnSpc>
              <a:buFont typeface="Monotype Sorts" charset="0"/>
              <a:buNone/>
            </a:pPr>
            <a:r>
              <a:rPr lang="en-US" sz="2400">
                <a:latin typeface="Arial" charset="0"/>
                <a:ea typeface="ＭＳ Ｐゴシック" charset="0"/>
                <a:cs typeface="Times New Roman" charset="0"/>
              </a:rPr>
              <a:t>	Material about the patent policy is available at</a:t>
            </a:r>
            <a:r>
              <a:rPr lang="en-US" sz="2400">
                <a:latin typeface="Arial" charset="0"/>
                <a:ea typeface="ＭＳ Ｐゴシック" charset="0"/>
              </a:rPr>
              <a:t> </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http://standards.ieee.org/board/pat/pat-material.html</a:t>
            </a:r>
          </a:p>
        </p:txBody>
      </p:sp>
      <p:sp>
        <p:nvSpPr>
          <p:cNvPr id="29702" name="Text Box 6"/>
          <p:cNvSpPr txBox="1">
            <a:spLocks noChangeArrowheads="1"/>
          </p:cNvSpPr>
          <p:nvPr/>
        </p:nvSpPr>
        <p:spPr bwMode="auto">
          <a:xfrm>
            <a:off x="3733800" y="58674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#2</a:t>
            </a:r>
            <a:endParaRPr lang="en-US"/>
          </a:p>
        </p:txBody>
      </p:sp>
      <p:sp>
        <p:nvSpPr>
          <p:cNvPr id="29703" name="Rectangle 7"/>
          <p:cNvSpPr>
            <a:spLocks noChangeArrowheads="1"/>
          </p:cNvSpPr>
          <p:nvPr/>
        </p:nvSpPr>
        <p:spPr bwMode="auto">
          <a:xfrm>
            <a:off x="1143000" y="5029200"/>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29704"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A9B3E1C-E013-274F-9D4F-0F22F92FBEF0}" type="slidenum">
              <a:rPr lang="en-US"/>
              <a:pPr algn="ct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3072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072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25293290-5722-4E46-A27C-0EF1DF4E536C}" type="slidenum">
              <a:rPr lang="en-US"/>
              <a:pPr/>
              <a:t>6</a:t>
            </a:fld>
            <a:endParaRPr lang="en-US"/>
          </a:p>
        </p:txBody>
      </p:sp>
      <p:sp>
        <p:nvSpPr>
          <p:cNvPr id="30724" name="Rectangle 1026"/>
          <p:cNvSpPr>
            <a:spLocks noGrp="1" noChangeArrowheads="1"/>
          </p:cNvSpPr>
          <p:nvPr>
            <p:ph type="title" idx="4294967295"/>
          </p:nvPr>
        </p:nvSpPr>
        <p:spPr>
          <a:xfrm>
            <a:off x="304800" y="381000"/>
            <a:ext cx="8686800" cy="1143000"/>
          </a:xfrm>
        </p:spPr>
        <p:txBody>
          <a:bodyPr/>
          <a:lstStyle/>
          <a:p>
            <a:r>
              <a:rPr lang="en-US">
                <a:latin typeface="Times New Roman" charset="0"/>
                <a:ea typeface="ＭＳ Ｐゴシック" charset="0"/>
                <a:cs typeface="ＭＳ Ｐゴシック" charset="0"/>
              </a:rPr>
              <a:t>Call for Potentially Essential Patents</a:t>
            </a:r>
          </a:p>
        </p:txBody>
      </p:sp>
      <p:sp>
        <p:nvSpPr>
          <p:cNvPr id="30725" name="Rectangle 1027"/>
          <p:cNvSpPr>
            <a:spLocks noGrp="1" noChangeArrowheads="1"/>
          </p:cNvSpPr>
          <p:nvPr>
            <p:ph type="body" idx="4294967295"/>
          </p:nvPr>
        </p:nvSpPr>
        <p:spPr>
          <a:xfrm>
            <a:off x="381000" y="1295400"/>
            <a:ext cx="7772400" cy="4876800"/>
          </a:xfrm>
        </p:spPr>
        <p:txBody>
          <a:bodyPr/>
          <a:lstStyle/>
          <a:p>
            <a:r>
              <a:rPr lang="en-US" sz="2800">
                <a:latin typeface="Arial" charset="0"/>
                <a:ea typeface="ＭＳ Ｐゴシック" charset="0"/>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a:latin typeface="Arial" charset="0"/>
                <a:ea typeface="ＭＳ Ｐゴシック" charset="0"/>
              </a:rPr>
              <a:t>Either speak up now or</a:t>
            </a:r>
          </a:p>
          <a:p>
            <a:pPr lvl="1"/>
            <a:r>
              <a:rPr lang="en-US" sz="2000">
                <a:latin typeface="Arial" charset="0"/>
                <a:ea typeface="ＭＳ Ｐゴシック" charset="0"/>
              </a:rPr>
              <a:t>Provide the chair of this group with the identity of the holder(s) of any and all such claims as soon as possible or</a:t>
            </a:r>
          </a:p>
          <a:p>
            <a:pPr lvl="1"/>
            <a:r>
              <a:rPr lang="en-US" sz="2000">
                <a:latin typeface="Arial" charset="0"/>
                <a:ea typeface="ＭＳ Ｐゴシック" charset="0"/>
              </a:rPr>
              <a:t>Cause an LOA to be submitted</a:t>
            </a:r>
          </a:p>
        </p:txBody>
      </p:sp>
      <p:sp>
        <p:nvSpPr>
          <p:cNvPr id="30726" name="Text Box 1028"/>
          <p:cNvSpPr txBox="1">
            <a:spLocks noChangeArrowheads="1"/>
          </p:cNvSpPr>
          <p:nvPr/>
        </p:nvSpPr>
        <p:spPr bwMode="auto">
          <a:xfrm>
            <a:off x="3352800" y="5486400"/>
            <a:ext cx="952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#3</a:t>
            </a:r>
          </a:p>
        </p:txBody>
      </p:sp>
      <p:sp>
        <p:nvSpPr>
          <p:cNvPr id="30727"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96F8C0E-7283-2A44-A043-7924914A8E19}" type="slidenum">
              <a:rPr lang="en-US"/>
              <a:pPr algn="ctr"/>
              <a:t>6</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3174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174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B478FD80-E021-1146-8640-7B387F2A0DE5}" type="slidenum">
              <a:rPr lang="en-US"/>
              <a:pPr/>
              <a:t>7</a:t>
            </a:fld>
            <a:endParaRPr lang="en-US"/>
          </a:p>
        </p:txBody>
      </p:sp>
      <p:sp>
        <p:nvSpPr>
          <p:cNvPr id="31748" name="Rectangle 2"/>
          <p:cNvSpPr>
            <a:spLocks noGrp="1" noChangeArrowheads="1"/>
          </p:cNvSpPr>
          <p:nvPr>
            <p:ph type="title" idx="4294967295"/>
          </p:nvPr>
        </p:nvSpPr>
        <p:spPr>
          <a:xfrm>
            <a:off x="228600" y="609600"/>
            <a:ext cx="8458200" cy="609600"/>
          </a:xfrm>
        </p:spPr>
        <p:txBody>
          <a:bodyPr/>
          <a:lstStyle/>
          <a:p>
            <a:r>
              <a:rPr lang="en-US" sz="2800">
                <a:latin typeface="Times New Roman" charset="0"/>
                <a:ea typeface="ＭＳ Ｐゴシック" charset="0"/>
                <a:cs typeface="ＭＳ Ｐゴシック" charset="0"/>
              </a:rPr>
              <a:t>Other Guidelines for IEEE WG Meetings</a:t>
            </a:r>
          </a:p>
        </p:txBody>
      </p:sp>
      <p:sp>
        <p:nvSpPr>
          <p:cNvPr id="31749"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31750" name="Rectangle 4"/>
          <p:cNvSpPr>
            <a:spLocks noChangeArrowheads="1"/>
          </p:cNvSpPr>
          <p:nvPr/>
        </p:nvSpPr>
        <p:spPr bwMode="auto">
          <a:xfrm>
            <a:off x="533400" y="16002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altLang="ja-JP" b="1">
                <a:solidFill>
                  <a:srgbClr val="000099"/>
                </a:solidFill>
                <a:latin typeface="Arial" charset="0"/>
              </a:rPr>
              <a:t> for more details.</a:t>
            </a:r>
            <a:endParaRPr lang="en-US" b="1">
              <a:solidFill>
                <a:srgbClr val="000099"/>
              </a:solidFill>
              <a:latin typeface="Arial" charset="0"/>
            </a:endParaRPr>
          </a:p>
        </p:txBody>
      </p:sp>
      <p:sp>
        <p:nvSpPr>
          <p:cNvPr id="31751" name="Text Box 7"/>
          <p:cNvSpPr txBox="1">
            <a:spLocks noChangeArrowheads="1"/>
          </p:cNvSpPr>
          <p:nvPr/>
        </p:nvSpPr>
        <p:spPr bwMode="auto">
          <a:xfrm>
            <a:off x="4267200" y="59436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#4</a:t>
            </a:r>
            <a:endParaRPr lang="en-US"/>
          </a:p>
        </p:txBody>
      </p:sp>
      <p:sp>
        <p:nvSpPr>
          <p:cNvPr id="31752" name="Slide Number Placeholder 6"/>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1D17571F-D084-3D42-889F-050185ECD7DA}" type="slidenum">
              <a:rPr lang="en-US"/>
              <a:pPr algn="ctr"/>
              <a:t>7</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8</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8</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9</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9</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20517</TotalTime>
  <Words>1797</Words>
  <Application>Microsoft Macintosh PowerPoint</Application>
  <PresentationFormat>On-screen Show (4:3)</PresentationFormat>
  <Paragraphs>307</Paragraphs>
  <Slides>19</Slides>
  <Notes>11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Default Design</vt:lpstr>
      <vt:lpstr>PowerPoint Presentation</vt:lpstr>
      <vt:lpstr>Meeting Goals (Agenda 15-14-0255-00)</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Chair’s Role</vt:lpstr>
      <vt:lpstr>SC Maintenance Detailed Agenda</vt:lpstr>
      <vt:lpstr>Timing Status</vt:lpstr>
      <vt:lpstr>Method</vt:lpstr>
      <vt:lpstr>Red Zone</vt:lpstr>
      <vt:lpstr>Yellow Zone</vt:lpstr>
      <vt:lpstr>Blue Zone</vt:lpstr>
      <vt:lpstr>TG28 Changes ETSI TC ERM change requests  </vt:lpstr>
      <vt:lpstr>TG28 Changes ETSI TC ERM change requests </vt:lpstr>
      <vt:lpstr>TG28 Changes ETSI TC ERM change requests </vt:lpstr>
      <vt:lpstr>15-14-224-03 Comments </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Waikoloa</dc:title>
  <dc:subject>IEEE 802.15 &lt;SC Opening Report&gt;</dc:subject>
  <dc:creator>Pat Kinney</dc:creator>
  <cp:keywords/>
  <dc:description>&lt;15-14-0289-00-0mag&gt;</dc:description>
  <cp:lastModifiedBy>Pat Kinney</cp:lastModifiedBy>
  <cp:revision>510</cp:revision>
  <cp:lastPrinted>1998-02-10T13:28:06Z</cp:lastPrinted>
  <dcterms:created xsi:type="dcterms:W3CDTF">2009-07-12T16:25:16Z</dcterms:created>
  <dcterms:modified xsi:type="dcterms:W3CDTF">2014-05-12T14:18:11Z</dcterms:modified>
  <cp:category/>
</cp:coreProperties>
</file>