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5" r:id="rId2"/>
    <p:sldId id="256" r:id="rId3"/>
    <p:sldId id="257" r:id="rId4"/>
    <p:sldId id="265" r:id="rId5"/>
    <p:sldId id="274" r:id="rId6"/>
    <p:sldId id="276" r:id="rId7"/>
    <p:sldId id="278" r:id="rId8"/>
    <p:sldId id="269" r:id="rId9"/>
    <p:sldId id="277" r:id="rId10"/>
    <p:sldId id="281" r:id="rId11"/>
    <p:sldId id="282" r:id="rId12"/>
    <p:sldId id="279" r:id="rId13"/>
    <p:sldId id="280" r:id="rId1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86095" autoAdjust="0"/>
  </p:normalViewPr>
  <p:slideViewPr>
    <p:cSldViewPr>
      <p:cViewPr varScale="1">
        <p:scale>
          <a:sx n="77" d="100"/>
          <a:sy n="77" d="100"/>
        </p:scale>
        <p:origin x="18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802.11-14/0494r0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802.11-14/0494r0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133369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2013 Fiscal Year End Balance sheet as reported to the IEEE.</a:t>
            </a:r>
          </a:p>
          <a:p>
            <a:r>
              <a:rPr lang="en-US" dirty="0" smtClean="0"/>
              <a:t>This</a:t>
            </a:r>
            <a:r>
              <a:rPr lang="en-US" baseline="0" dirty="0" smtClean="0"/>
              <a:t> is part of what used to be the L50s that was used to report the IEEE 802.11/.15 Joint Treasury values.</a:t>
            </a:r>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3125403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802.11-14/0494r0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r>
              <a:rPr lang="en-US" dirty="0" smtClean="0">
                <a:latin typeface="Times New Roman" pitchFamily="18" charset="0"/>
              </a:rPr>
              <a:t>There was</a:t>
            </a:r>
            <a:r>
              <a:rPr lang="en-US" baseline="0" dirty="0" smtClean="0">
                <a:latin typeface="Times New Roman" pitchFamily="18" charset="0"/>
              </a:rPr>
              <a:t> a charge for a network site visit that occurred in 2012 that was overlooked when settling the accounts with the Sponsor.</a:t>
            </a:r>
          </a:p>
          <a:p>
            <a:pPr defTabSz="933450"/>
            <a:r>
              <a:rPr lang="en-US" dirty="0" smtClean="0">
                <a:latin typeface="Times New Roman" pitchFamily="18" charset="0"/>
              </a:rPr>
              <a:t>The finance charge was due to wire transfer of</a:t>
            </a:r>
            <a:r>
              <a:rPr lang="en-US" baseline="0" dirty="0" smtClean="0">
                <a:latin typeface="Times New Roman" pitchFamily="18" charset="0"/>
              </a:rPr>
              <a:t> money to pay for a Network service deposit.</a:t>
            </a:r>
            <a:endParaRPr lang="en-US" dirty="0"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7002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r>
              <a:rPr lang="en-US" baseline="0" dirty="0" smtClean="0">
                <a:latin typeface="Times New Roman" pitchFamily="18" charset="0"/>
              </a:rPr>
              <a:t>.</a:t>
            </a:r>
          </a:p>
          <a:p>
            <a:pPr defTabSz="933450"/>
            <a:r>
              <a:rPr lang="en-US" baseline="0" dirty="0" smtClean="0">
                <a:latin typeface="Times New Roman" pitchFamily="18" charset="0"/>
              </a:rPr>
              <a:t>2013 net loss </a:t>
            </a:r>
            <a:r>
              <a:rPr lang="en-US" sz="1200" b="0" i="0" u="none" strike="noStrike" kern="1200" dirty="0" smtClean="0">
                <a:solidFill>
                  <a:srgbClr val="000000"/>
                </a:solidFill>
                <a:effectLst/>
                <a:latin typeface="Times New Roman" pitchFamily="16" charset="0"/>
                <a:ea typeface="+mn-ea"/>
                <a:cs typeface="+mn-cs"/>
              </a:rPr>
              <a:t>$25,557.00</a:t>
            </a:r>
            <a:r>
              <a:rPr lang="en-US" dirty="0" smtClean="0"/>
              <a:t>   2014 </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This is the report that takes the place of the L50s</a:t>
            </a:r>
            <a:r>
              <a:rPr lang="en-US" baseline="0" dirty="0" smtClean="0"/>
              <a:t> that we had to file in the past.</a:t>
            </a:r>
          </a:p>
          <a:p>
            <a:r>
              <a:rPr lang="en-US" baseline="0" dirty="0" smtClean="0"/>
              <a:t>With the new </a:t>
            </a:r>
            <a:r>
              <a:rPr lang="en-US" baseline="0" dirty="0" err="1" smtClean="0"/>
              <a:t>NetSuite</a:t>
            </a:r>
            <a:r>
              <a:rPr lang="en-US" baseline="0" dirty="0" smtClean="0"/>
              <a:t> tool, once the data is entered, this report is then submitted to the IEEE as the final report.</a:t>
            </a:r>
            <a:endParaRPr lang="en-US" dirty="0"/>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3306857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kern="1200" dirty="0" smtClean="0">
                <a:solidFill>
                  <a:schemeClr val="tx1"/>
                </a:solidFill>
                <a:latin typeface="Times New Roman" pitchFamily="16" charset="0"/>
                <a:ea typeface="MS Gothic" charset="-128"/>
                <a:cs typeface="Arial Unicode MS" charset="0"/>
              </a:rPr>
              <a:t>15-14-0280-00-0000</a:t>
            </a:r>
            <a:endParaRPr lang="en-GB" sz="1800" b="1" kern="1200"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11-14/494</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0999"/>
          </a:xfrm>
        </p:spPr>
        <p:txBody>
          <a:bodyPr/>
          <a:lstStyle/>
          <a:p>
            <a:r>
              <a:rPr lang="en-US" dirty="0" smtClean="0"/>
              <a:t>2014 1</a:t>
            </a:r>
            <a:r>
              <a:rPr lang="en-US" baseline="30000" dirty="0" smtClean="0"/>
              <a:t>st</a:t>
            </a:r>
            <a:r>
              <a:rPr lang="en-US" dirty="0" smtClean="0"/>
              <a:t> Quarter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7" name="Table 6"/>
          <p:cNvGraphicFramePr>
            <a:graphicFrameLocks noGrp="1"/>
          </p:cNvGraphicFramePr>
          <p:nvPr/>
        </p:nvGraphicFramePr>
        <p:xfrm>
          <a:off x="457201" y="1143001"/>
          <a:ext cx="8153400" cy="5333995"/>
        </p:xfrm>
        <a:graphic>
          <a:graphicData uri="http://schemas.openxmlformats.org/drawingml/2006/table">
            <a:tbl>
              <a:tblPr/>
              <a:tblGrid>
                <a:gridCol w="2729507"/>
                <a:gridCol w="1004292"/>
                <a:gridCol w="1705146"/>
                <a:gridCol w="1429981"/>
                <a:gridCol w="1284474"/>
              </a:tblGrid>
              <a:tr h="381756">
                <a:tc>
                  <a:txBody>
                    <a:bodyPr/>
                    <a:lstStyle/>
                    <a:p>
                      <a:pPr algn="l" fontAlgn="b"/>
                      <a:r>
                        <a:rPr lang="en-US" sz="1200" b="1" i="0" u="none" strike="noStrike" dirty="0">
                          <a:latin typeface="Arial"/>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Total</a:t>
                      </a:r>
                    </a:p>
                  </a:txBody>
                  <a:tcPr marL="9525" marR="9525" marT="9525" marB="0" anchor="b">
                    <a:lnL>
                      <a:noFill/>
                    </a:lnL>
                    <a:lnR>
                      <a:noFill/>
                    </a:lnR>
                    <a:lnT>
                      <a:noFill/>
                    </a:lnT>
                    <a:lnB>
                      <a:noFill/>
                    </a:lnB>
                    <a:solidFill>
                      <a:srgbClr val="D0D0D0"/>
                    </a:solidFill>
                  </a:tcPr>
                </a:tc>
              </a:tr>
              <a:tr h="237288">
                <a:tc>
                  <a:txBody>
                    <a:bodyPr/>
                    <a:lstStyle/>
                    <a:p>
                      <a:pPr algn="l" fontAlgn="b"/>
                      <a:r>
                        <a:rPr lang="en-US" sz="1200" b="1" i="0" u="none" strike="noStrike">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r>
              <a:tr h="237288">
                <a:tc>
                  <a:txBody>
                    <a:bodyPr/>
                    <a:lstStyle/>
                    <a:p>
                      <a:pPr algn="l" fontAlgn="ctr"/>
                      <a:r>
                        <a:rPr lang="en-US" sz="1400" b="1" i="0" u="none" strike="noStrike">
                          <a:solidFill>
                            <a:srgbClr val="000000"/>
                          </a:solidFill>
                          <a:latin typeface="Arial"/>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1" i="0" u="none" strike="noStrike">
                          <a:solidFill>
                            <a:srgbClr val="000000"/>
                          </a:solidFill>
                          <a:latin typeface="Arial"/>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latin typeface="Arial"/>
                        </a:rPr>
                        <a:t>$294,150.00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$120,950.00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$415,100.00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r>
              <a:tr h="443767">
                <a:tc>
                  <a:txBody>
                    <a:bodyPr/>
                    <a:lstStyle/>
                    <a:p>
                      <a:pPr algn="l" fontAlgn="b"/>
                      <a:r>
                        <a:rPr lang="en-US" sz="1400" b="0" i="0" u="none" strike="noStrike">
                          <a:solidFill>
                            <a:srgbClr val="000000"/>
                          </a:solidFill>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7288">
                <a:tc>
                  <a:txBody>
                    <a:bodyPr/>
                    <a:lstStyle/>
                    <a:p>
                      <a:pPr algn="l" fontAlgn="b"/>
                      <a:r>
                        <a:rPr lang="en-US" sz="1400" b="1" i="0" u="none" strike="noStrike">
                          <a:solidFill>
                            <a:srgbClr val="000000"/>
                          </a:solidFill>
                          <a:latin typeface="Arial"/>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$19,396.46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$637.75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$20,034.21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$51,061.35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$63,711.35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$47,590.07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$21,800.00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$69,390.07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$35,087.75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$340,058.40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7" name="Table 6"/>
          <p:cNvGraphicFramePr>
            <a:graphicFrameLocks noGrp="1"/>
          </p:cNvGraphicFramePr>
          <p:nvPr/>
        </p:nvGraphicFramePr>
        <p:xfrm>
          <a:off x="11430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1800" b="1" i="0" u="none" strike="noStrike" dirty="0" smtClean="0">
                          <a:solidFill>
                            <a:srgbClr val="000000"/>
                          </a:solidFill>
                          <a:latin typeface="Arial"/>
                        </a:rPr>
                        <a:t>  Bank</a:t>
                      </a:r>
                      <a:endParaRPr lang="en-US" sz="18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18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1800" b="1" i="0" u="none" strike="noStrike" dirty="0" smtClean="0">
                          <a:solidFill>
                            <a:srgbClr val="000000"/>
                          </a:solidFill>
                          <a:latin typeface="Arial"/>
                        </a:rPr>
                        <a:t>  Total </a:t>
                      </a:r>
                      <a:r>
                        <a:rPr lang="en-US" sz="18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18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Retained </a:t>
                      </a:r>
                      <a:r>
                        <a:rPr lang="en-US" sz="18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Net </a:t>
                      </a:r>
                      <a:r>
                        <a:rPr lang="en-US" sz="18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1"/>
            <a:ext cx="7770813" cy="304799"/>
          </a:xfrm>
        </p:spPr>
        <p:txBody>
          <a:bodyPr/>
          <a:lstStyle/>
          <a:p>
            <a:r>
              <a:rPr lang="en-US" dirty="0" smtClean="0"/>
              <a:t>2013 Final Income Statement</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12</a:t>
            </a:fld>
            <a:endParaRPr lang="en-GB"/>
          </a:p>
        </p:txBody>
      </p:sp>
      <p:graphicFrame>
        <p:nvGraphicFramePr>
          <p:cNvPr id="9" name="Table 8"/>
          <p:cNvGraphicFramePr>
            <a:graphicFrameLocks noGrp="1"/>
          </p:cNvGraphicFramePr>
          <p:nvPr/>
        </p:nvGraphicFramePr>
        <p:xfrm>
          <a:off x="685800" y="1066800"/>
          <a:ext cx="7848602" cy="5419390"/>
        </p:xfrm>
        <a:graphic>
          <a:graphicData uri="http://schemas.openxmlformats.org/drawingml/2006/table">
            <a:tbl>
              <a:tblPr/>
              <a:tblGrid>
                <a:gridCol w="1678018"/>
                <a:gridCol w="912782"/>
                <a:gridCol w="1196641"/>
                <a:gridCol w="1097853"/>
                <a:gridCol w="952068"/>
                <a:gridCol w="844959"/>
                <a:gridCol w="1166281"/>
              </a:tblGrid>
              <a:tr h="515966">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 No Department -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2013-01 Vancouver, Canada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2013-05 Waikoloa, HI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2013-09 Nanjing, China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2014-01 Century City, CA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Total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  </a:t>
                      </a:r>
                    </a:p>
                  </a:txBody>
                  <a:tcPr marL="5125" marR="5125" marT="5125" marB="0" anchor="b">
                    <a:lnL>
                      <a:noFill/>
                    </a:lnL>
                    <a:lnR>
                      <a:noFill/>
                    </a:lnR>
                    <a:lnT>
                      <a:noFill/>
                    </a:lnT>
                    <a:lnB>
                      <a:noFill/>
                    </a:lnB>
                  </a:tcPr>
                </a:tc>
                <a:tc>
                  <a:txBody>
                    <a:bodyPr/>
                    <a:lstStyle/>
                    <a:p>
                      <a:pPr algn="l" fontAlgn="b"/>
                      <a:r>
                        <a:rPr lang="en-US" sz="1200" b="0" i="0" u="none" strike="noStrike" baseline="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c>
                  <a:txBody>
                    <a:bodyPr/>
                    <a:lstStyle/>
                    <a:p>
                      <a:pPr algn="ctr" fontAlgn="b"/>
                      <a:r>
                        <a:rPr lang="en-US" sz="1200" b="0" i="0" u="none" strike="noStrike" baseline="0" dirty="0">
                          <a:solidFill>
                            <a:srgbClr val="000000"/>
                          </a:solidFill>
                          <a:latin typeface="Calibri"/>
                        </a:rPr>
                        <a:t>Amount </a:t>
                      </a:r>
                    </a:p>
                  </a:txBody>
                  <a:tcPr marL="5125" marR="5125" marT="5125" marB="0" anchor="b">
                    <a:lnL>
                      <a:noFill/>
                    </a:lnL>
                    <a:lnR>
                      <a:noFill/>
                    </a:lnR>
                    <a:lnT>
                      <a:noFill/>
                    </a:lnT>
                    <a:lnB>
                      <a:noFill/>
                    </a:lnB>
                  </a:tcPr>
                </a:tc>
              </a:tr>
              <a:tr h="171989">
                <a:tc gridSpan="2">
                  <a:txBody>
                    <a:bodyPr/>
                    <a:lstStyle/>
                    <a:p>
                      <a:pPr algn="l" fontAlgn="b"/>
                      <a:r>
                        <a:rPr lang="en-US" sz="1200" b="0" i="0" u="none" strike="noStrike" baseline="0">
                          <a:solidFill>
                            <a:srgbClr val="000000"/>
                          </a:solidFill>
                          <a:latin typeface="Calibri"/>
                        </a:rPr>
                        <a:t>Ordinary Income/Expense</a:t>
                      </a:r>
                    </a:p>
                  </a:txBody>
                  <a:tcPr marL="5125" marR="5125" marT="51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Income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dirty="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2.11 - Registrations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$247,650.00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$232,500.00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$480,150.00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2.12 - Hotel Commissions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$9,515.47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$5,558.52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$15,073.99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3.40 - IEEE CB Account Interest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Gross Profit</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$257,165.47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$238,058.52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$496,256.57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Expense</a:t>
                      </a: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c>
                  <a:txBody>
                    <a:bodyPr/>
                    <a:lstStyle/>
                    <a:p>
                      <a:pPr algn="l" fontAlgn="b"/>
                      <a:endParaRPr lang="en-US" sz="1200" b="0" i="0" u="none" strike="noStrike" baseline="0">
                        <a:solidFill>
                          <a:srgbClr val="000000"/>
                        </a:solidFill>
                        <a:latin typeface="Calibri"/>
                      </a:endParaRP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4.110 - Site Survey</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$7,450.06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4.113 - Venue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$15,817.93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$20,734.20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$36,552.13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4.12 - Financial Fees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$17,332.77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$15,265.89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$32,623.66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4.13 - Meeting  Planner</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$45,659.84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$43,584.08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$89,243.92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4.14 - Food &amp; Beverage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$107,753.98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$87,340.16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$195,094.14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4.15 - Network Services</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$54,408.22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$43,851.76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$98,259.98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4.16 - Social</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$14,550.69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$26,023.79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$40,574.48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4.17 - Shipping</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$6,313.10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$12,335.18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$18,648.28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4.18 - Misc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$1,184.24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$1,150.42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$2,334.66 </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Total - Expense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$263,020.77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$250,285.48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$520,781.31 </a:t>
                      </a:r>
                    </a:p>
                  </a:txBody>
                  <a:tcPr marL="5125" marR="5125" marT="5125" marB="0" anchor="b">
                    <a:lnL>
                      <a:noFill/>
                    </a:lnL>
                    <a:lnR>
                      <a:noFill/>
                    </a:lnR>
                    <a:lnT>
                      <a:noFill/>
                    </a:lnT>
                    <a:lnB>
                      <a:noFill/>
                    </a:lnB>
                  </a:tcPr>
                </a:tc>
              </a:tr>
              <a:tr h="334933">
                <a:tc>
                  <a:txBody>
                    <a:bodyPr/>
                    <a:lstStyle/>
                    <a:p>
                      <a:pPr algn="l" fontAlgn="b"/>
                      <a:r>
                        <a:rPr lang="en-US" sz="1200" b="0" i="0" u="none" strike="noStrike" baseline="0">
                          <a:solidFill>
                            <a:srgbClr val="000000"/>
                          </a:solidFill>
                          <a:latin typeface="Calibri"/>
                        </a:rPr>
                        <a:t>Net Ordinary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($24,524.74)</a:t>
                      </a:r>
                    </a:p>
                  </a:txBody>
                  <a:tcPr marL="5125" marR="5125" marT="5125" marB="0" anchor="b">
                    <a:lnL>
                      <a:noFill/>
                    </a:lnL>
                    <a:lnR>
                      <a:noFill/>
                    </a:lnR>
                    <a:lnT>
                      <a:noFill/>
                    </a:lnT>
                    <a:lnB>
                      <a:noFill/>
                    </a:lnB>
                  </a:tcPr>
                </a:tc>
              </a:tr>
              <a:tr h="171989">
                <a:tc>
                  <a:txBody>
                    <a:bodyPr/>
                    <a:lstStyle/>
                    <a:p>
                      <a:pPr algn="l" fontAlgn="b"/>
                      <a:r>
                        <a:rPr lang="en-US" sz="1200" b="0" i="0" u="none" strike="noStrike" baseline="0">
                          <a:solidFill>
                            <a:srgbClr val="000000"/>
                          </a:solidFill>
                          <a:latin typeface="Calibri"/>
                        </a:rPr>
                        <a:t>Net Income</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$1,032.58 </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($5,855.30)</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($12,226.96)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($7,475.06)</a:t>
                      </a:r>
                    </a:p>
                  </a:txBody>
                  <a:tcPr marL="5125" marR="5125" marT="5125" marB="0" anchor="b">
                    <a:lnL>
                      <a:noFill/>
                    </a:lnL>
                    <a:lnR>
                      <a:noFill/>
                    </a:lnR>
                    <a:lnT>
                      <a:noFill/>
                    </a:lnT>
                    <a:lnB>
                      <a:noFill/>
                    </a:lnB>
                  </a:tcPr>
                </a:tc>
                <a:tc>
                  <a:txBody>
                    <a:bodyPr/>
                    <a:lstStyle/>
                    <a:p>
                      <a:pPr algn="r" fontAlgn="b"/>
                      <a:r>
                        <a:rPr lang="en-US" sz="1200" b="0" i="0" u="none" strike="noStrike" baseline="0">
                          <a:solidFill>
                            <a:srgbClr val="000000"/>
                          </a:solidFill>
                          <a:latin typeface="Calibri"/>
                        </a:rPr>
                        <a:t>$0.00 </a:t>
                      </a:r>
                    </a:p>
                  </a:txBody>
                  <a:tcPr marL="5125" marR="5125" marT="5125" marB="0" anchor="b">
                    <a:lnL>
                      <a:noFill/>
                    </a:lnL>
                    <a:lnR>
                      <a:noFill/>
                    </a:lnR>
                    <a:lnT>
                      <a:noFill/>
                    </a:lnT>
                    <a:lnB>
                      <a:noFill/>
                    </a:lnB>
                  </a:tcPr>
                </a:tc>
                <a:tc>
                  <a:txBody>
                    <a:bodyPr/>
                    <a:lstStyle/>
                    <a:p>
                      <a:pPr algn="r" fontAlgn="b"/>
                      <a:r>
                        <a:rPr lang="en-US" sz="1200" b="0" i="0" u="none" strike="noStrike" baseline="0" dirty="0">
                          <a:solidFill>
                            <a:srgbClr val="000000"/>
                          </a:solidFill>
                          <a:latin typeface="Calibri"/>
                        </a:rPr>
                        <a:t>($24,524.74)</a:t>
                      </a:r>
                    </a:p>
                  </a:txBody>
                  <a:tcPr marL="5125" marR="5125" marT="51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2014</a:t>
            </a:r>
            <a:endParaRPr lang="en-GB" dirty="0"/>
          </a:p>
        </p:txBody>
      </p:sp>
      <p:sp>
        <p:nvSpPr>
          <p:cNvPr id="4" name="Footer Placeholder 3"/>
          <p:cNvSpPr>
            <a:spLocks noGrp="1"/>
          </p:cNvSpPr>
          <p:nvPr>
            <p:ph type="ftr" idx="11"/>
          </p:nvPr>
        </p:nvSpPr>
        <p:spPr/>
        <p:txBody>
          <a:bodyPr/>
          <a:lstStyle/>
          <a:p>
            <a:pPr>
              <a:defRPr/>
            </a:pPr>
            <a:r>
              <a:rPr lang="en-GB" smtClean="0"/>
              <a:t>Jon Rosdahl, CSR</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13</a:t>
            </a:fld>
            <a:endParaRPr lang="en-GB"/>
          </a:p>
        </p:txBody>
      </p:sp>
      <p:graphicFrame>
        <p:nvGraphicFramePr>
          <p:cNvPr id="8" name="Table 7"/>
          <p:cNvGraphicFramePr>
            <a:graphicFrameLocks noGrp="1"/>
          </p:cNvGraphicFramePr>
          <p:nvPr/>
        </p:nvGraphicFramePr>
        <p:xfrm>
          <a:off x="1752600" y="685800"/>
          <a:ext cx="4800600" cy="5783263"/>
        </p:xfrm>
        <a:graphic>
          <a:graphicData uri="http://schemas.openxmlformats.org/drawingml/2006/table">
            <a:tbl>
              <a:tblPr/>
              <a:tblGrid>
                <a:gridCol w="3653095"/>
                <a:gridCol w="1147505"/>
              </a:tblGrid>
              <a:tr h="262872">
                <a:tc>
                  <a:txBody>
                    <a:bodyPr/>
                    <a:lstStyle/>
                    <a:p>
                      <a:pPr algn="l" fontAlgn="b"/>
                      <a:r>
                        <a:rPr lang="en-US" sz="1800" b="1" i="0" u="none" strike="noStrike" dirty="0">
                          <a:solidFill>
                            <a:srgbClr val="000000"/>
                          </a:solidFill>
                          <a:latin typeface="Calibri"/>
                        </a:rPr>
                        <a:t>FY 2013 </a:t>
                      </a:r>
                      <a:r>
                        <a:rPr lang="en-US" sz="1800" b="1" i="0" u="none" strike="noStrike" dirty="0" smtClean="0">
                          <a:solidFill>
                            <a:srgbClr val="000000"/>
                          </a:solidFill>
                          <a:latin typeface="Calibri"/>
                        </a:rPr>
                        <a:t>Final Balance </a:t>
                      </a:r>
                      <a:r>
                        <a:rPr lang="en-US" sz="1800" b="1" i="0" u="none" strike="noStrike" dirty="0">
                          <a:solidFill>
                            <a:srgbClr val="000000"/>
                          </a:solidFill>
                          <a:latin typeface="Calibri"/>
                        </a:rPr>
                        <a:t>Sheet</a:t>
                      </a:r>
                    </a:p>
                  </a:txBody>
                  <a:tcPr marL="6281" marR="6281" marT="6281" marB="0" anchor="b">
                    <a:lnL>
                      <a:noFill/>
                    </a:lnL>
                    <a:lnR>
                      <a:noFill/>
                    </a:lnR>
                    <a:lnT>
                      <a:noFill/>
                    </a:lnT>
                    <a:lnB>
                      <a:noFill/>
                    </a:lnB>
                  </a:tcPr>
                </a:tc>
                <a:tc>
                  <a:txBody>
                    <a:bodyPr/>
                    <a:lstStyle/>
                    <a:p>
                      <a:pPr algn="ctr" fontAlgn="b"/>
                      <a:r>
                        <a:rPr lang="en-US" sz="1600" b="0" i="0" u="none" strike="noStrike">
                          <a:solidFill>
                            <a:srgbClr val="000000"/>
                          </a:solidFill>
                          <a:latin typeface="Calibri"/>
                        </a:rPr>
                        <a:t>Amount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ctr"/>
                      <a:r>
                        <a:rPr lang="en-US" sz="1600" b="0" i="0" u="none" strike="noStrike">
                          <a:solidFill>
                            <a:srgbClr val="000000"/>
                          </a:solidFill>
                          <a:latin typeface="Calibri"/>
                        </a:rPr>
                        <a:t>         Bank</a:t>
                      </a:r>
                    </a:p>
                  </a:txBody>
                  <a:tcPr marL="6281" marR="6281" marT="6281" marB="0" anchor="ctr">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74331 - 802.11/.15 CB Acct No. 556802</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$386,539.74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74332 - 802.11/.15 Face-to-Face Checking</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$211,440.34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Bank</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$597,980.08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Assets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75100 - Prepaid Expense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$43,329.91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ASSETS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$641,309.99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LIABILITIES &amp;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Current Liabilities</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Other Current Liability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75200 - Deferred Revenue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Other Current Liability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Current Liabilities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$210,150.00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     Equity</a:t>
                      </a:r>
                    </a:p>
                  </a:txBody>
                  <a:tcPr marL="6281" marR="6281" marT="6281" marB="0" anchor="b">
                    <a:lnL>
                      <a:noFill/>
                    </a:lnL>
                    <a:lnR>
                      <a:noFill/>
                    </a:lnR>
                    <a:lnT>
                      <a:noFill/>
                    </a:lnT>
                    <a:lnB>
                      <a:noFill/>
                    </a:lnB>
                  </a:tcPr>
                </a:tc>
                <a:tc>
                  <a:txBody>
                    <a:bodyPr/>
                    <a:lstStyle/>
                    <a:p>
                      <a:pPr algn="l" fontAlgn="b"/>
                      <a:endParaRPr lang="en-US" sz="1600" b="0" i="0" u="none" strike="noStrike">
                        <a:solidFill>
                          <a:srgbClr val="000000"/>
                        </a:solidFill>
                        <a:latin typeface="Calibri"/>
                      </a:endParaRP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Retained Earnings</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$455,684.73 </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Net Income</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($24,524.74)</a:t>
                      </a:r>
                    </a:p>
                  </a:txBody>
                  <a:tcPr marL="6281" marR="6281" marT="6281" marB="0" anchor="b">
                    <a:lnL>
                      <a:noFill/>
                    </a:lnL>
                    <a:lnR>
                      <a:noFill/>
                    </a:lnR>
                    <a:lnT>
                      <a:noFill/>
                    </a:lnT>
                    <a:lnB>
                      <a:noFill/>
                    </a:lnB>
                  </a:tcPr>
                </a:tc>
              </a:tr>
              <a:tr h="237433">
                <a:tc>
                  <a:txBody>
                    <a:bodyPr/>
                    <a:lstStyle/>
                    <a:p>
                      <a:pPr algn="r" fontAlgn="b"/>
                      <a:r>
                        <a:rPr lang="en-US" sz="1600" b="0" i="0" u="none" strike="noStrike">
                          <a:solidFill>
                            <a:srgbClr val="000000"/>
                          </a:solidFill>
                          <a:latin typeface="Calibri"/>
                        </a:rPr>
                        <a:t>Total Equity</a:t>
                      </a:r>
                    </a:p>
                  </a:txBody>
                  <a:tcPr marL="6281" marR="6281" marT="6281" marB="0" anchor="b">
                    <a:lnL>
                      <a:noFill/>
                    </a:lnL>
                    <a:lnR>
                      <a:noFill/>
                    </a:lnR>
                    <a:lnT>
                      <a:noFill/>
                    </a:lnT>
                    <a:lnB>
                      <a:noFill/>
                    </a:lnB>
                  </a:tcPr>
                </a:tc>
                <a:tc>
                  <a:txBody>
                    <a:bodyPr/>
                    <a:lstStyle/>
                    <a:p>
                      <a:pPr algn="r" fontAlgn="b"/>
                      <a:r>
                        <a:rPr lang="en-US" sz="1600" b="0" i="0" u="none" strike="noStrike">
                          <a:solidFill>
                            <a:srgbClr val="000000"/>
                          </a:solidFill>
                          <a:latin typeface="Calibri"/>
                        </a:rPr>
                        <a:t>$431,159.99 </a:t>
                      </a:r>
                    </a:p>
                  </a:txBody>
                  <a:tcPr marL="6281" marR="6281" marT="6281" marB="0" anchor="b">
                    <a:lnL>
                      <a:noFill/>
                    </a:lnL>
                    <a:lnR>
                      <a:noFill/>
                    </a:lnR>
                    <a:lnT>
                      <a:noFill/>
                    </a:lnT>
                    <a:lnB>
                      <a:noFill/>
                    </a:lnB>
                  </a:tcPr>
                </a:tc>
              </a:tr>
              <a:tr h="237433">
                <a:tc>
                  <a:txBody>
                    <a:bodyPr/>
                    <a:lstStyle/>
                    <a:p>
                      <a:pPr algn="l" fontAlgn="b"/>
                      <a:r>
                        <a:rPr lang="en-US" sz="1600" b="0" i="0" u="none" strike="noStrike">
                          <a:solidFill>
                            <a:srgbClr val="000000"/>
                          </a:solidFill>
                          <a:latin typeface="Calibri"/>
                        </a:rPr>
                        <a:t>Total LIABILITIES &amp; EQUITY</a:t>
                      </a:r>
                    </a:p>
                  </a:txBody>
                  <a:tcPr marL="6281" marR="6281" marT="6281"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$641,309.99 </a:t>
                      </a:r>
                    </a:p>
                  </a:txBody>
                  <a:tcPr marL="6281" marR="6281" marT="6281"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2014-05-11</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73" name="Document" r:id="rId4" imgW="8257888" imgH="2948721" progId="Word.Document.8">
                  <p:embed/>
                </p:oleObj>
              </mc:Choice>
              <mc:Fallback>
                <p:oleObj name="Document" r:id="rId4" imgW="8257888" imgH="2948721" progId="Word.Document.8">
                  <p:embed/>
                  <p:pic>
                    <p:nvPicPr>
                      <p:cNvPr id="0"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802.11 </a:t>
            </a:r>
            <a:r>
              <a:rPr lang="en-US" dirty="0" smtClean="0">
                <a:solidFill>
                  <a:schemeClr val="tx1"/>
                </a:solidFill>
              </a:rPr>
              <a:t>document </a:t>
            </a:r>
            <a:r>
              <a:rPr lang="en-US" dirty="0">
                <a:solidFill>
                  <a:schemeClr val="tx1"/>
                </a:solidFill>
              </a:rPr>
              <a:t># </a:t>
            </a:r>
            <a:r>
              <a:rPr lang="en-GB" smtClean="0">
                <a:latin typeface="Times New Roman" pitchFamily="16" charset="0"/>
                <a:ea typeface="MS Gothic" charset="-128"/>
                <a:cs typeface="Arial Unicode MS" charset="0"/>
              </a:rPr>
              <a:t>11-14/494</a:t>
            </a: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a:t>
            </a:r>
            <a:r>
              <a:rPr lang="en-US" sz="1600" b="1" dirty="0" smtClean="0"/>
              <a:t>$386,539.74</a:t>
            </a:r>
          </a:p>
          <a:p>
            <a:pPr lvl="1" defTabSz="914400" eaLnBrk="1" hangingPunct="1">
              <a:lnSpc>
                <a:spcPct val="90000"/>
              </a:lnSpc>
              <a:tabLst>
                <a:tab pos="7372350" algn="r"/>
              </a:tabLst>
            </a:pPr>
            <a:r>
              <a:rPr lang="en-US" sz="1600" dirty="0" smtClean="0"/>
              <a:t>Face-to-Face:     $54,033.50 + $95,700 – $32,306.83 +104,850 – 10,836.33 = </a:t>
            </a:r>
            <a:r>
              <a:rPr lang="en-US" sz="1600" b="1" dirty="0" smtClean="0"/>
              <a:t>$211,440.34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a:t>
            </a:r>
            <a:r>
              <a:rPr lang="en-US" sz="1600" b="1" dirty="0" smtClean="0"/>
              <a:t>$386,716.24</a:t>
            </a:r>
            <a:endParaRPr lang="en-US" sz="1600" b="1" dirty="0"/>
          </a:p>
          <a:p>
            <a:pPr lvl="1" defTabSz="914400" eaLnBrk="1" hangingPunct="1">
              <a:lnSpc>
                <a:spcPct val="90000"/>
              </a:lnSpc>
              <a:tabLst>
                <a:tab pos="7372350" algn="r"/>
              </a:tabLst>
            </a:pPr>
            <a:r>
              <a:rPr lang="en-US" sz="1600" dirty="0"/>
              <a:t>Face-to-Face: </a:t>
            </a:r>
            <a:r>
              <a:rPr lang="en-US" sz="1600" dirty="0" smtClean="0"/>
              <a:t>$211,440.34 + $90,600.00 - $46,283.81 </a:t>
            </a:r>
            <a:r>
              <a:rPr lang="en-US" sz="1600" dirty="0"/>
              <a:t>+ </a:t>
            </a:r>
            <a:r>
              <a:rPr lang="en-US" sz="1600" dirty="0" smtClean="0"/>
              <a:t>$650 </a:t>
            </a:r>
            <a:r>
              <a:rPr lang="en-US" sz="1600" dirty="0"/>
              <a:t>- </a:t>
            </a:r>
            <a:r>
              <a:rPr lang="en-US" sz="1600" dirty="0" smtClean="0"/>
              <a:t>$210,880.39 </a:t>
            </a:r>
            <a:r>
              <a:rPr lang="en-US" sz="1600" dirty="0"/>
              <a:t>= </a:t>
            </a:r>
            <a:r>
              <a:rPr lang="en-US" sz="1600" b="1" dirty="0" smtClean="0"/>
              <a:t>$45,526.14</a:t>
            </a:r>
            <a:endParaRPr lang="en-US" b="1"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March 31, 2014 – $515,184.92</a:t>
            </a:r>
          </a:p>
          <a:p>
            <a:pPr lvl="1" defTabSz="914400" eaLnBrk="1" hangingPunct="1">
              <a:lnSpc>
                <a:spcPct val="90000"/>
              </a:lnSpc>
              <a:tabLst>
                <a:tab pos="7372350" algn="r"/>
              </a:tabLst>
            </a:pPr>
            <a:r>
              <a:rPr lang="en-US" sz="1600" dirty="0" smtClean="0"/>
              <a:t>IEEE account: $386,716.24 +68.23 = </a:t>
            </a:r>
            <a:r>
              <a:rPr lang="en-US" sz="1600" b="1" dirty="0" smtClean="0"/>
              <a:t>$386,784.47</a:t>
            </a:r>
          </a:p>
          <a:p>
            <a:pPr lvl="1" defTabSz="914400" eaLnBrk="1" hangingPunct="1">
              <a:lnSpc>
                <a:spcPct val="90000"/>
              </a:lnSpc>
              <a:tabLst>
                <a:tab pos="7372350" algn="r"/>
              </a:tabLst>
            </a:pPr>
            <a:r>
              <a:rPr lang="en-US" sz="1600" dirty="0" smtClean="0"/>
              <a:t>Face-to-Face: $45,526.14 + $120,300.00  -$37,425.69 = </a:t>
            </a:r>
            <a:r>
              <a:rPr lang="en-US" sz="1600" b="1" dirty="0" smtClean="0"/>
              <a:t>$128,400.45</a:t>
            </a:r>
            <a:endParaRPr lang="en-US" b="1" dirty="0" smtClean="0"/>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1"/>
            <a:ext cx="8382000" cy="513986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					$161,640</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Presumed Surplus	$19,185</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	$36,830</a:t>
            </a:r>
            <a:endParaRPr lang="en-US" sz="1600" dirty="0">
              <a:solidFill>
                <a:schemeClr val="tx1"/>
              </a:solidFill>
            </a:endParaRPr>
          </a:p>
        </p:txBody>
      </p:sp>
      <p:sp>
        <p:nvSpPr>
          <p:cNvPr id="4" name="TextBox 3"/>
          <p:cNvSpPr txBox="1"/>
          <p:nvPr/>
        </p:nvSpPr>
        <p:spPr>
          <a:xfrm>
            <a:off x="3352800" y="5029200"/>
            <a:ext cx="4343400" cy="338554"/>
          </a:xfrm>
          <a:prstGeom prst="rect">
            <a:avLst/>
          </a:prstGeom>
          <a:noFill/>
        </p:spPr>
        <p:txBody>
          <a:bodyPr wrap="square" rtlCol="0">
            <a:spAutoFit/>
          </a:bodyPr>
          <a:lstStyle/>
          <a:p>
            <a:r>
              <a:rPr lang="en-US" sz="1600" dirty="0" smtClean="0">
                <a:solidFill>
                  <a:schemeClr val="tx1"/>
                </a:solidFill>
              </a:rPr>
              <a:t>&lt; Presumed Surplus that was returned to Sponsor</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
        <p:nvSpPr>
          <p:cNvPr id="13" name="TextBox 12"/>
          <p:cNvSpPr txBox="1"/>
          <p:nvPr/>
        </p:nvSpPr>
        <p:spPr>
          <a:xfrm>
            <a:off x="6172200" y="3352800"/>
            <a:ext cx="28194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800" dirty="0" smtClean="0"/>
              <a:t>Unrecovered costs:</a:t>
            </a:r>
          </a:p>
          <a:p>
            <a:r>
              <a:rPr lang="en-US" sz="1800" dirty="0" smtClean="0"/>
              <a:t>2012 Site Visit : $7,450.06</a:t>
            </a:r>
          </a:p>
          <a:p>
            <a:r>
              <a:rPr lang="en-US" sz="1800" dirty="0" smtClean="0"/>
              <a:t>Finance charge: $      25.00</a:t>
            </a:r>
            <a:endParaRPr lang="en-US" sz="1800" dirty="0"/>
          </a:p>
        </p:txBody>
      </p:sp>
      <p:sp>
        <p:nvSpPr>
          <p:cNvPr id="15" name="TextBox 14"/>
          <p:cNvSpPr txBox="1"/>
          <p:nvPr/>
        </p:nvSpPr>
        <p:spPr>
          <a:xfrm>
            <a:off x="5410200" y="4267200"/>
            <a:ext cx="3733800" cy="400110"/>
          </a:xfrm>
          <a:prstGeom prst="rect">
            <a:avLst/>
          </a:prstGeom>
          <a:noFill/>
        </p:spPr>
        <p:txBody>
          <a:bodyPr wrap="square" rtlCol="0">
            <a:spAutoFit/>
          </a:bodyPr>
          <a:lstStyle/>
          <a:p>
            <a:r>
              <a:rPr lang="en-US" sz="2000" b="1" dirty="0" smtClean="0">
                <a:solidFill>
                  <a:schemeClr val="tx1"/>
                </a:solidFill>
              </a:rPr>
              <a:t>Net cost to 802.11/15 = $7,475.06</a:t>
            </a:r>
            <a:endParaRPr lang="en-US" sz="20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0813" cy="838200"/>
          </a:xfrm>
        </p:spPr>
        <p:txBody>
          <a:bodyPr/>
          <a:lstStyle/>
          <a:p>
            <a:r>
              <a:rPr lang="en-US" dirty="0" smtClean="0"/>
              <a:t> Century City, CA - January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57400"/>
            <a:ext cx="85344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                  $294,150.00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                              $8,738.60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                     $304,970.65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                              $  19,396.46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	                              $  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                             $129,456.46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                              $  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                              $  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                              $    3,576.33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                              $    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$(2,082.05)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4478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334000" y="14478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391400" y="1371600"/>
            <a:ext cx="17526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April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7620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May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solidFill>
              <a:schemeClr val="tx1"/>
            </a:solid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$231,900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$6,105</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 </a:t>
            </a:r>
            <a:r>
              <a:rPr lang="en-US" sz="1400" dirty="0" smtClean="0"/>
              <a:t>- </a:t>
            </a:r>
            <a:r>
              <a:rPr lang="en-US" sz="1400" dirty="0" smtClean="0">
                <a:solidFill>
                  <a:srgbClr val="FF0000"/>
                </a:solidFill>
              </a:rPr>
              <a:t> $100.35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rPr>
              <a:t>$7,665 </a:t>
            </a:r>
            <a:r>
              <a:rPr lang="en-US" sz="1400" dirty="0" smtClean="0"/>
              <a:t>-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a:t>
            </a:r>
            <a:r>
              <a:rPr lang="en-US" sz="1400" dirty="0" smtClean="0">
                <a:solidFill>
                  <a:srgbClr val="FF0000"/>
                </a:solidFill>
              </a:rPr>
              <a:t>$15,259  </a:t>
            </a:r>
            <a:r>
              <a:rPr lang="en-US" sz="1400" dirty="0" smtClean="0"/>
              <a:t>- </a:t>
            </a:r>
            <a:r>
              <a:rPr lang="en-US" sz="1400" dirty="0" smtClean="0">
                <a:solidFill>
                  <a:srgbClr val="FF0000"/>
                </a:solidFill>
              </a:rPr>
              <a:t>$ 5,855</a:t>
            </a:r>
            <a:r>
              <a:rPr lang="en-US" sz="1400" dirty="0" smtClean="0"/>
              <a:t>)</a:t>
            </a:r>
          </a:p>
          <a:p>
            <a:pPr marL="515938" lvl="1" indent="-174625" defTabSz="914400" eaLnBrk="1" hangingPunct="1">
              <a:lnSpc>
                <a:spcPct val="90000"/>
              </a:lnSpc>
              <a:tabLst>
                <a:tab pos="7372350" algn="r"/>
              </a:tabLst>
            </a:pPr>
            <a:r>
              <a:rPr lang="en-US" sz="1400" dirty="0" smtClean="0"/>
              <a:t>337 – Hawaii      (</a:t>
            </a:r>
            <a:r>
              <a:rPr lang="en-US" sz="1400" dirty="0" smtClean="0">
                <a:solidFill>
                  <a:srgbClr val="FF0000"/>
                </a:solidFill>
              </a:rPr>
              <a:t>$10,533 </a:t>
            </a:r>
            <a:r>
              <a:rPr lang="en-US" sz="1400" dirty="0" smtClean="0"/>
              <a:t>- </a:t>
            </a:r>
            <a:r>
              <a:rPr lang="en-US" sz="1400" dirty="0">
                <a:solidFill>
                  <a:srgbClr val="FF0000"/>
                </a:solidFill>
              </a:rPr>
              <a:t>$</a:t>
            </a:r>
            <a:r>
              <a:rPr lang="en-US" sz="1400" dirty="0" smtClean="0">
                <a:solidFill>
                  <a:srgbClr val="FF0000"/>
                </a:solidFill>
              </a:rPr>
              <a:t>12,227</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($0- </a:t>
            </a:r>
            <a:r>
              <a:rPr lang="en-US" sz="1400" dirty="0" smtClean="0">
                <a:solidFill>
                  <a:srgbClr val="FF0000"/>
                </a:solidFill>
              </a:rPr>
              <a:t>$7,475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dirty="0" smtClean="0">
                <a:solidFill>
                  <a:srgbClr val="FF0000"/>
                </a:solidFill>
              </a:rPr>
              <a:t>$</a:t>
            </a:r>
            <a:r>
              <a:rPr lang="en-US" sz="1800" b="1" dirty="0" smtClean="0">
                <a:solidFill>
                  <a:srgbClr val="FF0000"/>
                </a:solidFill>
                <a:ea typeface="MS PGothic" pitchFamily="34" charset="-128"/>
              </a:rPr>
              <a:t>2,082.05</a:t>
            </a:r>
            <a:r>
              <a:rPr lang="en-US" sz="1800" b="1"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316 – Waikoloa ( </a:t>
            </a:r>
            <a:r>
              <a:rPr lang="en-US" sz="1800" b="1" dirty="0" smtClean="0">
                <a:solidFill>
                  <a:schemeClr val="tx1"/>
                </a:solidFill>
              </a:rPr>
              <a:t>$8,940 - $</a:t>
            </a:r>
            <a:r>
              <a:rPr lang="en-US" sz="1800" b="1" dirty="0" smtClean="0">
                <a:solidFill>
                  <a:schemeClr val="tx1"/>
                </a:solidFill>
                <a:ea typeface="MS PGothic" pitchFamily="34" charset="-128"/>
              </a:rPr>
              <a:t>6,105</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10363</TotalTime>
  <Words>1807</Words>
  <Application>Microsoft Office PowerPoint</Application>
  <PresentationFormat>On-screen Show (4:3)</PresentationFormat>
  <Paragraphs>550</Paragraphs>
  <Slides>13</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굴림</vt:lpstr>
      <vt:lpstr>MS Gothic</vt:lpstr>
      <vt:lpstr>MS PGothic</vt:lpstr>
      <vt:lpstr>Arial</vt:lpstr>
      <vt:lpstr>Calibri</vt:lpstr>
      <vt:lpstr>Times New Roman</vt:lpstr>
      <vt:lpstr>802-11-Submission</vt:lpstr>
      <vt:lpstr>Document</vt:lpstr>
      <vt:lpstr>PowerPoint Presentation</vt:lpstr>
      <vt:lpstr>Treasurer Report May 2014</vt:lpstr>
      <vt:lpstr>Abstract</vt:lpstr>
      <vt:lpstr>Treasury Net Worth (Unaudited)</vt:lpstr>
      <vt:lpstr>Nanjing, China – Sept 2013</vt:lpstr>
      <vt:lpstr> Century City, CA - January 2014 Unaudited</vt:lpstr>
      <vt:lpstr> Waikoloa, HI - May 2014 Unaudited</vt:lpstr>
      <vt:lpstr>Historical Attendance</vt:lpstr>
      <vt:lpstr>Historical Attendance</vt:lpstr>
      <vt:lpstr>2014 1st Quarter Income Statement</vt:lpstr>
      <vt:lpstr>PowerPoint Presentation</vt:lpstr>
      <vt:lpstr>2013 Final Income Statement</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2014</dc:title>
  <dc:creator>Jon Rosdahl</dc:creator>
  <cp:keywords>May 2014</cp:keywords>
  <dc:description>Ben Rolfe (BCA); Jon Rosdahl (CSR)</dc:description>
  <cp:lastModifiedBy>Benjamin Rolfe</cp:lastModifiedBy>
  <cp:revision>125</cp:revision>
  <cp:lastPrinted>1601-01-01T00:00:00Z</cp:lastPrinted>
  <dcterms:created xsi:type="dcterms:W3CDTF">2012-05-13T15:07:35Z</dcterms:created>
  <dcterms:modified xsi:type="dcterms:W3CDTF">2014-05-10T01:11:18Z</dcterms:modified>
</cp:coreProperties>
</file>