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9" r:id="rId2"/>
    <p:sldId id="258" r:id="rId3"/>
    <p:sldId id="256" r:id="rId4"/>
    <p:sldId id="260" r:id="rId5"/>
    <p:sldId id="275" r:id="rId6"/>
    <p:sldId id="262" r:id="rId7"/>
    <p:sldId id="263" r:id="rId8"/>
    <p:sldId id="264" r:id="rId9"/>
    <p:sldId id="265" r:id="rId10"/>
    <p:sldId id="266" r:id="rId11"/>
    <p:sldId id="269" r:id="rId12"/>
    <p:sldId id="271" r:id="rId13"/>
    <p:sldId id="267" r:id="rId14"/>
    <p:sldId id="268" r:id="rId15"/>
    <p:sldId id="272" r:id="rId16"/>
    <p:sldId id="273" r:id="rId17"/>
    <p:sldId id="274" r:id="rId18"/>
    <p:sldId id="276" r:id="rId19"/>
    <p:sldId id="277" r:id="rId20"/>
  </p:sldIdLst>
  <p:sldSz cx="9144000" cy="6858000" type="screen4x3"/>
  <p:notesSz cx="9866313" cy="673576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2959DE6F-BAAB-40B0-9507-B2F386CA0407}">
          <p14:sldIdLst>
            <p14:sldId id="259"/>
            <p14:sldId id="258"/>
            <p14:sldId id="256"/>
            <p14:sldId id="260"/>
            <p14:sldId id="275"/>
            <p14:sldId id="262"/>
            <p14:sldId id="263"/>
            <p14:sldId id="264"/>
            <p14:sldId id="265"/>
            <p14:sldId id="266"/>
            <p14:sldId id="269"/>
            <p14:sldId id="271"/>
            <p14:sldId id="267"/>
            <p14:sldId id="268"/>
            <p14:sldId id="272"/>
            <p14:sldId id="273"/>
            <p14:sldId id="274"/>
            <p14:sldId id="276"/>
            <p14:sldId id="27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1014" y="-102"/>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8" name="Line 6"/>
          <p:cNvSpPr>
            <a:spLocks noChangeShapeType="1"/>
          </p:cNvSpPr>
          <p:nvPr/>
        </p:nvSpPr>
        <p:spPr bwMode="auto">
          <a:xfrm>
            <a:off x="987085" y="281137"/>
            <a:ext cx="789214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987084" y="6519150"/>
            <a:ext cx="101193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987084" y="6511084"/>
            <a:ext cx="811124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38502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33157" y="10387"/>
            <a:ext cx="400480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930614" y="10387"/>
            <a:ext cx="38941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254375" y="509588"/>
            <a:ext cx="3357563" cy="25177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1314606" y="3199662"/>
            <a:ext cx="7237103" cy="3031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5366841" y="6521455"/>
            <a:ext cx="357111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4174210" y="6521455"/>
            <a:ext cx="11406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233DD6C-9774-4648-9D75-1C23CD02CA42}" type="slidenum">
              <a:rPr lang="en-US" altLang="en-US"/>
              <a:pPr/>
              <a:t>‹#›</a:t>
            </a:fld>
            <a:endParaRPr lang="en-US" altLang="en-US"/>
          </a:p>
        </p:txBody>
      </p:sp>
      <p:sp>
        <p:nvSpPr>
          <p:cNvPr id="2056" name="Rectangle 8"/>
          <p:cNvSpPr>
            <a:spLocks noChangeArrowheads="1"/>
          </p:cNvSpPr>
          <p:nvPr/>
        </p:nvSpPr>
        <p:spPr bwMode="auto">
          <a:xfrm>
            <a:off x="1030000" y="6521455"/>
            <a:ext cx="101193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1030000" y="6520302"/>
            <a:ext cx="780631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921579" y="215461"/>
            <a:ext cx="802315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0604113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1C4DAEE6-CC64-4326-A466-F4FA2A6394CF}"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254375" y="509588"/>
            <a:ext cx="3357563" cy="2517775"/>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CFBDEAF-D4E3-4DC3-AD85-EF0EA451F59C}" type="slidenum">
              <a:rPr lang="en-US" altLang="en-US"/>
              <a:pPr/>
              <a:t>‹#›</a:t>
            </a:fld>
            <a:endParaRPr lang="en-US" altLang="en-US"/>
          </a:p>
        </p:txBody>
      </p:sp>
    </p:spTree>
    <p:extLst>
      <p:ext uri="{BB962C8B-B14F-4D97-AF65-F5344CB8AC3E}">
        <p14:creationId xmlns:p14="http://schemas.microsoft.com/office/powerpoint/2010/main" val="32168397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1EB3F48-7F4F-4E5F-8228-ABBF2E6B3142}" type="slidenum">
              <a:rPr lang="en-US" altLang="en-US"/>
              <a:pPr/>
              <a:t>‹#›</a:t>
            </a:fld>
            <a:endParaRPr lang="en-US" altLang="en-US"/>
          </a:p>
        </p:txBody>
      </p:sp>
    </p:spTree>
    <p:extLst>
      <p:ext uri="{BB962C8B-B14F-4D97-AF65-F5344CB8AC3E}">
        <p14:creationId xmlns:p14="http://schemas.microsoft.com/office/powerpoint/2010/main" val="363419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DA5C107-69CB-443B-8B4C-006DB0731A21}" type="slidenum">
              <a:rPr lang="en-US" altLang="en-US"/>
              <a:pPr/>
              <a:t>‹#›</a:t>
            </a:fld>
            <a:endParaRPr lang="en-US" altLang="en-US"/>
          </a:p>
        </p:txBody>
      </p:sp>
    </p:spTree>
    <p:extLst>
      <p:ext uri="{BB962C8B-B14F-4D97-AF65-F5344CB8AC3E}">
        <p14:creationId xmlns:p14="http://schemas.microsoft.com/office/powerpoint/2010/main" val="42034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My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968"/>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340768"/>
            <a:ext cx="7772400" cy="4755232"/>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dirty="0" smtClean="0"/>
              <a:t>May 2014</a:t>
            </a:r>
            <a:endParaRPr lang="en-US" altLang="en-US" dirty="0"/>
          </a:p>
        </p:txBody>
      </p:sp>
      <p:sp>
        <p:nvSpPr>
          <p:cNvPr id="5" name="Footer Placeholder 4"/>
          <p:cNvSpPr>
            <a:spLocks noGrp="1"/>
          </p:cNvSpPr>
          <p:nvPr>
            <p:ph type="ftr" sz="quarter" idx="11"/>
          </p:nvPr>
        </p:nvSpPr>
        <p:spPr>
          <a:xfrm>
            <a:off x="5486400" y="6475413"/>
            <a:ext cx="3124200" cy="369332"/>
          </a:xfrm>
        </p:spPr>
        <p:txBody>
          <a:bodyPr/>
          <a:lstStyle>
            <a:lvl1pPr>
              <a:defRPr/>
            </a:lvl1pPr>
          </a:lstStyle>
          <a:p>
            <a:r>
              <a:rPr lang="en-US" altLang="en-US" dirty="0" smtClean="0"/>
              <a:t>Verotiana Rabarijaona, Fumihide Kojima [NICT], Hiroshi Harada [Kyoto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9AD3740-2EF1-4B08-86C6-28384797E75E}" type="slidenum">
              <a:rPr lang="en-US" altLang="en-US"/>
              <a:pPr/>
              <a:t>‹#›</a:t>
            </a:fld>
            <a:endParaRPr lang="en-US" altLang="en-US"/>
          </a:p>
        </p:txBody>
      </p:sp>
    </p:spTree>
    <p:extLst>
      <p:ext uri="{BB962C8B-B14F-4D97-AF65-F5344CB8AC3E}">
        <p14:creationId xmlns:p14="http://schemas.microsoft.com/office/powerpoint/2010/main" val="3489162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793F675-498C-4AC0-BBB3-578BCD94111A}" type="slidenum">
              <a:rPr lang="en-US" altLang="en-US"/>
              <a:pPr/>
              <a:t>‹#›</a:t>
            </a:fld>
            <a:endParaRPr lang="en-US" altLang="en-US"/>
          </a:p>
        </p:txBody>
      </p:sp>
    </p:spTree>
    <p:extLst>
      <p:ext uri="{BB962C8B-B14F-4D97-AF65-F5344CB8AC3E}">
        <p14:creationId xmlns:p14="http://schemas.microsoft.com/office/powerpoint/2010/main" val="29179893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BC98A25-7BDB-4395-B66B-9BB54557142B}" type="slidenum">
              <a:rPr lang="en-US" altLang="en-US"/>
              <a:pPr/>
              <a:t>‹#›</a:t>
            </a:fld>
            <a:endParaRPr lang="en-US" altLang="en-US"/>
          </a:p>
        </p:txBody>
      </p:sp>
    </p:spTree>
    <p:extLst>
      <p:ext uri="{BB962C8B-B14F-4D97-AF65-F5344CB8AC3E}">
        <p14:creationId xmlns:p14="http://schemas.microsoft.com/office/powerpoint/2010/main" val="2907187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8FBCED5-592A-473A-9D94-50DDFDBF4E56}" type="slidenum">
              <a:rPr lang="en-US" altLang="en-US"/>
              <a:pPr/>
              <a:t>‹#›</a:t>
            </a:fld>
            <a:endParaRPr lang="en-US" altLang="en-US"/>
          </a:p>
        </p:txBody>
      </p:sp>
    </p:spTree>
    <p:extLst>
      <p:ext uri="{BB962C8B-B14F-4D97-AF65-F5344CB8AC3E}">
        <p14:creationId xmlns:p14="http://schemas.microsoft.com/office/powerpoint/2010/main" val="1978238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35A62A2-494C-45BE-820C-C4ABDC872FCB}" type="slidenum">
              <a:rPr lang="en-US" altLang="en-US"/>
              <a:pPr/>
              <a:t>‹#›</a:t>
            </a:fld>
            <a:endParaRPr lang="en-US" altLang="en-US"/>
          </a:p>
        </p:txBody>
      </p:sp>
    </p:spTree>
    <p:extLst>
      <p:ext uri="{BB962C8B-B14F-4D97-AF65-F5344CB8AC3E}">
        <p14:creationId xmlns:p14="http://schemas.microsoft.com/office/powerpoint/2010/main" val="95371967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&lt;month year&gt;</a:t>
            </a:r>
          </a:p>
        </p:txBody>
      </p:sp>
      <p:sp>
        <p:nvSpPr>
          <p:cNvPr id="3" name="Footer Placeholder 2"/>
          <p:cNvSpPr>
            <a:spLocks noGrp="1"/>
          </p:cNvSpPr>
          <p:nvPr>
            <p:ph type="ftr" sz="quarter" idx="11"/>
          </p:nvPr>
        </p:nvSpPr>
        <p:spPr/>
        <p:txBody>
          <a:bodyPr/>
          <a:lstStyle>
            <a:lvl1pPr>
              <a:defRPr/>
            </a:lvl1pPr>
          </a:lstStyle>
          <a:p>
            <a:r>
              <a:rPr lang="en-US" altLang="en-US" dirty="0"/>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931E9C2F-0605-4E62-969A-2A7181D29B8F}" type="slidenum">
              <a:rPr lang="en-US" altLang="en-US"/>
              <a:pPr/>
              <a:t>‹#›</a:t>
            </a:fld>
            <a:endParaRPr lang="en-US" altLang="en-US" dirty="0"/>
          </a:p>
        </p:txBody>
      </p:sp>
    </p:spTree>
    <p:extLst>
      <p:ext uri="{BB962C8B-B14F-4D97-AF65-F5344CB8AC3E}">
        <p14:creationId xmlns:p14="http://schemas.microsoft.com/office/powerpoint/2010/main" val="33163752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57D21BD-CD3A-4B5C-BC8F-109EB83A59CC}" type="slidenum">
              <a:rPr lang="en-US" altLang="en-US"/>
              <a:pPr/>
              <a:t>‹#›</a:t>
            </a:fld>
            <a:endParaRPr lang="en-US" altLang="en-US"/>
          </a:p>
        </p:txBody>
      </p:sp>
    </p:spTree>
    <p:extLst>
      <p:ext uri="{BB962C8B-B14F-4D97-AF65-F5344CB8AC3E}">
        <p14:creationId xmlns:p14="http://schemas.microsoft.com/office/powerpoint/2010/main" val="4481760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F3959F19-ABAC-4858-80A0-EFB62882BC81}" type="slidenum">
              <a:rPr lang="en-US" altLang="en-US"/>
              <a:pPr/>
              <a:t>‹#›</a:t>
            </a:fld>
            <a:endParaRPr lang="en-US" altLang="en-US"/>
          </a:p>
        </p:txBody>
      </p:sp>
    </p:spTree>
    <p:extLst>
      <p:ext uri="{BB962C8B-B14F-4D97-AF65-F5344CB8AC3E}">
        <p14:creationId xmlns:p14="http://schemas.microsoft.com/office/powerpoint/2010/main" val="27680493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&lt;May 2014&gt;</a:t>
            </a:r>
            <a:endParaRPr lang="en-US" altLang="en-US" dirty="0"/>
          </a:p>
        </p:txBody>
      </p:sp>
      <p:sp>
        <p:nvSpPr>
          <p:cNvPr id="1029" name="Rectangle 5"/>
          <p:cNvSpPr>
            <a:spLocks noGrp="1" noChangeArrowheads="1"/>
          </p:cNvSpPr>
          <p:nvPr>
            <p:ph type="ftr" sz="quarter" idx="3"/>
          </p:nvPr>
        </p:nvSpPr>
        <p:spPr bwMode="auto">
          <a:xfrm>
            <a:off x="5486400" y="6475413"/>
            <a:ext cx="3124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Verotiana Rabarijaona, Fumihide Kojima [NICT], Hiroshi Harada [Kyoto University]</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67E1B0AB-FBB9-41D1-9A71-238655F849C1}" type="slidenum">
              <a:rPr lang="en-US" altLang="en-US"/>
              <a:pPr/>
              <a:t>‹#›</a:t>
            </a:fld>
            <a:endParaRPr lang="en-US" altLang="en-US"/>
          </a:p>
        </p:txBody>
      </p:sp>
      <p:sp>
        <p:nvSpPr>
          <p:cNvPr id="1031" name="Rectangle 7"/>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May 2014</a:t>
            </a:r>
            <a:endParaRPr lang="en-US" altLang="en-US" dirty="0"/>
          </a:p>
        </p:txBody>
      </p:sp>
      <p:sp>
        <p:nvSpPr>
          <p:cNvPr id="5" name="Footer Placeholder 2"/>
          <p:cNvSpPr>
            <a:spLocks noGrp="1"/>
          </p:cNvSpPr>
          <p:nvPr>
            <p:ph type="ftr" sz="quarter" idx="11"/>
          </p:nvPr>
        </p:nvSpPr>
        <p:spPr/>
        <p:txBody>
          <a:bodyPr/>
          <a:lstStyle/>
          <a:p>
            <a:r>
              <a:rPr lang="en-US" altLang="en-US" dirty="0"/>
              <a:t>&lt;author&gt;, &lt;company&gt;</a:t>
            </a:r>
          </a:p>
        </p:txBody>
      </p:sp>
      <p:sp>
        <p:nvSpPr>
          <p:cNvPr id="6" name="Slide Number Placeholder 3"/>
          <p:cNvSpPr>
            <a:spLocks noGrp="1"/>
          </p:cNvSpPr>
          <p:nvPr>
            <p:ph type="sldNum" sz="quarter" idx="12"/>
          </p:nvPr>
        </p:nvSpPr>
        <p:spPr/>
        <p:txBody>
          <a:bodyPr/>
          <a:lstStyle/>
          <a:p>
            <a:r>
              <a:rPr lang="en-US" altLang="en-US"/>
              <a:t>Slide </a:t>
            </a:r>
            <a:fld id="{6B55930F-4243-4D5F-AE69-6686826FB83A}" type="slidenum">
              <a:rPr lang="en-US" altLang="en-US"/>
              <a:pPr/>
              <a:t>1</a:t>
            </a:fld>
            <a:endParaRPr lang="en-US" altLang="en-US"/>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a:t>:</a:t>
            </a:r>
            <a:r>
              <a:rPr lang="en-US" altLang="en-US" sz="1600" dirty="0"/>
              <a:t> </a:t>
            </a:r>
            <a:r>
              <a:rPr lang="en-US" altLang="en-US" sz="1600" dirty="0" smtClean="0"/>
              <a:t>[Response to the call for preliminary proposal to TG10]</a:t>
            </a:r>
            <a:r>
              <a:rPr lang="en-US" altLang="en-US" sz="1600" dirty="0"/>
              <a:t>	</a:t>
            </a:r>
          </a:p>
          <a:p>
            <a:r>
              <a:rPr lang="en-US" altLang="en-US" sz="1600" b="1" dirty="0"/>
              <a:t>Date Submitted: </a:t>
            </a:r>
            <a:r>
              <a:rPr lang="en-US" altLang="en-US" sz="1600" dirty="0" smtClean="0"/>
              <a:t>[11 May, 2014]</a:t>
            </a:r>
            <a:r>
              <a:rPr lang="en-US" altLang="en-US" sz="1600" dirty="0"/>
              <a:t>	</a:t>
            </a:r>
          </a:p>
          <a:p>
            <a:r>
              <a:rPr lang="en-US" altLang="en-US" sz="1600" b="1" dirty="0"/>
              <a:t>Source:</a:t>
            </a:r>
            <a:r>
              <a:rPr lang="en-US" altLang="en-US" sz="1600" dirty="0"/>
              <a:t> </a:t>
            </a:r>
            <a:r>
              <a:rPr lang="en-US" altLang="en-US" sz="1600" dirty="0" smtClean="0"/>
              <a:t>* [Verotiana Rabarijaona, Fumihide Kojima], †[Hiroshi Harada] </a:t>
            </a:r>
          </a:p>
          <a:p>
            <a:r>
              <a:rPr lang="en-US" altLang="en-US" sz="1600" dirty="0" smtClean="0"/>
              <a:t>Company *[NICT], †[Kyoto University]</a:t>
            </a:r>
            <a:endParaRPr lang="en-US" altLang="en-US" sz="1600" dirty="0"/>
          </a:p>
          <a:p>
            <a:r>
              <a:rPr lang="en-US" altLang="en-US" sz="1600" dirty="0"/>
              <a:t>Address </a:t>
            </a:r>
            <a:r>
              <a:rPr lang="en-US" altLang="en-US" sz="1600" dirty="0" smtClean="0"/>
              <a:t>*[</a:t>
            </a:r>
            <a:r>
              <a:rPr lang="fi-FI" sz="1600" dirty="0" smtClean="0"/>
              <a:t>3-4</a:t>
            </a:r>
            <a:r>
              <a:rPr lang="fi-FI" sz="1600" dirty="0"/>
              <a:t>, Hikarino-oka, Yokosuka, 239-0847 </a:t>
            </a:r>
            <a:r>
              <a:rPr lang="fi-FI" sz="1600" dirty="0" smtClean="0"/>
              <a:t>Japan</a:t>
            </a:r>
            <a:r>
              <a:rPr lang="en-US" altLang="en-US" sz="1600" dirty="0" smtClean="0"/>
              <a:t>], †[</a:t>
            </a:r>
            <a:r>
              <a:rPr lang="en-US" sz="1600" dirty="0"/>
              <a:t>36-1 Yoshida-</a:t>
            </a:r>
            <a:r>
              <a:rPr lang="en-US" sz="1600" dirty="0" err="1"/>
              <a:t>Honmachi</a:t>
            </a:r>
            <a:r>
              <a:rPr lang="en-US" sz="1600" dirty="0"/>
              <a:t>, Sakyo-</a:t>
            </a:r>
            <a:r>
              <a:rPr lang="en-US" sz="1600" dirty="0" err="1"/>
              <a:t>ku</a:t>
            </a:r>
            <a:r>
              <a:rPr lang="en-US" sz="1600" dirty="0"/>
              <a:t>, Kyoto 606-8501 </a:t>
            </a:r>
            <a:r>
              <a:rPr lang="en-US" sz="1600" dirty="0" smtClean="0"/>
              <a:t>Japan]</a:t>
            </a:r>
            <a:endParaRPr lang="en-US" altLang="en-US" sz="1600" dirty="0"/>
          </a:p>
          <a:p>
            <a:r>
              <a:rPr lang="en-US" altLang="en-US" sz="1600" dirty="0"/>
              <a:t>Voice</a:t>
            </a:r>
            <a:r>
              <a:rPr lang="en-US" altLang="en-US" sz="1600" dirty="0" smtClean="0"/>
              <a:t>:[+81-46-847-5075], </a:t>
            </a:r>
            <a:r>
              <a:rPr lang="en-US" altLang="en-US" sz="1600" dirty="0"/>
              <a:t>FAX: </a:t>
            </a:r>
            <a:r>
              <a:rPr lang="en-US" altLang="en-US" sz="1600" dirty="0" smtClean="0"/>
              <a:t>[+81-46-847-5089], </a:t>
            </a:r>
            <a:r>
              <a:rPr lang="en-US" altLang="en-US" sz="1600" dirty="0"/>
              <a:t>E-Mail</a:t>
            </a:r>
            <a:r>
              <a:rPr lang="en-US" altLang="en-US" sz="1600" dirty="0" smtClean="0"/>
              <a:t>:[rverotiana@nict.go.jp]</a:t>
            </a:r>
            <a:r>
              <a:rPr lang="en-US" altLang="en-US" sz="1600" dirty="0"/>
              <a:t>	</a:t>
            </a:r>
          </a:p>
          <a:p>
            <a:pPr>
              <a:spcBef>
                <a:spcPts val="600"/>
              </a:spcBef>
              <a:spcAft>
                <a:spcPts val="600"/>
              </a:spcAft>
            </a:pPr>
            <a:r>
              <a:rPr lang="en-US" altLang="en-US" sz="1600" b="1" dirty="0"/>
              <a:t>Re:</a:t>
            </a:r>
            <a:r>
              <a:rPr lang="en-US" altLang="en-US" sz="1600" dirty="0"/>
              <a:t> </a:t>
            </a:r>
            <a:r>
              <a:rPr lang="en-US" altLang="en-US" sz="1600" dirty="0" smtClean="0"/>
              <a:t>[Call for Preliminary Proposals.]</a:t>
            </a:r>
            <a:r>
              <a:rPr lang="en-US" altLang="en-US" dirty="0"/>
              <a:t>	</a:t>
            </a:r>
          </a:p>
          <a:p>
            <a:pPr>
              <a:spcBef>
                <a:spcPts val="600"/>
              </a:spcBef>
              <a:spcAft>
                <a:spcPts val="600"/>
              </a:spcAft>
            </a:pPr>
            <a:r>
              <a:rPr lang="en-US" altLang="en-US" sz="1600" b="1" dirty="0"/>
              <a:t>Abstract:</a:t>
            </a:r>
            <a:r>
              <a:rPr lang="en-US" altLang="en-US" sz="1600" dirty="0"/>
              <a:t>	</a:t>
            </a:r>
            <a:r>
              <a:rPr lang="en-US" altLang="en-US" sz="1600" dirty="0" smtClean="0"/>
              <a:t>[</a:t>
            </a:r>
            <a:r>
              <a:rPr lang="en-US" altLang="ko-KR" sz="1600" dirty="0" smtClean="0"/>
              <a:t>This contribution presents a preliminary proposal for the TG10</a:t>
            </a:r>
            <a:r>
              <a:rPr lang="en-US" altLang="en-US" sz="1600" dirty="0" smtClean="0"/>
              <a:t>.]</a:t>
            </a:r>
            <a:endParaRPr lang="en-US" altLang="en-US" sz="1600" dirty="0"/>
          </a:p>
          <a:p>
            <a:pPr>
              <a:spcBef>
                <a:spcPts val="600"/>
              </a:spcBef>
              <a:spcAft>
                <a:spcPts val="600"/>
              </a:spcAft>
            </a:pPr>
            <a:r>
              <a:rPr lang="en-US" altLang="en-US" sz="1600" b="1" dirty="0"/>
              <a:t>Purpose:</a:t>
            </a:r>
            <a:r>
              <a:rPr lang="en-US" altLang="en-US" sz="1600" dirty="0"/>
              <a:t>	</a:t>
            </a:r>
            <a:r>
              <a:rPr lang="en-US" altLang="en-US" sz="1600" dirty="0" smtClean="0"/>
              <a:t>[Preliminary proposal to TG10.]</a:t>
            </a:r>
            <a:endParaRPr lang="en-US" altLang="en-US" sz="1600" dirty="0"/>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570" y="620688"/>
            <a:ext cx="7772400" cy="654968"/>
          </a:xfrm>
        </p:spPr>
        <p:txBody>
          <a:bodyPr/>
          <a:lstStyle/>
          <a:p>
            <a:r>
              <a:rPr lang="en-US" dirty="0" smtClean="0"/>
              <a:t>HMT Routing (MP2P)</a:t>
            </a:r>
            <a:endParaRPr lang="en-US" dirty="0"/>
          </a:p>
        </p:txBody>
      </p:sp>
      <p:sp>
        <p:nvSpPr>
          <p:cNvPr id="3" name="Content Placeholder 2"/>
          <p:cNvSpPr>
            <a:spLocks noGrp="1"/>
          </p:cNvSpPr>
          <p:nvPr>
            <p:ph idx="1"/>
          </p:nvPr>
        </p:nvSpPr>
        <p:spPr>
          <a:xfrm>
            <a:off x="685800" y="1196752"/>
            <a:ext cx="7772400" cy="4899248"/>
          </a:xfrm>
        </p:spPr>
        <p:txBody>
          <a:bodyPr/>
          <a:lstStyle/>
          <a:p>
            <a:r>
              <a:rPr lang="en-US" sz="1800" dirty="0" smtClean="0"/>
              <a:t>Link cost-based (BER, success rate, latency…)</a:t>
            </a:r>
          </a:p>
          <a:p>
            <a:r>
              <a:rPr lang="en-US" sz="1800" dirty="0" smtClean="0"/>
              <a:t>Reactive </a:t>
            </a:r>
            <a:r>
              <a:rPr lang="en-US" sz="1800" dirty="0"/>
              <a:t>routing through parents and/or brothers with priority given to the parents through a </a:t>
            </a:r>
            <a:r>
              <a:rPr lang="en-US" sz="1800" dirty="0" smtClean="0"/>
              <a:t>Link Cost Threshold (LCT</a:t>
            </a:r>
            <a:r>
              <a:rPr lang="en-US" sz="1800" dirty="0"/>
              <a:t>) set by the PAN </a:t>
            </a:r>
            <a:r>
              <a:rPr lang="en-US" sz="1800" dirty="0" err="1"/>
              <a:t>coord</a:t>
            </a:r>
            <a:r>
              <a:rPr lang="en-US" sz="1800" dirty="0"/>
              <a:t> </a:t>
            </a:r>
            <a:r>
              <a:rPr lang="en-US" sz="1800" dirty="0" smtClean="0"/>
              <a:t>regarding the chosen metric and </a:t>
            </a:r>
            <a:r>
              <a:rPr lang="en-US" sz="1800" dirty="0"/>
              <a:t>broadcast in </a:t>
            </a:r>
            <a:r>
              <a:rPr lang="en-US" sz="1800" dirty="0" smtClean="0"/>
              <a:t>EBs</a:t>
            </a:r>
          </a:p>
          <a:p>
            <a:r>
              <a:rPr lang="en-US" sz="1800" dirty="0" smtClean="0"/>
              <a:t>A node holds the list of TAs and RAs of a packet with a given SN and SA. In order to avoid loops, a node shall select a next hop that is not in that list. The list shall be erased after a TBD time</a:t>
            </a:r>
            <a:endParaRPr lang="en-US" sz="1800" dirty="0"/>
          </a:p>
          <a:p>
            <a:endParaRPr lang="en-US" dirty="0" smtClean="0"/>
          </a:p>
        </p:txBody>
      </p:sp>
      <p:sp>
        <p:nvSpPr>
          <p:cNvPr id="4" name="Date Placeholder 3"/>
          <p:cNvSpPr>
            <a:spLocks noGrp="1"/>
          </p:cNvSpPr>
          <p:nvPr>
            <p:ph type="dt" sz="half" idx="10"/>
          </p:nvPr>
        </p:nvSpPr>
        <p:spPr/>
        <p:txBody>
          <a:bodyPr/>
          <a:lstStyle/>
          <a:p>
            <a:r>
              <a:rPr lang="en-US" altLang="en-US" smtClean="0"/>
              <a:t>&lt;month year&gt;</a:t>
            </a:r>
            <a:endParaRPr lang="en-US" altLang="en-US"/>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&lt;author&gt;, &lt;company&gt;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10</a:t>
            </a:fld>
            <a:endParaRPr lang="en-US" altLang="en-US"/>
          </a:p>
        </p:txBody>
      </p:sp>
      <p:grpSp>
        <p:nvGrpSpPr>
          <p:cNvPr id="7" name="Group 6"/>
          <p:cNvGrpSpPr/>
          <p:nvPr/>
        </p:nvGrpSpPr>
        <p:grpSpPr>
          <a:xfrm>
            <a:off x="318643" y="2852936"/>
            <a:ext cx="8640960" cy="3617455"/>
            <a:chOff x="271619" y="2452713"/>
            <a:chExt cx="8640960" cy="3925740"/>
          </a:xfrm>
        </p:grpSpPr>
        <p:grpSp>
          <p:nvGrpSpPr>
            <p:cNvPr id="8" name="Group 7"/>
            <p:cNvGrpSpPr/>
            <p:nvPr/>
          </p:nvGrpSpPr>
          <p:grpSpPr>
            <a:xfrm>
              <a:off x="271619" y="2452713"/>
              <a:ext cx="8640960" cy="3892537"/>
              <a:chOff x="192779" y="944036"/>
              <a:chExt cx="8555685" cy="4783457"/>
            </a:xfrm>
          </p:grpSpPr>
          <p:grpSp>
            <p:nvGrpSpPr>
              <p:cNvPr id="21" name="Group 20"/>
              <p:cNvGrpSpPr/>
              <p:nvPr/>
            </p:nvGrpSpPr>
            <p:grpSpPr>
              <a:xfrm>
                <a:off x="192779" y="944036"/>
                <a:ext cx="8555685" cy="4783457"/>
                <a:chOff x="171397" y="947437"/>
                <a:chExt cx="8555685" cy="4783457"/>
              </a:xfrm>
              <a:effectLst/>
            </p:grpSpPr>
            <p:sp>
              <p:nvSpPr>
                <p:cNvPr id="51" name="TextBox 50"/>
                <p:cNvSpPr txBox="1"/>
                <p:nvPr/>
              </p:nvSpPr>
              <p:spPr>
                <a:xfrm>
                  <a:off x="3888782" y="1636743"/>
                  <a:ext cx="539202" cy="391341"/>
                </a:xfrm>
                <a:prstGeom prst="rect">
                  <a:avLst/>
                </a:prstGeom>
                <a:noFill/>
                <a:ln w="19050" cmpd="sng">
                  <a:solidFill>
                    <a:schemeClr val="tx1"/>
                  </a:solidFill>
                </a:ln>
              </p:spPr>
              <p:txBody>
                <a:bodyPr wrap="square" rtlCol="0">
                  <a:spAutoFit/>
                </a:bodyPr>
                <a:lstStyle/>
                <a:p>
                  <a:pPr algn="ctr"/>
                  <a:r>
                    <a:rPr lang="en-US" sz="1400" dirty="0" smtClean="0"/>
                    <a:t>R</a:t>
                  </a:r>
                  <a:endParaRPr lang="en-US" sz="1400" dirty="0"/>
                </a:p>
              </p:txBody>
            </p:sp>
            <p:sp>
              <p:nvSpPr>
                <p:cNvPr id="52" name="TextBox 51"/>
                <p:cNvSpPr txBox="1"/>
                <p:nvPr/>
              </p:nvSpPr>
              <p:spPr>
                <a:xfrm>
                  <a:off x="1419442" y="2743780"/>
                  <a:ext cx="714272" cy="391341"/>
                </a:xfrm>
                <a:prstGeom prst="rect">
                  <a:avLst/>
                </a:prstGeom>
                <a:noFill/>
                <a:ln w="19050" cmpd="sng">
                  <a:solidFill>
                    <a:schemeClr val="tx1"/>
                  </a:solidFill>
                </a:ln>
              </p:spPr>
              <p:txBody>
                <a:bodyPr wrap="square" rtlCol="0">
                  <a:spAutoFit/>
                </a:bodyPr>
                <a:lstStyle/>
                <a:p>
                  <a:pPr algn="ctr"/>
                  <a:r>
                    <a:rPr lang="en-US" sz="1400" dirty="0" smtClean="0"/>
                    <a:t>A</a:t>
                  </a:r>
                  <a:endParaRPr lang="en-US" sz="1400" dirty="0"/>
                </a:p>
              </p:txBody>
            </p:sp>
            <p:sp>
              <p:nvSpPr>
                <p:cNvPr id="53" name="TextBox 52"/>
                <p:cNvSpPr txBox="1"/>
                <p:nvPr/>
              </p:nvSpPr>
              <p:spPr>
                <a:xfrm>
                  <a:off x="4350303" y="2751881"/>
                  <a:ext cx="645439" cy="391341"/>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B</a:t>
                  </a:r>
                  <a:endParaRPr lang="en-US" sz="1400" dirty="0"/>
                </a:p>
              </p:txBody>
            </p:sp>
            <p:sp>
              <p:nvSpPr>
                <p:cNvPr id="54" name="TextBox 53"/>
                <p:cNvSpPr txBox="1"/>
                <p:nvPr/>
              </p:nvSpPr>
              <p:spPr>
                <a:xfrm>
                  <a:off x="5199083" y="2755468"/>
                  <a:ext cx="50366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C</a:t>
                  </a:r>
                  <a:endParaRPr lang="en-US" sz="1400" dirty="0"/>
                </a:p>
              </p:txBody>
            </p:sp>
            <p:sp>
              <p:nvSpPr>
                <p:cNvPr id="55" name="TextBox 54"/>
                <p:cNvSpPr txBox="1"/>
                <p:nvPr/>
              </p:nvSpPr>
              <p:spPr>
                <a:xfrm>
                  <a:off x="6494834" y="2755467"/>
                  <a:ext cx="66945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D</a:t>
                  </a:r>
                  <a:endParaRPr lang="en-US" sz="1400" dirty="0"/>
                </a:p>
              </p:txBody>
            </p:sp>
            <p:sp>
              <p:nvSpPr>
                <p:cNvPr id="56" name="TextBox 55"/>
                <p:cNvSpPr txBox="1"/>
                <p:nvPr/>
              </p:nvSpPr>
              <p:spPr>
                <a:xfrm>
                  <a:off x="8028384" y="2755468"/>
                  <a:ext cx="69869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E</a:t>
                  </a:r>
                  <a:endParaRPr lang="en-US" sz="1400" dirty="0"/>
                </a:p>
              </p:txBody>
            </p:sp>
            <p:sp>
              <p:nvSpPr>
                <p:cNvPr id="57" name="TextBox 56"/>
                <p:cNvSpPr txBox="1"/>
                <p:nvPr/>
              </p:nvSpPr>
              <p:spPr>
                <a:xfrm>
                  <a:off x="815416" y="4181511"/>
                  <a:ext cx="726830"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I</a:t>
                  </a:r>
                  <a:endParaRPr lang="en-US" sz="1400" dirty="0"/>
                </a:p>
              </p:txBody>
            </p:sp>
            <p:sp>
              <p:nvSpPr>
                <p:cNvPr id="58" name="TextBox 57"/>
                <p:cNvSpPr txBox="1"/>
                <p:nvPr/>
              </p:nvSpPr>
              <p:spPr>
                <a:xfrm>
                  <a:off x="3205268" y="4162250"/>
                  <a:ext cx="740467" cy="354277"/>
                </a:xfrm>
                <a:prstGeom prst="rect">
                  <a:avLst/>
                </a:prstGeom>
                <a:noFill/>
                <a:ln w="19050" cmpd="sng">
                  <a:solidFill>
                    <a:schemeClr val="tx1"/>
                  </a:solidFill>
                </a:ln>
              </p:spPr>
              <p:txBody>
                <a:bodyPr wrap="square" rtlCol="0">
                  <a:spAutoFit/>
                </a:bodyPr>
                <a:lstStyle/>
                <a:p>
                  <a:pPr algn="ctr"/>
                  <a:r>
                    <a:rPr lang="en-US" sz="1400" dirty="0" smtClean="0"/>
                    <a:t>J</a:t>
                  </a:r>
                  <a:endParaRPr lang="en-US" sz="1400" dirty="0"/>
                </a:p>
              </p:txBody>
            </p:sp>
            <p:sp>
              <p:nvSpPr>
                <p:cNvPr id="59" name="TextBox 58"/>
                <p:cNvSpPr txBox="1"/>
                <p:nvPr/>
              </p:nvSpPr>
              <p:spPr>
                <a:xfrm>
                  <a:off x="1670298" y="4162223"/>
                  <a:ext cx="69229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L</a:t>
                  </a:r>
                  <a:endParaRPr lang="en-US" sz="1400" dirty="0"/>
                </a:p>
              </p:txBody>
            </p:sp>
            <p:sp>
              <p:nvSpPr>
                <p:cNvPr id="60" name="TextBox 59"/>
                <p:cNvSpPr txBox="1"/>
                <p:nvPr/>
              </p:nvSpPr>
              <p:spPr>
                <a:xfrm>
                  <a:off x="7481565" y="4162461"/>
                  <a:ext cx="741461"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G</a:t>
                  </a:r>
                  <a:endParaRPr lang="en-US" sz="1400" dirty="0"/>
                </a:p>
              </p:txBody>
            </p:sp>
            <p:sp>
              <p:nvSpPr>
                <p:cNvPr id="61" name="TextBox 60"/>
                <p:cNvSpPr txBox="1"/>
                <p:nvPr/>
              </p:nvSpPr>
              <p:spPr>
                <a:xfrm>
                  <a:off x="5919183" y="4162221"/>
                  <a:ext cx="785321"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H</a:t>
                  </a:r>
                  <a:endParaRPr lang="en-US" sz="1400" dirty="0"/>
                </a:p>
              </p:txBody>
            </p:sp>
            <p:sp>
              <p:nvSpPr>
                <p:cNvPr id="62" name="TextBox 61"/>
                <p:cNvSpPr txBox="1"/>
                <p:nvPr/>
              </p:nvSpPr>
              <p:spPr>
                <a:xfrm>
                  <a:off x="4462134" y="4162222"/>
                  <a:ext cx="73694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K</a:t>
                  </a:r>
                  <a:endParaRPr lang="en-US" sz="1400" dirty="0"/>
                </a:p>
              </p:txBody>
            </p:sp>
            <p:sp>
              <p:nvSpPr>
                <p:cNvPr id="63" name="TextBox 62"/>
                <p:cNvSpPr txBox="1"/>
                <p:nvPr/>
              </p:nvSpPr>
              <p:spPr>
                <a:xfrm>
                  <a:off x="3104248" y="2755465"/>
                  <a:ext cx="641857" cy="391341"/>
                </a:xfrm>
                <a:prstGeom prst="rect">
                  <a:avLst/>
                </a:prstGeom>
                <a:noFill/>
                <a:ln w="19050" cmpd="sng">
                  <a:solidFill>
                    <a:schemeClr val="tx1"/>
                  </a:solidFill>
                </a:ln>
              </p:spPr>
              <p:txBody>
                <a:bodyPr wrap="square" rtlCol="0">
                  <a:spAutoFit/>
                </a:bodyPr>
                <a:lstStyle/>
                <a:p>
                  <a:pPr algn="ctr"/>
                  <a:r>
                    <a:rPr lang="en-US" sz="1400" dirty="0" smtClean="0"/>
                    <a:t>F</a:t>
                  </a:r>
                  <a:endParaRPr lang="en-US" sz="1400" dirty="0"/>
                </a:p>
              </p:txBody>
            </p:sp>
            <p:cxnSp>
              <p:nvCxnSpPr>
                <p:cNvPr id="64" name="Straight Connector 63"/>
                <p:cNvCxnSpPr>
                  <a:stCxn id="51" idx="2"/>
                  <a:endCxn id="53" idx="0"/>
                </p:cNvCxnSpPr>
                <p:nvPr/>
              </p:nvCxnSpPr>
              <p:spPr>
                <a:xfrm>
                  <a:off x="4158382" y="2028084"/>
                  <a:ext cx="514640" cy="7237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a:stCxn id="51" idx="2"/>
                  <a:endCxn id="52" idx="0"/>
                </p:cNvCxnSpPr>
                <p:nvPr/>
              </p:nvCxnSpPr>
              <p:spPr>
                <a:xfrm flipH="1">
                  <a:off x="1776578" y="2028084"/>
                  <a:ext cx="2381804" cy="71569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6" name="Straight Connector 65"/>
                <p:cNvCxnSpPr>
                  <a:stCxn id="51" idx="2"/>
                  <a:endCxn id="63" idx="0"/>
                </p:cNvCxnSpPr>
                <p:nvPr/>
              </p:nvCxnSpPr>
              <p:spPr>
                <a:xfrm flipH="1">
                  <a:off x="3425176" y="2028084"/>
                  <a:ext cx="733206" cy="7273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51" idx="2"/>
                  <a:endCxn id="54" idx="0"/>
                </p:cNvCxnSpPr>
                <p:nvPr/>
              </p:nvCxnSpPr>
              <p:spPr>
                <a:xfrm>
                  <a:off x="4158382" y="2028084"/>
                  <a:ext cx="1292532"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8" name="Straight Connector 67"/>
                <p:cNvCxnSpPr>
                  <a:stCxn id="51" idx="2"/>
                  <a:endCxn id="55" idx="0"/>
                </p:cNvCxnSpPr>
                <p:nvPr/>
              </p:nvCxnSpPr>
              <p:spPr>
                <a:xfrm>
                  <a:off x="4158382" y="2028084"/>
                  <a:ext cx="2671178" cy="7273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9" name="Straight Connector 68"/>
                <p:cNvCxnSpPr>
                  <a:stCxn id="51" idx="2"/>
                  <a:endCxn id="56" idx="0"/>
                </p:cNvCxnSpPr>
                <p:nvPr/>
              </p:nvCxnSpPr>
              <p:spPr>
                <a:xfrm>
                  <a:off x="4158382" y="2028084"/>
                  <a:ext cx="4219350"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0" name="Straight Connector 69"/>
                <p:cNvCxnSpPr>
                  <a:stCxn id="52" idx="2"/>
                  <a:endCxn id="58" idx="0"/>
                </p:cNvCxnSpPr>
                <p:nvPr/>
              </p:nvCxnSpPr>
              <p:spPr>
                <a:xfrm>
                  <a:off x="1776578" y="3135120"/>
                  <a:ext cx="1798924" cy="102712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a:stCxn id="52" idx="2"/>
                  <a:endCxn id="57" idx="0"/>
                </p:cNvCxnSpPr>
                <p:nvPr/>
              </p:nvCxnSpPr>
              <p:spPr>
                <a:xfrm flipH="1">
                  <a:off x="1178831" y="3135120"/>
                  <a:ext cx="597747" cy="10463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a:stCxn id="52" idx="2"/>
                  <a:endCxn id="59" idx="0"/>
                </p:cNvCxnSpPr>
                <p:nvPr/>
              </p:nvCxnSpPr>
              <p:spPr>
                <a:xfrm>
                  <a:off x="1776578" y="3135120"/>
                  <a:ext cx="239869" cy="102710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a:stCxn id="52" idx="3"/>
                  <a:endCxn id="63" idx="1"/>
                </p:cNvCxnSpPr>
                <p:nvPr/>
              </p:nvCxnSpPr>
              <p:spPr>
                <a:xfrm>
                  <a:off x="2133713" y="2939451"/>
                  <a:ext cx="970535" cy="1168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a:stCxn id="63" idx="2"/>
                  <a:endCxn id="58" idx="0"/>
                </p:cNvCxnSpPr>
                <p:nvPr/>
              </p:nvCxnSpPr>
              <p:spPr>
                <a:xfrm>
                  <a:off x="3425176" y="3146806"/>
                  <a:ext cx="150326" cy="101544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a:stCxn id="63" idx="2"/>
                  <a:endCxn id="62" idx="0"/>
                </p:cNvCxnSpPr>
                <p:nvPr/>
              </p:nvCxnSpPr>
              <p:spPr>
                <a:xfrm>
                  <a:off x="3425176" y="3146806"/>
                  <a:ext cx="1405432" cy="10154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a:stCxn id="63" idx="2"/>
                  <a:endCxn id="61" idx="0"/>
                </p:cNvCxnSpPr>
                <p:nvPr/>
              </p:nvCxnSpPr>
              <p:spPr>
                <a:xfrm>
                  <a:off x="3425176" y="3146806"/>
                  <a:ext cx="2886667" cy="101541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a:stCxn id="63" idx="2"/>
                  <a:endCxn id="60" idx="0"/>
                </p:cNvCxnSpPr>
                <p:nvPr/>
              </p:nvCxnSpPr>
              <p:spPr>
                <a:xfrm>
                  <a:off x="3425176" y="3146806"/>
                  <a:ext cx="4427120" cy="101565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a:stCxn id="63" idx="3"/>
                  <a:endCxn id="53" idx="1"/>
                </p:cNvCxnSpPr>
                <p:nvPr/>
              </p:nvCxnSpPr>
              <p:spPr>
                <a:xfrm flipV="1">
                  <a:off x="3746105" y="2947552"/>
                  <a:ext cx="604198" cy="358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79" name="TextBox 78"/>
                <p:cNvSpPr txBox="1"/>
                <p:nvPr/>
              </p:nvSpPr>
              <p:spPr>
                <a:xfrm>
                  <a:off x="2362596" y="5373216"/>
                  <a:ext cx="77603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M</a:t>
                  </a:r>
                  <a:endParaRPr lang="en-US" sz="1400" dirty="0"/>
                </a:p>
              </p:txBody>
            </p:sp>
            <p:sp>
              <p:nvSpPr>
                <p:cNvPr id="80" name="TextBox 79"/>
                <p:cNvSpPr txBox="1"/>
                <p:nvPr/>
              </p:nvSpPr>
              <p:spPr>
                <a:xfrm>
                  <a:off x="3941308" y="5376617"/>
                  <a:ext cx="752989" cy="354277"/>
                </a:xfrm>
                <a:prstGeom prst="rect">
                  <a:avLst/>
                </a:prstGeom>
                <a:noFill/>
                <a:ln w="19050" cmpd="sng">
                  <a:solidFill>
                    <a:schemeClr val="tx1"/>
                  </a:solidFill>
                </a:ln>
              </p:spPr>
              <p:txBody>
                <a:bodyPr wrap="square" rtlCol="0">
                  <a:spAutoFit/>
                </a:bodyPr>
                <a:lstStyle/>
                <a:p>
                  <a:pPr algn="ctr"/>
                  <a:r>
                    <a:rPr lang="en-US" sz="1400" dirty="0" smtClean="0"/>
                    <a:t>N</a:t>
                  </a:r>
                  <a:endParaRPr lang="en-US" sz="1400" dirty="0"/>
                </a:p>
              </p:txBody>
            </p:sp>
            <p:cxnSp>
              <p:nvCxnSpPr>
                <p:cNvPr id="81" name="Straight Connector 80"/>
                <p:cNvCxnSpPr>
                  <a:stCxn id="58" idx="3"/>
                  <a:endCxn id="62" idx="1"/>
                </p:cNvCxnSpPr>
                <p:nvPr/>
              </p:nvCxnSpPr>
              <p:spPr>
                <a:xfrm flipV="1">
                  <a:off x="3945735" y="4339361"/>
                  <a:ext cx="516399" cy="28"/>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stCxn id="58" idx="2"/>
                  <a:endCxn id="79" idx="0"/>
                </p:cNvCxnSpPr>
                <p:nvPr/>
              </p:nvCxnSpPr>
              <p:spPr>
                <a:xfrm flipH="1">
                  <a:off x="2750616" y="4516526"/>
                  <a:ext cx="824886" cy="8566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a:stCxn id="58" idx="2"/>
                  <a:endCxn id="80" idx="0"/>
                </p:cNvCxnSpPr>
                <p:nvPr/>
              </p:nvCxnSpPr>
              <p:spPr>
                <a:xfrm>
                  <a:off x="3575502" y="4516527"/>
                  <a:ext cx="742300" cy="8600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a:stCxn id="80" idx="1"/>
                  <a:endCxn id="79" idx="3"/>
                </p:cNvCxnSpPr>
                <p:nvPr/>
              </p:nvCxnSpPr>
              <p:spPr>
                <a:xfrm flipH="1" flipV="1">
                  <a:off x="3138634" y="5550355"/>
                  <a:ext cx="802674" cy="340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5" name="Straight Connector 84"/>
                <p:cNvCxnSpPr>
                  <a:stCxn id="62" idx="2"/>
                  <a:endCxn id="80" idx="0"/>
                </p:cNvCxnSpPr>
                <p:nvPr/>
              </p:nvCxnSpPr>
              <p:spPr>
                <a:xfrm flipH="1">
                  <a:off x="4317803" y="4516498"/>
                  <a:ext cx="512806" cy="860119"/>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86" name="Straight Connector 85"/>
                <p:cNvCxnSpPr>
                  <a:stCxn id="58" idx="1"/>
                  <a:endCxn id="59" idx="3"/>
                </p:cNvCxnSpPr>
                <p:nvPr/>
              </p:nvCxnSpPr>
              <p:spPr>
                <a:xfrm flipH="1" flipV="1">
                  <a:off x="2362596" y="4339362"/>
                  <a:ext cx="842672" cy="26"/>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171397" y="947437"/>
                  <a:ext cx="576674" cy="307777"/>
                </a:xfrm>
                <a:prstGeom prst="rect">
                  <a:avLst/>
                </a:prstGeom>
                <a:noFill/>
                <a:ln>
                  <a:noFill/>
                </a:ln>
              </p:spPr>
              <p:txBody>
                <a:bodyPr wrap="none" rtlCol="0">
                  <a:spAutoFit/>
                </a:bodyPr>
                <a:lstStyle/>
                <a:p>
                  <a:r>
                    <a:rPr lang="en-US" sz="1400" dirty="0" smtClean="0"/>
                    <a:t>Depth</a:t>
                  </a:r>
                  <a:endParaRPr lang="en-US" sz="1400" dirty="0"/>
                </a:p>
              </p:txBody>
            </p:sp>
            <p:sp>
              <p:nvSpPr>
                <p:cNvPr id="88" name="TextBox 87"/>
                <p:cNvSpPr txBox="1"/>
                <p:nvPr/>
              </p:nvSpPr>
              <p:spPr>
                <a:xfrm>
                  <a:off x="322168" y="1526061"/>
                  <a:ext cx="276038" cy="307777"/>
                </a:xfrm>
                <a:prstGeom prst="rect">
                  <a:avLst/>
                </a:prstGeom>
                <a:noFill/>
                <a:ln>
                  <a:noFill/>
                </a:ln>
              </p:spPr>
              <p:txBody>
                <a:bodyPr wrap="none" rtlCol="0">
                  <a:spAutoFit/>
                </a:bodyPr>
                <a:lstStyle/>
                <a:p>
                  <a:r>
                    <a:rPr lang="en-US" sz="1400" dirty="0" smtClean="0"/>
                    <a:t>0</a:t>
                  </a:r>
                  <a:endParaRPr lang="en-US" sz="1400" dirty="0"/>
                </a:p>
              </p:txBody>
            </p:sp>
            <p:sp>
              <p:nvSpPr>
                <p:cNvPr id="89" name="TextBox 88"/>
                <p:cNvSpPr txBox="1"/>
                <p:nvPr/>
              </p:nvSpPr>
              <p:spPr>
                <a:xfrm>
                  <a:off x="321715" y="2652498"/>
                  <a:ext cx="276038" cy="307777"/>
                </a:xfrm>
                <a:prstGeom prst="rect">
                  <a:avLst/>
                </a:prstGeom>
                <a:noFill/>
                <a:ln>
                  <a:noFill/>
                </a:ln>
              </p:spPr>
              <p:txBody>
                <a:bodyPr wrap="none" rtlCol="0">
                  <a:spAutoFit/>
                </a:bodyPr>
                <a:lstStyle/>
                <a:p>
                  <a:r>
                    <a:rPr lang="en-US" sz="1400" dirty="0"/>
                    <a:t>1</a:t>
                  </a:r>
                </a:p>
              </p:txBody>
            </p:sp>
            <p:sp>
              <p:nvSpPr>
                <p:cNvPr id="90" name="TextBox 89"/>
                <p:cNvSpPr txBox="1"/>
                <p:nvPr/>
              </p:nvSpPr>
              <p:spPr>
                <a:xfrm>
                  <a:off x="321715" y="4181056"/>
                  <a:ext cx="276038" cy="307777"/>
                </a:xfrm>
                <a:prstGeom prst="rect">
                  <a:avLst/>
                </a:prstGeom>
                <a:noFill/>
                <a:ln>
                  <a:noFill/>
                </a:ln>
              </p:spPr>
              <p:txBody>
                <a:bodyPr wrap="none" rtlCol="0">
                  <a:spAutoFit/>
                </a:bodyPr>
                <a:lstStyle/>
                <a:p>
                  <a:r>
                    <a:rPr lang="en-US" sz="1400" dirty="0"/>
                    <a:t>2</a:t>
                  </a:r>
                </a:p>
              </p:txBody>
            </p:sp>
            <p:sp>
              <p:nvSpPr>
                <p:cNvPr id="91" name="TextBox 90"/>
                <p:cNvSpPr txBox="1"/>
                <p:nvPr/>
              </p:nvSpPr>
              <p:spPr>
                <a:xfrm>
                  <a:off x="322621" y="5227005"/>
                  <a:ext cx="276038" cy="307777"/>
                </a:xfrm>
                <a:prstGeom prst="rect">
                  <a:avLst/>
                </a:prstGeom>
                <a:noFill/>
                <a:ln>
                  <a:noFill/>
                </a:ln>
              </p:spPr>
              <p:txBody>
                <a:bodyPr wrap="none" rtlCol="0">
                  <a:spAutoFit/>
                </a:bodyPr>
                <a:lstStyle/>
                <a:p>
                  <a:r>
                    <a:rPr lang="en-US" sz="1400" dirty="0"/>
                    <a:t>3</a:t>
                  </a:r>
                </a:p>
              </p:txBody>
            </p:sp>
            <p:cxnSp>
              <p:nvCxnSpPr>
                <p:cNvPr id="92" name="Straight Connector 91"/>
                <p:cNvCxnSpPr>
                  <a:stCxn id="88" idx="3"/>
                </p:cNvCxnSpPr>
                <p:nvPr/>
              </p:nvCxnSpPr>
              <p:spPr>
                <a:xfrm>
                  <a:off x="598206" y="1679950"/>
                  <a:ext cx="1629646"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a:stCxn id="89" idx="3"/>
                </p:cNvCxnSpPr>
                <p:nvPr/>
              </p:nvCxnSpPr>
              <p:spPr>
                <a:xfrm>
                  <a:off x="597753" y="2806387"/>
                  <a:ext cx="821688"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a:stCxn id="90" idx="3"/>
                  <a:endCxn id="57" idx="1"/>
                </p:cNvCxnSpPr>
                <p:nvPr/>
              </p:nvCxnSpPr>
              <p:spPr>
                <a:xfrm>
                  <a:off x="597752" y="4334944"/>
                  <a:ext cx="217664" cy="23705"/>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a:stCxn id="91" idx="3"/>
                </p:cNvCxnSpPr>
                <p:nvPr/>
              </p:nvCxnSpPr>
              <p:spPr>
                <a:xfrm>
                  <a:off x="598659" y="5380894"/>
                  <a:ext cx="1021013"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59" idx="2"/>
                  <a:endCxn id="79" idx="0"/>
                </p:cNvCxnSpPr>
                <p:nvPr/>
              </p:nvCxnSpPr>
              <p:spPr>
                <a:xfrm>
                  <a:off x="2016447" y="4516500"/>
                  <a:ext cx="734169" cy="8567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7" name="Straight Connector 96"/>
                <p:cNvCxnSpPr>
                  <a:stCxn id="53" idx="2"/>
                  <a:endCxn id="60" idx="0"/>
                </p:cNvCxnSpPr>
                <p:nvPr/>
              </p:nvCxnSpPr>
              <p:spPr>
                <a:xfrm>
                  <a:off x="4673022" y="3143221"/>
                  <a:ext cx="3179274" cy="101924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8" name="Straight Connector 97"/>
                <p:cNvCxnSpPr>
                  <a:stCxn id="60" idx="1"/>
                  <a:endCxn id="61" idx="3"/>
                </p:cNvCxnSpPr>
                <p:nvPr/>
              </p:nvCxnSpPr>
              <p:spPr>
                <a:xfrm flipH="1" flipV="1">
                  <a:off x="6704504" y="4339360"/>
                  <a:ext cx="777061" cy="24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99" name="Straight Connector 98"/>
                <p:cNvCxnSpPr>
                  <a:stCxn id="55" idx="3"/>
                  <a:endCxn id="56" idx="1"/>
                </p:cNvCxnSpPr>
                <p:nvPr/>
              </p:nvCxnSpPr>
              <p:spPr>
                <a:xfrm>
                  <a:off x="7164287" y="2932606"/>
                  <a:ext cx="86409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0" name="Straight Connector 99"/>
                <p:cNvCxnSpPr>
                  <a:stCxn id="61" idx="1"/>
                  <a:endCxn id="62" idx="3"/>
                </p:cNvCxnSpPr>
                <p:nvPr/>
              </p:nvCxnSpPr>
              <p:spPr>
                <a:xfrm flipH="1">
                  <a:off x="5199082" y="4339360"/>
                  <a:ext cx="720102"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1" name="Straight Connector 100"/>
                <p:cNvCxnSpPr>
                  <a:stCxn id="54" idx="3"/>
                  <a:endCxn id="55" idx="1"/>
                </p:cNvCxnSpPr>
                <p:nvPr/>
              </p:nvCxnSpPr>
              <p:spPr>
                <a:xfrm flipV="1">
                  <a:off x="5702747" y="2932606"/>
                  <a:ext cx="79208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2" name="Straight Connector 101"/>
                <p:cNvCxnSpPr>
                  <a:stCxn id="87" idx="2"/>
                  <a:endCxn id="88" idx="0"/>
                </p:cNvCxnSpPr>
                <p:nvPr/>
              </p:nvCxnSpPr>
              <p:spPr>
                <a:xfrm>
                  <a:off x="459734" y="1255214"/>
                  <a:ext cx="453" cy="270847"/>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a:stCxn id="88" idx="2"/>
                  <a:endCxn id="89" idx="0"/>
                </p:cNvCxnSpPr>
                <p:nvPr/>
              </p:nvCxnSpPr>
              <p:spPr>
                <a:xfrm flipH="1">
                  <a:off x="459734" y="1833838"/>
                  <a:ext cx="453" cy="81866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a:stCxn id="89" idx="2"/>
                  <a:endCxn id="90" idx="0"/>
                </p:cNvCxnSpPr>
                <p:nvPr/>
              </p:nvCxnSpPr>
              <p:spPr>
                <a:xfrm>
                  <a:off x="459734" y="2960275"/>
                  <a:ext cx="0" cy="122078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a:stCxn id="90" idx="2"/>
                  <a:endCxn id="91" idx="0"/>
                </p:cNvCxnSpPr>
                <p:nvPr/>
              </p:nvCxnSpPr>
              <p:spPr>
                <a:xfrm>
                  <a:off x="459734" y="4488833"/>
                  <a:ext cx="906" cy="738172"/>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grpSp>
          <p:sp>
            <p:nvSpPr>
              <p:cNvPr id="22" name="TextBox 21"/>
              <p:cNvSpPr txBox="1"/>
              <p:nvPr/>
            </p:nvSpPr>
            <p:spPr>
              <a:xfrm>
                <a:off x="3916257" y="4666698"/>
                <a:ext cx="493932" cy="354277"/>
              </a:xfrm>
              <a:prstGeom prst="rect">
                <a:avLst/>
              </a:prstGeom>
              <a:noFill/>
            </p:spPr>
            <p:txBody>
              <a:bodyPr wrap="none" rtlCol="0">
                <a:spAutoFit/>
              </a:bodyPr>
              <a:lstStyle/>
              <a:p>
                <a:r>
                  <a:rPr lang="en-US" sz="1400" dirty="0" smtClean="0"/>
                  <a:t>8.67</a:t>
                </a:r>
                <a:endParaRPr lang="en-US" sz="1400" dirty="0"/>
              </a:p>
            </p:txBody>
          </p:sp>
          <p:sp>
            <p:nvSpPr>
              <p:cNvPr id="23" name="TextBox 22"/>
              <p:cNvSpPr txBox="1"/>
              <p:nvPr/>
            </p:nvSpPr>
            <p:spPr>
              <a:xfrm>
                <a:off x="1994038" y="4876351"/>
                <a:ext cx="493932" cy="354277"/>
              </a:xfrm>
              <a:prstGeom prst="rect">
                <a:avLst/>
              </a:prstGeom>
              <a:noFill/>
            </p:spPr>
            <p:txBody>
              <a:bodyPr wrap="none" rtlCol="0">
                <a:spAutoFit/>
              </a:bodyPr>
              <a:lstStyle/>
              <a:p>
                <a:r>
                  <a:rPr lang="en-US" sz="1400" dirty="0"/>
                  <a:t>3</a:t>
                </a:r>
                <a:r>
                  <a:rPr lang="en-US" sz="1400" dirty="0" smtClean="0"/>
                  <a:t>.03</a:t>
                </a:r>
                <a:endParaRPr lang="en-US" sz="1400" dirty="0"/>
              </a:p>
            </p:txBody>
          </p:sp>
          <p:sp>
            <p:nvSpPr>
              <p:cNvPr id="24" name="TextBox 23"/>
              <p:cNvSpPr txBox="1"/>
              <p:nvPr/>
            </p:nvSpPr>
            <p:spPr>
              <a:xfrm>
                <a:off x="3336059" y="5184744"/>
                <a:ext cx="582814" cy="354277"/>
              </a:xfrm>
              <a:prstGeom prst="rect">
                <a:avLst/>
              </a:prstGeom>
              <a:noFill/>
            </p:spPr>
            <p:txBody>
              <a:bodyPr wrap="none" rtlCol="0">
                <a:spAutoFit/>
              </a:bodyPr>
              <a:lstStyle/>
              <a:p>
                <a:r>
                  <a:rPr lang="en-US" sz="1400" dirty="0" smtClean="0"/>
                  <a:t>10.71</a:t>
                </a:r>
                <a:endParaRPr lang="en-US" sz="1400" dirty="0"/>
              </a:p>
            </p:txBody>
          </p:sp>
          <p:sp>
            <p:nvSpPr>
              <p:cNvPr id="25" name="TextBox 24"/>
              <p:cNvSpPr txBox="1"/>
              <p:nvPr/>
            </p:nvSpPr>
            <p:spPr>
              <a:xfrm>
                <a:off x="3915552" y="3993516"/>
                <a:ext cx="493932" cy="354277"/>
              </a:xfrm>
              <a:prstGeom prst="rect">
                <a:avLst/>
              </a:prstGeom>
              <a:noFill/>
            </p:spPr>
            <p:txBody>
              <a:bodyPr wrap="none" rtlCol="0">
                <a:spAutoFit/>
              </a:bodyPr>
              <a:lstStyle/>
              <a:p>
                <a:r>
                  <a:rPr lang="en-US" sz="1400" dirty="0" smtClean="0"/>
                  <a:t>3.89</a:t>
                </a:r>
                <a:endParaRPr lang="en-US" sz="1400" dirty="0"/>
              </a:p>
            </p:txBody>
          </p:sp>
          <p:sp>
            <p:nvSpPr>
              <p:cNvPr id="26" name="TextBox 25"/>
              <p:cNvSpPr txBox="1"/>
              <p:nvPr/>
            </p:nvSpPr>
            <p:spPr>
              <a:xfrm>
                <a:off x="4606075" y="4768051"/>
                <a:ext cx="493932" cy="354277"/>
              </a:xfrm>
              <a:prstGeom prst="rect">
                <a:avLst/>
              </a:prstGeom>
              <a:noFill/>
            </p:spPr>
            <p:txBody>
              <a:bodyPr wrap="none" rtlCol="0">
                <a:spAutoFit/>
              </a:bodyPr>
              <a:lstStyle/>
              <a:p>
                <a:r>
                  <a:rPr lang="en-US" sz="1400" dirty="0" smtClean="0"/>
                  <a:t>5.51</a:t>
                </a:r>
                <a:endParaRPr lang="en-US" sz="1400" dirty="0"/>
              </a:p>
            </p:txBody>
          </p:sp>
          <p:sp>
            <p:nvSpPr>
              <p:cNvPr id="27" name="TextBox 26"/>
              <p:cNvSpPr txBox="1"/>
              <p:nvPr/>
            </p:nvSpPr>
            <p:spPr>
              <a:xfrm>
                <a:off x="2666676" y="4008885"/>
                <a:ext cx="493932" cy="354277"/>
              </a:xfrm>
              <a:prstGeom prst="rect">
                <a:avLst/>
              </a:prstGeom>
              <a:noFill/>
            </p:spPr>
            <p:txBody>
              <a:bodyPr wrap="none" rtlCol="0">
                <a:spAutoFit/>
              </a:bodyPr>
              <a:lstStyle/>
              <a:p>
                <a:r>
                  <a:rPr lang="en-US" sz="1400" dirty="0" smtClean="0"/>
                  <a:t>6.34</a:t>
                </a:r>
                <a:endParaRPr lang="en-US" sz="1400" dirty="0"/>
              </a:p>
            </p:txBody>
          </p:sp>
          <p:sp>
            <p:nvSpPr>
              <p:cNvPr id="28" name="TextBox 27"/>
              <p:cNvSpPr txBox="1"/>
              <p:nvPr/>
            </p:nvSpPr>
            <p:spPr>
              <a:xfrm>
                <a:off x="4209317" y="3533502"/>
                <a:ext cx="405049" cy="354277"/>
              </a:xfrm>
              <a:prstGeom prst="rect">
                <a:avLst/>
              </a:prstGeom>
              <a:noFill/>
            </p:spPr>
            <p:txBody>
              <a:bodyPr wrap="none" rtlCol="0">
                <a:spAutoFit/>
              </a:bodyPr>
              <a:lstStyle/>
              <a:p>
                <a:r>
                  <a:rPr lang="en-US" sz="1400" dirty="0" smtClean="0"/>
                  <a:t>6.8</a:t>
                </a:r>
                <a:endParaRPr lang="en-US" sz="1400" dirty="0"/>
              </a:p>
            </p:txBody>
          </p:sp>
          <p:sp>
            <p:nvSpPr>
              <p:cNvPr id="29" name="TextBox 28"/>
              <p:cNvSpPr txBox="1"/>
              <p:nvPr/>
            </p:nvSpPr>
            <p:spPr>
              <a:xfrm>
                <a:off x="5407094" y="4008884"/>
                <a:ext cx="576211" cy="354277"/>
              </a:xfrm>
              <a:prstGeom prst="rect">
                <a:avLst/>
              </a:prstGeom>
              <a:noFill/>
            </p:spPr>
            <p:txBody>
              <a:bodyPr wrap="none" rtlCol="0">
                <a:spAutoFit/>
              </a:bodyPr>
              <a:lstStyle/>
              <a:p>
                <a:r>
                  <a:rPr lang="en-US" sz="1400" dirty="0" smtClean="0"/>
                  <a:t>11.12</a:t>
                </a:r>
                <a:endParaRPr lang="en-US" sz="1400" dirty="0"/>
              </a:p>
            </p:txBody>
          </p:sp>
          <p:sp>
            <p:nvSpPr>
              <p:cNvPr id="30" name="TextBox 29"/>
              <p:cNvSpPr txBox="1"/>
              <p:nvPr/>
            </p:nvSpPr>
            <p:spPr>
              <a:xfrm>
                <a:off x="6725886" y="3993516"/>
                <a:ext cx="493932" cy="354277"/>
              </a:xfrm>
              <a:prstGeom prst="rect">
                <a:avLst/>
              </a:prstGeom>
              <a:noFill/>
            </p:spPr>
            <p:txBody>
              <a:bodyPr wrap="none" rtlCol="0">
                <a:spAutoFit/>
              </a:bodyPr>
              <a:lstStyle/>
              <a:p>
                <a:r>
                  <a:rPr lang="en-US" sz="1400" dirty="0"/>
                  <a:t>7</a:t>
                </a:r>
                <a:r>
                  <a:rPr lang="en-US" sz="1400" dirty="0" smtClean="0"/>
                  <a:t>.15</a:t>
                </a:r>
                <a:endParaRPr lang="en-US" sz="1400" dirty="0"/>
              </a:p>
            </p:txBody>
          </p:sp>
          <p:sp>
            <p:nvSpPr>
              <p:cNvPr id="31" name="TextBox 30"/>
              <p:cNvSpPr txBox="1"/>
              <p:nvPr/>
            </p:nvSpPr>
            <p:spPr>
              <a:xfrm>
                <a:off x="1234677" y="3301675"/>
                <a:ext cx="405049" cy="354277"/>
              </a:xfrm>
              <a:prstGeom prst="rect">
                <a:avLst/>
              </a:prstGeom>
              <a:noFill/>
            </p:spPr>
            <p:txBody>
              <a:bodyPr wrap="none" rtlCol="0">
                <a:spAutoFit/>
              </a:bodyPr>
              <a:lstStyle/>
              <a:p>
                <a:r>
                  <a:rPr lang="en-US" sz="1400" dirty="0"/>
                  <a:t>1</a:t>
                </a:r>
                <a:r>
                  <a:rPr lang="en-US" sz="1400" dirty="0" smtClean="0"/>
                  <a:t>.6</a:t>
                </a:r>
                <a:endParaRPr lang="en-US" sz="1400" dirty="0"/>
              </a:p>
            </p:txBody>
          </p:sp>
          <p:sp>
            <p:nvSpPr>
              <p:cNvPr id="32" name="TextBox 31"/>
              <p:cNvSpPr txBox="1"/>
              <p:nvPr/>
            </p:nvSpPr>
            <p:spPr>
              <a:xfrm>
                <a:off x="1931340" y="3522625"/>
                <a:ext cx="493932" cy="354277"/>
              </a:xfrm>
              <a:prstGeom prst="rect">
                <a:avLst/>
              </a:prstGeom>
              <a:noFill/>
            </p:spPr>
            <p:txBody>
              <a:bodyPr wrap="none" rtlCol="0">
                <a:spAutoFit/>
              </a:bodyPr>
              <a:lstStyle/>
              <a:p>
                <a:r>
                  <a:rPr lang="en-US" sz="1400" dirty="0" smtClean="0"/>
                  <a:t>5.81</a:t>
                </a:r>
                <a:endParaRPr lang="en-US" sz="1400" dirty="0"/>
              </a:p>
            </p:txBody>
          </p:sp>
          <p:sp>
            <p:nvSpPr>
              <p:cNvPr id="33" name="TextBox 32"/>
              <p:cNvSpPr txBox="1"/>
              <p:nvPr/>
            </p:nvSpPr>
            <p:spPr>
              <a:xfrm>
                <a:off x="2497702" y="3323959"/>
                <a:ext cx="520196" cy="354277"/>
              </a:xfrm>
              <a:prstGeom prst="rect">
                <a:avLst/>
              </a:prstGeom>
              <a:noFill/>
            </p:spPr>
            <p:txBody>
              <a:bodyPr wrap="square" rtlCol="0">
                <a:spAutoFit/>
              </a:bodyPr>
              <a:lstStyle/>
              <a:p>
                <a:r>
                  <a:rPr lang="en-US" sz="1400" dirty="0" smtClean="0"/>
                  <a:t>3.12</a:t>
                </a:r>
                <a:endParaRPr lang="en-US" sz="1400" dirty="0"/>
              </a:p>
            </p:txBody>
          </p:sp>
          <p:sp>
            <p:nvSpPr>
              <p:cNvPr id="34" name="TextBox 33"/>
              <p:cNvSpPr txBox="1"/>
              <p:nvPr/>
            </p:nvSpPr>
            <p:spPr>
              <a:xfrm>
                <a:off x="3463453" y="3533502"/>
                <a:ext cx="493932" cy="354277"/>
              </a:xfrm>
              <a:prstGeom prst="rect">
                <a:avLst/>
              </a:prstGeom>
              <a:noFill/>
            </p:spPr>
            <p:txBody>
              <a:bodyPr wrap="none" rtlCol="0">
                <a:spAutoFit/>
              </a:bodyPr>
              <a:lstStyle/>
              <a:p>
                <a:r>
                  <a:rPr lang="en-US" sz="1400" dirty="0" smtClean="0"/>
                  <a:t>4.72</a:t>
                </a:r>
                <a:endParaRPr lang="en-US" sz="1400" dirty="0"/>
              </a:p>
            </p:txBody>
          </p:sp>
          <p:sp>
            <p:nvSpPr>
              <p:cNvPr id="35" name="TextBox 34"/>
              <p:cNvSpPr txBox="1"/>
              <p:nvPr/>
            </p:nvSpPr>
            <p:spPr>
              <a:xfrm>
                <a:off x="4841373" y="3705584"/>
                <a:ext cx="493932" cy="354277"/>
              </a:xfrm>
              <a:prstGeom prst="rect">
                <a:avLst/>
              </a:prstGeom>
              <a:noFill/>
            </p:spPr>
            <p:txBody>
              <a:bodyPr wrap="none" rtlCol="0">
                <a:spAutoFit/>
              </a:bodyPr>
              <a:lstStyle/>
              <a:p>
                <a:r>
                  <a:rPr lang="en-US" sz="1400" dirty="0"/>
                  <a:t>8</a:t>
                </a:r>
                <a:r>
                  <a:rPr lang="en-US" sz="1400" dirty="0" smtClean="0"/>
                  <a:t>.34</a:t>
                </a:r>
                <a:endParaRPr lang="en-US" sz="1400" dirty="0"/>
              </a:p>
            </p:txBody>
          </p:sp>
          <p:sp>
            <p:nvSpPr>
              <p:cNvPr id="36" name="TextBox 35"/>
              <p:cNvSpPr txBox="1"/>
              <p:nvPr/>
            </p:nvSpPr>
            <p:spPr>
              <a:xfrm>
                <a:off x="5950708" y="3709421"/>
                <a:ext cx="405049" cy="354277"/>
              </a:xfrm>
              <a:prstGeom prst="rect">
                <a:avLst/>
              </a:prstGeom>
              <a:noFill/>
            </p:spPr>
            <p:txBody>
              <a:bodyPr wrap="none" rtlCol="0">
                <a:spAutoFit/>
              </a:bodyPr>
              <a:lstStyle/>
              <a:p>
                <a:r>
                  <a:rPr lang="en-US" sz="1400" dirty="0"/>
                  <a:t>9</a:t>
                </a:r>
                <a:r>
                  <a:rPr lang="en-US" sz="1400" dirty="0" smtClean="0"/>
                  <a:t>.4</a:t>
                </a:r>
                <a:endParaRPr lang="en-US" sz="1400" dirty="0"/>
              </a:p>
            </p:txBody>
          </p:sp>
          <p:sp>
            <p:nvSpPr>
              <p:cNvPr id="37" name="TextBox 36"/>
              <p:cNvSpPr txBox="1"/>
              <p:nvPr/>
            </p:nvSpPr>
            <p:spPr>
              <a:xfrm>
                <a:off x="6036592" y="3351704"/>
                <a:ext cx="493932" cy="354277"/>
              </a:xfrm>
              <a:prstGeom prst="rect">
                <a:avLst/>
              </a:prstGeom>
              <a:noFill/>
            </p:spPr>
            <p:txBody>
              <a:bodyPr wrap="none" rtlCol="0">
                <a:spAutoFit/>
              </a:bodyPr>
              <a:lstStyle/>
              <a:p>
                <a:r>
                  <a:rPr lang="en-US" sz="1400" dirty="0" smtClean="0"/>
                  <a:t>6.28</a:t>
                </a:r>
                <a:endParaRPr lang="en-US" sz="1400" dirty="0"/>
              </a:p>
            </p:txBody>
          </p:sp>
          <p:sp>
            <p:nvSpPr>
              <p:cNvPr id="38" name="TextBox 37"/>
              <p:cNvSpPr txBox="1"/>
              <p:nvPr/>
            </p:nvSpPr>
            <p:spPr>
              <a:xfrm>
                <a:off x="2606128" y="2642404"/>
                <a:ext cx="493932" cy="391340"/>
              </a:xfrm>
              <a:prstGeom prst="rect">
                <a:avLst/>
              </a:prstGeom>
              <a:noFill/>
            </p:spPr>
            <p:txBody>
              <a:bodyPr wrap="none" rtlCol="0">
                <a:spAutoFit/>
              </a:bodyPr>
              <a:lstStyle/>
              <a:p>
                <a:r>
                  <a:rPr lang="en-US" sz="1400" dirty="0" smtClean="0"/>
                  <a:t>5.24</a:t>
                </a:r>
                <a:endParaRPr lang="en-US" sz="1400" dirty="0"/>
              </a:p>
            </p:txBody>
          </p:sp>
          <p:sp>
            <p:nvSpPr>
              <p:cNvPr id="39" name="TextBox 38"/>
              <p:cNvSpPr txBox="1"/>
              <p:nvPr/>
            </p:nvSpPr>
            <p:spPr>
              <a:xfrm>
                <a:off x="3710858" y="2616440"/>
                <a:ext cx="493932" cy="391341"/>
              </a:xfrm>
              <a:prstGeom prst="rect">
                <a:avLst/>
              </a:prstGeom>
              <a:noFill/>
            </p:spPr>
            <p:txBody>
              <a:bodyPr wrap="none" rtlCol="0">
                <a:spAutoFit/>
              </a:bodyPr>
              <a:lstStyle/>
              <a:p>
                <a:r>
                  <a:rPr lang="en-US" sz="1400" dirty="0" smtClean="0"/>
                  <a:t>1.21</a:t>
                </a:r>
                <a:endParaRPr lang="en-US" sz="1400" dirty="0"/>
              </a:p>
            </p:txBody>
          </p:sp>
          <p:sp>
            <p:nvSpPr>
              <p:cNvPr id="40" name="TextBox 39"/>
              <p:cNvSpPr txBox="1"/>
              <p:nvPr/>
            </p:nvSpPr>
            <p:spPr>
              <a:xfrm>
                <a:off x="5828765" y="2633541"/>
                <a:ext cx="582814" cy="354277"/>
              </a:xfrm>
              <a:prstGeom prst="rect">
                <a:avLst/>
              </a:prstGeom>
              <a:noFill/>
            </p:spPr>
            <p:txBody>
              <a:bodyPr wrap="none" rtlCol="0">
                <a:spAutoFit/>
              </a:bodyPr>
              <a:lstStyle/>
              <a:p>
                <a:r>
                  <a:rPr lang="en-US" sz="1400" dirty="0" smtClean="0"/>
                  <a:t>10.67</a:t>
                </a:r>
                <a:endParaRPr lang="en-US" sz="1400" dirty="0"/>
              </a:p>
            </p:txBody>
          </p:sp>
          <p:sp>
            <p:nvSpPr>
              <p:cNvPr id="41" name="TextBox 40"/>
              <p:cNvSpPr txBox="1"/>
              <p:nvPr/>
            </p:nvSpPr>
            <p:spPr>
              <a:xfrm>
                <a:off x="7369792" y="2584505"/>
                <a:ext cx="405049" cy="354277"/>
              </a:xfrm>
              <a:prstGeom prst="rect">
                <a:avLst/>
              </a:prstGeom>
              <a:noFill/>
            </p:spPr>
            <p:txBody>
              <a:bodyPr wrap="none" rtlCol="0">
                <a:spAutoFit/>
              </a:bodyPr>
              <a:lstStyle/>
              <a:p>
                <a:r>
                  <a:rPr lang="en-US" sz="1400" dirty="0" smtClean="0"/>
                  <a:t>3.5</a:t>
                </a:r>
                <a:endParaRPr lang="en-US" sz="1400" dirty="0"/>
              </a:p>
            </p:txBody>
          </p:sp>
          <p:sp>
            <p:nvSpPr>
              <p:cNvPr id="42" name="TextBox 41"/>
              <p:cNvSpPr txBox="1"/>
              <p:nvPr/>
            </p:nvSpPr>
            <p:spPr>
              <a:xfrm>
                <a:off x="2590217" y="1925442"/>
                <a:ext cx="493932" cy="391341"/>
              </a:xfrm>
              <a:prstGeom prst="rect">
                <a:avLst/>
              </a:prstGeom>
              <a:noFill/>
            </p:spPr>
            <p:txBody>
              <a:bodyPr wrap="none" rtlCol="0">
                <a:spAutoFit/>
              </a:bodyPr>
              <a:lstStyle/>
              <a:p>
                <a:r>
                  <a:rPr lang="en-US" sz="1400" dirty="0" smtClean="0"/>
                  <a:t>7.65</a:t>
                </a:r>
                <a:endParaRPr lang="en-US" sz="1400" dirty="0"/>
              </a:p>
            </p:txBody>
          </p:sp>
          <p:sp>
            <p:nvSpPr>
              <p:cNvPr id="43" name="TextBox 42"/>
              <p:cNvSpPr txBox="1"/>
              <p:nvPr/>
            </p:nvSpPr>
            <p:spPr>
              <a:xfrm>
                <a:off x="3794112" y="2187885"/>
                <a:ext cx="493932" cy="391341"/>
              </a:xfrm>
              <a:prstGeom prst="rect">
                <a:avLst/>
              </a:prstGeom>
              <a:noFill/>
            </p:spPr>
            <p:txBody>
              <a:bodyPr wrap="none" rtlCol="0">
                <a:spAutoFit/>
              </a:bodyPr>
              <a:lstStyle/>
              <a:p>
                <a:r>
                  <a:rPr lang="en-US" sz="1400" dirty="0"/>
                  <a:t>0</a:t>
                </a:r>
                <a:r>
                  <a:rPr lang="en-US" sz="1400" dirty="0" smtClean="0"/>
                  <a:t>.61</a:t>
                </a:r>
                <a:endParaRPr lang="en-US" sz="1400" dirty="0"/>
              </a:p>
            </p:txBody>
          </p:sp>
          <p:sp>
            <p:nvSpPr>
              <p:cNvPr id="44" name="TextBox 43"/>
              <p:cNvSpPr txBox="1"/>
              <p:nvPr/>
            </p:nvSpPr>
            <p:spPr>
              <a:xfrm>
                <a:off x="4498823" y="2314908"/>
                <a:ext cx="503664" cy="307777"/>
              </a:xfrm>
              <a:prstGeom prst="rect">
                <a:avLst/>
              </a:prstGeom>
              <a:noFill/>
            </p:spPr>
            <p:txBody>
              <a:bodyPr wrap="none" rtlCol="0">
                <a:spAutoFit/>
              </a:bodyPr>
              <a:lstStyle/>
              <a:p>
                <a:r>
                  <a:rPr lang="en-US" sz="1400" dirty="0" smtClean="0"/>
                  <a:t>0.21</a:t>
                </a:r>
                <a:endParaRPr lang="en-US" sz="1400" dirty="0"/>
              </a:p>
            </p:txBody>
          </p:sp>
          <p:sp>
            <p:nvSpPr>
              <p:cNvPr id="45" name="TextBox 44"/>
              <p:cNvSpPr txBox="1"/>
              <p:nvPr/>
            </p:nvSpPr>
            <p:spPr>
              <a:xfrm>
                <a:off x="5220464" y="2340749"/>
                <a:ext cx="493932" cy="391341"/>
              </a:xfrm>
              <a:prstGeom prst="rect">
                <a:avLst/>
              </a:prstGeom>
              <a:noFill/>
            </p:spPr>
            <p:txBody>
              <a:bodyPr wrap="none" rtlCol="0">
                <a:spAutoFit/>
              </a:bodyPr>
              <a:lstStyle/>
              <a:p>
                <a:r>
                  <a:rPr lang="en-US" sz="1400" dirty="0" smtClean="0"/>
                  <a:t>4.05</a:t>
                </a:r>
                <a:endParaRPr lang="en-US" sz="1400" dirty="0"/>
              </a:p>
            </p:txBody>
          </p:sp>
          <p:sp>
            <p:nvSpPr>
              <p:cNvPr id="46" name="TextBox 45"/>
              <p:cNvSpPr txBox="1"/>
              <p:nvPr/>
            </p:nvSpPr>
            <p:spPr>
              <a:xfrm>
                <a:off x="6068940" y="2339135"/>
                <a:ext cx="493932" cy="354277"/>
              </a:xfrm>
              <a:prstGeom prst="rect">
                <a:avLst/>
              </a:prstGeom>
              <a:noFill/>
            </p:spPr>
            <p:txBody>
              <a:bodyPr wrap="none" rtlCol="0">
                <a:spAutoFit/>
              </a:bodyPr>
              <a:lstStyle/>
              <a:p>
                <a:r>
                  <a:rPr lang="en-US" sz="1400" dirty="0" smtClean="0"/>
                  <a:t>3.58</a:t>
                </a:r>
                <a:endParaRPr lang="en-US" sz="1400" dirty="0"/>
              </a:p>
            </p:txBody>
          </p:sp>
          <p:sp>
            <p:nvSpPr>
              <p:cNvPr id="47" name="TextBox 46"/>
              <p:cNvSpPr txBox="1"/>
              <p:nvPr/>
            </p:nvSpPr>
            <p:spPr>
              <a:xfrm>
                <a:off x="6725886" y="2200683"/>
                <a:ext cx="503664" cy="307777"/>
              </a:xfrm>
              <a:prstGeom prst="rect">
                <a:avLst/>
              </a:prstGeom>
              <a:noFill/>
            </p:spPr>
            <p:txBody>
              <a:bodyPr wrap="none" rtlCol="0">
                <a:spAutoFit/>
              </a:bodyPr>
              <a:lstStyle/>
              <a:p>
                <a:r>
                  <a:rPr lang="en-US" sz="1400" dirty="0" smtClean="0"/>
                  <a:t>0.66</a:t>
                </a:r>
                <a:endParaRPr lang="en-US" sz="1400" dirty="0"/>
              </a:p>
            </p:txBody>
          </p:sp>
          <p:sp>
            <p:nvSpPr>
              <p:cNvPr id="48" name="Freeform 47"/>
              <p:cNvSpPr/>
              <p:nvPr/>
            </p:nvSpPr>
            <p:spPr>
              <a:xfrm>
                <a:off x="2162175" y="2581262"/>
                <a:ext cx="2190750" cy="295288"/>
              </a:xfrm>
              <a:custGeom>
                <a:avLst/>
                <a:gdLst>
                  <a:gd name="connsiteX0" fmla="*/ 0 w 2190750"/>
                  <a:gd name="connsiteY0" fmla="*/ 285763 h 295288"/>
                  <a:gd name="connsiteX1" fmla="*/ 1238250 w 2190750"/>
                  <a:gd name="connsiteY1" fmla="*/ 13 h 295288"/>
                  <a:gd name="connsiteX2" fmla="*/ 2190750 w 2190750"/>
                  <a:gd name="connsiteY2" fmla="*/ 295288 h 295288"/>
                </a:gdLst>
                <a:ahLst/>
                <a:cxnLst>
                  <a:cxn ang="0">
                    <a:pos x="connsiteX0" y="connsiteY0"/>
                  </a:cxn>
                  <a:cxn ang="0">
                    <a:pos x="connsiteX1" y="connsiteY1"/>
                  </a:cxn>
                  <a:cxn ang="0">
                    <a:pos x="connsiteX2" y="connsiteY2"/>
                  </a:cxn>
                </a:cxnLst>
                <a:rect l="l" t="t" r="r" b="b"/>
                <a:pathLst>
                  <a:path w="2190750" h="295288">
                    <a:moveTo>
                      <a:pt x="0" y="285763"/>
                    </a:moveTo>
                    <a:cubicBezTo>
                      <a:pt x="436562" y="142094"/>
                      <a:pt x="873125" y="-1575"/>
                      <a:pt x="1238250" y="13"/>
                    </a:cubicBezTo>
                    <a:cubicBezTo>
                      <a:pt x="1603375" y="1600"/>
                      <a:pt x="1897062" y="148444"/>
                      <a:pt x="2190750" y="295288"/>
                    </a:cubicBezTo>
                  </a:path>
                </a:pathLst>
              </a:custGeom>
              <a:ln>
                <a:solidFill>
                  <a:schemeClr val="tx1"/>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TextBox 48"/>
              <p:cNvSpPr txBox="1"/>
              <p:nvPr/>
            </p:nvSpPr>
            <p:spPr>
              <a:xfrm>
                <a:off x="3186449" y="2298562"/>
                <a:ext cx="493932" cy="391341"/>
              </a:xfrm>
              <a:prstGeom prst="rect">
                <a:avLst/>
              </a:prstGeom>
              <a:noFill/>
            </p:spPr>
            <p:txBody>
              <a:bodyPr wrap="none" rtlCol="0">
                <a:spAutoFit/>
              </a:bodyPr>
              <a:lstStyle/>
              <a:p>
                <a:r>
                  <a:rPr lang="en-US" sz="1400" dirty="0" smtClean="0"/>
                  <a:t>4.09</a:t>
                </a:r>
                <a:endParaRPr lang="en-US" sz="1400" dirty="0"/>
              </a:p>
            </p:txBody>
          </p:sp>
          <p:sp>
            <p:nvSpPr>
              <p:cNvPr id="50" name="TextBox 49"/>
              <p:cNvSpPr txBox="1"/>
              <p:nvPr/>
            </p:nvSpPr>
            <p:spPr>
              <a:xfrm>
                <a:off x="2800551" y="4632660"/>
                <a:ext cx="493932" cy="354277"/>
              </a:xfrm>
              <a:prstGeom prst="rect">
                <a:avLst/>
              </a:prstGeom>
              <a:noFill/>
            </p:spPr>
            <p:txBody>
              <a:bodyPr wrap="none" rtlCol="0">
                <a:spAutoFit/>
              </a:bodyPr>
              <a:lstStyle/>
              <a:p>
                <a:r>
                  <a:rPr lang="en-US" sz="1400" dirty="0"/>
                  <a:t>1</a:t>
                </a:r>
                <a:r>
                  <a:rPr lang="en-US" sz="1400" dirty="0" smtClean="0"/>
                  <a:t>.22</a:t>
                </a:r>
                <a:endParaRPr lang="en-US" sz="1400" dirty="0"/>
              </a:p>
            </p:txBody>
          </p:sp>
        </p:grpSp>
        <p:sp>
          <p:nvSpPr>
            <p:cNvPr id="9" name="Freeform 8"/>
            <p:cNvSpPr/>
            <p:nvPr/>
          </p:nvSpPr>
          <p:spPr bwMode="auto">
            <a:xfrm>
              <a:off x="3283527" y="5888156"/>
              <a:ext cx="789709" cy="304826"/>
            </a:xfrm>
            <a:custGeom>
              <a:avLst/>
              <a:gdLst>
                <a:gd name="connsiteX0" fmla="*/ 0 w 789709"/>
                <a:gd name="connsiteY0" fmla="*/ 304826 h 304826"/>
                <a:gd name="connsiteX1" fmla="*/ 318655 w 789709"/>
                <a:gd name="connsiteY1" fmla="*/ 26 h 304826"/>
                <a:gd name="connsiteX2" fmla="*/ 789709 w 789709"/>
                <a:gd name="connsiteY2" fmla="*/ 290971 h 304826"/>
              </a:gdLst>
              <a:ahLst/>
              <a:cxnLst>
                <a:cxn ang="0">
                  <a:pos x="connsiteX0" y="connsiteY0"/>
                </a:cxn>
                <a:cxn ang="0">
                  <a:pos x="connsiteX1" y="connsiteY1"/>
                </a:cxn>
                <a:cxn ang="0">
                  <a:pos x="connsiteX2" y="connsiteY2"/>
                </a:cxn>
              </a:cxnLst>
              <a:rect l="l" t="t" r="r" b="b"/>
              <a:pathLst>
                <a:path w="789709" h="304826">
                  <a:moveTo>
                    <a:pt x="0" y="304826"/>
                  </a:moveTo>
                  <a:cubicBezTo>
                    <a:pt x="93518" y="153580"/>
                    <a:pt x="187037" y="2335"/>
                    <a:pt x="318655" y="26"/>
                  </a:cubicBezTo>
                  <a:cubicBezTo>
                    <a:pt x="450273" y="-2283"/>
                    <a:pt x="619991" y="144344"/>
                    <a:pt x="789709" y="290971"/>
                  </a:cubicBezTo>
                </a:path>
              </a:pathLst>
            </a:cu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Freeform 9"/>
            <p:cNvSpPr/>
            <p:nvPr/>
          </p:nvSpPr>
          <p:spPr bwMode="auto">
            <a:xfrm>
              <a:off x="3726873" y="5361709"/>
              <a:ext cx="722213" cy="692727"/>
            </a:xfrm>
            <a:custGeom>
              <a:avLst/>
              <a:gdLst>
                <a:gd name="connsiteX0" fmla="*/ 720436 w 722213"/>
                <a:gd name="connsiteY0" fmla="*/ 692727 h 692727"/>
                <a:gd name="connsiteX1" fmla="*/ 609600 w 722213"/>
                <a:gd name="connsiteY1" fmla="*/ 193964 h 692727"/>
                <a:gd name="connsiteX2" fmla="*/ 0 w 722213"/>
                <a:gd name="connsiteY2" fmla="*/ 0 h 692727"/>
              </a:gdLst>
              <a:ahLst/>
              <a:cxnLst>
                <a:cxn ang="0">
                  <a:pos x="connsiteX0" y="connsiteY0"/>
                </a:cxn>
                <a:cxn ang="0">
                  <a:pos x="connsiteX1" y="connsiteY1"/>
                </a:cxn>
                <a:cxn ang="0">
                  <a:pos x="connsiteX2" y="connsiteY2"/>
                </a:cxn>
              </a:cxnLst>
              <a:rect l="l" t="t" r="r" b="b"/>
              <a:pathLst>
                <a:path w="722213" h="692727">
                  <a:moveTo>
                    <a:pt x="720436" y="692727"/>
                  </a:moveTo>
                  <a:cubicBezTo>
                    <a:pt x="725054" y="501072"/>
                    <a:pt x="729673" y="309418"/>
                    <a:pt x="609600" y="193964"/>
                  </a:cubicBezTo>
                  <a:cubicBezTo>
                    <a:pt x="489527" y="78509"/>
                    <a:pt x="244763" y="39254"/>
                    <a:pt x="0" y="0"/>
                  </a:cubicBezTo>
                </a:path>
              </a:pathLst>
            </a:cu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1" name="Freeform 10"/>
            <p:cNvSpPr/>
            <p:nvPr/>
          </p:nvSpPr>
          <p:spPr bwMode="auto">
            <a:xfrm>
              <a:off x="3560618" y="4239491"/>
              <a:ext cx="283346" cy="831273"/>
            </a:xfrm>
            <a:custGeom>
              <a:avLst/>
              <a:gdLst>
                <a:gd name="connsiteX0" fmla="*/ 166255 w 283346"/>
                <a:gd name="connsiteY0" fmla="*/ 831273 h 831273"/>
                <a:gd name="connsiteX1" fmla="*/ 277091 w 283346"/>
                <a:gd name="connsiteY1" fmla="*/ 568036 h 831273"/>
                <a:gd name="connsiteX2" fmla="*/ 0 w 283346"/>
                <a:gd name="connsiteY2" fmla="*/ 0 h 831273"/>
              </a:gdLst>
              <a:ahLst/>
              <a:cxnLst>
                <a:cxn ang="0">
                  <a:pos x="connsiteX0" y="connsiteY0"/>
                </a:cxn>
                <a:cxn ang="0">
                  <a:pos x="connsiteX1" y="connsiteY1"/>
                </a:cxn>
                <a:cxn ang="0">
                  <a:pos x="connsiteX2" y="connsiteY2"/>
                </a:cxn>
              </a:cxnLst>
              <a:rect l="l" t="t" r="r" b="b"/>
              <a:pathLst>
                <a:path w="283346" h="831273">
                  <a:moveTo>
                    <a:pt x="166255" y="831273"/>
                  </a:moveTo>
                  <a:cubicBezTo>
                    <a:pt x="235527" y="768927"/>
                    <a:pt x="304800" y="706581"/>
                    <a:pt x="277091" y="568036"/>
                  </a:cubicBezTo>
                  <a:cubicBezTo>
                    <a:pt x="249382" y="429491"/>
                    <a:pt x="124691" y="214745"/>
                    <a:pt x="0" y="0"/>
                  </a:cubicBezTo>
                </a:path>
              </a:pathLst>
            </a:cu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2" name="Freeform 11"/>
            <p:cNvSpPr/>
            <p:nvPr/>
          </p:nvSpPr>
          <p:spPr bwMode="auto">
            <a:xfrm>
              <a:off x="2272145" y="3796114"/>
              <a:ext cx="942110" cy="263268"/>
            </a:xfrm>
            <a:custGeom>
              <a:avLst/>
              <a:gdLst>
                <a:gd name="connsiteX0" fmla="*/ 942110 w 942110"/>
                <a:gd name="connsiteY0" fmla="*/ 263268 h 263268"/>
                <a:gd name="connsiteX1" fmla="*/ 512619 w 942110"/>
                <a:gd name="connsiteY1" fmla="*/ 31 h 263268"/>
                <a:gd name="connsiteX2" fmla="*/ 0 w 942110"/>
                <a:gd name="connsiteY2" fmla="*/ 249413 h 263268"/>
              </a:gdLst>
              <a:ahLst/>
              <a:cxnLst>
                <a:cxn ang="0">
                  <a:pos x="connsiteX0" y="connsiteY0"/>
                </a:cxn>
                <a:cxn ang="0">
                  <a:pos x="connsiteX1" y="connsiteY1"/>
                </a:cxn>
                <a:cxn ang="0">
                  <a:pos x="connsiteX2" y="connsiteY2"/>
                </a:cxn>
              </a:cxnLst>
              <a:rect l="l" t="t" r="r" b="b"/>
              <a:pathLst>
                <a:path w="942110" h="263268">
                  <a:moveTo>
                    <a:pt x="942110" y="263268"/>
                  </a:moveTo>
                  <a:cubicBezTo>
                    <a:pt x="805873" y="132804"/>
                    <a:pt x="669637" y="2340"/>
                    <a:pt x="512619" y="31"/>
                  </a:cubicBezTo>
                  <a:cubicBezTo>
                    <a:pt x="355601" y="-2278"/>
                    <a:pt x="177800" y="123567"/>
                    <a:pt x="0" y="249413"/>
                  </a:cubicBezTo>
                </a:path>
              </a:pathLst>
            </a:cu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3" name="Freeform 12"/>
            <p:cNvSpPr/>
            <p:nvPr/>
          </p:nvSpPr>
          <p:spPr bwMode="auto">
            <a:xfrm>
              <a:off x="1898073" y="3227264"/>
              <a:ext cx="2382982" cy="679718"/>
            </a:xfrm>
            <a:custGeom>
              <a:avLst/>
              <a:gdLst>
                <a:gd name="connsiteX0" fmla="*/ 0 w 2382982"/>
                <a:gd name="connsiteY0" fmla="*/ 679718 h 679718"/>
                <a:gd name="connsiteX1" fmla="*/ 914400 w 2382982"/>
                <a:gd name="connsiteY1" fmla="*/ 42409 h 679718"/>
                <a:gd name="connsiteX2" fmla="*/ 2382982 w 2382982"/>
                <a:gd name="connsiteY2" fmla="*/ 111681 h 679718"/>
              </a:gdLst>
              <a:ahLst/>
              <a:cxnLst>
                <a:cxn ang="0">
                  <a:pos x="connsiteX0" y="connsiteY0"/>
                </a:cxn>
                <a:cxn ang="0">
                  <a:pos x="connsiteX1" y="connsiteY1"/>
                </a:cxn>
                <a:cxn ang="0">
                  <a:pos x="connsiteX2" y="connsiteY2"/>
                </a:cxn>
              </a:cxnLst>
              <a:rect l="l" t="t" r="r" b="b"/>
              <a:pathLst>
                <a:path w="2382982" h="679718">
                  <a:moveTo>
                    <a:pt x="0" y="679718"/>
                  </a:moveTo>
                  <a:cubicBezTo>
                    <a:pt x="258618" y="408400"/>
                    <a:pt x="517236" y="137082"/>
                    <a:pt x="914400" y="42409"/>
                  </a:cubicBezTo>
                  <a:cubicBezTo>
                    <a:pt x="1311564" y="-52264"/>
                    <a:pt x="1847273" y="29708"/>
                    <a:pt x="2382982" y="111681"/>
                  </a:cubicBezTo>
                </a:path>
              </a:pathLst>
            </a:cu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4" name="Freeform 13"/>
            <p:cNvSpPr/>
            <p:nvPr/>
          </p:nvSpPr>
          <p:spPr bwMode="auto">
            <a:xfrm>
              <a:off x="2147455" y="5375564"/>
              <a:ext cx="693373" cy="692727"/>
            </a:xfrm>
            <a:custGeom>
              <a:avLst/>
              <a:gdLst>
                <a:gd name="connsiteX0" fmla="*/ 692727 w 693373"/>
                <a:gd name="connsiteY0" fmla="*/ 692727 h 692727"/>
                <a:gd name="connsiteX1" fmla="*/ 581890 w 693373"/>
                <a:gd name="connsiteY1" fmla="*/ 180109 h 692727"/>
                <a:gd name="connsiteX2" fmla="*/ 0 w 693373"/>
                <a:gd name="connsiteY2" fmla="*/ 0 h 692727"/>
              </a:gdLst>
              <a:ahLst/>
              <a:cxnLst>
                <a:cxn ang="0">
                  <a:pos x="connsiteX0" y="connsiteY0"/>
                </a:cxn>
                <a:cxn ang="0">
                  <a:pos x="connsiteX1" y="connsiteY1"/>
                </a:cxn>
                <a:cxn ang="0">
                  <a:pos x="connsiteX2" y="connsiteY2"/>
                </a:cxn>
              </a:cxnLst>
              <a:rect l="l" t="t" r="r" b="b"/>
              <a:pathLst>
                <a:path w="693373" h="692727">
                  <a:moveTo>
                    <a:pt x="692727" y="692727"/>
                  </a:moveTo>
                  <a:cubicBezTo>
                    <a:pt x="695035" y="494145"/>
                    <a:pt x="697344" y="295563"/>
                    <a:pt x="581890" y="180109"/>
                  </a:cubicBezTo>
                  <a:cubicBezTo>
                    <a:pt x="466436" y="64655"/>
                    <a:pt x="233218" y="32327"/>
                    <a:pt x="0" y="0"/>
                  </a:cubicBezTo>
                </a:path>
              </a:pathLst>
            </a:custGeom>
            <a:noFill/>
            <a:ln w="28575" cap="flat" cmpd="sng" algn="ctr">
              <a:solidFill>
                <a:srgbClr val="00B05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Freeform 14"/>
            <p:cNvSpPr/>
            <p:nvPr/>
          </p:nvSpPr>
          <p:spPr bwMode="auto">
            <a:xfrm>
              <a:off x="1911927" y="4253345"/>
              <a:ext cx="316145" cy="803564"/>
            </a:xfrm>
            <a:custGeom>
              <a:avLst/>
              <a:gdLst>
                <a:gd name="connsiteX0" fmla="*/ 221673 w 316145"/>
                <a:gd name="connsiteY0" fmla="*/ 803564 h 803564"/>
                <a:gd name="connsiteX1" fmla="*/ 304800 w 316145"/>
                <a:gd name="connsiteY1" fmla="*/ 360219 h 803564"/>
                <a:gd name="connsiteX2" fmla="*/ 0 w 316145"/>
                <a:gd name="connsiteY2" fmla="*/ 0 h 803564"/>
              </a:gdLst>
              <a:ahLst/>
              <a:cxnLst>
                <a:cxn ang="0">
                  <a:pos x="connsiteX0" y="connsiteY0"/>
                </a:cxn>
                <a:cxn ang="0">
                  <a:pos x="connsiteX1" y="connsiteY1"/>
                </a:cxn>
                <a:cxn ang="0">
                  <a:pos x="connsiteX2" y="connsiteY2"/>
                </a:cxn>
              </a:cxnLst>
              <a:rect l="l" t="t" r="r" b="b"/>
              <a:pathLst>
                <a:path w="316145" h="803564">
                  <a:moveTo>
                    <a:pt x="221673" y="803564"/>
                  </a:moveTo>
                  <a:cubicBezTo>
                    <a:pt x="281709" y="648855"/>
                    <a:pt x="341746" y="494146"/>
                    <a:pt x="304800" y="360219"/>
                  </a:cubicBezTo>
                  <a:cubicBezTo>
                    <a:pt x="267854" y="226292"/>
                    <a:pt x="133927" y="113146"/>
                    <a:pt x="0" y="0"/>
                  </a:cubicBezTo>
                </a:path>
              </a:pathLst>
            </a:custGeom>
            <a:noFill/>
            <a:ln w="28575" cap="flat" cmpd="sng" algn="ctr">
              <a:solidFill>
                <a:srgbClr val="00B05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6" name="Freeform 15"/>
            <p:cNvSpPr/>
            <p:nvPr/>
          </p:nvSpPr>
          <p:spPr bwMode="auto">
            <a:xfrm>
              <a:off x="1870364" y="3366655"/>
              <a:ext cx="2382981" cy="554181"/>
            </a:xfrm>
            <a:custGeom>
              <a:avLst/>
              <a:gdLst>
                <a:gd name="connsiteX0" fmla="*/ 0 w 2382981"/>
                <a:gd name="connsiteY0" fmla="*/ 554181 h 554181"/>
                <a:gd name="connsiteX1" fmla="*/ 955963 w 2382981"/>
                <a:gd name="connsiteY1" fmla="*/ 138545 h 554181"/>
                <a:gd name="connsiteX2" fmla="*/ 2382981 w 2382981"/>
                <a:gd name="connsiteY2" fmla="*/ 0 h 554181"/>
              </a:gdLst>
              <a:ahLst/>
              <a:cxnLst>
                <a:cxn ang="0">
                  <a:pos x="connsiteX0" y="connsiteY0"/>
                </a:cxn>
                <a:cxn ang="0">
                  <a:pos x="connsiteX1" y="connsiteY1"/>
                </a:cxn>
                <a:cxn ang="0">
                  <a:pos x="connsiteX2" y="connsiteY2"/>
                </a:cxn>
              </a:cxnLst>
              <a:rect l="l" t="t" r="r" b="b"/>
              <a:pathLst>
                <a:path w="2382981" h="554181">
                  <a:moveTo>
                    <a:pt x="0" y="554181"/>
                  </a:moveTo>
                  <a:cubicBezTo>
                    <a:pt x="279400" y="392544"/>
                    <a:pt x="558800" y="230908"/>
                    <a:pt x="955963" y="138545"/>
                  </a:cubicBezTo>
                  <a:cubicBezTo>
                    <a:pt x="1353127" y="46181"/>
                    <a:pt x="1868054" y="23090"/>
                    <a:pt x="2382981" y="0"/>
                  </a:cubicBezTo>
                </a:path>
              </a:pathLst>
            </a:custGeom>
            <a:noFill/>
            <a:ln w="28575" cap="flat" cmpd="sng" algn="ctr">
              <a:solidFill>
                <a:srgbClr val="00B05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cxnSp>
          <p:nvCxnSpPr>
            <p:cNvPr id="17" name="Straight Connector 16"/>
            <p:cNvCxnSpPr/>
            <p:nvPr/>
          </p:nvCxnSpPr>
          <p:spPr bwMode="auto">
            <a:xfrm>
              <a:off x="5793451" y="5770321"/>
              <a:ext cx="464639" cy="0"/>
            </a:xfrm>
            <a:prstGeom prst="line">
              <a:avLst/>
            </a:pr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Box 17"/>
            <p:cNvSpPr txBox="1"/>
            <p:nvPr/>
          </p:nvSpPr>
          <p:spPr>
            <a:xfrm>
              <a:off x="6436136" y="5641696"/>
              <a:ext cx="800155" cy="334006"/>
            </a:xfrm>
            <a:prstGeom prst="rect">
              <a:avLst/>
            </a:prstGeom>
            <a:noFill/>
          </p:spPr>
          <p:txBody>
            <a:bodyPr wrap="none" rtlCol="0">
              <a:spAutoFit/>
            </a:bodyPr>
            <a:lstStyle/>
            <a:p>
              <a:r>
                <a:rPr lang="en-US" sz="1400" dirty="0" smtClean="0"/>
                <a:t>LCT = 4</a:t>
              </a:r>
              <a:endParaRPr lang="en-US" sz="1400" dirty="0"/>
            </a:p>
          </p:txBody>
        </p:sp>
        <p:cxnSp>
          <p:nvCxnSpPr>
            <p:cNvPr id="19" name="Straight Connector 18"/>
            <p:cNvCxnSpPr/>
            <p:nvPr/>
          </p:nvCxnSpPr>
          <p:spPr bwMode="auto">
            <a:xfrm>
              <a:off x="5828882" y="6213667"/>
              <a:ext cx="464639" cy="0"/>
            </a:xfrm>
            <a:prstGeom prst="line">
              <a:avLst/>
            </a:prstGeom>
            <a:noFill/>
            <a:ln w="28575" cap="flat" cmpd="sng" algn="ctr">
              <a:solidFill>
                <a:srgbClr val="00B05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p:cNvSpPr txBox="1"/>
            <p:nvPr/>
          </p:nvSpPr>
          <p:spPr>
            <a:xfrm>
              <a:off x="6436136" y="6044447"/>
              <a:ext cx="787395" cy="334006"/>
            </a:xfrm>
            <a:prstGeom prst="rect">
              <a:avLst/>
            </a:prstGeom>
            <a:noFill/>
          </p:spPr>
          <p:txBody>
            <a:bodyPr wrap="none" rtlCol="0">
              <a:spAutoFit/>
            </a:bodyPr>
            <a:lstStyle/>
            <a:p>
              <a:r>
                <a:rPr lang="en-US" sz="1400" dirty="0" smtClean="0"/>
                <a:t>No LCT</a:t>
              </a:r>
              <a:endParaRPr lang="en-US" sz="1400" dirty="0"/>
            </a:p>
          </p:txBody>
        </p:sp>
      </p:grpSp>
    </p:spTree>
    <p:extLst>
      <p:ext uri="{BB962C8B-B14F-4D97-AF65-F5344CB8AC3E}">
        <p14:creationId xmlns:p14="http://schemas.microsoft.com/office/powerpoint/2010/main" val="960234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HMT Routing (P2MP)</a:t>
            </a:r>
            <a:endParaRPr lang="en-US" dirty="0"/>
          </a:p>
        </p:txBody>
      </p:sp>
      <p:sp>
        <p:nvSpPr>
          <p:cNvPr id="3" name="Content Placeholder 2"/>
          <p:cNvSpPr>
            <a:spLocks noGrp="1"/>
          </p:cNvSpPr>
          <p:nvPr>
            <p:ph idx="1"/>
          </p:nvPr>
        </p:nvSpPr>
        <p:spPr>
          <a:xfrm>
            <a:off x="685800" y="1340768"/>
            <a:ext cx="7772400" cy="5040560"/>
          </a:xfrm>
        </p:spPr>
        <p:txBody>
          <a:bodyPr/>
          <a:lstStyle/>
          <a:p>
            <a:r>
              <a:rPr lang="en-US" sz="2000" dirty="0" smtClean="0"/>
              <a:t>When a node receives a packet to forward or a beacon, it fills a routing table</a:t>
            </a:r>
          </a:p>
          <a:p>
            <a:endParaRPr lang="en-US" dirty="0" smtClean="0"/>
          </a:p>
          <a:p>
            <a:endParaRPr lang="en-US" sz="2000" dirty="0" smtClean="0"/>
          </a:p>
          <a:p>
            <a:r>
              <a:rPr lang="en-US" sz="2000" dirty="0" smtClean="0"/>
              <a:t>Example of routing table at R</a:t>
            </a:r>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r>
              <a:rPr lang="en-US" sz="2000" dirty="0" smtClean="0"/>
              <a:t>A packet is routed through the next hop with the best metric</a:t>
            </a:r>
          </a:p>
          <a:p>
            <a:endParaRPr lang="en-US" dirty="0"/>
          </a:p>
        </p:txBody>
      </p:sp>
      <p:sp>
        <p:nvSpPr>
          <p:cNvPr id="4" name="Date Placeholder 3"/>
          <p:cNvSpPr>
            <a:spLocks noGrp="1"/>
          </p:cNvSpPr>
          <p:nvPr>
            <p:ph type="dt" sz="half" idx="10"/>
          </p:nvPr>
        </p:nvSpPr>
        <p:spPr/>
        <p:txBody>
          <a:bodyPr/>
          <a:lstStyle/>
          <a:p>
            <a:r>
              <a:rPr lang="en-US" altLang="en-US" dirty="0"/>
              <a:t>&lt;month year&gt;</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&lt;author&gt;, &lt;company&gt;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11</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403953024"/>
              </p:ext>
            </p:extLst>
          </p:nvPr>
        </p:nvGraphicFramePr>
        <p:xfrm>
          <a:off x="755576" y="1988840"/>
          <a:ext cx="7776865" cy="889000"/>
        </p:xfrm>
        <a:graphic>
          <a:graphicData uri="http://schemas.openxmlformats.org/drawingml/2006/table">
            <a:tbl>
              <a:tblPr firstRow="1" bandRow="1">
                <a:tableStyleId>{5C22544A-7EE6-4342-B048-85BDC9FD1C3A}</a:tableStyleId>
              </a:tblPr>
              <a:tblGrid>
                <a:gridCol w="2304256"/>
                <a:gridCol w="2880320"/>
                <a:gridCol w="1152128"/>
                <a:gridCol w="360040"/>
                <a:gridCol w="1080121"/>
              </a:tblGrid>
              <a:tr h="370840">
                <a:tc>
                  <a:txBody>
                    <a:bodyPr/>
                    <a:lstStyle/>
                    <a:p>
                      <a:r>
                        <a:rPr lang="en-US" sz="1400" dirty="0" smtClean="0"/>
                        <a:t>Destination</a:t>
                      </a:r>
                      <a:endParaRPr lang="en-US" sz="1400" dirty="0"/>
                    </a:p>
                  </a:txBody>
                  <a:tcPr/>
                </a:tc>
                <a:tc>
                  <a:txBody>
                    <a:bodyPr/>
                    <a:lstStyle/>
                    <a:p>
                      <a:r>
                        <a:rPr lang="en-US" sz="1400" dirty="0" smtClean="0"/>
                        <a:t>Next Hop</a:t>
                      </a:r>
                      <a:endParaRPr lang="en-US" sz="1400" dirty="0"/>
                    </a:p>
                  </a:txBody>
                  <a:tcPr/>
                </a:tc>
                <a:tc>
                  <a:txBody>
                    <a:bodyPr/>
                    <a:lstStyle/>
                    <a:p>
                      <a:r>
                        <a:rPr lang="en-US" sz="1400" dirty="0" smtClean="0"/>
                        <a:t>Metric 1</a:t>
                      </a:r>
                      <a:endParaRPr lang="en-US" sz="1400" dirty="0"/>
                    </a:p>
                  </a:txBody>
                  <a:tcPr/>
                </a:tc>
                <a:tc>
                  <a:txBody>
                    <a:bodyPr/>
                    <a:lstStyle/>
                    <a:p>
                      <a:r>
                        <a:rPr lang="en-US" sz="1400" dirty="0" smtClean="0"/>
                        <a:t>…</a:t>
                      </a:r>
                      <a:endParaRPr lang="en-US" sz="1400" dirty="0"/>
                    </a:p>
                  </a:txBody>
                  <a:tcPr/>
                </a:tc>
                <a:tc>
                  <a:txBody>
                    <a:bodyPr/>
                    <a:lstStyle/>
                    <a:p>
                      <a:r>
                        <a:rPr lang="en-US" sz="1400" dirty="0" smtClean="0"/>
                        <a:t>Metric n</a:t>
                      </a:r>
                      <a:endParaRPr lang="en-US" sz="1400" dirty="0"/>
                    </a:p>
                  </a:txBody>
                  <a:tcPr/>
                </a:tc>
              </a:tr>
              <a:tr h="370840">
                <a:tc>
                  <a:txBody>
                    <a:bodyPr/>
                    <a:lstStyle/>
                    <a:p>
                      <a:r>
                        <a:rPr lang="en-US" sz="1400" dirty="0" smtClean="0"/>
                        <a:t>Node originating the frame, </a:t>
                      </a:r>
                      <a:r>
                        <a:rPr lang="en-US" sz="1400" dirty="0" err="1" smtClean="0"/>
                        <a:t>Src</a:t>
                      </a:r>
                      <a:endParaRPr lang="en-US" sz="1400" dirty="0"/>
                    </a:p>
                  </a:txBody>
                  <a:tcPr/>
                </a:tc>
                <a:tc>
                  <a:txBody>
                    <a:bodyPr/>
                    <a:lstStyle/>
                    <a:p>
                      <a:r>
                        <a:rPr lang="en-US" sz="1400" dirty="0" smtClean="0"/>
                        <a:t>Node from which</a:t>
                      </a:r>
                      <a:r>
                        <a:rPr lang="en-US" sz="1400" baseline="0" dirty="0" smtClean="0"/>
                        <a:t> I received the frame</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877198939"/>
              </p:ext>
            </p:extLst>
          </p:nvPr>
        </p:nvGraphicFramePr>
        <p:xfrm>
          <a:off x="827584" y="3297520"/>
          <a:ext cx="4392488" cy="2651760"/>
        </p:xfrm>
        <a:graphic>
          <a:graphicData uri="http://schemas.openxmlformats.org/drawingml/2006/table">
            <a:tbl>
              <a:tblPr firstRow="1" bandRow="1">
                <a:tableStyleId>{5C22544A-7EE6-4342-B048-85BDC9FD1C3A}</a:tableStyleId>
              </a:tblPr>
              <a:tblGrid>
                <a:gridCol w="1440160"/>
                <a:gridCol w="1296144"/>
                <a:gridCol w="1656184"/>
              </a:tblGrid>
              <a:tr h="370840">
                <a:tc>
                  <a:txBody>
                    <a:bodyPr/>
                    <a:lstStyle/>
                    <a:p>
                      <a:pPr>
                        <a:spcBef>
                          <a:spcPts val="0"/>
                        </a:spcBef>
                      </a:pPr>
                      <a:r>
                        <a:rPr lang="en-US" sz="1600" dirty="0" smtClean="0"/>
                        <a:t>Destination</a:t>
                      </a:r>
                      <a:endParaRPr lang="en-US" sz="1600" dirty="0"/>
                    </a:p>
                  </a:txBody>
                  <a:tcPr/>
                </a:tc>
                <a:tc>
                  <a:txBody>
                    <a:bodyPr/>
                    <a:lstStyle/>
                    <a:p>
                      <a:pPr>
                        <a:spcBef>
                          <a:spcPts val="0"/>
                        </a:spcBef>
                      </a:pPr>
                      <a:r>
                        <a:rPr lang="en-US" sz="1600" dirty="0" smtClean="0"/>
                        <a:t>Next Hop</a:t>
                      </a:r>
                      <a:endParaRPr lang="en-US" sz="1600" dirty="0"/>
                    </a:p>
                  </a:txBody>
                  <a:tcPr/>
                </a:tc>
                <a:tc>
                  <a:txBody>
                    <a:bodyPr/>
                    <a:lstStyle/>
                    <a:p>
                      <a:pPr>
                        <a:spcBef>
                          <a:spcPts val="0"/>
                        </a:spcBef>
                      </a:pPr>
                      <a:r>
                        <a:rPr lang="en-US" sz="1600" dirty="0" smtClean="0"/>
                        <a:t>SINR</a:t>
                      </a:r>
                      <a:endParaRPr lang="en-US" sz="1600" dirty="0"/>
                    </a:p>
                  </a:txBody>
                  <a:tcPr/>
                </a:tc>
              </a:tr>
              <a:tr h="370840">
                <a:tc>
                  <a:txBody>
                    <a:bodyPr/>
                    <a:lstStyle/>
                    <a:p>
                      <a:pPr>
                        <a:spcBef>
                          <a:spcPts val="0"/>
                        </a:spcBef>
                      </a:pPr>
                      <a:r>
                        <a:rPr lang="en-US" sz="1600" dirty="0" smtClean="0"/>
                        <a:t>A</a:t>
                      </a:r>
                      <a:endParaRPr lang="en-US" sz="1600" dirty="0"/>
                    </a:p>
                  </a:txBody>
                  <a:tcPr/>
                </a:tc>
                <a:tc>
                  <a:txBody>
                    <a:bodyPr/>
                    <a:lstStyle/>
                    <a:p>
                      <a:pPr>
                        <a:spcBef>
                          <a:spcPts val="0"/>
                        </a:spcBef>
                      </a:pPr>
                      <a:r>
                        <a:rPr lang="en-US" sz="1600" dirty="0" smtClean="0"/>
                        <a:t>A</a:t>
                      </a:r>
                      <a:endParaRPr lang="en-US" sz="1600" dirty="0"/>
                    </a:p>
                  </a:txBody>
                  <a:tcPr/>
                </a:tc>
                <a:tc>
                  <a:txBody>
                    <a:bodyPr/>
                    <a:lstStyle/>
                    <a:p>
                      <a:pPr>
                        <a:spcBef>
                          <a:spcPts val="0"/>
                        </a:spcBef>
                      </a:pPr>
                      <a:r>
                        <a:rPr lang="en-US" sz="1600" dirty="0" smtClean="0"/>
                        <a:t>7.65</a:t>
                      </a:r>
                    </a:p>
                  </a:txBody>
                  <a:tcPr/>
                </a:tc>
              </a:tr>
              <a:tr h="370840">
                <a:tc>
                  <a:txBody>
                    <a:bodyPr/>
                    <a:lstStyle/>
                    <a:p>
                      <a:pPr>
                        <a:spcBef>
                          <a:spcPts val="0"/>
                        </a:spcBef>
                      </a:pPr>
                      <a:r>
                        <a:rPr lang="en-US" sz="1600" dirty="0" smtClean="0"/>
                        <a:t>F</a:t>
                      </a:r>
                      <a:endParaRPr lang="en-US" sz="1600" dirty="0"/>
                    </a:p>
                  </a:txBody>
                  <a:tcPr/>
                </a:tc>
                <a:tc>
                  <a:txBody>
                    <a:bodyPr/>
                    <a:lstStyle/>
                    <a:p>
                      <a:pPr>
                        <a:spcBef>
                          <a:spcPts val="0"/>
                        </a:spcBef>
                      </a:pPr>
                      <a:r>
                        <a:rPr lang="en-US" sz="1600" dirty="0" smtClean="0"/>
                        <a:t>F</a:t>
                      </a:r>
                      <a:endParaRPr lang="en-US" sz="1600" dirty="0"/>
                    </a:p>
                  </a:txBody>
                  <a:tcPr/>
                </a:tc>
                <a:tc>
                  <a:txBody>
                    <a:bodyPr/>
                    <a:lstStyle/>
                    <a:p>
                      <a:pPr>
                        <a:spcBef>
                          <a:spcPts val="0"/>
                        </a:spcBef>
                      </a:pPr>
                      <a:r>
                        <a:rPr lang="en-US" sz="1600" dirty="0" smtClean="0"/>
                        <a:t>0.61</a:t>
                      </a:r>
                    </a:p>
                  </a:txBody>
                  <a:tcPr/>
                </a:tc>
              </a:tr>
              <a:tr h="183624">
                <a:tc>
                  <a:txBody>
                    <a:bodyPr/>
                    <a:lstStyle/>
                    <a:p>
                      <a:pPr>
                        <a:spcBef>
                          <a:spcPts val="0"/>
                        </a:spcBef>
                      </a:pPr>
                      <a:r>
                        <a:rPr lang="en-US" sz="700" dirty="0" smtClean="0"/>
                        <a:t>…</a:t>
                      </a:r>
                      <a:endParaRPr lang="en-US" sz="700" dirty="0"/>
                    </a:p>
                  </a:txBody>
                  <a:tcPr/>
                </a:tc>
                <a:tc>
                  <a:txBody>
                    <a:bodyPr/>
                    <a:lstStyle/>
                    <a:p>
                      <a:pPr>
                        <a:spcBef>
                          <a:spcPts val="0"/>
                        </a:spcBef>
                      </a:pPr>
                      <a:r>
                        <a:rPr lang="en-US" sz="700" dirty="0" smtClean="0"/>
                        <a:t>…</a:t>
                      </a:r>
                      <a:endParaRPr lang="en-US" sz="700" dirty="0"/>
                    </a:p>
                  </a:txBody>
                  <a:tcPr/>
                </a:tc>
                <a:tc>
                  <a:txBody>
                    <a:bodyPr/>
                    <a:lstStyle/>
                    <a:p>
                      <a:pPr>
                        <a:spcBef>
                          <a:spcPts val="0"/>
                        </a:spcBef>
                      </a:pPr>
                      <a:r>
                        <a:rPr lang="en-US" sz="700" dirty="0" smtClean="0"/>
                        <a:t>…</a:t>
                      </a:r>
                    </a:p>
                  </a:txBody>
                  <a:tcPr/>
                </a:tc>
              </a:tr>
              <a:tr h="370840">
                <a:tc>
                  <a:txBody>
                    <a:bodyPr/>
                    <a:lstStyle/>
                    <a:p>
                      <a:pPr>
                        <a:spcBef>
                          <a:spcPts val="0"/>
                        </a:spcBef>
                      </a:pPr>
                      <a:r>
                        <a:rPr lang="en-US" sz="1600" dirty="0" smtClean="0"/>
                        <a:t>F</a:t>
                      </a:r>
                      <a:endParaRPr lang="en-US" sz="1600" dirty="0"/>
                    </a:p>
                  </a:txBody>
                  <a:tcPr/>
                </a:tc>
                <a:tc>
                  <a:txBody>
                    <a:bodyPr/>
                    <a:lstStyle/>
                    <a:p>
                      <a:pPr>
                        <a:spcBef>
                          <a:spcPts val="0"/>
                        </a:spcBef>
                      </a:pPr>
                      <a:r>
                        <a:rPr lang="en-US" sz="1600" dirty="0" smtClean="0"/>
                        <a:t>A</a:t>
                      </a:r>
                      <a:endParaRPr lang="en-US" sz="1600" dirty="0"/>
                    </a:p>
                  </a:txBody>
                  <a:tcPr/>
                </a:tc>
                <a:tc>
                  <a:txBody>
                    <a:bodyPr/>
                    <a:lstStyle/>
                    <a:p>
                      <a:pPr>
                        <a:spcBef>
                          <a:spcPts val="0"/>
                        </a:spcBef>
                      </a:pPr>
                      <a:r>
                        <a:rPr lang="en-US" sz="1600" dirty="0" smtClean="0"/>
                        <a:t>7.65</a:t>
                      </a:r>
                    </a:p>
                  </a:txBody>
                  <a:tcPr/>
                </a:tc>
              </a:tr>
              <a:tr h="370840">
                <a:tc>
                  <a:txBody>
                    <a:bodyPr/>
                    <a:lstStyle/>
                    <a:p>
                      <a:pPr>
                        <a:spcBef>
                          <a:spcPts val="0"/>
                        </a:spcBef>
                      </a:pPr>
                      <a:r>
                        <a:rPr lang="en-US" sz="1600" dirty="0" smtClean="0"/>
                        <a:t>L</a:t>
                      </a:r>
                      <a:endParaRPr lang="en-US" sz="1600" dirty="0"/>
                    </a:p>
                  </a:txBody>
                  <a:tcPr/>
                </a:tc>
                <a:tc>
                  <a:txBody>
                    <a:bodyPr/>
                    <a:lstStyle/>
                    <a:p>
                      <a:pPr>
                        <a:spcBef>
                          <a:spcPts val="0"/>
                        </a:spcBef>
                      </a:pPr>
                      <a:r>
                        <a:rPr lang="en-US" sz="1600" dirty="0" smtClean="0"/>
                        <a:t>A</a:t>
                      </a:r>
                      <a:endParaRPr lang="en-US" sz="1600" dirty="0"/>
                    </a:p>
                  </a:txBody>
                  <a:tcPr/>
                </a:tc>
                <a:tc>
                  <a:txBody>
                    <a:bodyPr/>
                    <a:lstStyle/>
                    <a:p>
                      <a:pPr>
                        <a:spcBef>
                          <a:spcPts val="0"/>
                        </a:spcBef>
                      </a:pPr>
                      <a:r>
                        <a:rPr lang="en-US" sz="1600" dirty="0" smtClean="0"/>
                        <a:t>7.65</a:t>
                      </a:r>
                    </a:p>
                  </a:txBody>
                  <a:tcPr/>
                </a:tc>
              </a:tr>
              <a:tr h="370840">
                <a:tc>
                  <a:txBody>
                    <a:bodyPr/>
                    <a:lstStyle/>
                    <a:p>
                      <a:pPr>
                        <a:spcBef>
                          <a:spcPts val="0"/>
                        </a:spcBef>
                      </a:pPr>
                      <a:r>
                        <a:rPr lang="en-US" sz="1600" dirty="0" smtClean="0"/>
                        <a:t>M</a:t>
                      </a:r>
                      <a:endParaRPr lang="en-US" sz="1600" dirty="0"/>
                    </a:p>
                  </a:txBody>
                  <a:tcPr/>
                </a:tc>
                <a:tc>
                  <a:txBody>
                    <a:bodyPr/>
                    <a:lstStyle/>
                    <a:p>
                      <a:pPr>
                        <a:spcBef>
                          <a:spcPts val="0"/>
                        </a:spcBef>
                      </a:pPr>
                      <a:r>
                        <a:rPr lang="en-US" sz="1600" dirty="0" smtClean="0"/>
                        <a:t>A</a:t>
                      </a:r>
                      <a:endParaRPr lang="en-US" sz="1600" dirty="0"/>
                    </a:p>
                  </a:txBody>
                  <a:tcPr/>
                </a:tc>
                <a:tc>
                  <a:txBody>
                    <a:bodyPr/>
                    <a:lstStyle/>
                    <a:p>
                      <a:pPr>
                        <a:spcBef>
                          <a:spcPts val="0"/>
                        </a:spcBef>
                      </a:pPr>
                      <a:r>
                        <a:rPr lang="en-US" sz="1600" dirty="0" smtClean="0"/>
                        <a:t>7.65</a:t>
                      </a:r>
                    </a:p>
                  </a:txBody>
                  <a:tcPr/>
                </a:tc>
              </a:tr>
              <a:tr h="169128">
                <a:tc>
                  <a:txBody>
                    <a:bodyPr/>
                    <a:lstStyle/>
                    <a:p>
                      <a:pPr>
                        <a:spcBef>
                          <a:spcPts val="0"/>
                        </a:spcBef>
                      </a:pPr>
                      <a:r>
                        <a:rPr lang="en-US" sz="900" dirty="0" smtClean="0"/>
                        <a:t>…</a:t>
                      </a:r>
                      <a:endParaRPr lang="en-US" sz="900" dirty="0"/>
                    </a:p>
                  </a:txBody>
                  <a:tcPr/>
                </a:tc>
                <a:tc>
                  <a:txBody>
                    <a:bodyPr/>
                    <a:lstStyle/>
                    <a:p>
                      <a:pPr>
                        <a:spcBef>
                          <a:spcPts val="0"/>
                        </a:spcBef>
                      </a:pPr>
                      <a:r>
                        <a:rPr lang="en-US" sz="900" dirty="0" smtClean="0"/>
                        <a:t>…</a:t>
                      </a:r>
                      <a:endParaRPr lang="en-US" sz="900" dirty="0"/>
                    </a:p>
                  </a:txBody>
                  <a:tcPr/>
                </a:tc>
                <a:tc>
                  <a:txBody>
                    <a:bodyPr/>
                    <a:lstStyle/>
                    <a:p>
                      <a:pPr>
                        <a:spcBef>
                          <a:spcPts val="0"/>
                        </a:spcBef>
                      </a:pPr>
                      <a:r>
                        <a:rPr lang="en-US" sz="900" dirty="0" smtClean="0"/>
                        <a:t>…</a:t>
                      </a:r>
                    </a:p>
                  </a:txBody>
                  <a:tcPr/>
                </a:tc>
              </a:tr>
            </a:tbl>
          </a:graphicData>
        </a:graphic>
      </p:graphicFrame>
      <p:sp>
        <p:nvSpPr>
          <p:cNvPr id="9" name="Left Brace 8"/>
          <p:cNvSpPr/>
          <p:nvPr/>
        </p:nvSpPr>
        <p:spPr bwMode="auto">
          <a:xfrm flipH="1">
            <a:off x="5292080" y="3645024"/>
            <a:ext cx="288032" cy="1008112"/>
          </a:xfrm>
          <a:prstGeom prst="leftBrace">
            <a:avLst>
              <a:gd name="adj1" fmla="val 50828"/>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5724127" y="4091676"/>
            <a:ext cx="1723549" cy="276999"/>
          </a:xfrm>
          <a:prstGeom prst="rect">
            <a:avLst/>
          </a:prstGeom>
          <a:noFill/>
        </p:spPr>
        <p:txBody>
          <a:bodyPr wrap="none" rtlCol="0">
            <a:spAutoFit/>
          </a:bodyPr>
          <a:lstStyle/>
          <a:p>
            <a:r>
              <a:rPr lang="en-US" dirty="0" smtClean="0"/>
              <a:t>Entries from the beacons</a:t>
            </a:r>
            <a:endParaRPr lang="en-US" dirty="0"/>
          </a:p>
        </p:txBody>
      </p:sp>
      <p:sp>
        <p:nvSpPr>
          <p:cNvPr id="12" name="Left Brace 11"/>
          <p:cNvSpPr/>
          <p:nvPr/>
        </p:nvSpPr>
        <p:spPr bwMode="auto">
          <a:xfrm flipH="1">
            <a:off x="5292080" y="4653136"/>
            <a:ext cx="282128" cy="1296144"/>
          </a:xfrm>
          <a:prstGeom prst="leftBrace">
            <a:avLst>
              <a:gd name="adj1" fmla="val 50828"/>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724127" y="5422912"/>
            <a:ext cx="1758815" cy="276999"/>
          </a:xfrm>
          <a:prstGeom prst="rect">
            <a:avLst/>
          </a:prstGeom>
          <a:noFill/>
        </p:spPr>
        <p:txBody>
          <a:bodyPr wrap="none" rtlCol="0">
            <a:spAutoFit/>
          </a:bodyPr>
          <a:lstStyle/>
          <a:p>
            <a:r>
              <a:rPr lang="en-US" dirty="0" smtClean="0"/>
              <a:t>Entries from data packets</a:t>
            </a:r>
            <a:endParaRPr lang="en-US" dirty="0"/>
          </a:p>
        </p:txBody>
      </p:sp>
      <p:sp>
        <p:nvSpPr>
          <p:cNvPr id="11" name="Rounded Rectangle 10"/>
          <p:cNvSpPr/>
          <p:nvPr/>
        </p:nvSpPr>
        <p:spPr bwMode="auto">
          <a:xfrm>
            <a:off x="827584" y="4041064"/>
            <a:ext cx="4392488" cy="345436"/>
          </a:xfrm>
          <a:prstGeom prst="roundRect">
            <a:avLst/>
          </a:prstGeom>
          <a:noFill/>
          <a:ln w="12700" cap="flat" cmpd="sng" algn="ctr">
            <a:solidFill>
              <a:schemeClr val="accent6">
                <a:lumMod val="60000"/>
                <a:lumOff val="40000"/>
              </a:schemeClr>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ounded Rectangle 14"/>
          <p:cNvSpPr/>
          <p:nvPr/>
        </p:nvSpPr>
        <p:spPr bwMode="auto">
          <a:xfrm>
            <a:off x="820064" y="4607550"/>
            <a:ext cx="4392488" cy="345436"/>
          </a:xfrm>
          <a:prstGeom prst="roundRect">
            <a:avLst/>
          </a:prstGeom>
          <a:noFill/>
          <a:ln w="12700" cap="flat" cmpd="sng" algn="ctr">
            <a:solidFill>
              <a:schemeClr val="accent6">
                <a:lumMod val="60000"/>
                <a:lumOff val="40000"/>
              </a:schemeClr>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ounded Rectangle 15"/>
          <p:cNvSpPr/>
          <p:nvPr/>
        </p:nvSpPr>
        <p:spPr bwMode="auto">
          <a:xfrm>
            <a:off x="784376" y="4566218"/>
            <a:ext cx="4471696" cy="439758"/>
          </a:xfrm>
          <a:prstGeom prst="roundRect">
            <a:avLst/>
          </a:prstGeom>
          <a:noFill/>
          <a:ln w="28575" cap="flat" cmpd="sng" algn="ctr">
            <a:solidFill>
              <a:srgbClr val="FFC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23543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reliability option</a:t>
            </a:r>
            <a:endParaRPr lang="en-US" dirty="0"/>
          </a:p>
        </p:txBody>
      </p:sp>
      <p:sp>
        <p:nvSpPr>
          <p:cNvPr id="3" name="Content Placeholder 2"/>
          <p:cNvSpPr>
            <a:spLocks noGrp="1"/>
          </p:cNvSpPr>
          <p:nvPr>
            <p:ph idx="1"/>
          </p:nvPr>
        </p:nvSpPr>
        <p:spPr/>
        <p:txBody>
          <a:bodyPr/>
          <a:lstStyle/>
          <a:p>
            <a:r>
              <a:rPr lang="en-US" sz="2400" dirty="0" smtClean="0"/>
              <a:t>If the high reliability option is on, the AR field must be set to 1. If an acknowledgment is not received after a packet transmission, the packet is forwarded through another neighbor</a:t>
            </a:r>
          </a:p>
          <a:p>
            <a:endParaRPr lang="en-US" dirty="0"/>
          </a:p>
        </p:txBody>
      </p:sp>
      <p:sp>
        <p:nvSpPr>
          <p:cNvPr id="4" name="Date Placeholder 3"/>
          <p:cNvSpPr>
            <a:spLocks noGrp="1"/>
          </p:cNvSpPr>
          <p:nvPr>
            <p:ph type="dt" sz="half" idx="10"/>
          </p:nvPr>
        </p:nvSpPr>
        <p:spPr/>
        <p:txBody>
          <a:bodyPr/>
          <a:lstStyle/>
          <a:p>
            <a:r>
              <a:rPr lang="en-US" altLang="en-US" dirty="0"/>
              <a:t>&lt;month year&gt;</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&lt;author&gt;, &lt;company&gt;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12</a:t>
            </a:fld>
            <a:endParaRPr lang="en-US" altLang="en-US"/>
          </a:p>
        </p:txBody>
      </p:sp>
      <p:grpSp>
        <p:nvGrpSpPr>
          <p:cNvPr id="7" name="Group 6"/>
          <p:cNvGrpSpPr/>
          <p:nvPr/>
        </p:nvGrpSpPr>
        <p:grpSpPr>
          <a:xfrm>
            <a:off x="318643" y="2852936"/>
            <a:ext cx="8640960" cy="3586860"/>
            <a:chOff x="271619" y="2452713"/>
            <a:chExt cx="8640960" cy="3892537"/>
          </a:xfrm>
        </p:grpSpPr>
        <p:grpSp>
          <p:nvGrpSpPr>
            <p:cNvPr id="8" name="Group 7"/>
            <p:cNvGrpSpPr/>
            <p:nvPr/>
          </p:nvGrpSpPr>
          <p:grpSpPr>
            <a:xfrm>
              <a:off x="271619" y="2452713"/>
              <a:ext cx="8640960" cy="3892537"/>
              <a:chOff x="192779" y="944036"/>
              <a:chExt cx="8555685" cy="4783457"/>
            </a:xfrm>
          </p:grpSpPr>
          <p:grpSp>
            <p:nvGrpSpPr>
              <p:cNvPr id="21" name="Group 20"/>
              <p:cNvGrpSpPr/>
              <p:nvPr/>
            </p:nvGrpSpPr>
            <p:grpSpPr>
              <a:xfrm>
                <a:off x="192779" y="944036"/>
                <a:ext cx="8555685" cy="4783457"/>
                <a:chOff x="171397" y="947437"/>
                <a:chExt cx="8555685" cy="4783457"/>
              </a:xfrm>
              <a:effectLst/>
            </p:grpSpPr>
            <p:sp>
              <p:nvSpPr>
                <p:cNvPr id="51" name="TextBox 50"/>
                <p:cNvSpPr txBox="1"/>
                <p:nvPr/>
              </p:nvSpPr>
              <p:spPr>
                <a:xfrm>
                  <a:off x="3888782" y="1636743"/>
                  <a:ext cx="539202" cy="391341"/>
                </a:xfrm>
                <a:prstGeom prst="rect">
                  <a:avLst/>
                </a:prstGeom>
                <a:noFill/>
                <a:ln w="19050" cmpd="sng">
                  <a:solidFill>
                    <a:schemeClr val="tx1"/>
                  </a:solidFill>
                </a:ln>
              </p:spPr>
              <p:txBody>
                <a:bodyPr wrap="square" rtlCol="0">
                  <a:spAutoFit/>
                </a:bodyPr>
                <a:lstStyle/>
                <a:p>
                  <a:pPr algn="ctr"/>
                  <a:r>
                    <a:rPr lang="en-US" sz="1400" dirty="0" smtClean="0"/>
                    <a:t>R</a:t>
                  </a:r>
                  <a:endParaRPr lang="en-US" sz="1400" dirty="0"/>
                </a:p>
              </p:txBody>
            </p:sp>
            <p:sp>
              <p:nvSpPr>
                <p:cNvPr id="52" name="TextBox 51"/>
                <p:cNvSpPr txBox="1"/>
                <p:nvPr/>
              </p:nvSpPr>
              <p:spPr>
                <a:xfrm>
                  <a:off x="1419442" y="2743780"/>
                  <a:ext cx="714272" cy="391341"/>
                </a:xfrm>
                <a:prstGeom prst="rect">
                  <a:avLst/>
                </a:prstGeom>
                <a:noFill/>
                <a:ln w="19050" cmpd="sng">
                  <a:solidFill>
                    <a:schemeClr val="tx1"/>
                  </a:solidFill>
                </a:ln>
              </p:spPr>
              <p:txBody>
                <a:bodyPr wrap="square" rtlCol="0">
                  <a:spAutoFit/>
                </a:bodyPr>
                <a:lstStyle/>
                <a:p>
                  <a:pPr algn="ctr"/>
                  <a:r>
                    <a:rPr lang="en-US" sz="1400" dirty="0" smtClean="0"/>
                    <a:t>A</a:t>
                  </a:r>
                  <a:endParaRPr lang="en-US" sz="1400" dirty="0"/>
                </a:p>
              </p:txBody>
            </p:sp>
            <p:sp>
              <p:nvSpPr>
                <p:cNvPr id="53" name="TextBox 52"/>
                <p:cNvSpPr txBox="1"/>
                <p:nvPr/>
              </p:nvSpPr>
              <p:spPr>
                <a:xfrm>
                  <a:off x="4350303" y="2751881"/>
                  <a:ext cx="645439" cy="391341"/>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B</a:t>
                  </a:r>
                  <a:endParaRPr lang="en-US" sz="1400" dirty="0"/>
                </a:p>
              </p:txBody>
            </p:sp>
            <p:sp>
              <p:nvSpPr>
                <p:cNvPr id="54" name="TextBox 53"/>
                <p:cNvSpPr txBox="1"/>
                <p:nvPr/>
              </p:nvSpPr>
              <p:spPr>
                <a:xfrm>
                  <a:off x="5199083" y="2755468"/>
                  <a:ext cx="50366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C</a:t>
                  </a:r>
                  <a:endParaRPr lang="en-US" sz="1400" dirty="0"/>
                </a:p>
              </p:txBody>
            </p:sp>
            <p:sp>
              <p:nvSpPr>
                <p:cNvPr id="55" name="TextBox 54"/>
                <p:cNvSpPr txBox="1"/>
                <p:nvPr/>
              </p:nvSpPr>
              <p:spPr>
                <a:xfrm>
                  <a:off x="6494834" y="2755467"/>
                  <a:ext cx="669454"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D</a:t>
                  </a:r>
                  <a:endParaRPr lang="en-US" sz="1400" dirty="0"/>
                </a:p>
              </p:txBody>
            </p:sp>
            <p:sp>
              <p:nvSpPr>
                <p:cNvPr id="56" name="TextBox 55"/>
                <p:cNvSpPr txBox="1"/>
                <p:nvPr/>
              </p:nvSpPr>
              <p:spPr>
                <a:xfrm>
                  <a:off x="8028384" y="2755468"/>
                  <a:ext cx="69869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E</a:t>
                  </a:r>
                  <a:endParaRPr lang="en-US" sz="1400" dirty="0"/>
                </a:p>
              </p:txBody>
            </p:sp>
            <p:sp>
              <p:nvSpPr>
                <p:cNvPr id="57" name="TextBox 56"/>
                <p:cNvSpPr txBox="1"/>
                <p:nvPr/>
              </p:nvSpPr>
              <p:spPr>
                <a:xfrm>
                  <a:off x="815416" y="4181511"/>
                  <a:ext cx="726830"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I</a:t>
                  </a:r>
                  <a:endParaRPr lang="en-US" sz="1400" dirty="0"/>
                </a:p>
              </p:txBody>
            </p:sp>
            <p:sp>
              <p:nvSpPr>
                <p:cNvPr id="58" name="TextBox 57"/>
                <p:cNvSpPr txBox="1"/>
                <p:nvPr/>
              </p:nvSpPr>
              <p:spPr>
                <a:xfrm>
                  <a:off x="3205268" y="4162250"/>
                  <a:ext cx="740467" cy="354277"/>
                </a:xfrm>
                <a:prstGeom prst="rect">
                  <a:avLst/>
                </a:prstGeom>
                <a:noFill/>
                <a:ln w="19050" cmpd="sng">
                  <a:solidFill>
                    <a:schemeClr val="tx1"/>
                  </a:solidFill>
                </a:ln>
              </p:spPr>
              <p:txBody>
                <a:bodyPr wrap="square" rtlCol="0">
                  <a:spAutoFit/>
                </a:bodyPr>
                <a:lstStyle/>
                <a:p>
                  <a:pPr algn="ctr"/>
                  <a:r>
                    <a:rPr lang="en-US" sz="1400" dirty="0" smtClean="0"/>
                    <a:t>J</a:t>
                  </a:r>
                  <a:endParaRPr lang="en-US" sz="1400" dirty="0"/>
                </a:p>
              </p:txBody>
            </p:sp>
            <p:sp>
              <p:nvSpPr>
                <p:cNvPr id="59" name="TextBox 58"/>
                <p:cNvSpPr txBox="1"/>
                <p:nvPr/>
              </p:nvSpPr>
              <p:spPr>
                <a:xfrm>
                  <a:off x="1670298" y="4162223"/>
                  <a:ext cx="69229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L</a:t>
                  </a:r>
                  <a:endParaRPr lang="en-US" sz="1400" dirty="0"/>
                </a:p>
              </p:txBody>
            </p:sp>
            <p:sp>
              <p:nvSpPr>
                <p:cNvPr id="60" name="TextBox 59"/>
                <p:cNvSpPr txBox="1"/>
                <p:nvPr/>
              </p:nvSpPr>
              <p:spPr>
                <a:xfrm>
                  <a:off x="7481565" y="4162461"/>
                  <a:ext cx="741461"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G</a:t>
                  </a:r>
                  <a:endParaRPr lang="en-US" sz="1400" dirty="0"/>
                </a:p>
              </p:txBody>
            </p:sp>
            <p:sp>
              <p:nvSpPr>
                <p:cNvPr id="61" name="TextBox 60"/>
                <p:cNvSpPr txBox="1"/>
                <p:nvPr/>
              </p:nvSpPr>
              <p:spPr>
                <a:xfrm>
                  <a:off x="5919183" y="4162221"/>
                  <a:ext cx="785321"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H</a:t>
                  </a:r>
                  <a:endParaRPr lang="en-US" sz="1400" dirty="0"/>
                </a:p>
              </p:txBody>
            </p:sp>
            <p:sp>
              <p:nvSpPr>
                <p:cNvPr id="62" name="TextBox 61"/>
                <p:cNvSpPr txBox="1"/>
                <p:nvPr/>
              </p:nvSpPr>
              <p:spPr>
                <a:xfrm>
                  <a:off x="4462134" y="4162222"/>
                  <a:ext cx="73694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K</a:t>
                  </a:r>
                  <a:endParaRPr lang="en-US" sz="1400" dirty="0"/>
                </a:p>
              </p:txBody>
            </p:sp>
            <p:sp>
              <p:nvSpPr>
                <p:cNvPr id="63" name="TextBox 62"/>
                <p:cNvSpPr txBox="1"/>
                <p:nvPr/>
              </p:nvSpPr>
              <p:spPr>
                <a:xfrm>
                  <a:off x="3104248" y="2755465"/>
                  <a:ext cx="641857" cy="391341"/>
                </a:xfrm>
                <a:prstGeom prst="rect">
                  <a:avLst/>
                </a:prstGeom>
                <a:noFill/>
                <a:ln w="19050" cmpd="sng">
                  <a:solidFill>
                    <a:schemeClr val="tx1"/>
                  </a:solidFill>
                </a:ln>
              </p:spPr>
              <p:txBody>
                <a:bodyPr wrap="square" rtlCol="0">
                  <a:spAutoFit/>
                </a:bodyPr>
                <a:lstStyle/>
                <a:p>
                  <a:pPr algn="ctr"/>
                  <a:r>
                    <a:rPr lang="en-US" sz="1400" dirty="0" smtClean="0"/>
                    <a:t>F</a:t>
                  </a:r>
                  <a:endParaRPr lang="en-US" sz="1400" dirty="0"/>
                </a:p>
              </p:txBody>
            </p:sp>
            <p:cxnSp>
              <p:nvCxnSpPr>
                <p:cNvPr id="64" name="Straight Connector 63"/>
                <p:cNvCxnSpPr>
                  <a:stCxn id="51" idx="2"/>
                  <a:endCxn id="53" idx="0"/>
                </p:cNvCxnSpPr>
                <p:nvPr/>
              </p:nvCxnSpPr>
              <p:spPr>
                <a:xfrm>
                  <a:off x="4158382" y="2028084"/>
                  <a:ext cx="514640" cy="7237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a:stCxn id="51" idx="2"/>
                  <a:endCxn id="52" idx="0"/>
                </p:cNvCxnSpPr>
                <p:nvPr/>
              </p:nvCxnSpPr>
              <p:spPr>
                <a:xfrm flipH="1">
                  <a:off x="1776578" y="2028084"/>
                  <a:ext cx="2381804" cy="71569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6" name="Straight Connector 65"/>
                <p:cNvCxnSpPr>
                  <a:stCxn id="51" idx="2"/>
                  <a:endCxn id="63" idx="0"/>
                </p:cNvCxnSpPr>
                <p:nvPr/>
              </p:nvCxnSpPr>
              <p:spPr>
                <a:xfrm flipH="1">
                  <a:off x="3425176" y="2028084"/>
                  <a:ext cx="733206" cy="72738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51" idx="2"/>
                  <a:endCxn id="54" idx="0"/>
                </p:cNvCxnSpPr>
                <p:nvPr/>
              </p:nvCxnSpPr>
              <p:spPr>
                <a:xfrm>
                  <a:off x="4158382" y="2028084"/>
                  <a:ext cx="1292532"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8" name="Straight Connector 67"/>
                <p:cNvCxnSpPr>
                  <a:stCxn id="51" idx="2"/>
                  <a:endCxn id="55" idx="0"/>
                </p:cNvCxnSpPr>
                <p:nvPr/>
              </p:nvCxnSpPr>
              <p:spPr>
                <a:xfrm>
                  <a:off x="4158382" y="2028084"/>
                  <a:ext cx="2671178" cy="72738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9" name="Straight Connector 68"/>
                <p:cNvCxnSpPr>
                  <a:stCxn id="51" idx="2"/>
                  <a:endCxn id="56" idx="0"/>
                </p:cNvCxnSpPr>
                <p:nvPr/>
              </p:nvCxnSpPr>
              <p:spPr>
                <a:xfrm>
                  <a:off x="4158382" y="2028084"/>
                  <a:ext cx="4219350" cy="7273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0" name="Straight Connector 69"/>
                <p:cNvCxnSpPr>
                  <a:stCxn id="52" idx="2"/>
                  <a:endCxn id="58" idx="0"/>
                </p:cNvCxnSpPr>
                <p:nvPr/>
              </p:nvCxnSpPr>
              <p:spPr>
                <a:xfrm>
                  <a:off x="1776578" y="3135120"/>
                  <a:ext cx="1798924" cy="102712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a:stCxn id="52" idx="2"/>
                  <a:endCxn id="57" idx="0"/>
                </p:cNvCxnSpPr>
                <p:nvPr/>
              </p:nvCxnSpPr>
              <p:spPr>
                <a:xfrm flipH="1">
                  <a:off x="1178831" y="3135120"/>
                  <a:ext cx="597747" cy="10463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a:stCxn id="52" idx="2"/>
                  <a:endCxn id="59" idx="0"/>
                </p:cNvCxnSpPr>
                <p:nvPr/>
              </p:nvCxnSpPr>
              <p:spPr>
                <a:xfrm>
                  <a:off x="1776578" y="3135120"/>
                  <a:ext cx="239869" cy="102710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a:stCxn id="52" idx="3"/>
                  <a:endCxn id="63" idx="1"/>
                </p:cNvCxnSpPr>
                <p:nvPr/>
              </p:nvCxnSpPr>
              <p:spPr>
                <a:xfrm>
                  <a:off x="2133713" y="2939451"/>
                  <a:ext cx="970535" cy="1168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a:stCxn id="63" idx="2"/>
                  <a:endCxn id="58" idx="0"/>
                </p:cNvCxnSpPr>
                <p:nvPr/>
              </p:nvCxnSpPr>
              <p:spPr>
                <a:xfrm>
                  <a:off x="3425176" y="3146806"/>
                  <a:ext cx="150326" cy="101544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a:stCxn id="63" idx="2"/>
                  <a:endCxn id="62" idx="0"/>
                </p:cNvCxnSpPr>
                <p:nvPr/>
              </p:nvCxnSpPr>
              <p:spPr>
                <a:xfrm>
                  <a:off x="3425176" y="3146806"/>
                  <a:ext cx="1405432" cy="10154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a:stCxn id="63" idx="2"/>
                  <a:endCxn id="61" idx="0"/>
                </p:cNvCxnSpPr>
                <p:nvPr/>
              </p:nvCxnSpPr>
              <p:spPr>
                <a:xfrm>
                  <a:off x="3425176" y="3146806"/>
                  <a:ext cx="2886667" cy="101541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a:stCxn id="63" idx="2"/>
                  <a:endCxn id="60" idx="0"/>
                </p:cNvCxnSpPr>
                <p:nvPr/>
              </p:nvCxnSpPr>
              <p:spPr>
                <a:xfrm>
                  <a:off x="3425176" y="3146806"/>
                  <a:ext cx="4427120" cy="101565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a:stCxn id="63" idx="3"/>
                  <a:endCxn id="53" idx="1"/>
                </p:cNvCxnSpPr>
                <p:nvPr/>
              </p:nvCxnSpPr>
              <p:spPr>
                <a:xfrm flipV="1">
                  <a:off x="3746105" y="2947552"/>
                  <a:ext cx="604198" cy="358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79" name="TextBox 78"/>
                <p:cNvSpPr txBox="1"/>
                <p:nvPr/>
              </p:nvSpPr>
              <p:spPr>
                <a:xfrm>
                  <a:off x="2362596" y="5373216"/>
                  <a:ext cx="776038" cy="3542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400" dirty="0" smtClean="0"/>
                    <a:t>M</a:t>
                  </a:r>
                  <a:endParaRPr lang="en-US" sz="1400" dirty="0"/>
                </a:p>
              </p:txBody>
            </p:sp>
            <p:sp>
              <p:nvSpPr>
                <p:cNvPr id="80" name="TextBox 79"/>
                <p:cNvSpPr txBox="1"/>
                <p:nvPr/>
              </p:nvSpPr>
              <p:spPr>
                <a:xfrm>
                  <a:off x="3941308" y="5376617"/>
                  <a:ext cx="752989" cy="354277"/>
                </a:xfrm>
                <a:prstGeom prst="rect">
                  <a:avLst/>
                </a:prstGeom>
                <a:noFill/>
                <a:ln w="19050" cmpd="sng">
                  <a:solidFill>
                    <a:schemeClr val="tx1"/>
                  </a:solidFill>
                </a:ln>
              </p:spPr>
              <p:txBody>
                <a:bodyPr wrap="square" rtlCol="0">
                  <a:spAutoFit/>
                </a:bodyPr>
                <a:lstStyle/>
                <a:p>
                  <a:pPr algn="ctr"/>
                  <a:r>
                    <a:rPr lang="en-US" sz="1400" dirty="0" smtClean="0"/>
                    <a:t>N</a:t>
                  </a:r>
                  <a:endParaRPr lang="en-US" sz="1400" dirty="0"/>
                </a:p>
              </p:txBody>
            </p:sp>
            <p:cxnSp>
              <p:nvCxnSpPr>
                <p:cNvPr id="81" name="Straight Connector 80"/>
                <p:cNvCxnSpPr>
                  <a:stCxn id="58" idx="3"/>
                  <a:endCxn id="62" idx="1"/>
                </p:cNvCxnSpPr>
                <p:nvPr/>
              </p:nvCxnSpPr>
              <p:spPr>
                <a:xfrm flipV="1">
                  <a:off x="3945735" y="4339361"/>
                  <a:ext cx="516399" cy="28"/>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stCxn id="58" idx="2"/>
                  <a:endCxn id="79" idx="0"/>
                </p:cNvCxnSpPr>
                <p:nvPr/>
              </p:nvCxnSpPr>
              <p:spPr>
                <a:xfrm flipH="1">
                  <a:off x="2750616" y="4516526"/>
                  <a:ext cx="824886" cy="8566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a:stCxn id="58" idx="2"/>
                  <a:endCxn id="80" idx="0"/>
                </p:cNvCxnSpPr>
                <p:nvPr/>
              </p:nvCxnSpPr>
              <p:spPr>
                <a:xfrm>
                  <a:off x="3575502" y="4516527"/>
                  <a:ext cx="742300" cy="86009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a:stCxn id="80" idx="1"/>
                  <a:endCxn id="79" idx="3"/>
                </p:cNvCxnSpPr>
                <p:nvPr/>
              </p:nvCxnSpPr>
              <p:spPr>
                <a:xfrm flipH="1" flipV="1">
                  <a:off x="3138634" y="5550355"/>
                  <a:ext cx="802674" cy="340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85" name="Straight Connector 84"/>
                <p:cNvCxnSpPr>
                  <a:stCxn id="62" idx="2"/>
                  <a:endCxn id="80" idx="0"/>
                </p:cNvCxnSpPr>
                <p:nvPr/>
              </p:nvCxnSpPr>
              <p:spPr>
                <a:xfrm flipH="1">
                  <a:off x="4317803" y="4516498"/>
                  <a:ext cx="512806" cy="860119"/>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86" name="Straight Connector 85"/>
                <p:cNvCxnSpPr>
                  <a:stCxn id="58" idx="1"/>
                  <a:endCxn id="59" idx="3"/>
                </p:cNvCxnSpPr>
                <p:nvPr/>
              </p:nvCxnSpPr>
              <p:spPr>
                <a:xfrm flipH="1" flipV="1">
                  <a:off x="2362596" y="4339362"/>
                  <a:ext cx="842672" cy="26"/>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171397" y="947437"/>
                  <a:ext cx="576674" cy="307777"/>
                </a:xfrm>
                <a:prstGeom prst="rect">
                  <a:avLst/>
                </a:prstGeom>
                <a:noFill/>
                <a:ln>
                  <a:noFill/>
                </a:ln>
              </p:spPr>
              <p:txBody>
                <a:bodyPr wrap="none" rtlCol="0">
                  <a:spAutoFit/>
                </a:bodyPr>
                <a:lstStyle/>
                <a:p>
                  <a:r>
                    <a:rPr lang="en-US" sz="1400" dirty="0" smtClean="0"/>
                    <a:t>Depth</a:t>
                  </a:r>
                  <a:endParaRPr lang="en-US" sz="1400" dirty="0"/>
                </a:p>
              </p:txBody>
            </p:sp>
            <p:sp>
              <p:nvSpPr>
                <p:cNvPr id="88" name="TextBox 87"/>
                <p:cNvSpPr txBox="1"/>
                <p:nvPr/>
              </p:nvSpPr>
              <p:spPr>
                <a:xfrm>
                  <a:off x="322168" y="1526061"/>
                  <a:ext cx="276038" cy="307777"/>
                </a:xfrm>
                <a:prstGeom prst="rect">
                  <a:avLst/>
                </a:prstGeom>
                <a:noFill/>
                <a:ln>
                  <a:noFill/>
                </a:ln>
              </p:spPr>
              <p:txBody>
                <a:bodyPr wrap="none" rtlCol="0">
                  <a:spAutoFit/>
                </a:bodyPr>
                <a:lstStyle/>
                <a:p>
                  <a:r>
                    <a:rPr lang="en-US" sz="1400" dirty="0" smtClean="0"/>
                    <a:t>0</a:t>
                  </a:r>
                  <a:endParaRPr lang="en-US" sz="1400" dirty="0"/>
                </a:p>
              </p:txBody>
            </p:sp>
            <p:sp>
              <p:nvSpPr>
                <p:cNvPr id="89" name="TextBox 88"/>
                <p:cNvSpPr txBox="1"/>
                <p:nvPr/>
              </p:nvSpPr>
              <p:spPr>
                <a:xfrm>
                  <a:off x="321715" y="2652498"/>
                  <a:ext cx="276038" cy="307777"/>
                </a:xfrm>
                <a:prstGeom prst="rect">
                  <a:avLst/>
                </a:prstGeom>
                <a:noFill/>
                <a:ln>
                  <a:noFill/>
                </a:ln>
              </p:spPr>
              <p:txBody>
                <a:bodyPr wrap="none" rtlCol="0">
                  <a:spAutoFit/>
                </a:bodyPr>
                <a:lstStyle/>
                <a:p>
                  <a:r>
                    <a:rPr lang="en-US" sz="1400" dirty="0"/>
                    <a:t>1</a:t>
                  </a:r>
                </a:p>
              </p:txBody>
            </p:sp>
            <p:sp>
              <p:nvSpPr>
                <p:cNvPr id="90" name="TextBox 89"/>
                <p:cNvSpPr txBox="1"/>
                <p:nvPr/>
              </p:nvSpPr>
              <p:spPr>
                <a:xfrm>
                  <a:off x="321715" y="4181056"/>
                  <a:ext cx="276038" cy="307777"/>
                </a:xfrm>
                <a:prstGeom prst="rect">
                  <a:avLst/>
                </a:prstGeom>
                <a:noFill/>
                <a:ln>
                  <a:noFill/>
                </a:ln>
              </p:spPr>
              <p:txBody>
                <a:bodyPr wrap="none" rtlCol="0">
                  <a:spAutoFit/>
                </a:bodyPr>
                <a:lstStyle/>
                <a:p>
                  <a:r>
                    <a:rPr lang="en-US" sz="1400" dirty="0"/>
                    <a:t>2</a:t>
                  </a:r>
                </a:p>
              </p:txBody>
            </p:sp>
            <p:sp>
              <p:nvSpPr>
                <p:cNvPr id="91" name="TextBox 90"/>
                <p:cNvSpPr txBox="1"/>
                <p:nvPr/>
              </p:nvSpPr>
              <p:spPr>
                <a:xfrm>
                  <a:off x="322621" y="5227005"/>
                  <a:ext cx="276038" cy="307777"/>
                </a:xfrm>
                <a:prstGeom prst="rect">
                  <a:avLst/>
                </a:prstGeom>
                <a:noFill/>
                <a:ln>
                  <a:noFill/>
                </a:ln>
              </p:spPr>
              <p:txBody>
                <a:bodyPr wrap="none" rtlCol="0">
                  <a:spAutoFit/>
                </a:bodyPr>
                <a:lstStyle/>
                <a:p>
                  <a:r>
                    <a:rPr lang="en-US" sz="1400" dirty="0"/>
                    <a:t>3</a:t>
                  </a:r>
                </a:p>
              </p:txBody>
            </p:sp>
            <p:cxnSp>
              <p:nvCxnSpPr>
                <p:cNvPr id="92" name="Straight Connector 91"/>
                <p:cNvCxnSpPr>
                  <a:stCxn id="88" idx="3"/>
                </p:cNvCxnSpPr>
                <p:nvPr/>
              </p:nvCxnSpPr>
              <p:spPr>
                <a:xfrm>
                  <a:off x="598206" y="1679950"/>
                  <a:ext cx="1629646"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a:stCxn id="89" idx="3"/>
                </p:cNvCxnSpPr>
                <p:nvPr/>
              </p:nvCxnSpPr>
              <p:spPr>
                <a:xfrm>
                  <a:off x="597753" y="2806387"/>
                  <a:ext cx="821688"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a:stCxn id="90" idx="3"/>
                  <a:endCxn id="57" idx="1"/>
                </p:cNvCxnSpPr>
                <p:nvPr/>
              </p:nvCxnSpPr>
              <p:spPr>
                <a:xfrm>
                  <a:off x="597752" y="4334944"/>
                  <a:ext cx="217664" cy="23705"/>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a:stCxn id="91" idx="3"/>
                </p:cNvCxnSpPr>
                <p:nvPr/>
              </p:nvCxnSpPr>
              <p:spPr>
                <a:xfrm>
                  <a:off x="598659" y="5380894"/>
                  <a:ext cx="1021013" cy="1538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59" idx="2"/>
                  <a:endCxn id="79" idx="0"/>
                </p:cNvCxnSpPr>
                <p:nvPr/>
              </p:nvCxnSpPr>
              <p:spPr>
                <a:xfrm>
                  <a:off x="2016447" y="4516500"/>
                  <a:ext cx="734169" cy="8567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7" name="Straight Connector 96"/>
                <p:cNvCxnSpPr>
                  <a:stCxn id="53" idx="2"/>
                  <a:endCxn id="60" idx="0"/>
                </p:cNvCxnSpPr>
                <p:nvPr/>
              </p:nvCxnSpPr>
              <p:spPr>
                <a:xfrm>
                  <a:off x="4673022" y="3143221"/>
                  <a:ext cx="3179274" cy="101924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8" name="Straight Connector 97"/>
                <p:cNvCxnSpPr>
                  <a:stCxn id="60" idx="1"/>
                  <a:endCxn id="61" idx="3"/>
                </p:cNvCxnSpPr>
                <p:nvPr/>
              </p:nvCxnSpPr>
              <p:spPr>
                <a:xfrm flipH="1" flipV="1">
                  <a:off x="6704504" y="4339360"/>
                  <a:ext cx="777061" cy="24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99" name="Straight Connector 98"/>
                <p:cNvCxnSpPr>
                  <a:stCxn id="55" idx="3"/>
                  <a:endCxn id="56" idx="1"/>
                </p:cNvCxnSpPr>
                <p:nvPr/>
              </p:nvCxnSpPr>
              <p:spPr>
                <a:xfrm>
                  <a:off x="7164287" y="2932606"/>
                  <a:ext cx="86409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0" name="Straight Connector 99"/>
                <p:cNvCxnSpPr>
                  <a:stCxn id="61" idx="1"/>
                  <a:endCxn id="62" idx="3"/>
                </p:cNvCxnSpPr>
                <p:nvPr/>
              </p:nvCxnSpPr>
              <p:spPr>
                <a:xfrm flipH="1">
                  <a:off x="5199082" y="4339360"/>
                  <a:ext cx="720102"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1" name="Straight Connector 100"/>
                <p:cNvCxnSpPr>
                  <a:stCxn id="54" idx="3"/>
                  <a:endCxn id="55" idx="1"/>
                </p:cNvCxnSpPr>
                <p:nvPr/>
              </p:nvCxnSpPr>
              <p:spPr>
                <a:xfrm flipV="1">
                  <a:off x="5702747" y="2932606"/>
                  <a:ext cx="792087" cy="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2" name="Straight Connector 101"/>
                <p:cNvCxnSpPr>
                  <a:stCxn id="87" idx="2"/>
                  <a:endCxn id="88" idx="0"/>
                </p:cNvCxnSpPr>
                <p:nvPr/>
              </p:nvCxnSpPr>
              <p:spPr>
                <a:xfrm>
                  <a:off x="459734" y="1255214"/>
                  <a:ext cx="453" cy="270847"/>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a:stCxn id="88" idx="2"/>
                  <a:endCxn id="89" idx="0"/>
                </p:cNvCxnSpPr>
                <p:nvPr/>
              </p:nvCxnSpPr>
              <p:spPr>
                <a:xfrm flipH="1">
                  <a:off x="459734" y="1833838"/>
                  <a:ext cx="453" cy="81866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a:stCxn id="89" idx="2"/>
                  <a:endCxn id="90" idx="0"/>
                </p:cNvCxnSpPr>
                <p:nvPr/>
              </p:nvCxnSpPr>
              <p:spPr>
                <a:xfrm>
                  <a:off x="459734" y="2960275"/>
                  <a:ext cx="0" cy="122078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a:stCxn id="90" idx="2"/>
                  <a:endCxn id="91" idx="0"/>
                </p:cNvCxnSpPr>
                <p:nvPr/>
              </p:nvCxnSpPr>
              <p:spPr>
                <a:xfrm>
                  <a:off x="459734" y="4488833"/>
                  <a:ext cx="906" cy="738172"/>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grpSp>
          <p:sp>
            <p:nvSpPr>
              <p:cNvPr id="22" name="TextBox 21"/>
              <p:cNvSpPr txBox="1"/>
              <p:nvPr/>
            </p:nvSpPr>
            <p:spPr>
              <a:xfrm>
                <a:off x="3916257" y="4666698"/>
                <a:ext cx="493932" cy="354277"/>
              </a:xfrm>
              <a:prstGeom prst="rect">
                <a:avLst/>
              </a:prstGeom>
              <a:noFill/>
            </p:spPr>
            <p:txBody>
              <a:bodyPr wrap="none" rtlCol="0">
                <a:spAutoFit/>
              </a:bodyPr>
              <a:lstStyle/>
              <a:p>
                <a:r>
                  <a:rPr lang="en-US" sz="1400" dirty="0" smtClean="0"/>
                  <a:t>8.67</a:t>
                </a:r>
                <a:endParaRPr lang="en-US" sz="1400" dirty="0"/>
              </a:p>
            </p:txBody>
          </p:sp>
          <p:sp>
            <p:nvSpPr>
              <p:cNvPr id="23" name="TextBox 22"/>
              <p:cNvSpPr txBox="1"/>
              <p:nvPr/>
            </p:nvSpPr>
            <p:spPr>
              <a:xfrm>
                <a:off x="1994038" y="4876351"/>
                <a:ext cx="493932" cy="354277"/>
              </a:xfrm>
              <a:prstGeom prst="rect">
                <a:avLst/>
              </a:prstGeom>
              <a:noFill/>
            </p:spPr>
            <p:txBody>
              <a:bodyPr wrap="none" rtlCol="0">
                <a:spAutoFit/>
              </a:bodyPr>
              <a:lstStyle/>
              <a:p>
                <a:r>
                  <a:rPr lang="en-US" sz="1400" dirty="0"/>
                  <a:t>3</a:t>
                </a:r>
                <a:r>
                  <a:rPr lang="en-US" sz="1400" dirty="0" smtClean="0"/>
                  <a:t>.03</a:t>
                </a:r>
                <a:endParaRPr lang="en-US" sz="1400" dirty="0"/>
              </a:p>
            </p:txBody>
          </p:sp>
          <p:sp>
            <p:nvSpPr>
              <p:cNvPr id="24" name="TextBox 23"/>
              <p:cNvSpPr txBox="1"/>
              <p:nvPr/>
            </p:nvSpPr>
            <p:spPr>
              <a:xfrm>
                <a:off x="3336059" y="5184744"/>
                <a:ext cx="582814" cy="354277"/>
              </a:xfrm>
              <a:prstGeom prst="rect">
                <a:avLst/>
              </a:prstGeom>
              <a:noFill/>
            </p:spPr>
            <p:txBody>
              <a:bodyPr wrap="none" rtlCol="0">
                <a:spAutoFit/>
              </a:bodyPr>
              <a:lstStyle/>
              <a:p>
                <a:r>
                  <a:rPr lang="en-US" sz="1400" dirty="0" smtClean="0"/>
                  <a:t>10.71</a:t>
                </a:r>
                <a:endParaRPr lang="en-US" sz="1400" dirty="0"/>
              </a:p>
            </p:txBody>
          </p:sp>
          <p:sp>
            <p:nvSpPr>
              <p:cNvPr id="25" name="TextBox 24"/>
              <p:cNvSpPr txBox="1"/>
              <p:nvPr/>
            </p:nvSpPr>
            <p:spPr>
              <a:xfrm>
                <a:off x="3915552" y="3993516"/>
                <a:ext cx="493932" cy="354277"/>
              </a:xfrm>
              <a:prstGeom prst="rect">
                <a:avLst/>
              </a:prstGeom>
              <a:noFill/>
            </p:spPr>
            <p:txBody>
              <a:bodyPr wrap="none" rtlCol="0">
                <a:spAutoFit/>
              </a:bodyPr>
              <a:lstStyle/>
              <a:p>
                <a:r>
                  <a:rPr lang="en-US" sz="1400" dirty="0" smtClean="0"/>
                  <a:t>3.89</a:t>
                </a:r>
                <a:endParaRPr lang="en-US" sz="1400" dirty="0"/>
              </a:p>
            </p:txBody>
          </p:sp>
          <p:sp>
            <p:nvSpPr>
              <p:cNvPr id="26" name="TextBox 25"/>
              <p:cNvSpPr txBox="1"/>
              <p:nvPr/>
            </p:nvSpPr>
            <p:spPr>
              <a:xfrm>
                <a:off x="4606075" y="4768051"/>
                <a:ext cx="493932" cy="354277"/>
              </a:xfrm>
              <a:prstGeom prst="rect">
                <a:avLst/>
              </a:prstGeom>
              <a:noFill/>
            </p:spPr>
            <p:txBody>
              <a:bodyPr wrap="none" rtlCol="0">
                <a:spAutoFit/>
              </a:bodyPr>
              <a:lstStyle/>
              <a:p>
                <a:r>
                  <a:rPr lang="en-US" sz="1400" dirty="0" smtClean="0"/>
                  <a:t>5.51</a:t>
                </a:r>
                <a:endParaRPr lang="en-US" sz="1400" dirty="0"/>
              </a:p>
            </p:txBody>
          </p:sp>
          <p:sp>
            <p:nvSpPr>
              <p:cNvPr id="27" name="TextBox 26"/>
              <p:cNvSpPr txBox="1"/>
              <p:nvPr/>
            </p:nvSpPr>
            <p:spPr>
              <a:xfrm>
                <a:off x="2666676" y="4008885"/>
                <a:ext cx="493932" cy="354277"/>
              </a:xfrm>
              <a:prstGeom prst="rect">
                <a:avLst/>
              </a:prstGeom>
              <a:noFill/>
            </p:spPr>
            <p:txBody>
              <a:bodyPr wrap="none" rtlCol="0">
                <a:spAutoFit/>
              </a:bodyPr>
              <a:lstStyle/>
              <a:p>
                <a:r>
                  <a:rPr lang="en-US" sz="1400" dirty="0" smtClean="0"/>
                  <a:t>6.34</a:t>
                </a:r>
                <a:endParaRPr lang="en-US" sz="1400" dirty="0"/>
              </a:p>
            </p:txBody>
          </p:sp>
          <p:sp>
            <p:nvSpPr>
              <p:cNvPr id="28" name="TextBox 27"/>
              <p:cNvSpPr txBox="1"/>
              <p:nvPr/>
            </p:nvSpPr>
            <p:spPr>
              <a:xfrm>
                <a:off x="4209317" y="3533502"/>
                <a:ext cx="405049" cy="354277"/>
              </a:xfrm>
              <a:prstGeom prst="rect">
                <a:avLst/>
              </a:prstGeom>
              <a:noFill/>
            </p:spPr>
            <p:txBody>
              <a:bodyPr wrap="none" rtlCol="0">
                <a:spAutoFit/>
              </a:bodyPr>
              <a:lstStyle/>
              <a:p>
                <a:r>
                  <a:rPr lang="en-US" sz="1400" dirty="0" smtClean="0"/>
                  <a:t>6.8</a:t>
                </a:r>
                <a:endParaRPr lang="en-US" sz="1400" dirty="0"/>
              </a:p>
            </p:txBody>
          </p:sp>
          <p:sp>
            <p:nvSpPr>
              <p:cNvPr id="29" name="TextBox 28"/>
              <p:cNvSpPr txBox="1"/>
              <p:nvPr/>
            </p:nvSpPr>
            <p:spPr>
              <a:xfrm>
                <a:off x="5407094" y="4008884"/>
                <a:ext cx="576211" cy="354277"/>
              </a:xfrm>
              <a:prstGeom prst="rect">
                <a:avLst/>
              </a:prstGeom>
              <a:noFill/>
            </p:spPr>
            <p:txBody>
              <a:bodyPr wrap="none" rtlCol="0">
                <a:spAutoFit/>
              </a:bodyPr>
              <a:lstStyle/>
              <a:p>
                <a:r>
                  <a:rPr lang="en-US" sz="1400" dirty="0" smtClean="0"/>
                  <a:t>11.12</a:t>
                </a:r>
                <a:endParaRPr lang="en-US" sz="1400" dirty="0"/>
              </a:p>
            </p:txBody>
          </p:sp>
          <p:sp>
            <p:nvSpPr>
              <p:cNvPr id="30" name="TextBox 29"/>
              <p:cNvSpPr txBox="1"/>
              <p:nvPr/>
            </p:nvSpPr>
            <p:spPr>
              <a:xfrm>
                <a:off x="6725886" y="3993516"/>
                <a:ext cx="493932" cy="354277"/>
              </a:xfrm>
              <a:prstGeom prst="rect">
                <a:avLst/>
              </a:prstGeom>
              <a:noFill/>
            </p:spPr>
            <p:txBody>
              <a:bodyPr wrap="none" rtlCol="0">
                <a:spAutoFit/>
              </a:bodyPr>
              <a:lstStyle/>
              <a:p>
                <a:r>
                  <a:rPr lang="en-US" sz="1400" dirty="0"/>
                  <a:t>7</a:t>
                </a:r>
                <a:r>
                  <a:rPr lang="en-US" sz="1400" dirty="0" smtClean="0"/>
                  <a:t>.15</a:t>
                </a:r>
                <a:endParaRPr lang="en-US" sz="1400" dirty="0"/>
              </a:p>
            </p:txBody>
          </p:sp>
          <p:sp>
            <p:nvSpPr>
              <p:cNvPr id="31" name="TextBox 30"/>
              <p:cNvSpPr txBox="1"/>
              <p:nvPr/>
            </p:nvSpPr>
            <p:spPr>
              <a:xfrm>
                <a:off x="1234677" y="3301675"/>
                <a:ext cx="405049" cy="354277"/>
              </a:xfrm>
              <a:prstGeom prst="rect">
                <a:avLst/>
              </a:prstGeom>
              <a:noFill/>
            </p:spPr>
            <p:txBody>
              <a:bodyPr wrap="none" rtlCol="0">
                <a:spAutoFit/>
              </a:bodyPr>
              <a:lstStyle/>
              <a:p>
                <a:r>
                  <a:rPr lang="en-US" sz="1400" dirty="0"/>
                  <a:t>1</a:t>
                </a:r>
                <a:r>
                  <a:rPr lang="en-US" sz="1400" dirty="0" smtClean="0"/>
                  <a:t>.6</a:t>
                </a:r>
                <a:endParaRPr lang="en-US" sz="1400" dirty="0"/>
              </a:p>
            </p:txBody>
          </p:sp>
          <p:sp>
            <p:nvSpPr>
              <p:cNvPr id="32" name="TextBox 31"/>
              <p:cNvSpPr txBox="1"/>
              <p:nvPr/>
            </p:nvSpPr>
            <p:spPr>
              <a:xfrm>
                <a:off x="1931340" y="3522625"/>
                <a:ext cx="493932" cy="354277"/>
              </a:xfrm>
              <a:prstGeom prst="rect">
                <a:avLst/>
              </a:prstGeom>
              <a:noFill/>
            </p:spPr>
            <p:txBody>
              <a:bodyPr wrap="none" rtlCol="0">
                <a:spAutoFit/>
              </a:bodyPr>
              <a:lstStyle/>
              <a:p>
                <a:r>
                  <a:rPr lang="en-US" sz="1400" dirty="0" smtClean="0"/>
                  <a:t>5.81</a:t>
                </a:r>
                <a:endParaRPr lang="en-US" sz="1400" dirty="0"/>
              </a:p>
            </p:txBody>
          </p:sp>
          <p:sp>
            <p:nvSpPr>
              <p:cNvPr id="33" name="TextBox 32"/>
              <p:cNvSpPr txBox="1"/>
              <p:nvPr/>
            </p:nvSpPr>
            <p:spPr>
              <a:xfrm>
                <a:off x="2497702" y="3323959"/>
                <a:ext cx="520196" cy="354277"/>
              </a:xfrm>
              <a:prstGeom prst="rect">
                <a:avLst/>
              </a:prstGeom>
              <a:noFill/>
            </p:spPr>
            <p:txBody>
              <a:bodyPr wrap="square" rtlCol="0">
                <a:spAutoFit/>
              </a:bodyPr>
              <a:lstStyle/>
              <a:p>
                <a:r>
                  <a:rPr lang="en-US" sz="1400" dirty="0" smtClean="0"/>
                  <a:t>3.12</a:t>
                </a:r>
                <a:endParaRPr lang="en-US" sz="1400" dirty="0"/>
              </a:p>
            </p:txBody>
          </p:sp>
          <p:sp>
            <p:nvSpPr>
              <p:cNvPr id="34" name="TextBox 33"/>
              <p:cNvSpPr txBox="1"/>
              <p:nvPr/>
            </p:nvSpPr>
            <p:spPr>
              <a:xfrm>
                <a:off x="3696337" y="3569694"/>
                <a:ext cx="493932" cy="354276"/>
              </a:xfrm>
              <a:prstGeom prst="rect">
                <a:avLst/>
              </a:prstGeom>
              <a:noFill/>
            </p:spPr>
            <p:txBody>
              <a:bodyPr wrap="none" rtlCol="0">
                <a:spAutoFit/>
              </a:bodyPr>
              <a:lstStyle/>
              <a:p>
                <a:r>
                  <a:rPr lang="en-US" sz="1400" dirty="0" smtClean="0"/>
                  <a:t>4.72</a:t>
                </a:r>
                <a:endParaRPr lang="en-US" sz="1400" dirty="0"/>
              </a:p>
            </p:txBody>
          </p:sp>
          <p:sp>
            <p:nvSpPr>
              <p:cNvPr id="35" name="TextBox 34"/>
              <p:cNvSpPr txBox="1"/>
              <p:nvPr/>
            </p:nvSpPr>
            <p:spPr>
              <a:xfrm>
                <a:off x="4841373" y="3705584"/>
                <a:ext cx="493932" cy="354277"/>
              </a:xfrm>
              <a:prstGeom prst="rect">
                <a:avLst/>
              </a:prstGeom>
              <a:noFill/>
            </p:spPr>
            <p:txBody>
              <a:bodyPr wrap="none" rtlCol="0">
                <a:spAutoFit/>
              </a:bodyPr>
              <a:lstStyle/>
              <a:p>
                <a:r>
                  <a:rPr lang="en-US" sz="1400" dirty="0"/>
                  <a:t>8</a:t>
                </a:r>
                <a:r>
                  <a:rPr lang="en-US" sz="1400" dirty="0" smtClean="0"/>
                  <a:t>.34</a:t>
                </a:r>
                <a:endParaRPr lang="en-US" sz="1400" dirty="0"/>
              </a:p>
            </p:txBody>
          </p:sp>
          <p:sp>
            <p:nvSpPr>
              <p:cNvPr id="36" name="TextBox 35"/>
              <p:cNvSpPr txBox="1"/>
              <p:nvPr/>
            </p:nvSpPr>
            <p:spPr>
              <a:xfrm>
                <a:off x="5950708" y="3709421"/>
                <a:ext cx="405049" cy="354277"/>
              </a:xfrm>
              <a:prstGeom prst="rect">
                <a:avLst/>
              </a:prstGeom>
              <a:noFill/>
            </p:spPr>
            <p:txBody>
              <a:bodyPr wrap="none" rtlCol="0">
                <a:spAutoFit/>
              </a:bodyPr>
              <a:lstStyle/>
              <a:p>
                <a:r>
                  <a:rPr lang="en-US" sz="1400" dirty="0"/>
                  <a:t>9</a:t>
                </a:r>
                <a:r>
                  <a:rPr lang="en-US" sz="1400" dirty="0" smtClean="0"/>
                  <a:t>.4</a:t>
                </a:r>
                <a:endParaRPr lang="en-US" sz="1400" dirty="0"/>
              </a:p>
            </p:txBody>
          </p:sp>
          <p:sp>
            <p:nvSpPr>
              <p:cNvPr id="37" name="TextBox 36"/>
              <p:cNvSpPr txBox="1"/>
              <p:nvPr/>
            </p:nvSpPr>
            <p:spPr>
              <a:xfrm>
                <a:off x="6036592" y="3351704"/>
                <a:ext cx="493932" cy="354277"/>
              </a:xfrm>
              <a:prstGeom prst="rect">
                <a:avLst/>
              </a:prstGeom>
              <a:noFill/>
            </p:spPr>
            <p:txBody>
              <a:bodyPr wrap="none" rtlCol="0">
                <a:spAutoFit/>
              </a:bodyPr>
              <a:lstStyle/>
              <a:p>
                <a:r>
                  <a:rPr lang="en-US" sz="1400" dirty="0" smtClean="0"/>
                  <a:t>6.28</a:t>
                </a:r>
                <a:endParaRPr lang="en-US" sz="1400" dirty="0"/>
              </a:p>
            </p:txBody>
          </p:sp>
          <p:sp>
            <p:nvSpPr>
              <p:cNvPr id="38" name="TextBox 37"/>
              <p:cNvSpPr txBox="1"/>
              <p:nvPr/>
            </p:nvSpPr>
            <p:spPr>
              <a:xfrm>
                <a:off x="2606128" y="2642404"/>
                <a:ext cx="493932" cy="391340"/>
              </a:xfrm>
              <a:prstGeom prst="rect">
                <a:avLst/>
              </a:prstGeom>
              <a:noFill/>
            </p:spPr>
            <p:txBody>
              <a:bodyPr wrap="none" rtlCol="0">
                <a:spAutoFit/>
              </a:bodyPr>
              <a:lstStyle/>
              <a:p>
                <a:r>
                  <a:rPr lang="en-US" sz="1400" dirty="0" smtClean="0"/>
                  <a:t>5.24</a:t>
                </a:r>
                <a:endParaRPr lang="en-US" sz="1400" dirty="0"/>
              </a:p>
            </p:txBody>
          </p:sp>
          <p:sp>
            <p:nvSpPr>
              <p:cNvPr id="39" name="TextBox 38"/>
              <p:cNvSpPr txBox="1"/>
              <p:nvPr/>
            </p:nvSpPr>
            <p:spPr>
              <a:xfrm>
                <a:off x="3710858" y="2616440"/>
                <a:ext cx="493932" cy="391341"/>
              </a:xfrm>
              <a:prstGeom prst="rect">
                <a:avLst/>
              </a:prstGeom>
              <a:noFill/>
            </p:spPr>
            <p:txBody>
              <a:bodyPr wrap="none" rtlCol="0">
                <a:spAutoFit/>
              </a:bodyPr>
              <a:lstStyle/>
              <a:p>
                <a:r>
                  <a:rPr lang="en-US" sz="1400" dirty="0" smtClean="0"/>
                  <a:t>1.21</a:t>
                </a:r>
                <a:endParaRPr lang="en-US" sz="1400" dirty="0"/>
              </a:p>
            </p:txBody>
          </p:sp>
          <p:sp>
            <p:nvSpPr>
              <p:cNvPr id="40" name="TextBox 39"/>
              <p:cNvSpPr txBox="1"/>
              <p:nvPr/>
            </p:nvSpPr>
            <p:spPr>
              <a:xfrm>
                <a:off x="5828765" y="2633541"/>
                <a:ext cx="582814" cy="354277"/>
              </a:xfrm>
              <a:prstGeom prst="rect">
                <a:avLst/>
              </a:prstGeom>
              <a:noFill/>
            </p:spPr>
            <p:txBody>
              <a:bodyPr wrap="none" rtlCol="0">
                <a:spAutoFit/>
              </a:bodyPr>
              <a:lstStyle/>
              <a:p>
                <a:r>
                  <a:rPr lang="en-US" sz="1400" dirty="0" smtClean="0"/>
                  <a:t>10.67</a:t>
                </a:r>
                <a:endParaRPr lang="en-US" sz="1400" dirty="0"/>
              </a:p>
            </p:txBody>
          </p:sp>
          <p:sp>
            <p:nvSpPr>
              <p:cNvPr id="41" name="TextBox 40"/>
              <p:cNvSpPr txBox="1"/>
              <p:nvPr/>
            </p:nvSpPr>
            <p:spPr>
              <a:xfrm>
                <a:off x="7369792" y="2584505"/>
                <a:ext cx="405049" cy="354277"/>
              </a:xfrm>
              <a:prstGeom prst="rect">
                <a:avLst/>
              </a:prstGeom>
              <a:noFill/>
            </p:spPr>
            <p:txBody>
              <a:bodyPr wrap="none" rtlCol="0">
                <a:spAutoFit/>
              </a:bodyPr>
              <a:lstStyle/>
              <a:p>
                <a:r>
                  <a:rPr lang="en-US" sz="1400" dirty="0" smtClean="0"/>
                  <a:t>3.5</a:t>
                </a:r>
                <a:endParaRPr lang="en-US" sz="1400" dirty="0"/>
              </a:p>
            </p:txBody>
          </p:sp>
          <p:sp>
            <p:nvSpPr>
              <p:cNvPr id="42" name="TextBox 41"/>
              <p:cNvSpPr txBox="1"/>
              <p:nvPr/>
            </p:nvSpPr>
            <p:spPr>
              <a:xfrm>
                <a:off x="2590217" y="1925442"/>
                <a:ext cx="493932" cy="391341"/>
              </a:xfrm>
              <a:prstGeom prst="rect">
                <a:avLst/>
              </a:prstGeom>
              <a:noFill/>
            </p:spPr>
            <p:txBody>
              <a:bodyPr wrap="none" rtlCol="0">
                <a:spAutoFit/>
              </a:bodyPr>
              <a:lstStyle/>
              <a:p>
                <a:r>
                  <a:rPr lang="en-US" sz="1400" dirty="0" smtClean="0"/>
                  <a:t>7.65</a:t>
                </a:r>
                <a:endParaRPr lang="en-US" sz="1400" dirty="0"/>
              </a:p>
            </p:txBody>
          </p:sp>
          <p:sp>
            <p:nvSpPr>
              <p:cNvPr id="43" name="TextBox 42"/>
              <p:cNvSpPr txBox="1"/>
              <p:nvPr/>
            </p:nvSpPr>
            <p:spPr>
              <a:xfrm>
                <a:off x="3794112" y="2187885"/>
                <a:ext cx="493932" cy="391341"/>
              </a:xfrm>
              <a:prstGeom prst="rect">
                <a:avLst/>
              </a:prstGeom>
              <a:noFill/>
            </p:spPr>
            <p:txBody>
              <a:bodyPr wrap="none" rtlCol="0">
                <a:spAutoFit/>
              </a:bodyPr>
              <a:lstStyle/>
              <a:p>
                <a:r>
                  <a:rPr lang="en-US" sz="1400" dirty="0"/>
                  <a:t>0</a:t>
                </a:r>
                <a:r>
                  <a:rPr lang="en-US" sz="1400" dirty="0" smtClean="0"/>
                  <a:t>.61</a:t>
                </a:r>
                <a:endParaRPr lang="en-US" sz="1400" dirty="0"/>
              </a:p>
            </p:txBody>
          </p:sp>
          <p:sp>
            <p:nvSpPr>
              <p:cNvPr id="44" name="TextBox 43"/>
              <p:cNvSpPr txBox="1"/>
              <p:nvPr/>
            </p:nvSpPr>
            <p:spPr>
              <a:xfrm>
                <a:off x="4498823" y="2314908"/>
                <a:ext cx="503664" cy="307777"/>
              </a:xfrm>
              <a:prstGeom prst="rect">
                <a:avLst/>
              </a:prstGeom>
              <a:noFill/>
            </p:spPr>
            <p:txBody>
              <a:bodyPr wrap="none" rtlCol="0">
                <a:spAutoFit/>
              </a:bodyPr>
              <a:lstStyle/>
              <a:p>
                <a:r>
                  <a:rPr lang="en-US" sz="1400" dirty="0" smtClean="0"/>
                  <a:t>0.21</a:t>
                </a:r>
                <a:endParaRPr lang="en-US" sz="1400" dirty="0"/>
              </a:p>
            </p:txBody>
          </p:sp>
          <p:sp>
            <p:nvSpPr>
              <p:cNvPr id="45" name="TextBox 44"/>
              <p:cNvSpPr txBox="1"/>
              <p:nvPr/>
            </p:nvSpPr>
            <p:spPr>
              <a:xfrm>
                <a:off x="5220464" y="2340749"/>
                <a:ext cx="493932" cy="391341"/>
              </a:xfrm>
              <a:prstGeom prst="rect">
                <a:avLst/>
              </a:prstGeom>
              <a:noFill/>
            </p:spPr>
            <p:txBody>
              <a:bodyPr wrap="none" rtlCol="0">
                <a:spAutoFit/>
              </a:bodyPr>
              <a:lstStyle/>
              <a:p>
                <a:r>
                  <a:rPr lang="en-US" sz="1400" dirty="0" smtClean="0"/>
                  <a:t>4.05</a:t>
                </a:r>
                <a:endParaRPr lang="en-US" sz="1400" dirty="0"/>
              </a:p>
            </p:txBody>
          </p:sp>
          <p:sp>
            <p:nvSpPr>
              <p:cNvPr id="46" name="TextBox 45"/>
              <p:cNvSpPr txBox="1"/>
              <p:nvPr/>
            </p:nvSpPr>
            <p:spPr>
              <a:xfrm>
                <a:off x="6068940" y="2339135"/>
                <a:ext cx="493932" cy="354277"/>
              </a:xfrm>
              <a:prstGeom prst="rect">
                <a:avLst/>
              </a:prstGeom>
              <a:noFill/>
            </p:spPr>
            <p:txBody>
              <a:bodyPr wrap="none" rtlCol="0">
                <a:spAutoFit/>
              </a:bodyPr>
              <a:lstStyle/>
              <a:p>
                <a:r>
                  <a:rPr lang="en-US" sz="1400" dirty="0" smtClean="0"/>
                  <a:t>3.58</a:t>
                </a:r>
                <a:endParaRPr lang="en-US" sz="1400" dirty="0"/>
              </a:p>
            </p:txBody>
          </p:sp>
          <p:sp>
            <p:nvSpPr>
              <p:cNvPr id="47" name="TextBox 46"/>
              <p:cNvSpPr txBox="1"/>
              <p:nvPr/>
            </p:nvSpPr>
            <p:spPr>
              <a:xfrm>
                <a:off x="6725886" y="2200683"/>
                <a:ext cx="503664" cy="307777"/>
              </a:xfrm>
              <a:prstGeom prst="rect">
                <a:avLst/>
              </a:prstGeom>
              <a:noFill/>
            </p:spPr>
            <p:txBody>
              <a:bodyPr wrap="none" rtlCol="0">
                <a:spAutoFit/>
              </a:bodyPr>
              <a:lstStyle/>
              <a:p>
                <a:r>
                  <a:rPr lang="en-US" sz="1400" dirty="0" smtClean="0"/>
                  <a:t>0.66</a:t>
                </a:r>
                <a:endParaRPr lang="en-US" sz="1400" dirty="0"/>
              </a:p>
            </p:txBody>
          </p:sp>
          <p:sp>
            <p:nvSpPr>
              <p:cNvPr id="48" name="Freeform 47"/>
              <p:cNvSpPr/>
              <p:nvPr/>
            </p:nvSpPr>
            <p:spPr>
              <a:xfrm>
                <a:off x="2162175" y="2581262"/>
                <a:ext cx="2190750" cy="295288"/>
              </a:xfrm>
              <a:custGeom>
                <a:avLst/>
                <a:gdLst>
                  <a:gd name="connsiteX0" fmla="*/ 0 w 2190750"/>
                  <a:gd name="connsiteY0" fmla="*/ 285763 h 295288"/>
                  <a:gd name="connsiteX1" fmla="*/ 1238250 w 2190750"/>
                  <a:gd name="connsiteY1" fmla="*/ 13 h 295288"/>
                  <a:gd name="connsiteX2" fmla="*/ 2190750 w 2190750"/>
                  <a:gd name="connsiteY2" fmla="*/ 295288 h 295288"/>
                </a:gdLst>
                <a:ahLst/>
                <a:cxnLst>
                  <a:cxn ang="0">
                    <a:pos x="connsiteX0" y="connsiteY0"/>
                  </a:cxn>
                  <a:cxn ang="0">
                    <a:pos x="connsiteX1" y="connsiteY1"/>
                  </a:cxn>
                  <a:cxn ang="0">
                    <a:pos x="connsiteX2" y="connsiteY2"/>
                  </a:cxn>
                </a:cxnLst>
                <a:rect l="l" t="t" r="r" b="b"/>
                <a:pathLst>
                  <a:path w="2190750" h="295288">
                    <a:moveTo>
                      <a:pt x="0" y="285763"/>
                    </a:moveTo>
                    <a:cubicBezTo>
                      <a:pt x="436562" y="142094"/>
                      <a:pt x="873125" y="-1575"/>
                      <a:pt x="1238250" y="13"/>
                    </a:cubicBezTo>
                    <a:cubicBezTo>
                      <a:pt x="1603375" y="1600"/>
                      <a:pt x="1897062" y="148444"/>
                      <a:pt x="2190750" y="295288"/>
                    </a:cubicBezTo>
                  </a:path>
                </a:pathLst>
              </a:custGeom>
              <a:ln>
                <a:solidFill>
                  <a:schemeClr val="tx1"/>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TextBox 48"/>
              <p:cNvSpPr txBox="1"/>
              <p:nvPr/>
            </p:nvSpPr>
            <p:spPr>
              <a:xfrm>
                <a:off x="3186449" y="2298562"/>
                <a:ext cx="493932" cy="391341"/>
              </a:xfrm>
              <a:prstGeom prst="rect">
                <a:avLst/>
              </a:prstGeom>
              <a:noFill/>
            </p:spPr>
            <p:txBody>
              <a:bodyPr wrap="none" rtlCol="0">
                <a:spAutoFit/>
              </a:bodyPr>
              <a:lstStyle/>
              <a:p>
                <a:r>
                  <a:rPr lang="en-US" sz="1400" dirty="0" smtClean="0"/>
                  <a:t>4.09</a:t>
                </a:r>
                <a:endParaRPr lang="en-US" sz="1400" dirty="0"/>
              </a:p>
            </p:txBody>
          </p:sp>
          <p:sp>
            <p:nvSpPr>
              <p:cNvPr id="50" name="TextBox 49"/>
              <p:cNvSpPr txBox="1"/>
              <p:nvPr/>
            </p:nvSpPr>
            <p:spPr>
              <a:xfrm>
                <a:off x="2800551" y="4632660"/>
                <a:ext cx="493932" cy="354277"/>
              </a:xfrm>
              <a:prstGeom prst="rect">
                <a:avLst/>
              </a:prstGeom>
              <a:noFill/>
            </p:spPr>
            <p:txBody>
              <a:bodyPr wrap="none" rtlCol="0">
                <a:spAutoFit/>
              </a:bodyPr>
              <a:lstStyle/>
              <a:p>
                <a:r>
                  <a:rPr lang="en-US" sz="1400" dirty="0"/>
                  <a:t>1</a:t>
                </a:r>
                <a:r>
                  <a:rPr lang="en-US" sz="1400" dirty="0" smtClean="0"/>
                  <a:t>.22</a:t>
                </a:r>
                <a:endParaRPr lang="en-US" sz="1400" dirty="0"/>
              </a:p>
            </p:txBody>
          </p:sp>
        </p:grpSp>
        <p:sp>
          <p:nvSpPr>
            <p:cNvPr id="9" name="Freeform 8"/>
            <p:cNvSpPr/>
            <p:nvPr/>
          </p:nvSpPr>
          <p:spPr bwMode="auto">
            <a:xfrm>
              <a:off x="3283527" y="5888156"/>
              <a:ext cx="789709" cy="304826"/>
            </a:xfrm>
            <a:custGeom>
              <a:avLst/>
              <a:gdLst>
                <a:gd name="connsiteX0" fmla="*/ 0 w 789709"/>
                <a:gd name="connsiteY0" fmla="*/ 304826 h 304826"/>
                <a:gd name="connsiteX1" fmla="*/ 318655 w 789709"/>
                <a:gd name="connsiteY1" fmla="*/ 26 h 304826"/>
                <a:gd name="connsiteX2" fmla="*/ 789709 w 789709"/>
                <a:gd name="connsiteY2" fmla="*/ 290971 h 304826"/>
              </a:gdLst>
              <a:ahLst/>
              <a:cxnLst>
                <a:cxn ang="0">
                  <a:pos x="connsiteX0" y="connsiteY0"/>
                </a:cxn>
                <a:cxn ang="0">
                  <a:pos x="connsiteX1" y="connsiteY1"/>
                </a:cxn>
                <a:cxn ang="0">
                  <a:pos x="connsiteX2" y="connsiteY2"/>
                </a:cxn>
              </a:cxnLst>
              <a:rect l="l" t="t" r="r" b="b"/>
              <a:pathLst>
                <a:path w="789709" h="304826">
                  <a:moveTo>
                    <a:pt x="0" y="304826"/>
                  </a:moveTo>
                  <a:cubicBezTo>
                    <a:pt x="93518" y="153580"/>
                    <a:pt x="187037" y="2335"/>
                    <a:pt x="318655" y="26"/>
                  </a:cubicBezTo>
                  <a:cubicBezTo>
                    <a:pt x="450273" y="-2283"/>
                    <a:pt x="619991" y="144344"/>
                    <a:pt x="789709" y="290971"/>
                  </a:cubicBezTo>
                </a:path>
              </a:pathLst>
            </a:cu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Freeform 9"/>
            <p:cNvSpPr/>
            <p:nvPr/>
          </p:nvSpPr>
          <p:spPr bwMode="auto">
            <a:xfrm>
              <a:off x="3726873" y="5361709"/>
              <a:ext cx="722213" cy="692727"/>
            </a:xfrm>
            <a:custGeom>
              <a:avLst/>
              <a:gdLst>
                <a:gd name="connsiteX0" fmla="*/ 720436 w 722213"/>
                <a:gd name="connsiteY0" fmla="*/ 692727 h 692727"/>
                <a:gd name="connsiteX1" fmla="*/ 609600 w 722213"/>
                <a:gd name="connsiteY1" fmla="*/ 193964 h 692727"/>
                <a:gd name="connsiteX2" fmla="*/ 0 w 722213"/>
                <a:gd name="connsiteY2" fmla="*/ 0 h 692727"/>
              </a:gdLst>
              <a:ahLst/>
              <a:cxnLst>
                <a:cxn ang="0">
                  <a:pos x="connsiteX0" y="connsiteY0"/>
                </a:cxn>
                <a:cxn ang="0">
                  <a:pos x="connsiteX1" y="connsiteY1"/>
                </a:cxn>
                <a:cxn ang="0">
                  <a:pos x="connsiteX2" y="connsiteY2"/>
                </a:cxn>
              </a:cxnLst>
              <a:rect l="l" t="t" r="r" b="b"/>
              <a:pathLst>
                <a:path w="722213" h="692727">
                  <a:moveTo>
                    <a:pt x="720436" y="692727"/>
                  </a:moveTo>
                  <a:cubicBezTo>
                    <a:pt x="725054" y="501072"/>
                    <a:pt x="729673" y="309418"/>
                    <a:pt x="609600" y="193964"/>
                  </a:cubicBezTo>
                  <a:cubicBezTo>
                    <a:pt x="489527" y="78509"/>
                    <a:pt x="244763" y="39254"/>
                    <a:pt x="0" y="0"/>
                  </a:cubicBezTo>
                </a:path>
              </a:pathLst>
            </a:cu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1" name="Freeform 10"/>
            <p:cNvSpPr/>
            <p:nvPr/>
          </p:nvSpPr>
          <p:spPr bwMode="auto">
            <a:xfrm>
              <a:off x="3560618" y="4239491"/>
              <a:ext cx="283346" cy="831273"/>
            </a:xfrm>
            <a:custGeom>
              <a:avLst/>
              <a:gdLst>
                <a:gd name="connsiteX0" fmla="*/ 166255 w 283346"/>
                <a:gd name="connsiteY0" fmla="*/ 831273 h 831273"/>
                <a:gd name="connsiteX1" fmla="*/ 277091 w 283346"/>
                <a:gd name="connsiteY1" fmla="*/ 568036 h 831273"/>
                <a:gd name="connsiteX2" fmla="*/ 0 w 283346"/>
                <a:gd name="connsiteY2" fmla="*/ 0 h 831273"/>
              </a:gdLst>
              <a:ahLst/>
              <a:cxnLst>
                <a:cxn ang="0">
                  <a:pos x="connsiteX0" y="connsiteY0"/>
                </a:cxn>
                <a:cxn ang="0">
                  <a:pos x="connsiteX1" y="connsiteY1"/>
                </a:cxn>
                <a:cxn ang="0">
                  <a:pos x="connsiteX2" y="connsiteY2"/>
                </a:cxn>
              </a:cxnLst>
              <a:rect l="l" t="t" r="r" b="b"/>
              <a:pathLst>
                <a:path w="283346" h="831273">
                  <a:moveTo>
                    <a:pt x="166255" y="831273"/>
                  </a:moveTo>
                  <a:cubicBezTo>
                    <a:pt x="235527" y="768927"/>
                    <a:pt x="304800" y="706581"/>
                    <a:pt x="277091" y="568036"/>
                  </a:cubicBezTo>
                  <a:cubicBezTo>
                    <a:pt x="249382" y="429491"/>
                    <a:pt x="124691" y="214745"/>
                    <a:pt x="0" y="0"/>
                  </a:cubicBezTo>
                </a:path>
              </a:pathLst>
            </a:cu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2" name="Freeform 11"/>
            <p:cNvSpPr/>
            <p:nvPr/>
          </p:nvSpPr>
          <p:spPr bwMode="auto">
            <a:xfrm>
              <a:off x="2462128" y="4968554"/>
              <a:ext cx="873601" cy="240741"/>
            </a:xfrm>
            <a:custGeom>
              <a:avLst/>
              <a:gdLst>
                <a:gd name="connsiteX0" fmla="*/ 942110 w 942110"/>
                <a:gd name="connsiteY0" fmla="*/ 263268 h 263268"/>
                <a:gd name="connsiteX1" fmla="*/ 512619 w 942110"/>
                <a:gd name="connsiteY1" fmla="*/ 31 h 263268"/>
                <a:gd name="connsiteX2" fmla="*/ 0 w 942110"/>
                <a:gd name="connsiteY2" fmla="*/ 249413 h 263268"/>
              </a:gdLst>
              <a:ahLst/>
              <a:cxnLst>
                <a:cxn ang="0">
                  <a:pos x="connsiteX0" y="connsiteY0"/>
                </a:cxn>
                <a:cxn ang="0">
                  <a:pos x="connsiteX1" y="connsiteY1"/>
                </a:cxn>
                <a:cxn ang="0">
                  <a:pos x="connsiteX2" y="connsiteY2"/>
                </a:cxn>
              </a:cxnLst>
              <a:rect l="l" t="t" r="r" b="b"/>
              <a:pathLst>
                <a:path w="942110" h="263268">
                  <a:moveTo>
                    <a:pt x="942110" y="263268"/>
                  </a:moveTo>
                  <a:cubicBezTo>
                    <a:pt x="805873" y="132804"/>
                    <a:pt x="669637" y="2340"/>
                    <a:pt x="512619" y="31"/>
                  </a:cubicBezTo>
                  <a:cubicBezTo>
                    <a:pt x="355601" y="-2278"/>
                    <a:pt x="177800" y="123567"/>
                    <a:pt x="0" y="249413"/>
                  </a:cubicBezTo>
                </a:path>
              </a:pathLst>
            </a:cu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3" name="Freeform 12"/>
            <p:cNvSpPr/>
            <p:nvPr/>
          </p:nvSpPr>
          <p:spPr bwMode="auto">
            <a:xfrm>
              <a:off x="1898073" y="3227264"/>
              <a:ext cx="2382982" cy="679718"/>
            </a:xfrm>
            <a:custGeom>
              <a:avLst/>
              <a:gdLst>
                <a:gd name="connsiteX0" fmla="*/ 0 w 2382982"/>
                <a:gd name="connsiteY0" fmla="*/ 679718 h 679718"/>
                <a:gd name="connsiteX1" fmla="*/ 914400 w 2382982"/>
                <a:gd name="connsiteY1" fmla="*/ 42409 h 679718"/>
                <a:gd name="connsiteX2" fmla="*/ 2382982 w 2382982"/>
                <a:gd name="connsiteY2" fmla="*/ 111681 h 679718"/>
              </a:gdLst>
              <a:ahLst/>
              <a:cxnLst>
                <a:cxn ang="0">
                  <a:pos x="connsiteX0" y="connsiteY0"/>
                </a:cxn>
                <a:cxn ang="0">
                  <a:pos x="connsiteX1" y="connsiteY1"/>
                </a:cxn>
                <a:cxn ang="0">
                  <a:pos x="connsiteX2" y="connsiteY2"/>
                </a:cxn>
              </a:cxnLst>
              <a:rect l="l" t="t" r="r" b="b"/>
              <a:pathLst>
                <a:path w="2382982" h="679718">
                  <a:moveTo>
                    <a:pt x="0" y="679718"/>
                  </a:moveTo>
                  <a:cubicBezTo>
                    <a:pt x="258618" y="408400"/>
                    <a:pt x="517236" y="137082"/>
                    <a:pt x="914400" y="42409"/>
                  </a:cubicBezTo>
                  <a:cubicBezTo>
                    <a:pt x="1311564" y="-52264"/>
                    <a:pt x="1847273" y="29708"/>
                    <a:pt x="2382982" y="111681"/>
                  </a:cubicBezTo>
                </a:path>
              </a:pathLst>
            </a:cu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cxnSp>
          <p:nvCxnSpPr>
            <p:cNvPr id="17" name="Straight Connector 16"/>
            <p:cNvCxnSpPr/>
            <p:nvPr/>
          </p:nvCxnSpPr>
          <p:spPr bwMode="auto">
            <a:xfrm>
              <a:off x="5793451" y="5770321"/>
              <a:ext cx="464639" cy="0"/>
            </a:xfrm>
            <a:prstGeom prst="line">
              <a:avLst/>
            </a:pr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Box 17"/>
            <p:cNvSpPr txBox="1"/>
            <p:nvPr/>
          </p:nvSpPr>
          <p:spPr>
            <a:xfrm>
              <a:off x="6436136" y="5641696"/>
              <a:ext cx="830612" cy="307777"/>
            </a:xfrm>
            <a:prstGeom prst="rect">
              <a:avLst/>
            </a:prstGeom>
            <a:noFill/>
          </p:spPr>
          <p:txBody>
            <a:bodyPr wrap="none" rtlCol="0">
              <a:spAutoFit/>
            </a:bodyPr>
            <a:lstStyle/>
            <a:p>
              <a:r>
                <a:rPr lang="en-US" sz="1400" dirty="0" smtClean="0"/>
                <a:t>MST = 4</a:t>
              </a:r>
              <a:endParaRPr lang="en-US" sz="1400" dirty="0"/>
            </a:p>
          </p:txBody>
        </p:sp>
      </p:grpSp>
      <p:sp>
        <p:nvSpPr>
          <p:cNvPr id="106" name="Freeform 105"/>
          <p:cNvSpPr/>
          <p:nvPr/>
        </p:nvSpPr>
        <p:spPr bwMode="auto">
          <a:xfrm>
            <a:off x="1916548" y="4514400"/>
            <a:ext cx="257852" cy="734400"/>
          </a:xfrm>
          <a:custGeom>
            <a:avLst/>
            <a:gdLst>
              <a:gd name="connsiteX0" fmla="*/ 257852 w 257852"/>
              <a:gd name="connsiteY0" fmla="*/ 734400 h 734400"/>
              <a:gd name="connsiteX1" fmla="*/ 27452 w 257852"/>
              <a:gd name="connsiteY1" fmla="*/ 504000 h 734400"/>
              <a:gd name="connsiteX2" fmla="*/ 13052 w 257852"/>
              <a:gd name="connsiteY2" fmla="*/ 0 h 734400"/>
            </a:gdLst>
            <a:ahLst/>
            <a:cxnLst>
              <a:cxn ang="0">
                <a:pos x="connsiteX0" y="connsiteY0"/>
              </a:cxn>
              <a:cxn ang="0">
                <a:pos x="connsiteX1" y="connsiteY1"/>
              </a:cxn>
              <a:cxn ang="0">
                <a:pos x="connsiteX2" y="connsiteY2"/>
              </a:cxn>
            </a:cxnLst>
            <a:rect l="l" t="t" r="r" b="b"/>
            <a:pathLst>
              <a:path w="257852" h="734400">
                <a:moveTo>
                  <a:pt x="257852" y="734400"/>
                </a:moveTo>
                <a:cubicBezTo>
                  <a:pt x="163052" y="680400"/>
                  <a:pt x="68252" y="626400"/>
                  <a:pt x="27452" y="504000"/>
                </a:cubicBezTo>
                <a:cubicBezTo>
                  <a:pt x="-13348" y="381600"/>
                  <a:pt x="-148" y="190800"/>
                  <a:pt x="13052" y="0"/>
                </a:cubicBezTo>
              </a:path>
            </a:pathLst>
          </a:custGeom>
          <a:noFill/>
          <a:ln w="28575"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07" name="Cross 106"/>
          <p:cNvSpPr/>
          <p:nvPr/>
        </p:nvSpPr>
        <p:spPr bwMode="auto">
          <a:xfrm rot="5995545">
            <a:off x="3589327" y="4618204"/>
            <a:ext cx="396472" cy="407146"/>
          </a:xfrm>
          <a:prstGeom prst="plus">
            <a:avLst>
              <a:gd name="adj" fmla="val 48587"/>
            </a:avLst>
          </a:prstGeom>
          <a:solidFill>
            <a:srgbClr val="FF0000"/>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6718031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836712"/>
            <a:ext cx="7772400" cy="654968"/>
          </a:xfrm>
        </p:spPr>
        <p:txBody>
          <a:bodyPr/>
          <a:lstStyle/>
          <a:p>
            <a:r>
              <a:rPr lang="en-US" dirty="0" smtClean="0"/>
              <a:t>Data aggregation (1)</a:t>
            </a:r>
            <a:endParaRPr lang="en-US" dirty="0"/>
          </a:p>
        </p:txBody>
      </p:sp>
      <p:sp>
        <p:nvSpPr>
          <p:cNvPr id="3" name="Content Placeholder 2"/>
          <p:cNvSpPr>
            <a:spLocks noGrp="1"/>
          </p:cNvSpPr>
          <p:nvPr>
            <p:ph idx="1"/>
          </p:nvPr>
        </p:nvSpPr>
        <p:spPr>
          <a:xfrm>
            <a:off x="685800" y="1700808"/>
            <a:ext cx="7772400" cy="4395192"/>
          </a:xfrm>
        </p:spPr>
        <p:txBody>
          <a:bodyPr/>
          <a:lstStyle/>
          <a:p>
            <a:r>
              <a:rPr lang="en-US" dirty="0" smtClean="0"/>
              <a:t>A node aggregates the packets collected from its neighbors with its own packet before forwarding them. </a:t>
            </a:r>
          </a:p>
          <a:p>
            <a:r>
              <a:rPr lang="en-US" dirty="0" smtClean="0"/>
              <a:t>Reduce collisions</a:t>
            </a:r>
          </a:p>
          <a:p>
            <a:r>
              <a:rPr lang="en-US" dirty="0" smtClean="0"/>
              <a:t>Reduce the bottleneck effect as we get closer to the root of the tree</a:t>
            </a:r>
          </a:p>
          <a:p>
            <a:r>
              <a:rPr lang="en-US" dirty="0" smtClean="0"/>
              <a:t>The number of aggregated packets is limited by the maximum size of a frame</a:t>
            </a:r>
            <a:endParaRPr lang="en-US" dirty="0"/>
          </a:p>
        </p:txBody>
      </p:sp>
      <p:sp>
        <p:nvSpPr>
          <p:cNvPr id="4" name="Date Placeholder 3"/>
          <p:cNvSpPr>
            <a:spLocks noGrp="1"/>
          </p:cNvSpPr>
          <p:nvPr>
            <p:ph type="dt" sz="half" idx="10"/>
          </p:nvPr>
        </p:nvSpPr>
        <p:spPr/>
        <p:txBody>
          <a:bodyPr/>
          <a:lstStyle/>
          <a:p>
            <a:r>
              <a:rPr lang="en-US" altLang="en-US" dirty="0"/>
              <a:t>&lt;month year&gt;</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&lt;author&gt;, &lt;company&gt;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13</a:t>
            </a:fld>
            <a:endParaRPr lang="en-US" altLang="en-US"/>
          </a:p>
        </p:txBody>
      </p:sp>
    </p:spTree>
    <p:extLst>
      <p:ext uri="{BB962C8B-B14F-4D97-AF65-F5344CB8AC3E}">
        <p14:creationId xmlns:p14="http://schemas.microsoft.com/office/powerpoint/2010/main" val="3387410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t>
            </a:r>
            <a:r>
              <a:rPr lang="en-US" dirty="0"/>
              <a:t>aggregation </a:t>
            </a:r>
            <a:r>
              <a:rPr lang="en-US" dirty="0" smtClean="0"/>
              <a:t>(2)</a:t>
            </a:r>
            <a:endParaRPr lang="en-US" dirty="0"/>
          </a:p>
        </p:txBody>
      </p:sp>
      <p:sp>
        <p:nvSpPr>
          <p:cNvPr id="4" name="Date Placeholder 3"/>
          <p:cNvSpPr>
            <a:spLocks noGrp="1"/>
          </p:cNvSpPr>
          <p:nvPr>
            <p:ph type="dt" sz="half" idx="10"/>
          </p:nvPr>
        </p:nvSpPr>
        <p:spPr/>
        <p:txBody>
          <a:bodyPr/>
          <a:lstStyle/>
          <a:p>
            <a:r>
              <a:rPr lang="en-US" altLang="en-US" dirty="0"/>
              <a:t>&lt;month year&gt;</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&lt;author&gt;, &lt;company&gt;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14</a:t>
            </a:fld>
            <a:endParaRPr lang="en-US" altLang="en-US"/>
          </a:p>
        </p:txBody>
      </p:sp>
      <p:sp>
        <p:nvSpPr>
          <p:cNvPr id="99" name="Content Placeholder 98"/>
          <p:cNvSpPr>
            <a:spLocks noGrp="1"/>
          </p:cNvSpPr>
          <p:nvPr>
            <p:ph idx="1"/>
          </p:nvPr>
        </p:nvSpPr>
        <p:spPr>
          <a:xfrm>
            <a:off x="685800" y="1628800"/>
            <a:ext cx="7772400" cy="4467200"/>
          </a:xfrm>
        </p:spPr>
        <p:txBody>
          <a:bodyPr/>
          <a:lstStyle/>
          <a:p>
            <a:endParaRPr lang="en-US" dirty="0"/>
          </a:p>
        </p:txBody>
      </p:sp>
      <p:graphicFrame>
        <p:nvGraphicFramePr>
          <p:cNvPr id="100" name="Object 99"/>
          <p:cNvGraphicFramePr>
            <a:graphicFrameLocks noChangeAspect="1"/>
          </p:cNvGraphicFramePr>
          <p:nvPr>
            <p:extLst>
              <p:ext uri="{D42A27DB-BD31-4B8C-83A1-F6EECF244321}">
                <p14:modId xmlns:p14="http://schemas.microsoft.com/office/powerpoint/2010/main" val="3210109626"/>
              </p:ext>
            </p:extLst>
          </p:nvPr>
        </p:nvGraphicFramePr>
        <p:xfrm>
          <a:off x="251520" y="2132856"/>
          <a:ext cx="8691562" cy="4029075"/>
        </p:xfrm>
        <a:graphic>
          <a:graphicData uri="http://schemas.openxmlformats.org/presentationml/2006/ole">
            <mc:AlternateContent xmlns:mc="http://schemas.openxmlformats.org/markup-compatibility/2006">
              <mc:Choice xmlns:v="urn:schemas-microsoft-com:vml" Requires="v">
                <p:oleObj spid="_x0000_s1050" name="Visio" r:id="rId3" imgW="8700464" imgH="4015802" progId="Visio.Drawing.11">
                  <p:embed/>
                </p:oleObj>
              </mc:Choice>
              <mc:Fallback>
                <p:oleObj name="Visio" r:id="rId3" imgW="8700464" imgH="4015802" progId="Visio.Drawing.11">
                  <p:embed/>
                  <p:pic>
                    <p:nvPicPr>
                      <p:cNvPr id="0" name="Object 3"/>
                      <p:cNvPicPr>
                        <a:picLocks noChangeAspect="1" noChangeArrowheads="1"/>
                      </p:cNvPicPr>
                      <p:nvPr/>
                    </p:nvPicPr>
                    <p:blipFill>
                      <a:blip r:embed="rId4"/>
                      <a:srcRect/>
                      <a:stretch>
                        <a:fillRect/>
                      </a:stretch>
                    </p:blipFill>
                    <p:spPr bwMode="auto">
                      <a:xfrm>
                        <a:off x="251520" y="2132856"/>
                        <a:ext cx="8691562" cy="402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7480747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Connector 22"/>
          <p:cNvCxnSpPr/>
          <p:nvPr/>
        </p:nvCxnSpPr>
        <p:spPr bwMode="auto">
          <a:xfrm flipH="1">
            <a:off x="2771800" y="3501008"/>
            <a:ext cx="5040560" cy="1800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HMT Routing IE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94330794"/>
              </p:ext>
            </p:extLst>
          </p:nvPr>
        </p:nvGraphicFramePr>
        <p:xfrm>
          <a:off x="179832" y="1319168"/>
          <a:ext cx="8244916" cy="741680"/>
        </p:xfrm>
        <a:graphic>
          <a:graphicData uri="http://schemas.openxmlformats.org/drawingml/2006/table">
            <a:tbl>
              <a:tblPr firstRow="1" bandRow="1">
                <a:tableStyleId>{5C22544A-7EE6-4342-B048-85BDC9FD1C3A}</a:tableStyleId>
              </a:tblPr>
              <a:tblGrid>
                <a:gridCol w="1198341"/>
                <a:gridCol w="1440987"/>
                <a:gridCol w="1608824"/>
                <a:gridCol w="3996764"/>
              </a:tblGrid>
              <a:tr h="370840">
                <a:tc>
                  <a:txBody>
                    <a:bodyPr/>
                    <a:lstStyle/>
                    <a:p>
                      <a:r>
                        <a:rPr lang="en-US" sz="1200" dirty="0" smtClean="0"/>
                        <a:t>Bit: 0 - 6</a:t>
                      </a:r>
                      <a:endParaRPr lang="en-US" sz="1200" dirty="0"/>
                    </a:p>
                  </a:txBody>
                  <a:tcPr/>
                </a:tc>
                <a:tc>
                  <a:txBody>
                    <a:bodyPr/>
                    <a:lstStyle/>
                    <a:p>
                      <a:r>
                        <a:rPr lang="en-US" sz="1200" dirty="0" smtClean="0"/>
                        <a:t>7 - 14</a:t>
                      </a:r>
                      <a:endParaRPr lang="en-US" sz="1200" dirty="0"/>
                    </a:p>
                  </a:txBody>
                  <a:tcPr/>
                </a:tc>
                <a:tc>
                  <a:txBody>
                    <a:bodyPr/>
                    <a:lstStyle/>
                    <a:p>
                      <a:r>
                        <a:rPr lang="en-US" sz="1200" dirty="0" smtClean="0"/>
                        <a:t>15</a:t>
                      </a:r>
                      <a:endParaRPr lang="en-US" sz="1200" dirty="0"/>
                    </a:p>
                  </a:txBody>
                  <a:tcPr/>
                </a:tc>
                <a:tc>
                  <a:txBody>
                    <a:bodyPr/>
                    <a:lstStyle/>
                    <a:p>
                      <a:r>
                        <a:rPr lang="en-US" sz="1200" dirty="0" smtClean="0"/>
                        <a:t>Octets:</a:t>
                      </a:r>
                      <a:r>
                        <a:rPr lang="en-US" sz="1200" baseline="0" dirty="0" smtClean="0"/>
                        <a:t> Variable</a:t>
                      </a:r>
                      <a:endParaRPr lang="en-US" sz="1200" dirty="0"/>
                    </a:p>
                  </a:txBody>
                  <a:tcPr/>
                </a:tc>
              </a:tr>
              <a:tr h="370840">
                <a:tc>
                  <a:txBody>
                    <a:bodyPr/>
                    <a:lstStyle/>
                    <a:p>
                      <a:r>
                        <a:rPr lang="en-US" sz="1200" dirty="0" smtClean="0"/>
                        <a:t>Length</a:t>
                      </a:r>
                      <a:endParaRPr lang="en-US" sz="1200" dirty="0"/>
                    </a:p>
                  </a:txBody>
                  <a:tcPr/>
                </a:tc>
                <a:tc>
                  <a:txBody>
                    <a:bodyPr/>
                    <a:lstStyle/>
                    <a:p>
                      <a:r>
                        <a:rPr lang="en-US" sz="1200" dirty="0" smtClean="0"/>
                        <a:t>Element ID</a:t>
                      </a:r>
                      <a:endParaRPr lang="en-US" sz="1200" dirty="0"/>
                    </a:p>
                  </a:txBody>
                  <a:tcPr/>
                </a:tc>
                <a:tc>
                  <a:txBody>
                    <a:bodyPr/>
                    <a:lstStyle/>
                    <a:p>
                      <a:r>
                        <a:rPr lang="en-US" sz="1200" dirty="0" smtClean="0"/>
                        <a:t>Type = 0 (Header)</a:t>
                      </a:r>
                      <a:endParaRPr lang="en-US" sz="1200" dirty="0"/>
                    </a:p>
                  </a:txBody>
                  <a:tcPr/>
                </a:tc>
                <a:tc>
                  <a:txBody>
                    <a:bodyPr/>
                    <a:lstStyle/>
                    <a:p>
                      <a:r>
                        <a:rPr lang="en-US" sz="1200" dirty="0" smtClean="0"/>
                        <a:t>IE content</a:t>
                      </a:r>
                      <a:endParaRPr lang="en-US" sz="1200" dirty="0"/>
                    </a:p>
                  </a:txBody>
                  <a:tcPr/>
                </a:tc>
              </a:tr>
            </a:tbl>
          </a:graphicData>
        </a:graphic>
      </p:graphicFrame>
      <p:sp>
        <p:nvSpPr>
          <p:cNvPr id="4" name="Date Placeholder 3"/>
          <p:cNvSpPr>
            <a:spLocks noGrp="1"/>
          </p:cNvSpPr>
          <p:nvPr>
            <p:ph type="dt" sz="half" idx="10"/>
          </p:nvPr>
        </p:nvSpPr>
        <p:spPr/>
        <p:txBody>
          <a:bodyPr/>
          <a:lstStyle/>
          <a:p>
            <a:r>
              <a:rPr lang="en-US" altLang="en-US" dirty="0"/>
              <a:t>&lt;month year&gt;</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&lt;author&gt;, &lt;company&gt;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15</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102674388"/>
              </p:ext>
            </p:extLst>
          </p:nvPr>
        </p:nvGraphicFramePr>
        <p:xfrm>
          <a:off x="150456" y="4077072"/>
          <a:ext cx="6437768" cy="822960"/>
        </p:xfrm>
        <a:graphic>
          <a:graphicData uri="http://schemas.openxmlformats.org/drawingml/2006/table">
            <a:tbl>
              <a:tblPr firstRow="1" bandRow="1">
                <a:tableStyleId>{5C22544A-7EE6-4342-B048-85BDC9FD1C3A}</a:tableStyleId>
              </a:tblPr>
              <a:tblGrid>
                <a:gridCol w="1524000"/>
                <a:gridCol w="1524000"/>
                <a:gridCol w="1524000"/>
                <a:gridCol w="1865768"/>
              </a:tblGrid>
              <a:tr h="0">
                <a:tc>
                  <a:txBody>
                    <a:bodyPr/>
                    <a:lstStyle/>
                    <a:p>
                      <a:r>
                        <a:rPr lang="en-US" sz="1400" dirty="0" smtClean="0"/>
                        <a:t>Octets: 0/2</a:t>
                      </a:r>
                      <a:endParaRPr lang="en-US" sz="1400" dirty="0"/>
                    </a:p>
                  </a:txBody>
                  <a:tcPr/>
                </a:tc>
                <a:tc>
                  <a:txBody>
                    <a:bodyPr/>
                    <a:lstStyle/>
                    <a:p>
                      <a:r>
                        <a:rPr lang="en-US" sz="1400" dirty="0" smtClean="0"/>
                        <a:t>0/2/8</a:t>
                      </a:r>
                      <a:endParaRPr lang="en-US" sz="1400" dirty="0"/>
                    </a:p>
                  </a:txBody>
                  <a:tcPr/>
                </a:tc>
                <a:tc>
                  <a:txBody>
                    <a:bodyPr/>
                    <a:lstStyle/>
                    <a:p>
                      <a:r>
                        <a:rPr lang="en-US" sz="1400" dirty="0" smtClean="0"/>
                        <a:t>0/2</a:t>
                      </a:r>
                      <a:endParaRPr lang="en-US" sz="1400" dirty="0"/>
                    </a:p>
                  </a:txBody>
                  <a:tcPr/>
                </a:tc>
                <a:tc>
                  <a:txBody>
                    <a:bodyPr/>
                    <a:lstStyle/>
                    <a:p>
                      <a:r>
                        <a:rPr lang="en-US" sz="1400" dirty="0" smtClean="0"/>
                        <a:t>0/2/8</a:t>
                      </a:r>
                      <a:endParaRPr lang="en-US" sz="1400" dirty="0"/>
                    </a:p>
                  </a:txBody>
                  <a:tcPr/>
                </a:tc>
              </a:tr>
              <a:tr h="370840">
                <a:tc>
                  <a:txBody>
                    <a:bodyPr/>
                    <a:lstStyle/>
                    <a:p>
                      <a:r>
                        <a:rPr lang="en-US" sz="1400" dirty="0" smtClean="0"/>
                        <a:t>Final Destination </a:t>
                      </a:r>
                      <a:r>
                        <a:rPr lang="en-US" sz="1400" dirty="0" smtClean="0"/>
                        <a:t>PAN ID (</a:t>
                      </a:r>
                      <a:r>
                        <a:rPr lang="en-US" sz="1400" dirty="0" smtClean="0"/>
                        <a:t>D)</a:t>
                      </a:r>
                      <a:endParaRPr lang="en-US" sz="1400" dirty="0"/>
                    </a:p>
                  </a:txBody>
                  <a:tcPr/>
                </a:tc>
                <a:tc>
                  <a:txBody>
                    <a:bodyPr/>
                    <a:lstStyle/>
                    <a:p>
                      <a:r>
                        <a:rPr lang="en-US" sz="1400" dirty="0" smtClean="0"/>
                        <a:t>Final Destination </a:t>
                      </a:r>
                      <a:r>
                        <a:rPr lang="en-US" sz="1400" dirty="0" smtClean="0"/>
                        <a:t>address (</a:t>
                      </a:r>
                      <a:r>
                        <a:rPr lang="en-US" sz="1400" dirty="0" smtClean="0"/>
                        <a:t>D)</a:t>
                      </a:r>
                      <a:endParaRPr lang="en-US" sz="1400" dirty="0"/>
                    </a:p>
                  </a:txBody>
                  <a:tcPr/>
                </a:tc>
                <a:tc>
                  <a:txBody>
                    <a:bodyPr/>
                    <a:lstStyle/>
                    <a:p>
                      <a:r>
                        <a:rPr lang="en-US" sz="1400" dirty="0" smtClean="0"/>
                        <a:t>Origin Source </a:t>
                      </a:r>
                      <a:r>
                        <a:rPr lang="en-US" sz="1400" dirty="0" smtClean="0"/>
                        <a:t>PAN ID (</a:t>
                      </a:r>
                      <a:r>
                        <a:rPr lang="en-US" sz="1400" dirty="0" smtClean="0"/>
                        <a:t>D)</a:t>
                      </a:r>
                      <a:endParaRPr lang="en-US" sz="1400" dirty="0"/>
                    </a:p>
                  </a:txBody>
                  <a:tcPr/>
                </a:tc>
                <a:tc>
                  <a:txBody>
                    <a:bodyPr/>
                    <a:lstStyle/>
                    <a:p>
                      <a:r>
                        <a:rPr lang="en-US" sz="1400" dirty="0" err="1" smtClean="0"/>
                        <a:t>Originl</a:t>
                      </a:r>
                      <a:r>
                        <a:rPr lang="en-US" sz="1400" baseline="0" dirty="0" smtClean="0"/>
                        <a:t> </a:t>
                      </a:r>
                      <a:r>
                        <a:rPr lang="en-US" sz="1400" dirty="0" smtClean="0"/>
                        <a:t>Source </a:t>
                      </a:r>
                      <a:r>
                        <a:rPr lang="en-US" sz="1400" dirty="0" smtClean="0"/>
                        <a:t>address (</a:t>
                      </a:r>
                      <a:r>
                        <a:rPr lang="en-US" sz="1400" dirty="0" smtClean="0"/>
                        <a:t>D)</a:t>
                      </a:r>
                      <a:endParaRPr lang="en-US" sz="1400"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697347367"/>
              </p:ext>
            </p:extLst>
          </p:nvPr>
        </p:nvGraphicFramePr>
        <p:xfrm>
          <a:off x="179512" y="2420888"/>
          <a:ext cx="8640961" cy="1097280"/>
        </p:xfrm>
        <a:graphic>
          <a:graphicData uri="http://schemas.openxmlformats.org/drawingml/2006/table">
            <a:tbl>
              <a:tblPr firstRow="1" bandRow="1">
                <a:tableStyleId>{5C22544A-7EE6-4342-B048-85BDC9FD1C3A}</a:tableStyleId>
              </a:tblPr>
              <a:tblGrid>
                <a:gridCol w="648072"/>
                <a:gridCol w="936104"/>
                <a:gridCol w="804930"/>
                <a:gridCol w="1117139"/>
                <a:gridCol w="1030259"/>
                <a:gridCol w="928014"/>
                <a:gridCol w="841134"/>
                <a:gridCol w="1018640"/>
                <a:gridCol w="313493"/>
                <a:gridCol w="1003176"/>
              </a:tblGrid>
              <a:tr h="370840">
                <a:tc>
                  <a:txBody>
                    <a:bodyPr/>
                    <a:lstStyle/>
                    <a:p>
                      <a:r>
                        <a:rPr lang="en-US" sz="1200" dirty="0" smtClean="0"/>
                        <a:t>Octets: 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0/Variable</a:t>
                      </a:r>
                    </a:p>
                  </a:txBody>
                  <a:tcPr/>
                </a:tc>
                <a:tc>
                  <a:txBody>
                    <a:bodyPr/>
                    <a:lstStyle/>
                    <a:p>
                      <a:r>
                        <a:rPr lang="en-US" sz="1200" dirty="0" smtClean="0"/>
                        <a:t>Bits:</a:t>
                      </a:r>
                      <a:r>
                        <a:rPr lang="en-US" sz="1200" baseline="0" dirty="0" smtClean="0"/>
                        <a:t> 0</a:t>
                      </a:r>
                      <a:endParaRPr lang="en-US" sz="1200" dirty="0"/>
                    </a:p>
                  </a:txBody>
                  <a:tcPr/>
                </a:tc>
                <a:tc>
                  <a:txBody>
                    <a:bodyPr/>
                    <a:lstStyle/>
                    <a:p>
                      <a:r>
                        <a:rPr lang="en-US" sz="1200" dirty="0" smtClean="0"/>
                        <a:t>1</a:t>
                      </a:r>
                      <a:endParaRPr lang="en-US" sz="1200" dirty="0"/>
                    </a:p>
                  </a:txBody>
                  <a:tcPr/>
                </a:tc>
                <a:tc>
                  <a:txBody>
                    <a:bodyPr/>
                    <a:lstStyle/>
                    <a:p>
                      <a:r>
                        <a:rPr lang="en-US" sz="1200" dirty="0" smtClean="0"/>
                        <a:t>2</a:t>
                      </a:r>
                      <a:endParaRPr lang="en-US" sz="1200" dirty="0"/>
                    </a:p>
                  </a:txBody>
                  <a:tcPr/>
                </a:tc>
                <a:tc>
                  <a:txBody>
                    <a:bodyPr/>
                    <a:lstStyle/>
                    <a:p>
                      <a:r>
                        <a:rPr lang="en-US" sz="1200" dirty="0" smtClean="0"/>
                        <a:t>3-6</a:t>
                      </a:r>
                      <a:endParaRPr lang="en-US" sz="1200" dirty="0"/>
                    </a:p>
                  </a:txBody>
                  <a:tcPr/>
                </a:tc>
                <a:tc>
                  <a:txBody>
                    <a:bodyPr/>
                    <a:lstStyle/>
                    <a:p>
                      <a:r>
                        <a:rPr lang="en-US" sz="1200" dirty="0" smtClean="0"/>
                        <a:t>7</a:t>
                      </a:r>
                      <a:endParaRPr lang="en-US" sz="1200" dirty="0"/>
                    </a:p>
                  </a:txBody>
                  <a:tcPr/>
                </a:tc>
                <a:tc>
                  <a:txBody>
                    <a:bodyPr/>
                    <a:lstStyle/>
                    <a:p>
                      <a:r>
                        <a:rPr lang="en-US" sz="1200" dirty="0" smtClean="0"/>
                        <a:t>Octets: variable</a:t>
                      </a:r>
                      <a:endParaRPr lang="en-US" sz="1200" dirty="0"/>
                    </a:p>
                  </a:txBody>
                  <a:tcPr/>
                </a:tc>
                <a:tc>
                  <a:txBody>
                    <a:bodyPr/>
                    <a:lstStyle/>
                    <a:p>
                      <a:r>
                        <a:rPr lang="en-US" sz="1200" dirty="0" smtClean="0"/>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Octets: variable</a:t>
                      </a:r>
                    </a:p>
                  </a:txBody>
                  <a:tcPr/>
                </a:tc>
              </a:tr>
              <a:tr h="370840">
                <a:tc>
                  <a:txBody>
                    <a:bodyPr/>
                    <a:lstStyle/>
                    <a:p>
                      <a:r>
                        <a:rPr lang="en-US" sz="1200" dirty="0" smtClean="0"/>
                        <a:t>Depth</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Addressing</a:t>
                      </a:r>
                      <a:r>
                        <a:rPr lang="en-US" sz="1200" baseline="0" dirty="0" smtClean="0"/>
                        <a:t> fields</a:t>
                      </a:r>
                      <a:endParaRPr lang="en-US" sz="1200" dirty="0" smtClean="0"/>
                    </a:p>
                  </a:txBody>
                  <a:tcPr/>
                </a:tc>
                <a:tc>
                  <a:txBody>
                    <a:bodyPr/>
                    <a:lstStyle/>
                    <a:p>
                      <a:r>
                        <a:rPr lang="en-US" sz="1200" dirty="0" smtClean="0"/>
                        <a:t>High reliability (B - C)</a:t>
                      </a:r>
                      <a:endParaRPr lang="en-US" sz="1200" dirty="0"/>
                    </a:p>
                  </a:txBody>
                  <a:tcPr/>
                </a:tc>
                <a:tc>
                  <a:txBody>
                    <a:bodyPr/>
                    <a:lstStyle/>
                    <a:p>
                      <a:r>
                        <a:rPr lang="en-US" sz="1200" dirty="0" smtClean="0"/>
                        <a:t>Data aggregation (B - C)</a:t>
                      </a:r>
                      <a:endParaRPr lang="en-US" sz="1200" dirty="0"/>
                    </a:p>
                  </a:txBody>
                  <a:tcPr/>
                </a:tc>
                <a:tc>
                  <a:txBody>
                    <a:bodyPr/>
                    <a:lstStyle/>
                    <a:p>
                      <a:r>
                        <a:rPr lang="en-US" sz="1200" dirty="0" smtClean="0"/>
                        <a:t>Flow</a:t>
                      </a:r>
                      <a:r>
                        <a:rPr lang="en-US" sz="1200" baseline="0" dirty="0" smtClean="0"/>
                        <a:t> (0: Up, 1: Down)</a:t>
                      </a:r>
                      <a:endParaRPr lang="en-US" sz="1200" dirty="0"/>
                    </a:p>
                  </a:txBody>
                  <a:tcPr/>
                </a:tc>
                <a:tc>
                  <a:txBody>
                    <a:bodyPr/>
                    <a:lstStyle/>
                    <a:p>
                      <a:r>
                        <a:rPr lang="en-US" sz="1200" dirty="0" smtClean="0"/>
                        <a:t>Number N of metrics (B - C)</a:t>
                      </a:r>
                      <a:endParaRPr lang="en-US" sz="1200" dirty="0"/>
                    </a:p>
                  </a:txBody>
                  <a:tcPr/>
                </a:tc>
                <a:tc>
                  <a:txBody>
                    <a:bodyPr/>
                    <a:lstStyle/>
                    <a:p>
                      <a:r>
                        <a:rPr lang="en-US" sz="1200" dirty="0" smtClean="0"/>
                        <a:t>Reserved (B - C)</a:t>
                      </a:r>
                      <a:endParaRPr lang="en-US" sz="1200" dirty="0"/>
                    </a:p>
                  </a:txBody>
                  <a:tcPr/>
                </a:tc>
                <a:tc>
                  <a:txBody>
                    <a:bodyPr/>
                    <a:lstStyle/>
                    <a:p>
                      <a:r>
                        <a:rPr lang="en-US" sz="1200" dirty="0" smtClean="0"/>
                        <a:t>Metrics 1 </a:t>
                      </a:r>
                    </a:p>
                    <a:p>
                      <a:r>
                        <a:rPr lang="en-US" sz="1200" dirty="0" smtClean="0"/>
                        <a:t>(B -C)</a:t>
                      </a:r>
                      <a:endParaRPr lang="en-US" sz="1200" dirty="0"/>
                    </a:p>
                  </a:txBody>
                  <a:tcPr/>
                </a:tc>
                <a:tc>
                  <a:txBody>
                    <a:bodyPr/>
                    <a:lstStyle/>
                    <a:p>
                      <a:r>
                        <a:rPr lang="en-US" sz="1200" dirty="0" smtClean="0"/>
                        <a:t>…</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Metrics 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(B -C)</a:t>
                      </a:r>
                    </a:p>
                    <a:p>
                      <a:endParaRPr lang="en-US" sz="1200" dirty="0"/>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567688453"/>
              </p:ext>
            </p:extLst>
          </p:nvPr>
        </p:nvGraphicFramePr>
        <p:xfrm>
          <a:off x="2724472" y="5317704"/>
          <a:ext cx="6096000" cy="74168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sz="1400" dirty="0" smtClean="0"/>
                        <a:t> Bits: 0-3</a:t>
                      </a:r>
                      <a:endParaRPr lang="en-US" sz="1400" dirty="0"/>
                    </a:p>
                  </a:txBody>
                  <a:tcPr/>
                </a:tc>
                <a:tc>
                  <a:txBody>
                    <a:bodyPr/>
                    <a:lstStyle/>
                    <a:p>
                      <a:r>
                        <a:rPr lang="en-US" sz="1400" dirty="0" smtClean="0"/>
                        <a:t>4-7</a:t>
                      </a:r>
                      <a:endParaRPr lang="en-US" sz="1400" dirty="0"/>
                    </a:p>
                  </a:txBody>
                  <a:tcPr/>
                </a:tc>
                <a:tc>
                  <a:txBody>
                    <a:bodyPr/>
                    <a:lstStyle/>
                    <a:p>
                      <a:r>
                        <a:rPr lang="en-US" sz="1400" dirty="0" smtClean="0"/>
                        <a:t>0/Variable</a:t>
                      </a:r>
                      <a:endParaRPr lang="en-US" sz="1400" dirty="0"/>
                    </a:p>
                  </a:txBody>
                  <a:tcPr/>
                </a:tc>
                <a:tc>
                  <a:txBody>
                    <a:bodyPr/>
                    <a:lstStyle/>
                    <a:p>
                      <a:r>
                        <a:rPr lang="en-US" sz="1400" dirty="0" smtClean="0"/>
                        <a:t>0/Variable</a:t>
                      </a:r>
                      <a:endParaRPr lang="en-US" sz="1400" dirty="0"/>
                    </a:p>
                  </a:txBody>
                  <a:tcPr/>
                </a:tc>
              </a:tr>
              <a:tr h="370840">
                <a:tc>
                  <a:txBody>
                    <a:bodyPr/>
                    <a:lstStyle/>
                    <a:p>
                      <a:r>
                        <a:rPr lang="en-US" sz="1400" dirty="0" smtClean="0"/>
                        <a:t>Metric ID</a:t>
                      </a:r>
                      <a:endParaRPr lang="en-US" sz="1400" dirty="0"/>
                    </a:p>
                  </a:txBody>
                  <a:tcPr/>
                </a:tc>
                <a:tc>
                  <a:txBody>
                    <a:bodyPr/>
                    <a:lstStyle/>
                    <a:p>
                      <a:r>
                        <a:rPr lang="en-US" sz="1400" dirty="0" smtClean="0"/>
                        <a:t>Metric Priority</a:t>
                      </a:r>
                      <a:endParaRPr lang="en-US" sz="1400" dirty="0"/>
                    </a:p>
                  </a:txBody>
                  <a:tcPr/>
                </a:tc>
                <a:tc>
                  <a:txBody>
                    <a:bodyPr/>
                    <a:lstStyle/>
                    <a:p>
                      <a:r>
                        <a:rPr lang="en-US" sz="1400" dirty="0" smtClean="0"/>
                        <a:t>Metric threshold</a:t>
                      </a:r>
                      <a:endParaRPr lang="en-US" sz="1400" dirty="0"/>
                    </a:p>
                  </a:txBody>
                  <a:tcPr/>
                </a:tc>
                <a:tc>
                  <a:txBody>
                    <a:bodyPr/>
                    <a:lstStyle/>
                    <a:p>
                      <a:r>
                        <a:rPr lang="en-US" sz="1400" dirty="0" smtClean="0"/>
                        <a:t>Metric value </a:t>
                      </a:r>
                      <a:endParaRPr lang="en-US" sz="1400" dirty="0"/>
                    </a:p>
                  </a:txBody>
                  <a:tcPr/>
                </a:tc>
              </a:tr>
            </a:tbl>
          </a:graphicData>
        </a:graphic>
      </p:graphicFrame>
      <p:cxnSp>
        <p:nvCxnSpPr>
          <p:cNvPr id="13" name="Straight Connector 12"/>
          <p:cNvCxnSpPr/>
          <p:nvPr/>
        </p:nvCxnSpPr>
        <p:spPr bwMode="auto">
          <a:xfrm flipH="1">
            <a:off x="179512" y="2060848"/>
            <a:ext cx="4248472"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8388424" y="2060848"/>
            <a:ext cx="432048"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flipH="1">
            <a:off x="179512" y="3501008"/>
            <a:ext cx="648072" cy="5760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a:off x="1763688" y="3501008"/>
            <a:ext cx="4752528" cy="5760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a:off x="8784468" y="3501008"/>
            <a:ext cx="36004" cy="1800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251520" y="5301208"/>
            <a:ext cx="2423260" cy="830997"/>
          </a:xfrm>
          <a:prstGeom prst="rect">
            <a:avLst/>
          </a:prstGeom>
          <a:noFill/>
        </p:spPr>
        <p:txBody>
          <a:bodyPr wrap="square" rtlCol="0">
            <a:spAutoFit/>
          </a:bodyPr>
          <a:lstStyle/>
          <a:p>
            <a:r>
              <a:rPr lang="en-US" dirty="0" smtClean="0"/>
              <a:t>B: field present in a EB</a:t>
            </a:r>
          </a:p>
          <a:p>
            <a:r>
              <a:rPr lang="en-US" dirty="0" smtClean="0"/>
              <a:t>C: field present in a command (ex: </a:t>
            </a:r>
            <a:r>
              <a:rPr lang="en-US" dirty="0" smtClean="0"/>
              <a:t>association response) </a:t>
            </a:r>
            <a:endParaRPr lang="en-US" dirty="0" smtClean="0"/>
          </a:p>
          <a:p>
            <a:r>
              <a:rPr lang="en-US" dirty="0" smtClean="0"/>
              <a:t>D: field present in a data frame</a:t>
            </a:r>
            <a:endParaRPr lang="en-US" dirty="0"/>
          </a:p>
        </p:txBody>
      </p:sp>
    </p:spTree>
    <p:extLst>
      <p:ext uri="{BB962C8B-B14F-4D97-AF65-F5344CB8AC3E}">
        <p14:creationId xmlns:p14="http://schemas.microsoft.com/office/powerpoint/2010/main" val="35631225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aggregation IE</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67157535"/>
              </p:ext>
            </p:extLst>
          </p:nvPr>
        </p:nvGraphicFramePr>
        <p:xfrm>
          <a:off x="685800" y="1341438"/>
          <a:ext cx="7772400" cy="741680"/>
        </p:xfrm>
        <a:graphic>
          <a:graphicData uri="http://schemas.openxmlformats.org/drawingml/2006/table">
            <a:tbl>
              <a:tblPr firstRow="1" bandRow="1">
                <a:tableStyleId>{5C22544A-7EE6-4342-B048-85BDC9FD1C3A}</a:tableStyleId>
              </a:tblPr>
              <a:tblGrid>
                <a:gridCol w="1943100"/>
                <a:gridCol w="1943100"/>
                <a:gridCol w="1943100"/>
                <a:gridCol w="1943100"/>
              </a:tblGrid>
              <a:tr h="370840">
                <a:tc>
                  <a:txBody>
                    <a:bodyPr/>
                    <a:lstStyle/>
                    <a:p>
                      <a:r>
                        <a:rPr lang="en-US" sz="1400" dirty="0" smtClean="0"/>
                        <a:t>Bit: 0-10</a:t>
                      </a:r>
                      <a:endParaRPr lang="en-US" sz="1400" dirty="0"/>
                    </a:p>
                  </a:txBody>
                  <a:tcPr/>
                </a:tc>
                <a:tc>
                  <a:txBody>
                    <a:bodyPr/>
                    <a:lstStyle/>
                    <a:p>
                      <a:r>
                        <a:rPr lang="en-US" sz="1400" dirty="0" smtClean="0"/>
                        <a:t>11-14</a:t>
                      </a:r>
                      <a:endParaRPr lang="en-US" sz="1400" dirty="0"/>
                    </a:p>
                  </a:txBody>
                  <a:tcPr/>
                </a:tc>
                <a:tc>
                  <a:txBody>
                    <a:bodyPr/>
                    <a:lstStyle/>
                    <a:p>
                      <a:r>
                        <a:rPr lang="en-US" sz="1400" dirty="0" smtClean="0"/>
                        <a:t>15</a:t>
                      </a:r>
                      <a:endParaRPr lang="en-US" sz="1400" dirty="0"/>
                    </a:p>
                  </a:txBody>
                  <a:tcPr/>
                </a:tc>
                <a:tc>
                  <a:txBody>
                    <a:bodyPr/>
                    <a:lstStyle/>
                    <a:p>
                      <a:r>
                        <a:rPr lang="en-US" sz="1400" dirty="0" smtClean="0"/>
                        <a:t>Octets : variable</a:t>
                      </a:r>
                      <a:endParaRPr lang="en-US" sz="1400" dirty="0"/>
                    </a:p>
                  </a:txBody>
                  <a:tcPr/>
                </a:tc>
              </a:tr>
              <a:tr h="370840">
                <a:tc>
                  <a:txBody>
                    <a:bodyPr/>
                    <a:lstStyle/>
                    <a:p>
                      <a:r>
                        <a:rPr lang="en-US" sz="1400" dirty="0" smtClean="0"/>
                        <a:t>Length</a:t>
                      </a:r>
                      <a:endParaRPr lang="en-US" sz="1400" dirty="0"/>
                    </a:p>
                  </a:txBody>
                  <a:tcPr/>
                </a:tc>
                <a:tc>
                  <a:txBody>
                    <a:bodyPr/>
                    <a:lstStyle/>
                    <a:p>
                      <a:r>
                        <a:rPr lang="en-US" sz="1400" dirty="0" smtClean="0"/>
                        <a:t>Group ID</a:t>
                      </a:r>
                      <a:endParaRPr lang="en-US" sz="1400" dirty="0"/>
                    </a:p>
                  </a:txBody>
                  <a:tcPr/>
                </a:tc>
                <a:tc>
                  <a:txBody>
                    <a:bodyPr/>
                    <a:lstStyle/>
                    <a:p>
                      <a:r>
                        <a:rPr lang="en-US" sz="1400" dirty="0" smtClean="0"/>
                        <a:t>Type = 1 (Payload)</a:t>
                      </a:r>
                      <a:endParaRPr lang="en-US" sz="1400" dirty="0"/>
                    </a:p>
                  </a:txBody>
                  <a:tcPr/>
                </a:tc>
                <a:tc>
                  <a:txBody>
                    <a:bodyPr/>
                    <a:lstStyle/>
                    <a:p>
                      <a:r>
                        <a:rPr lang="en-US" sz="1400" dirty="0" smtClean="0"/>
                        <a:t>IE content</a:t>
                      </a:r>
                      <a:endParaRPr lang="en-US" sz="1400" dirty="0"/>
                    </a:p>
                  </a:txBody>
                  <a:tcPr/>
                </a:tc>
              </a:tr>
            </a:tbl>
          </a:graphicData>
        </a:graphic>
      </p:graphicFrame>
      <p:sp>
        <p:nvSpPr>
          <p:cNvPr id="4" name="Date Placeholder 3"/>
          <p:cNvSpPr>
            <a:spLocks noGrp="1"/>
          </p:cNvSpPr>
          <p:nvPr>
            <p:ph type="dt" sz="half" idx="10"/>
          </p:nvPr>
        </p:nvSpPr>
        <p:spPr/>
        <p:txBody>
          <a:bodyPr/>
          <a:lstStyle/>
          <a:p>
            <a:r>
              <a:rPr lang="en-US" altLang="en-US" dirty="0"/>
              <a:t>&lt;month year&gt;</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&lt;author&gt;, &lt;company&gt;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16</a:t>
            </a:fld>
            <a:endParaRPr lang="en-US" altLang="en-US"/>
          </a:p>
        </p:txBody>
      </p:sp>
      <p:graphicFrame>
        <p:nvGraphicFramePr>
          <p:cNvPr id="8" name="Table 7"/>
          <p:cNvGraphicFramePr>
            <a:graphicFrameLocks noGrp="1"/>
          </p:cNvGraphicFramePr>
          <p:nvPr>
            <p:extLst>
              <p:ext uri="{D42A27DB-BD31-4B8C-83A1-F6EECF244321}">
                <p14:modId xmlns:p14="http://schemas.microsoft.com/office/powerpoint/2010/main" val="2100835193"/>
              </p:ext>
            </p:extLst>
          </p:nvPr>
        </p:nvGraphicFramePr>
        <p:xfrm>
          <a:off x="683568" y="2924944"/>
          <a:ext cx="7776865" cy="889000"/>
        </p:xfrm>
        <a:graphic>
          <a:graphicData uri="http://schemas.openxmlformats.org/drawingml/2006/table">
            <a:tbl>
              <a:tblPr firstRow="1" bandRow="1">
                <a:tableStyleId>{5C22544A-7EE6-4342-B048-85BDC9FD1C3A}</a:tableStyleId>
              </a:tblPr>
              <a:tblGrid>
                <a:gridCol w="1800200"/>
                <a:gridCol w="1008112"/>
                <a:gridCol w="2016224"/>
                <a:gridCol w="648072"/>
                <a:gridCol w="2304257"/>
              </a:tblGrid>
              <a:tr h="370840">
                <a:tc>
                  <a:txBody>
                    <a:bodyPr/>
                    <a:lstStyle/>
                    <a:p>
                      <a:r>
                        <a:rPr lang="en-US" sz="1400" dirty="0" smtClean="0"/>
                        <a:t>Bits: 0-3</a:t>
                      </a:r>
                      <a:endParaRPr lang="en-US" sz="1400" dirty="0"/>
                    </a:p>
                  </a:txBody>
                  <a:tcPr/>
                </a:tc>
                <a:tc>
                  <a:txBody>
                    <a:bodyPr/>
                    <a:lstStyle/>
                    <a:p>
                      <a:r>
                        <a:rPr lang="en-US" sz="1400" dirty="0" smtClean="0"/>
                        <a:t>6-7</a:t>
                      </a:r>
                      <a:endParaRPr lang="en-US" sz="1400" dirty="0"/>
                    </a:p>
                  </a:txBody>
                  <a:tcPr/>
                </a:tc>
                <a:tc>
                  <a:txBody>
                    <a:bodyPr/>
                    <a:lstStyle/>
                    <a:p>
                      <a:r>
                        <a:rPr lang="en-US" sz="1400" dirty="0" smtClean="0"/>
                        <a:t>Octets: 1</a:t>
                      </a:r>
                      <a:endParaRPr lang="en-US" sz="1400" dirty="0"/>
                    </a:p>
                  </a:txBody>
                  <a:tcPr/>
                </a:tc>
                <a:tc>
                  <a:txBody>
                    <a:bodyPr/>
                    <a:lstStyle/>
                    <a:p>
                      <a:r>
                        <a:rPr lang="en-US" sz="1400" dirty="0" smtClean="0"/>
                        <a:t>…</a:t>
                      </a:r>
                      <a:endParaRPr lang="en-US" sz="1400" dirty="0"/>
                    </a:p>
                  </a:txBody>
                  <a:tcPr/>
                </a:tc>
                <a:tc>
                  <a:txBody>
                    <a:bodyPr/>
                    <a:lstStyle/>
                    <a:p>
                      <a:r>
                        <a:rPr lang="en-US" sz="1400" dirty="0" smtClean="0"/>
                        <a:t>1</a:t>
                      </a:r>
                      <a:endParaRPr lang="en-US" sz="1400" dirty="0"/>
                    </a:p>
                  </a:txBody>
                  <a:tcPr/>
                </a:tc>
              </a:tr>
              <a:tr h="370840">
                <a:tc>
                  <a:txBody>
                    <a:bodyPr/>
                    <a:lstStyle/>
                    <a:p>
                      <a:r>
                        <a:rPr lang="en-US" sz="1400" dirty="0" smtClean="0"/>
                        <a:t>Number N of</a:t>
                      </a:r>
                      <a:r>
                        <a:rPr lang="en-US" sz="1400" baseline="0" dirty="0" smtClean="0"/>
                        <a:t> aggregated packets </a:t>
                      </a:r>
                      <a:endParaRPr lang="en-US" sz="1400" dirty="0"/>
                    </a:p>
                  </a:txBody>
                  <a:tcPr/>
                </a:tc>
                <a:tc>
                  <a:txBody>
                    <a:bodyPr/>
                    <a:lstStyle/>
                    <a:p>
                      <a:r>
                        <a:rPr lang="en-US" sz="1400" dirty="0" smtClean="0"/>
                        <a:t>Reserved</a:t>
                      </a:r>
                      <a:endParaRPr lang="en-US" sz="1400" dirty="0"/>
                    </a:p>
                  </a:txBody>
                  <a:tcPr/>
                </a:tc>
                <a:tc>
                  <a:txBody>
                    <a:bodyPr/>
                    <a:lstStyle/>
                    <a:p>
                      <a:r>
                        <a:rPr lang="en-US" sz="1400" dirty="0" smtClean="0"/>
                        <a:t>Size of the aggregated packet 1</a:t>
                      </a:r>
                      <a:endParaRPr lang="en-US" sz="1400" dirty="0"/>
                    </a:p>
                  </a:txBody>
                  <a:tcPr/>
                </a:tc>
                <a:tc>
                  <a:txBody>
                    <a:bodyPr/>
                    <a:lstStyle/>
                    <a:p>
                      <a:r>
                        <a:rPr lang="en-US" sz="1400" dirty="0" smtClean="0"/>
                        <a:t>…</a:t>
                      </a:r>
                      <a:endParaRPr lang="en-US" sz="1400" dirty="0"/>
                    </a:p>
                  </a:txBody>
                  <a:tcPr/>
                </a:tc>
                <a:tc>
                  <a:txBody>
                    <a:bodyPr/>
                    <a:lstStyle/>
                    <a:p>
                      <a:r>
                        <a:rPr lang="en-US" sz="1400" dirty="0" smtClean="0"/>
                        <a:t>Size of the aggregated packet N</a:t>
                      </a:r>
                      <a:endParaRPr lang="en-US" sz="1400" dirty="0"/>
                    </a:p>
                  </a:txBody>
                  <a:tcPr/>
                </a:tc>
              </a:tr>
            </a:tbl>
          </a:graphicData>
        </a:graphic>
      </p:graphicFrame>
      <p:cxnSp>
        <p:nvCxnSpPr>
          <p:cNvPr id="10" name="Straight Connector 9"/>
          <p:cNvCxnSpPr/>
          <p:nvPr/>
        </p:nvCxnSpPr>
        <p:spPr bwMode="auto">
          <a:xfrm flipH="1">
            <a:off x="683568" y="2060848"/>
            <a:ext cx="5832648" cy="86409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8460432" y="2060848"/>
            <a:ext cx="0" cy="86409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114068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654968"/>
          </a:xfrm>
        </p:spPr>
        <p:txBody>
          <a:bodyPr/>
          <a:lstStyle/>
          <a:p>
            <a:r>
              <a:rPr lang="en-US" dirty="0" smtClean="0"/>
              <a:t>Preliminary </a:t>
            </a:r>
            <a:r>
              <a:rPr lang="en-US" dirty="0" smtClean="0"/>
              <a:t>results (1)</a:t>
            </a:r>
            <a:endParaRPr lang="en-US" dirty="0"/>
          </a:p>
        </p:txBody>
      </p:sp>
      <p:sp>
        <p:nvSpPr>
          <p:cNvPr id="3" name="Content Placeholder 2"/>
          <p:cNvSpPr>
            <a:spLocks noGrp="1"/>
          </p:cNvSpPr>
          <p:nvPr>
            <p:ph idx="1"/>
          </p:nvPr>
        </p:nvSpPr>
        <p:spPr>
          <a:xfrm>
            <a:off x="683568" y="1196752"/>
            <a:ext cx="7772400" cy="4755232"/>
          </a:xfrm>
        </p:spPr>
        <p:txBody>
          <a:bodyPr numCol="2"/>
          <a:lstStyle/>
          <a:p>
            <a:endParaRPr lang="en-US" sz="2000" dirty="0" smtClean="0"/>
          </a:p>
          <a:p>
            <a:pPr marL="0" indent="0">
              <a:buNone/>
            </a:pPr>
            <a:r>
              <a:rPr lang="en-US" sz="2000" dirty="0" smtClean="0"/>
              <a:t>			</a:t>
            </a:r>
            <a:endParaRPr lang="en-US" sz="2000" dirty="0" smtClean="0"/>
          </a:p>
          <a:p>
            <a:pPr lvl="1"/>
            <a:r>
              <a:rPr lang="en-US" sz="1800" dirty="0" smtClean="0"/>
              <a:t>Packet </a:t>
            </a:r>
            <a:r>
              <a:rPr lang="en-US" sz="1800" dirty="0" smtClean="0"/>
              <a:t>birth: 2 packets /s</a:t>
            </a:r>
          </a:p>
          <a:p>
            <a:pPr lvl="1"/>
            <a:endParaRPr lang="en-US" sz="2000" dirty="0"/>
          </a:p>
          <a:p>
            <a:pPr lvl="1"/>
            <a:endParaRPr lang="en-US" sz="2000" dirty="0" smtClean="0"/>
          </a:p>
          <a:p>
            <a:pPr lvl="1"/>
            <a:endParaRPr lang="en-US" sz="2000" dirty="0"/>
          </a:p>
          <a:p>
            <a:pPr lvl="1"/>
            <a:endParaRPr lang="en-US" sz="2000" dirty="0" smtClean="0"/>
          </a:p>
          <a:p>
            <a:pPr lvl="1"/>
            <a:endParaRPr lang="en-US" sz="2000" dirty="0" smtClean="0"/>
          </a:p>
          <a:p>
            <a:pPr lvl="1"/>
            <a:r>
              <a:rPr lang="en-US" sz="2000" dirty="0" smtClean="0"/>
              <a:t>Packet birth: 2 packets/5s</a:t>
            </a:r>
          </a:p>
          <a:p>
            <a:endParaRPr lang="en-US" dirty="0"/>
          </a:p>
        </p:txBody>
      </p:sp>
      <p:sp>
        <p:nvSpPr>
          <p:cNvPr id="4" name="Date Placeholder 3"/>
          <p:cNvSpPr>
            <a:spLocks noGrp="1"/>
          </p:cNvSpPr>
          <p:nvPr>
            <p:ph type="dt" sz="half" idx="10"/>
          </p:nvPr>
        </p:nvSpPr>
        <p:spPr/>
        <p:txBody>
          <a:bodyPr/>
          <a:lstStyle/>
          <a:p>
            <a:r>
              <a:rPr lang="en-US" altLang="en-US" dirty="0"/>
              <a:t>&lt;month year&gt;</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&lt;author&gt;, &lt;company&gt;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17</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230166962"/>
              </p:ext>
            </p:extLst>
          </p:nvPr>
        </p:nvGraphicFramePr>
        <p:xfrm>
          <a:off x="611560" y="2420888"/>
          <a:ext cx="8064896" cy="1483360"/>
        </p:xfrm>
        <a:graphic>
          <a:graphicData uri="http://schemas.openxmlformats.org/drawingml/2006/table">
            <a:tbl>
              <a:tblPr firstRow="1" bandRow="1">
                <a:tableStyleId>{5940675A-B579-460E-94D1-54222C63F5DA}</a:tableStyleId>
              </a:tblPr>
              <a:tblGrid>
                <a:gridCol w="2592288"/>
                <a:gridCol w="1800200"/>
                <a:gridCol w="2016224"/>
                <a:gridCol w="1656184"/>
              </a:tblGrid>
              <a:tr h="370840">
                <a:tc>
                  <a:txBody>
                    <a:bodyPr/>
                    <a:lstStyle/>
                    <a:p>
                      <a:endParaRPr lang="en-US" dirty="0"/>
                    </a:p>
                  </a:txBody>
                  <a:tcPr/>
                </a:tc>
                <a:tc>
                  <a:txBody>
                    <a:bodyPr/>
                    <a:lstStyle/>
                    <a:p>
                      <a:r>
                        <a:rPr lang="en-US" dirty="0" smtClean="0"/>
                        <a:t>No </a:t>
                      </a:r>
                      <a:r>
                        <a:rPr lang="en-US" dirty="0" smtClean="0"/>
                        <a:t>LCT</a:t>
                      </a:r>
                      <a:endParaRPr lang="en-US" dirty="0"/>
                    </a:p>
                  </a:txBody>
                  <a:tcPr/>
                </a:tc>
                <a:tc>
                  <a:txBody>
                    <a:bodyPr/>
                    <a:lstStyle/>
                    <a:p>
                      <a:r>
                        <a:rPr lang="en-US" dirty="0" smtClean="0"/>
                        <a:t>LCT </a:t>
                      </a:r>
                      <a:r>
                        <a:rPr lang="en-US" dirty="0" smtClean="0"/>
                        <a:t>= 3.0</a:t>
                      </a:r>
                      <a:endParaRPr lang="en-US" dirty="0"/>
                    </a:p>
                  </a:txBody>
                  <a:tcPr/>
                </a:tc>
                <a:tc>
                  <a:txBody>
                    <a:bodyPr/>
                    <a:lstStyle/>
                    <a:p>
                      <a:r>
                        <a:rPr lang="en-US" dirty="0" smtClean="0"/>
                        <a:t>LCT = </a:t>
                      </a:r>
                      <a:r>
                        <a:rPr lang="en-US" dirty="0" smtClean="0"/>
                        <a:t>7.0</a:t>
                      </a:r>
                      <a:endParaRPr lang="en-US" dirty="0"/>
                    </a:p>
                  </a:txBody>
                  <a:tcPr/>
                </a:tc>
              </a:tr>
              <a:tr h="370840">
                <a:tc>
                  <a:txBody>
                    <a:bodyPr/>
                    <a:lstStyle/>
                    <a:p>
                      <a:r>
                        <a:rPr lang="en-US" dirty="0" smtClean="0"/>
                        <a:t>E2E</a:t>
                      </a:r>
                      <a:r>
                        <a:rPr lang="en-US" baseline="0" dirty="0" smtClean="0"/>
                        <a:t> success ratio (%)</a:t>
                      </a:r>
                      <a:endParaRPr lang="en-US" dirty="0"/>
                    </a:p>
                  </a:txBody>
                  <a:tcPr/>
                </a:tc>
                <a:tc>
                  <a:txBody>
                    <a:bodyPr/>
                    <a:lstStyle/>
                    <a:p>
                      <a:pPr marL="0" algn="r" defTabSz="914400" rtl="0" eaLnBrk="1" fontAlgn="b" latinLnBrk="0" hangingPunct="1"/>
                      <a:r>
                        <a:rPr lang="en-US" sz="1800" kern="1200" dirty="0">
                          <a:solidFill>
                            <a:schemeClr val="tx1"/>
                          </a:solidFill>
                          <a:latin typeface="+mn-lt"/>
                          <a:ea typeface="+mn-ea"/>
                          <a:cs typeface="+mn-cs"/>
                        </a:rPr>
                        <a:t>49.209</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58.948</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76.037</a:t>
                      </a:r>
                    </a:p>
                  </a:txBody>
                  <a:tcPr marL="9525" marR="9525" marT="9525" marB="0" anchor="b"/>
                </a:tc>
              </a:tr>
              <a:tr h="370840">
                <a:tc>
                  <a:txBody>
                    <a:bodyPr/>
                    <a:lstStyle/>
                    <a:p>
                      <a:r>
                        <a:rPr lang="en-US" dirty="0" smtClean="0"/>
                        <a:t>Average E2E </a:t>
                      </a:r>
                      <a:r>
                        <a:rPr lang="en-US" dirty="0" smtClean="0"/>
                        <a:t>delay (s)</a:t>
                      </a:r>
                      <a:endParaRPr lang="en-US" dirty="0"/>
                    </a:p>
                  </a:txBody>
                  <a:tcPr/>
                </a:tc>
                <a:tc>
                  <a:txBody>
                    <a:bodyPr/>
                    <a:lstStyle/>
                    <a:p>
                      <a:pPr marL="0" algn="r" defTabSz="914400" rtl="0" eaLnBrk="1" fontAlgn="b" latinLnBrk="0" hangingPunct="1"/>
                      <a:r>
                        <a:rPr lang="en-US" sz="1800" kern="1200" dirty="0">
                          <a:solidFill>
                            <a:schemeClr val="tx1"/>
                          </a:solidFill>
                          <a:latin typeface="+mn-lt"/>
                          <a:ea typeface="+mn-ea"/>
                          <a:cs typeface="+mn-cs"/>
                        </a:rPr>
                        <a:t>0.020254</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0.023117</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0.03998</a:t>
                      </a:r>
                    </a:p>
                  </a:txBody>
                  <a:tcPr marL="9525" marR="9525" marT="9525" marB="0" anchor="b"/>
                </a:tc>
              </a:tr>
              <a:tr h="370840">
                <a:tc>
                  <a:txBody>
                    <a:bodyPr/>
                    <a:lstStyle/>
                    <a:p>
                      <a:r>
                        <a:rPr lang="en-US" dirty="0" smtClean="0"/>
                        <a:t>Average Number of hops</a:t>
                      </a:r>
                      <a:endParaRPr lang="en-US" dirty="0"/>
                    </a:p>
                  </a:txBody>
                  <a:tcPr/>
                </a:tc>
                <a:tc>
                  <a:txBody>
                    <a:bodyPr/>
                    <a:lstStyle/>
                    <a:p>
                      <a:pPr marL="0" algn="r" defTabSz="914400" rtl="0" eaLnBrk="1" fontAlgn="b" latinLnBrk="0" hangingPunct="1"/>
                      <a:r>
                        <a:rPr lang="en-US" sz="1800" kern="1200" dirty="0">
                          <a:solidFill>
                            <a:schemeClr val="tx1"/>
                          </a:solidFill>
                          <a:latin typeface="+mn-lt"/>
                          <a:ea typeface="+mn-ea"/>
                          <a:cs typeface="+mn-cs"/>
                        </a:rPr>
                        <a:t>2.142</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2.501</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4.430</a:t>
                      </a:r>
                    </a:p>
                  </a:txBody>
                  <a:tcPr marL="9525" marR="9525" marT="9525" marB="0" anchor="b"/>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728142240"/>
              </p:ext>
            </p:extLst>
          </p:nvPr>
        </p:nvGraphicFramePr>
        <p:xfrm>
          <a:off x="611560" y="4653136"/>
          <a:ext cx="8064896" cy="1483360"/>
        </p:xfrm>
        <a:graphic>
          <a:graphicData uri="http://schemas.openxmlformats.org/drawingml/2006/table">
            <a:tbl>
              <a:tblPr firstRow="1" bandRow="1">
                <a:tableStyleId>{5940675A-B579-460E-94D1-54222C63F5DA}</a:tableStyleId>
              </a:tblPr>
              <a:tblGrid>
                <a:gridCol w="2592288"/>
                <a:gridCol w="1800200"/>
                <a:gridCol w="2016224"/>
                <a:gridCol w="1656184"/>
              </a:tblGrid>
              <a:tr h="370840">
                <a:tc>
                  <a:txBody>
                    <a:bodyPr/>
                    <a:lstStyle/>
                    <a:p>
                      <a:endParaRPr lang="en-US" dirty="0"/>
                    </a:p>
                  </a:txBody>
                  <a:tcPr/>
                </a:tc>
                <a:tc>
                  <a:txBody>
                    <a:bodyPr/>
                    <a:lstStyle/>
                    <a:p>
                      <a:r>
                        <a:rPr lang="en-US" dirty="0" smtClean="0"/>
                        <a:t>No LCT</a:t>
                      </a:r>
                      <a:endParaRPr lang="en-US" dirty="0"/>
                    </a:p>
                  </a:txBody>
                  <a:tcPr/>
                </a:tc>
                <a:tc>
                  <a:txBody>
                    <a:bodyPr/>
                    <a:lstStyle/>
                    <a:p>
                      <a:r>
                        <a:rPr lang="en-US" dirty="0" smtClean="0"/>
                        <a:t>LCT = 3.0</a:t>
                      </a:r>
                      <a:endParaRPr lang="en-US" dirty="0"/>
                    </a:p>
                  </a:txBody>
                  <a:tcPr/>
                </a:tc>
                <a:tc>
                  <a:txBody>
                    <a:bodyPr/>
                    <a:lstStyle/>
                    <a:p>
                      <a:r>
                        <a:rPr lang="en-US" dirty="0" smtClean="0"/>
                        <a:t>LCT = 7.0</a:t>
                      </a:r>
                      <a:endParaRPr lang="en-US" dirty="0"/>
                    </a:p>
                  </a:txBody>
                  <a:tcPr/>
                </a:tc>
              </a:tr>
              <a:tr h="370840">
                <a:tc>
                  <a:txBody>
                    <a:bodyPr/>
                    <a:lstStyle/>
                    <a:p>
                      <a:r>
                        <a:rPr lang="en-US" dirty="0" smtClean="0"/>
                        <a:t>E2E</a:t>
                      </a:r>
                      <a:r>
                        <a:rPr lang="en-US" baseline="0" dirty="0" smtClean="0"/>
                        <a:t> success ratio (%)</a:t>
                      </a:r>
                      <a:endParaRPr lang="en-US" dirty="0"/>
                    </a:p>
                  </a:txBody>
                  <a:tcPr/>
                </a:tc>
                <a:tc>
                  <a:txBody>
                    <a:bodyPr/>
                    <a:lstStyle/>
                    <a:p>
                      <a:pPr algn="r" fontAlgn="b"/>
                      <a:r>
                        <a:rPr lang="en-US" sz="1800" kern="1200" baseline="0" dirty="0">
                          <a:solidFill>
                            <a:schemeClr val="tx1"/>
                          </a:solidFill>
                          <a:latin typeface="+mn-lt"/>
                          <a:ea typeface="+mn-ea"/>
                          <a:cs typeface="+mn-cs"/>
                        </a:rPr>
                        <a:t>99.290</a:t>
                      </a:r>
                    </a:p>
                  </a:txBody>
                  <a:tcPr marL="9525" marR="9525" marT="9525" marB="0" anchor="b"/>
                </a:tc>
                <a:tc>
                  <a:txBody>
                    <a:bodyPr/>
                    <a:lstStyle/>
                    <a:p>
                      <a:pPr algn="r" fontAlgn="b"/>
                      <a:r>
                        <a:rPr lang="en-US" sz="1800" kern="1200" baseline="0" dirty="0">
                          <a:solidFill>
                            <a:schemeClr val="tx1"/>
                          </a:solidFill>
                          <a:latin typeface="+mn-lt"/>
                          <a:ea typeface="+mn-ea"/>
                          <a:cs typeface="+mn-cs"/>
                        </a:rPr>
                        <a:t>98.948</a:t>
                      </a:r>
                    </a:p>
                  </a:txBody>
                  <a:tcPr marL="9525" marR="9525" marT="9525" marB="0" anchor="b"/>
                </a:tc>
                <a:tc>
                  <a:txBody>
                    <a:bodyPr/>
                    <a:lstStyle/>
                    <a:p>
                      <a:pPr algn="r" fontAlgn="b"/>
                      <a:r>
                        <a:rPr lang="en-US" sz="1800" kern="1200" baseline="0" dirty="0">
                          <a:solidFill>
                            <a:schemeClr val="tx1"/>
                          </a:solidFill>
                          <a:latin typeface="+mn-lt"/>
                          <a:ea typeface="+mn-ea"/>
                          <a:cs typeface="+mn-cs"/>
                        </a:rPr>
                        <a:t>98.753</a:t>
                      </a:r>
                    </a:p>
                  </a:txBody>
                  <a:tcPr marL="9525" marR="9525" marT="9525" marB="0" anchor="b"/>
                </a:tc>
              </a:tr>
              <a:tr h="370840">
                <a:tc>
                  <a:txBody>
                    <a:bodyPr/>
                    <a:lstStyle/>
                    <a:p>
                      <a:r>
                        <a:rPr lang="en-US" dirty="0" smtClean="0"/>
                        <a:t>Average</a:t>
                      </a:r>
                      <a:r>
                        <a:rPr lang="en-US" baseline="0" dirty="0" smtClean="0"/>
                        <a:t> </a:t>
                      </a:r>
                      <a:r>
                        <a:rPr lang="en-US" dirty="0" smtClean="0"/>
                        <a:t>E2E </a:t>
                      </a:r>
                      <a:r>
                        <a:rPr lang="en-US" dirty="0" smtClean="0"/>
                        <a:t>delay (s)</a:t>
                      </a:r>
                      <a:endParaRPr lang="en-US" dirty="0"/>
                    </a:p>
                  </a:txBody>
                  <a:tcPr/>
                </a:tc>
                <a:tc>
                  <a:txBody>
                    <a:bodyPr/>
                    <a:lstStyle/>
                    <a:p>
                      <a:pPr algn="r" fontAlgn="b"/>
                      <a:r>
                        <a:rPr lang="en-US" sz="1800" kern="1200" baseline="0">
                          <a:solidFill>
                            <a:schemeClr val="tx1"/>
                          </a:solidFill>
                          <a:latin typeface="+mn-lt"/>
                          <a:ea typeface="+mn-ea"/>
                          <a:cs typeface="+mn-cs"/>
                        </a:rPr>
                        <a:t>0.017359</a:t>
                      </a:r>
                    </a:p>
                  </a:txBody>
                  <a:tcPr marL="9525" marR="9525" marT="9525" marB="0" anchor="b"/>
                </a:tc>
                <a:tc>
                  <a:txBody>
                    <a:bodyPr/>
                    <a:lstStyle/>
                    <a:p>
                      <a:pPr algn="r" fontAlgn="b"/>
                      <a:r>
                        <a:rPr lang="en-US" sz="1800" kern="1200" baseline="0">
                          <a:solidFill>
                            <a:schemeClr val="tx1"/>
                          </a:solidFill>
                          <a:latin typeface="+mn-lt"/>
                          <a:ea typeface="+mn-ea"/>
                          <a:cs typeface="+mn-cs"/>
                        </a:rPr>
                        <a:t>0.019462</a:t>
                      </a:r>
                    </a:p>
                  </a:txBody>
                  <a:tcPr marL="9525" marR="9525" marT="9525" marB="0" anchor="b"/>
                </a:tc>
                <a:tc>
                  <a:txBody>
                    <a:bodyPr/>
                    <a:lstStyle/>
                    <a:p>
                      <a:pPr algn="r" fontAlgn="b"/>
                      <a:r>
                        <a:rPr lang="en-US" sz="1800" kern="1200" baseline="0" dirty="0">
                          <a:solidFill>
                            <a:schemeClr val="tx1"/>
                          </a:solidFill>
                          <a:latin typeface="+mn-lt"/>
                          <a:ea typeface="+mn-ea"/>
                          <a:cs typeface="+mn-cs"/>
                        </a:rPr>
                        <a:t>0.039918</a:t>
                      </a:r>
                    </a:p>
                  </a:txBody>
                  <a:tcPr marL="9525" marR="9525" marT="9525" marB="0" anchor="b"/>
                </a:tc>
              </a:tr>
              <a:tr h="370840">
                <a:tc>
                  <a:txBody>
                    <a:bodyPr/>
                    <a:lstStyle/>
                    <a:p>
                      <a:r>
                        <a:rPr lang="en-US" dirty="0" smtClean="0"/>
                        <a:t>Average Number of hops</a:t>
                      </a:r>
                      <a:endParaRPr lang="en-US" dirty="0"/>
                    </a:p>
                  </a:txBody>
                  <a:tcPr/>
                </a:tc>
                <a:tc>
                  <a:txBody>
                    <a:bodyPr/>
                    <a:lstStyle/>
                    <a:p>
                      <a:pPr algn="r" fontAlgn="b"/>
                      <a:r>
                        <a:rPr lang="en-US" sz="1800" kern="1200" dirty="0">
                          <a:solidFill>
                            <a:schemeClr val="tx1"/>
                          </a:solidFill>
                          <a:latin typeface="+mn-lt"/>
                          <a:ea typeface="+mn-ea"/>
                          <a:cs typeface="+mn-cs"/>
                        </a:rPr>
                        <a:t>2.101</a:t>
                      </a:r>
                    </a:p>
                  </a:txBody>
                  <a:tcPr marL="9525" marR="9525" marT="9525" marB="0" anchor="b"/>
                </a:tc>
                <a:tc>
                  <a:txBody>
                    <a:bodyPr/>
                    <a:lstStyle/>
                    <a:p>
                      <a:pPr algn="r" fontAlgn="b"/>
                      <a:r>
                        <a:rPr lang="en-US" sz="1800" kern="1200" dirty="0">
                          <a:solidFill>
                            <a:schemeClr val="tx1"/>
                          </a:solidFill>
                          <a:latin typeface="+mn-lt"/>
                          <a:ea typeface="+mn-ea"/>
                          <a:cs typeface="+mn-cs"/>
                        </a:rPr>
                        <a:t>2.356</a:t>
                      </a:r>
                    </a:p>
                  </a:txBody>
                  <a:tcPr marL="9525" marR="9525" marT="9525" marB="0" anchor="b"/>
                </a:tc>
                <a:tc>
                  <a:txBody>
                    <a:bodyPr/>
                    <a:lstStyle/>
                    <a:p>
                      <a:pPr algn="r" fontAlgn="b"/>
                      <a:r>
                        <a:rPr lang="en-US" sz="1800" kern="1200" dirty="0">
                          <a:solidFill>
                            <a:schemeClr val="tx1"/>
                          </a:solidFill>
                          <a:latin typeface="+mn-lt"/>
                          <a:ea typeface="+mn-ea"/>
                          <a:cs typeface="+mn-cs"/>
                        </a:rPr>
                        <a:t>4.683</a:t>
                      </a:r>
                    </a:p>
                  </a:txBody>
                  <a:tcPr marL="9525" marR="9525" marT="9525" marB="0" anchor="b"/>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677840938"/>
              </p:ext>
            </p:extLst>
          </p:nvPr>
        </p:nvGraphicFramePr>
        <p:xfrm>
          <a:off x="611560" y="1196752"/>
          <a:ext cx="7992888" cy="792480"/>
        </p:xfrm>
        <a:graphic>
          <a:graphicData uri="http://schemas.openxmlformats.org/drawingml/2006/table">
            <a:tbl>
              <a:tblPr firstRow="1" bandRow="1">
                <a:tableStyleId>{5C22544A-7EE6-4342-B048-85BDC9FD1C3A}</a:tableStyleId>
              </a:tblPr>
              <a:tblGrid>
                <a:gridCol w="3996444"/>
                <a:gridCol w="3996444"/>
              </a:tblGrid>
              <a:tr h="370840">
                <a:tc>
                  <a:txBody>
                    <a:bodyPr/>
                    <a:lstStyle/>
                    <a:p>
                      <a:pPr marL="285750" indent="-285750" algn="l" defTabSz="914400" rtl="0" eaLnBrk="1" latinLnBrk="0" hangingPunct="1">
                        <a:buFont typeface="Arial" panose="020B0604020202020204" pitchFamily="34" charset="0"/>
                        <a:buChar char="•"/>
                      </a:pPr>
                      <a:r>
                        <a:rPr lang="en-US" sz="2000" b="0" kern="1200" dirty="0" smtClean="0">
                          <a:solidFill>
                            <a:schemeClr val="tx1"/>
                          </a:solidFill>
                          <a:latin typeface="+mj-lt"/>
                          <a:ea typeface="+mn-ea"/>
                          <a:cs typeface="+mn-cs"/>
                        </a:rPr>
                        <a:t>Number of nodes: 11x11</a:t>
                      </a:r>
                      <a:endParaRPr lang="en-US" sz="2000" b="0" kern="1200" dirty="0">
                        <a:solidFill>
                          <a:schemeClr val="tx1"/>
                        </a:solidFill>
                        <a:latin typeface="+mj-lt"/>
                        <a:ea typeface="+mn-ea"/>
                        <a:cs typeface="+mn-cs"/>
                      </a:endParaRPr>
                    </a:p>
                  </a:txBody>
                  <a:tcPr>
                    <a:noFill/>
                  </a:tcPr>
                </a:tc>
                <a:tc>
                  <a:txBody>
                    <a:bodyPr/>
                    <a:lstStyle/>
                    <a:p>
                      <a:pPr marL="285750" indent="-285750" algn="l" defTabSz="914400" rtl="0" eaLnBrk="1" latinLnBrk="0" hangingPunct="1">
                        <a:buFont typeface="Arial" panose="020B0604020202020204" pitchFamily="34" charset="0"/>
                        <a:buChar char="•"/>
                      </a:pPr>
                      <a:r>
                        <a:rPr lang="en-US" sz="2000" b="0" kern="1200" dirty="0" smtClean="0">
                          <a:solidFill>
                            <a:schemeClr val="tx1"/>
                          </a:solidFill>
                          <a:latin typeface="+mj-lt"/>
                          <a:ea typeface="+mn-ea"/>
                          <a:cs typeface="+mn-cs"/>
                        </a:rPr>
                        <a:t>Simulator: Qualnet</a:t>
                      </a:r>
                      <a:endParaRPr lang="en-US" sz="2000" b="0" kern="1200" dirty="0">
                        <a:solidFill>
                          <a:schemeClr val="tx1"/>
                        </a:solidFill>
                        <a:latin typeface="+mj-lt"/>
                        <a:ea typeface="+mn-ea"/>
                        <a:cs typeface="+mn-cs"/>
                      </a:endParaRPr>
                    </a:p>
                  </a:txBody>
                  <a:tcPr>
                    <a:noFill/>
                  </a:tcPr>
                </a:tc>
              </a:tr>
              <a:tr h="370840">
                <a:tc>
                  <a:txBody>
                    <a:bodyPr/>
                    <a:lstStyle/>
                    <a:p>
                      <a:pPr marL="285750" indent="-285750" algn="l" defTabSz="914400" rtl="0" eaLnBrk="1" latinLnBrk="0" hangingPunct="1">
                        <a:buFont typeface="Arial" panose="020B0604020202020204" pitchFamily="34" charset="0"/>
                        <a:buChar char="•"/>
                      </a:pPr>
                      <a:r>
                        <a:rPr lang="en-US" sz="2000" b="0" kern="1200" dirty="0" smtClean="0">
                          <a:solidFill>
                            <a:schemeClr val="tx1"/>
                          </a:solidFill>
                          <a:latin typeface="+mj-lt"/>
                          <a:ea typeface="+mn-ea"/>
                          <a:cs typeface="+mn-cs"/>
                        </a:rPr>
                        <a:t>Metric: SINR</a:t>
                      </a:r>
                      <a:endParaRPr lang="en-US" sz="2000" b="0" kern="1200" dirty="0">
                        <a:solidFill>
                          <a:schemeClr val="tx1"/>
                        </a:solidFill>
                        <a:latin typeface="+mj-lt"/>
                        <a:ea typeface="+mn-ea"/>
                        <a:cs typeface="+mn-cs"/>
                      </a:endParaRPr>
                    </a:p>
                  </a:txBody>
                  <a:tcPr>
                    <a:noFill/>
                  </a:tcPr>
                </a:tc>
                <a:tc>
                  <a:txBody>
                    <a:bodyPr/>
                    <a:lstStyle/>
                    <a:p>
                      <a:pPr marL="285750" indent="-285750" algn="l" defTabSz="914400" rtl="0" eaLnBrk="1" latinLnBrk="0" hangingPunct="1">
                        <a:buFont typeface="Arial" panose="020B0604020202020204" pitchFamily="34" charset="0"/>
                        <a:buChar char="•"/>
                      </a:pPr>
                      <a:endParaRPr lang="en-US" sz="2000" b="0" kern="1200" dirty="0">
                        <a:solidFill>
                          <a:schemeClr val="tx1"/>
                        </a:solidFill>
                        <a:latin typeface="+mj-lt"/>
                        <a:ea typeface="+mn-ea"/>
                        <a:cs typeface="+mn-cs"/>
                      </a:endParaRPr>
                    </a:p>
                  </a:txBody>
                  <a:tcPr>
                    <a:noFill/>
                  </a:tcPr>
                </a:tc>
              </a:tr>
            </a:tbl>
          </a:graphicData>
        </a:graphic>
      </p:graphicFrame>
    </p:spTree>
    <p:extLst>
      <p:ext uri="{BB962C8B-B14F-4D97-AF65-F5344CB8AC3E}">
        <p14:creationId xmlns:p14="http://schemas.microsoft.com/office/powerpoint/2010/main" val="5420035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2400" cy="654968"/>
          </a:xfrm>
        </p:spPr>
        <p:txBody>
          <a:bodyPr/>
          <a:lstStyle/>
          <a:p>
            <a:r>
              <a:rPr lang="en-US" dirty="0"/>
              <a:t>Preliminary results </a:t>
            </a:r>
            <a:r>
              <a:rPr lang="en-US" dirty="0" smtClean="0"/>
              <a:t>(2)</a:t>
            </a:r>
            <a:endParaRPr lang="en-US" dirty="0"/>
          </a:p>
        </p:txBody>
      </p:sp>
      <p:sp>
        <p:nvSpPr>
          <p:cNvPr id="3" name="Content Placeholder 2"/>
          <p:cNvSpPr>
            <a:spLocks noGrp="1"/>
          </p:cNvSpPr>
          <p:nvPr>
            <p:ph idx="1"/>
          </p:nvPr>
        </p:nvSpPr>
        <p:spPr>
          <a:xfrm>
            <a:off x="683568" y="1196752"/>
            <a:ext cx="7772400" cy="4755232"/>
          </a:xfrm>
        </p:spPr>
        <p:txBody>
          <a:bodyPr/>
          <a:lstStyle/>
          <a:p>
            <a:r>
              <a:rPr lang="en-US" sz="2000" dirty="0"/>
              <a:t>Number of nodes: </a:t>
            </a:r>
            <a:r>
              <a:rPr lang="en-US" sz="2000" dirty="0" smtClean="0"/>
              <a:t>33 </a:t>
            </a:r>
            <a:r>
              <a:rPr lang="en-US" sz="2000" dirty="0"/>
              <a:t>x </a:t>
            </a:r>
            <a:r>
              <a:rPr lang="en-US" sz="2000" dirty="0" smtClean="0"/>
              <a:t>33</a:t>
            </a:r>
            <a:endParaRPr lang="en-US" sz="2000" dirty="0"/>
          </a:p>
          <a:p>
            <a:r>
              <a:rPr lang="en-US" sz="2000" dirty="0"/>
              <a:t>Metric: SINR</a:t>
            </a:r>
          </a:p>
          <a:p>
            <a:pPr lvl="1"/>
            <a:r>
              <a:rPr lang="en-US" sz="1800" dirty="0"/>
              <a:t>Packet birth: 2 packets /s</a:t>
            </a:r>
          </a:p>
          <a:p>
            <a:pPr lvl="1"/>
            <a:endParaRPr lang="en-US" sz="2000" dirty="0"/>
          </a:p>
          <a:p>
            <a:pPr lvl="1"/>
            <a:endParaRPr lang="en-US" sz="2000" dirty="0"/>
          </a:p>
          <a:p>
            <a:pPr lvl="1"/>
            <a:endParaRPr lang="en-US" sz="2000" dirty="0"/>
          </a:p>
          <a:p>
            <a:pPr lvl="1"/>
            <a:endParaRPr lang="en-US" sz="2000" dirty="0"/>
          </a:p>
          <a:p>
            <a:pPr lvl="1"/>
            <a:endParaRPr lang="en-US" sz="2000" dirty="0"/>
          </a:p>
          <a:p>
            <a:pPr lvl="1"/>
            <a:r>
              <a:rPr lang="en-US" sz="2000" dirty="0"/>
              <a:t>Packet birth: 2 packets/5s</a:t>
            </a:r>
          </a:p>
          <a:p>
            <a:endParaRPr lang="en-US" dirty="0"/>
          </a:p>
        </p:txBody>
      </p:sp>
      <p:sp>
        <p:nvSpPr>
          <p:cNvPr id="4" name="Date Placeholder 3"/>
          <p:cNvSpPr>
            <a:spLocks noGrp="1"/>
          </p:cNvSpPr>
          <p:nvPr>
            <p:ph type="dt" sz="half" idx="10"/>
          </p:nvPr>
        </p:nvSpPr>
        <p:spPr/>
        <p:txBody>
          <a:bodyPr/>
          <a:lstStyle/>
          <a:p>
            <a:r>
              <a:rPr lang="en-US" altLang="en-US" dirty="0"/>
              <a:t>&lt;month year&gt;</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&lt;author&gt;, &lt;company&gt;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18</a:t>
            </a:fld>
            <a:endParaRPr lang="en-US" altLang="en-US"/>
          </a:p>
        </p:txBody>
      </p:sp>
      <p:graphicFrame>
        <p:nvGraphicFramePr>
          <p:cNvPr id="12" name="Table 11"/>
          <p:cNvGraphicFramePr>
            <a:graphicFrameLocks noGrp="1"/>
          </p:cNvGraphicFramePr>
          <p:nvPr>
            <p:extLst>
              <p:ext uri="{D42A27DB-BD31-4B8C-83A1-F6EECF244321}">
                <p14:modId xmlns:p14="http://schemas.microsoft.com/office/powerpoint/2010/main" val="3111314973"/>
              </p:ext>
            </p:extLst>
          </p:nvPr>
        </p:nvGraphicFramePr>
        <p:xfrm>
          <a:off x="611560" y="2420888"/>
          <a:ext cx="8064896" cy="1483360"/>
        </p:xfrm>
        <a:graphic>
          <a:graphicData uri="http://schemas.openxmlformats.org/drawingml/2006/table">
            <a:tbl>
              <a:tblPr firstRow="1" bandRow="1">
                <a:tableStyleId>{5940675A-B579-460E-94D1-54222C63F5DA}</a:tableStyleId>
              </a:tblPr>
              <a:tblGrid>
                <a:gridCol w="2592288"/>
                <a:gridCol w="1800200"/>
                <a:gridCol w="2016224"/>
                <a:gridCol w="1656184"/>
              </a:tblGrid>
              <a:tr h="370840">
                <a:tc>
                  <a:txBody>
                    <a:bodyPr/>
                    <a:lstStyle/>
                    <a:p>
                      <a:endParaRPr lang="en-US" dirty="0"/>
                    </a:p>
                  </a:txBody>
                  <a:tcPr/>
                </a:tc>
                <a:tc>
                  <a:txBody>
                    <a:bodyPr/>
                    <a:lstStyle/>
                    <a:p>
                      <a:r>
                        <a:rPr lang="en-US" dirty="0" smtClean="0"/>
                        <a:t>No </a:t>
                      </a:r>
                      <a:r>
                        <a:rPr lang="en-US" dirty="0" smtClean="0"/>
                        <a:t>LCT</a:t>
                      </a:r>
                      <a:endParaRPr lang="en-US" dirty="0"/>
                    </a:p>
                  </a:txBody>
                  <a:tcPr/>
                </a:tc>
                <a:tc>
                  <a:txBody>
                    <a:bodyPr/>
                    <a:lstStyle/>
                    <a:p>
                      <a:r>
                        <a:rPr lang="en-US" dirty="0" smtClean="0"/>
                        <a:t>LCT </a:t>
                      </a:r>
                      <a:r>
                        <a:rPr lang="en-US" dirty="0" smtClean="0"/>
                        <a:t>= 3.0</a:t>
                      </a:r>
                      <a:endParaRPr lang="en-US" dirty="0"/>
                    </a:p>
                  </a:txBody>
                  <a:tcPr/>
                </a:tc>
                <a:tc>
                  <a:txBody>
                    <a:bodyPr/>
                    <a:lstStyle/>
                    <a:p>
                      <a:r>
                        <a:rPr lang="en-US" dirty="0" smtClean="0"/>
                        <a:t>LCT = </a:t>
                      </a:r>
                      <a:r>
                        <a:rPr lang="en-US" dirty="0" smtClean="0"/>
                        <a:t>7.0</a:t>
                      </a:r>
                      <a:endParaRPr lang="en-US" dirty="0"/>
                    </a:p>
                  </a:txBody>
                  <a:tcPr/>
                </a:tc>
              </a:tr>
              <a:tr h="370840">
                <a:tc>
                  <a:txBody>
                    <a:bodyPr/>
                    <a:lstStyle/>
                    <a:p>
                      <a:r>
                        <a:rPr lang="en-US" dirty="0" smtClean="0"/>
                        <a:t>E2E</a:t>
                      </a:r>
                      <a:r>
                        <a:rPr lang="en-US" baseline="0" dirty="0" smtClean="0"/>
                        <a:t> success ratio (%)</a:t>
                      </a:r>
                      <a:endParaRPr lang="en-US" dirty="0"/>
                    </a:p>
                  </a:txBody>
                  <a:tcPr/>
                </a:tc>
                <a:tc>
                  <a:txBody>
                    <a:bodyPr/>
                    <a:lstStyle/>
                    <a:p>
                      <a:pPr marL="0" algn="r" defTabSz="914400" rtl="0" eaLnBrk="1" fontAlgn="b" latinLnBrk="0" hangingPunct="1"/>
                      <a:r>
                        <a:rPr lang="en-US" sz="1800" kern="1200" dirty="0">
                          <a:solidFill>
                            <a:schemeClr val="tx1"/>
                          </a:solidFill>
                          <a:latin typeface="+mn-lt"/>
                          <a:ea typeface="+mn-ea"/>
                          <a:cs typeface="+mn-cs"/>
                        </a:rPr>
                        <a:t>49.851</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58.000</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80.959</a:t>
                      </a:r>
                    </a:p>
                  </a:txBody>
                  <a:tcPr marL="9525" marR="9525" marT="9525" marB="0" anchor="b"/>
                </a:tc>
              </a:tr>
              <a:tr h="370840">
                <a:tc>
                  <a:txBody>
                    <a:bodyPr/>
                    <a:lstStyle/>
                    <a:p>
                      <a:r>
                        <a:rPr lang="en-US" dirty="0" smtClean="0"/>
                        <a:t>Average E2E </a:t>
                      </a:r>
                      <a:r>
                        <a:rPr lang="en-US" dirty="0" smtClean="0"/>
                        <a:t>delay (s)</a:t>
                      </a:r>
                      <a:endParaRPr lang="en-US" dirty="0"/>
                    </a:p>
                  </a:txBody>
                  <a:tcPr/>
                </a:tc>
                <a:tc>
                  <a:txBody>
                    <a:bodyPr/>
                    <a:lstStyle/>
                    <a:p>
                      <a:pPr marL="0" algn="r" defTabSz="914400" rtl="0" eaLnBrk="1" fontAlgn="b" latinLnBrk="0" hangingPunct="1"/>
                      <a:r>
                        <a:rPr lang="en-US" sz="1800" kern="1200" dirty="0">
                          <a:solidFill>
                            <a:schemeClr val="tx1"/>
                          </a:solidFill>
                          <a:latin typeface="+mn-lt"/>
                          <a:ea typeface="+mn-ea"/>
                          <a:cs typeface="+mn-cs"/>
                        </a:rPr>
                        <a:t>0.051</a:t>
                      </a:r>
                    </a:p>
                  </a:txBody>
                  <a:tcPr marL="9525" marR="9525" marT="9525" marB="0" anchor="b"/>
                </a:tc>
                <a:tc>
                  <a:txBody>
                    <a:bodyPr/>
                    <a:lstStyle/>
                    <a:p>
                      <a:pPr marL="0" algn="r" defTabSz="914400" rtl="0" eaLnBrk="1" fontAlgn="b" latinLnBrk="0" hangingPunct="1"/>
                      <a:r>
                        <a:rPr lang="en-US" sz="1800" kern="1200">
                          <a:solidFill>
                            <a:schemeClr val="tx1"/>
                          </a:solidFill>
                          <a:latin typeface="+mn-lt"/>
                          <a:ea typeface="+mn-ea"/>
                          <a:cs typeface="+mn-cs"/>
                        </a:rPr>
                        <a:t>0.059</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0.113</a:t>
                      </a:r>
                    </a:p>
                  </a:txBody>
                  <a:tcPr marL="9525" marR="9525" marT="9525" marB="0" anchor="b"/>
                </a:tc>
              </a:tr>
              <a:tr h="370840">
                <a:tc>
                  <a:txBody>
                    <a:bodyPr/>
                    <a:lstStyle/>
                    <a:p>
                      <a:r>
                        <a:rPr lang="en-US" dirty="0" smtClean="0"/>
                        <a:t>Average Number of hops</a:t>
                      </a:r>
                      <a:endParaRPr lang="en-US" dirty="0"/>
                    </a:p>
                  </a:txBody>
                  <a:tcPr/>
                </a:tc>
                <a:tc>
                  <a:txBody>
                    <a:bodyPr/>
                    <a:lstStyle/>
                    <a:p>
                      <a:pPr marL="0" algn="r" defTabSz="914400" rtl="0" eaLnBrk="1" fontAlgn="b" latinLnBrk="0" hangingPunct="1"/>
                      <a:r>
                        <a:rPr lang="en-US" sz="1800" kern="1200" dirty="0">
                          <a:solidFill>
                            <a:schemeClr val="tx1"/>
                          </a:solidFill>
                          <a:latin typeface="+mn-lt"/>
                          <a:ea typeface="+mn-ea"/>
                          <a:cs typeface="+mn-cs"/>
                        </a:rPr>
                        <a:t>6.017</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7.015</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13.054</a:t>
                      </a:r>
                    </a:p>
                  </a:txBody>
                  <a:tcPr marL="9525" marR="9525" marT="9525" marB="0" anchor="b"/>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119530199"/>
              </p:ext>
            </p:extLst>
          </p:nvPr>
        </p:nvGraphicFramePr>
        <p:xfrm>
          <a:off x="611560" y="4653136"/>
          <a:ext cx="8064896" cy="1483360"/>
        </p:xfrm>
        <a:graphic>
          <a:graphicData uri="http://schemas.openxmlformats.org/drawingml/2006/table">
            <a:tbl>
              <a:tblPr firstRow="1" bandRow="1">
                <a:tableStyleId>{5940675A-B579-460E-94D1-54222C63F5DA}</a:tableStyleId>
              </a:tblPr>
              <a:tblGrid>
                <a:gridCol w="2592288"/>
                <a:gridCol w="1800200"/>
                <a:gridCol w="2016224"/>
                <a:gridCol w="1656184"/>
              </a:tblGrid>
              <a:tr h="370840">
                <a:tc>
                  <a:txBody>
                    <a:bodyPr/>
                    <a:lstStyle/>
                    <a:p>
                      <a:endParaRPr lang="en-US" dirty="0"/>
                    </a:p>
                  </a:txBody>
                  <a:tcPr/>
                </a:tc>
                <a:tc>
                  <a:txBody>
                    <a:bodyPr/>
                    <a:lstStyle/>
                    <a:p>
                      <a:r>
                        <a:rPr lang="en-US" dirty="0" smtClean="0"/>
                        <a:t>No LCT</a:t>
                      </a:r>
                      <a:endParaRPr lang="en-US" dirty="0"/>
                    </a:p>
                  </a:txBody>
                  <a:tcPr/>
                </a:tc>
                <a:tc>
                  <a:txBody>
                    <a:bodyPr/>
                    <a:lstStyle/>
                    <a:p>
                      <a:r>
                        <a:rPr lang="en-US" dirty="0" smtClean="0"/>
                        <a:t>LCT = 3.0</a:t>
                      </a:r>
                      <a:endParaRPr lang="en-US" dirty="0"/>
                    </a:p>
                  </a:txBody>
                  <a:tcPr/>
                </a:tc>
                <a:tc>
                  <a:txBody>
                    <a:bodyPr/>
                    <a:lstStyle/>
                    <a:p>
                      <a:r>
                        <a:rPr lang="en-US" dirty="0" smtClean="0"/>
                        <a:t>LCT = 7.0</a:t>
                      </a:r>
                      <a:endParaRPr lang="en-US" dirty="0"/>
                    </a:p>
                  </a:txBody>
                  <a:tcPr/>
                </a:tc>
              </a:tr>
              <a:tr h="370840">
                <a:tc>
                  <a:txBody>
                    <a:bodyPr/>
                    <a:lstStyle/>
                    <a:p>
                      <a:r>
                        <a:rPr lang="en-US" dirty="0" smtClean="0"/>
                        <a:t>E2E</a:t>
                      </a:r>
                      <a:r>
                        <a:rPr lang="en-US" baseline="0" dirty="0" smtClean="0"/>
                        <a:t> success ratio (%)</a:t>
                      </a:r>
                      <a:endParaRPr lang="en-US" dirty="0"/>
                    </a:p>
                  </a:txBody>
                  <a:tcPr/>
                </a:tc>
                <a:tc>
                  <a:txBody>
                    <a:bodyPr/>
                    <a:lstStyle/>
                    <a:p>
                      <a:pPr marL="0" algn="r" defTabSz="914400" rtl="0" eaLnBrk="1" fontAlgn="b" latinLnBrk="0" hangingPunct="1"/>
                      <a:r>
                        <a:rPr lang="en-US" sz="1800" kern="1200" dirty="0" smtClean="0">
                          <a:solidFill>
                            <a:schemeClr val="tx1"/>
                          </a:solidFill>
                          <a:latin typeface="+mn-lt"/>
                          <a:ea typeface="+mn-ea"/>
                          <a:cs typeface="+mn-cs"/>
                        </a:rPr>
                        <a:t>84.606</a:t>
                      </a:r>
                      <a:endParaRPr lang="en-US" sz="1800" kern="1200" dirty="0">
                        <a:solidFill>
                          <a:schemeClr val="tx1"/>
                        </a:solidFill>
                        <a:latin typeface="+mn-lt"/>
                        <a:ea typeface="+mn-ea"/>
                        <a:cs typeface="+mn-cs"/>
                      </a:endParaRPr>
                    </a:p>
                  </a:txBody>
                  <a:tcPr marL="9525" marR="9525" marT="9525" marB="0" anchor="b"/>
                </a:tc>
                <a:tc>
                  <a:txBody>
                    <a:bodyPr/>
                    <a:lstStyle/>
                    <a:p>
                      <a:pPr marL="0" algn="r" defTabSz="914400" rtl="0" eaLnBrk="1" fontAlgn="b" latinLnBrk="0" hangingPunct="1"/>
                      <a:r>
                        <a:rPr lang="en-US" sz="1800" kern="1200">
                          <a:solidFill>
                            <a:schemeClr val="tx1"/>
                          </a:solidFill>
                          <a:latin typeface="+mn-lt"/>
                          <a:ea typeface="+mn-ea"/>
                          <a:cs typeface="+mn-cs"/>
                        </a:rPr>
                        <a:t>85.037</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87.820</a:t>
                      </a:r>
                    </a:p>
                  </a:txBody>
                  <a:tcPr marL="9525" marR="9525" marT="9525" marB="0" anchor="b"/>
                </a:tc>
              </a:tr>
              <a:tr h="370840">
                <a:tc>
                  <a:txBody>
                    <a:bodyPr/>
                    <a:lstStyle/>
                    <a:p>
                      <a:r>
                        <a:rPr lang="en-US" dirty="0" smtClean="0"/>
                        <a:t>Average</a:t>
                      </a:r>
                      <a:r>
                        <a:rPr lang="en-US" baseline="0" dirty="0" smtClean="0"/>
                        <a:t> </a:t>
                      </a:r>
                      <a:r>
                        <a:rPr lang="en-US" dirty="0" smtClean="0"/>
                        <a:t>E2E </a:t>
                      </a:r>
                      <a:r>
                        <a:rPr lang="en-US" dirty="0" smtClean="0"/>
                        <a:t>delay (s)</a:t>
                      </a:r>
                      <a:endParaRPr lang="en-US" dirty="0"/>
                    </a:p>
                  </a:txBody>
                  <a:tcPr/>
                </a:tc>
                <a:tc>
                  <a:txBody>
                    <a:bodyPr/>
                    <a:lstStyle/>
                    <a:p>
                      <a:pPr marL="0" algn="r" defTabSz="914400" rtl="0" eaLnBrk="1" fontAlgn="b" latinLnBrk="0" hangingPunct="1"/>
                      <a:r>
                        <a:rPr lang="en-US" sz="1800" kern="1200" dirty="0">
                          <a:solidFill>
                            <a:schemeClr val="tx1"/>
                          </a:solidFill>
                          <a:latin typeface="+mn-lt"/>
                          <a:ea typeface="+mn-ea"/>
                          <a:cs typeface="+mn-cs"/>
                        </a:rPr>
                        <a:t>0.048</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0.057</a:t>
                      </a:r>
                    </a:p>
                  </a:txBody>
                  <a:tcPr marL="9525" marR="9525" marT="9525" marB="0" anchor="b"/>
                </a:tc>
                <a:tc>
                  <a:txBody>
                    <a:bodyPr/>
                    <a:lstStyle/>
                    <a:p>
                      <a:pPr marL="0" algn="r" defTabSz="914400" rtl="0" eaLnBrk="1" fontAlgn="b" latinLnBrk="0" hangingPunct="1"/>
                      <a:r>
                        <a:rPr lang="en-US" sz="1800" kern="1200">
                          <a:solidFill>
                            <a:schemeClr val="tx1"/>
                          </a:solidFill>
                          <a:latin typeface="+mn-lt"/>
                          <a:ea typeface="+mn-ea"/>
                          <a:cs typeface="+mn-cs"/>
                        </a:rPr>
                        <a:t>0.105</a:t>
                      </a:r>
                    </a:p>
                  </a:txBody>
                  <a:tcPr marL="9525" marR="9525" marT="9525" marB="0" anchor="b"/>
                </a:tc>
              </a:tr>
              <a:tr h="370840">
                <a:tc>
                  <a:txBody>
                    <a:bodyPr/>
                    <a:lstStyle/>
                    <a:p>
                      <a:r>
                        <a:rPr lang="en-US" dirty="0" smtClean="0"/>
                        <a:t>Average Number of hops</a:t>
                      </a:r>
                      <a:endParaRPr lang="en-US" dirty="0"/>
                    </a:p>
                  </a:txBody>
                  <a:tcPr/>
                </a:tc>
                <a:tc>
                  <a:txBody>
                    <a:bodyPr/>
                    <a:lstStyle/>
                    <a:p>
                      <a:pPr marL="0" algn="r" defTabSz="914400" rtl="0" eaLnBrk="1" fontAlgn="b" latinLnBrk="0" hangingPunct="1"/>
                      <a:r>
                        <a:rPr lang="en-US" sz="1800" kern="1200">
                          <a:solidFill>
                            <a:schemeClr val="tx1"/>
                          </a:solidFill>
                          <a:latin typeface="+mn-lt"/>
                          <a:ea typeface="+mn-ea"/>
                          <a:cs typeface="+mn-cs"/>
                        </a:rPr>
                        <a:t>5.627</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6.588</a:t>
                      </a:r>
                    </a:p>
                  </a:txBody>
                  <a:tcPr marL="9525" marR="9525" marT="9525" marB="0" anchor="b"/>
                </a:tc>
                <a:tc>
                  <a:txBody>
                    <a:bodyPr/>
                    <a:lstStyle/>
                    <a:p>
                      <a:pPr marL="0" algn="r" defTabSz="914400" rtl="0" eaLnBrk="1" fontAlgn="b" latinLnBrk="0" hangingPunct="1"/>
                      <a:r>
                        <a:rPr lang="en-US" sz="1800" kern="1200" dirty="0">
                          <a:solidFill>
                            <a:schemeClr val="tx1"/>
                          </a:solidFill>
                          <a:latin typeface="+mn-lt"/>
                          <a:ea typeface="+mn-ea"/>
                          <a:cs typeface="+mn-cs"/>
                        </a:rPr>
                        <a:t>12.451</a:t>
                      </a:r>
                    </a:p>
                  </a:txBody>
                  <a:tcPr marL="9525" marR="9525" marT="9525" marB="0" anchor="b"/>
                </a:tc>
              </a:tr>
            </a:tbl>
          </a:graphicData>
        </a:graphic>
      </p:graphicFrame>
    </p:spTree>
    <p:extLst>
      <p:ext uri="{BB962C8B-B14F-4D97-AF65-F5344CB8AC3E}">
        <p14:creationId xmlns:p14="http://schemas.microsoft.com/office/powerpoint/2010/main" val="38401117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sz="4400" dirty="0" smtClean="0"/>
              <a:t>Thank you</a:t>
            </a:r>
          </a:p>
          <a:p>
            <a:pPr marL="0" indent="0" algn="ctr">
              <a:buNone/>
            </a:pPr>
            <a:r>
              <a:rPr lang="en-US" sz="4400" dirty="0" smtClean="0"/>
              <a:t>Q/A</a:t>
            </a:r>
            <a:endParaRPr lang="en-US" sz="4400" dirty="0"/>
          </a:p>
        </p:txBody>
      </p:sp>
      <p:sp>
        <p:nvSpPr>
          <p:cNvPr id="4" name="Date Placeholder 3"/>
          <p:cNvSpPr>
            <a:spLocks noGrp="1"/>
          </p:cNvSpPr>
          <p:nvPr>
            <p:ph type="dt" sz="half" idx="10"/>
          </p:nvPr>
        </p:nvSpPr>
        <p:spPr/>
        <p:txBody>
          <a:bodyPr/>
          <a:lstStyle/>
          <a:p>
            <a:r>
              <a:rPr lang="en-US" altLang="en-US" dirty="0"/>
              <a:t>&lt;month year&gt;</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&lt;author&gt;, &lt;company&gt;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19</a:t>
            </a:fld>
            <a:endParaRPr lang="en-US" altLang="en-US"/>
          </a:p>
        </p:txBody>
      </p:sp>
    </p:spTree>
    <p:extLst>
      <p:ext uri="{BB962C8B-B14F-4D97-AF65-F5344CB8AC3E}">
        <p14:creationId xmlns:p14="http://schemas.microsoft.com/office/powerpoint/2010/main" val="1374321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&lt;month year&gt;</a:t>
            </a:r>
          </a:p>
        </p:txBody>
      </p:sp>
      <p:sp>
        <p:nvSpPr>
          <p:cNvPr id="5" name="Footer Placeholder 4"/>
          <p:cNvSpPr>
            <a:spLocks noGrp="1"/>
          </p:cNvSpPr>
          <p:nvPr>
            <p:ph type="ftr" sz="quarter" idx="11"/>
          </p:nvPr>
        </p:nvSpPr>
        <p:spPr/>
        <p:txBody>
          <a:bodyPr/>
          <a:lstStyle/>
          <a:p>
            <a:r>
              <a:rPr lang="en-US" altLang="en-US"/>
              <a:t>&lt;author&gt;, &lt;company&gt;</a:t>
            </a:r>
          </a:p>
        </p:txBody>
      </p:sp>
      <p:sp>
        <p:nvSpPr>
          <p:cNvPr id="6" name="Slide Number Placeholder 5"/>
          <p:cNvSpPr>
            <a:spLocks noGrp="1"/>
          </p:cNvSpPr>
          <p:nvPr>
            <p:ph type="sldNum" sz="quarter" idx="12"/>
          </p:nvPr>
        </p:nvSpPr>
        <p:spPr/>
        <p:txBody>
          <a:bodyPr/>
          <a:lstStyle/>
          <a:p>
            <a:r>
              <a:rPr lang="en-US" altLang="en-US"/>
              <a:t>Slide </a:t>
            </a:r>
            <a:fld id="{9B97F370-3A78-4D4B-8899-A4718BD202BC}"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z="4000" dirty="0" smtClean="0"/>
              <a:t>Hierarchical Mesh Tree Routing</a:t>
            </a:r>
            <a:endParaRPr lang="en-US" altLang="en-US" sz="4000" dirty="0"/>
          </a:p>
        </p:txBody>
      </p:sp>
      <p:sp>
        <p:nvSpPr>
          <p:cNvPr id="26627" name="Rectangle 3"/>
          <p:cNvSpPr>
            <a:spLocks noGrp="1" noChangeArrowheads="1"/>
          </p:cNvSpPr>
          <p:nvPr>
            <p:ph type="subTitle" idx="1"/>
          </p:nvPr>
        </p:nvSpPr>
        <p:spPr>
          <a:xfrm>
            <a:off x="899592" y="3886200"/>
            <a:ext cx="7632848" cy="1752600"/>
          </a:xfrm>
        </p:spPr>
        <p:txBody>
          <a:bodyPr/>
          <a:lstStyle/>
          <a:p>
            <a:r>
              <a:rPr lang="en-US" altLang="en-US" sz="2800" dirty="0" smtClean="0"/>
              <a:t>Verotiana Rabarijaona, Fumihide Kojima (NICT), Hiroshi Harada (Kyoto University)</a:t>
            </a:r>
            <a:endParaRPr lang="en-US" alt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4000" dirty="0" smtClean="0"/>
              <a:t>Outline</a:t>
            </a:r>
            <a:endParaRPr lang="en-US" altLang="en-US" sz="4000" dirty="0"/>
          </a:p>
        </p:txBody>
      </p:sp>
      <p:sp>
        <p:nvSpPr>
          <p:cNvPr id="4099" name="Rectangle 3"/>
          <p:cNvSpPr>
            <a:spLocks noGrp="1" noChangeArrowheads="1"/>
          </p:cNvSpPr>
          <p:nvPr>
            <p:ph idx="1"/>
          </p:nvPr>
        </p:nvSpPr>
        <p:spPr>
          <a:ln/>
        </p:spPr>
        <p:txBody>
          <a:bodyPr/>
          <a:lstStyle/>
          <a:p>
            <a:pPr marL="0" indent="0">
              <a:buNone/>
            </a:pPr>
            <a:r>
              <a:rPr lang="en-US" altLang="en-US" sz="2800" dirty="0" smtClean="0">
                <a:latin typeface="+mj-lt"/>
              </a:rPr>
              <a:t>This proposal includes the following features:</a:t>
            </a:r>
          </a:p>
          <a:p>
            <a:r>
              <a:rPr lang="en-US" altLang="en-US" sz="2800" dirty="0" smtClean="0">
                <a:latin typeface="+mj-lt"/>
              </a:rPr>
              <a:t>Hierarchical Mesh Tree formation, maintenance update</a:t>
            </a:r>
          </a:p>
          <a:p>
            <a:r>
              <a:rPr lang="en-US" altLang="en-US" sz="2800" dirty="0" smtClean="0"/>
              <a:t>HMT Routing</a:t>
            </a:r>
            <a:endParaRPr lang="en-US" altLang="en-US" sz="2800" dirty="0" smtClean="0">
              <a:latin typeface="+mj-lt"/>
            </a:endParaRPr>
          </a:p>
          <a:p>
            <a:r>
              <a:rPr lang="en-US" altLang="en-US" sz="2800" dirty="0"/>
              <a:t>High </a:t>
            </a:r>
            <a:r>
              <a:rPr lang="en-US" altLang="en-US" sz="2800" dirty="0" smtClean="0"/>
              <a:t>reliability</a:t>
            </a:r>
            <a:endParaRPr lang="en-US" altLang="en-US" sz="2800" dirty="0" smtClean="0">
              <a:latin typeface="+mj-lt"/>
            </a:endParaRPr>
          </a:p>
          <a:p>
            <a:r>
              <a:rPr lang="en-US" altLang="en-US" sz="2800" dirty="0" smtClean="0">
                <a:latin typeface="+mj-lt"/>
              </a:rPr>
              <a:t>Data aggregation</a:t>
            </a:r>
          </a:p>
          <a:p>
            <a:endParaRPr lang="en-US" altLang="en-US" sz="2800" dirty="0"/>
          </a:p>
        </p:txBody>
      </p:sp>
      <p:sp>
        <p:nvSpPr>
          <p:cNvPr id="4" name="Date Placeholder 3"/>
          <p:cNvSpPr>
            <a:spLocks noGrp="1"/>
          </p:cNvSpPr>
          <p:nvPr>
            <p:ph type="dt" sz="half" idx="10"/>
          </p:nvPr>
        </p:nvSpPr>
        <p:spPr/>
        <p:txBody>
          <a:bodyPr/>
          <a:lstStyle/>
          <a:p>
            <a:r>
              <a:rPr lang="en-US" altLang="en-US" smtClean="0"/>
              <a:t>&lt;month year&gt;</a:t>
            </a:r>
            <a:endParaRPr lang="en-US" altLang="en-US"/>
          </a:p>
        </p:txBody>
      </p:sp>
      <p:sp>
        <p:nvSpPr>
          <p:cNvPr id="5" name="Footer Placeholder 4"/>
          <p:cNvSpPr>
            <a:spLocks noGrp="1"/>
          </p:cNvSpPr>
          <p:nvPr>
            <p:ph type="ftr" sz="quarter" idx="11"/>
          </p:nvPr>
        </p:nvSpPr>
        <p:spPr/>
        <p:txBody>
          <a:bodyPr/>
          <a:lstStyle/>
          <a:p>
            <a:r>
              <a:rPr lang="en-US" altLang="en-US" smtClean="0"/>
              <a:t>&lt;author&gt;, &lt;company&gt;</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C8321587-1611-409F-9C3D-5203EFD36041}" type="slidenum">
              <a:rPr lang="en-US" altLang="en-US" smtClean="0"/>
              <a:pPr/>
              <a:t>3</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Typical</a:t>
            </a:r>
            <a:r>
              <a:rPr lang="fr-FR" smtClean="0"/>
              <a:t> Use cases</a:t>
            </a:r>
            <a:endParaRPr lang="fr-FR" dirty="0"/>
          </a:p>
        </p:txBody>
      </p:sp>
      <p:sp>
        <p:nvSpPr>
          <p:cNvPr id="3" name="Content Placeholder 2"/>
          <p:cNvSpPr>
            <a:spLocks noGrp="1"/>
          </p:cNvSpPr>
          <p:nvPr>
            <p:ph idx="1"/>
          </p:nvPr>
        </p:nvSpPr>
        <p:spPr/>
        <p:txBody>
          <a:bodyPr/>
          <a:lstStyle/>
          <a:p>
            <a:r>
              <a:rPr lang="en-US" dirty="0" smtClean="0"/>
              <a:t>Smart metering</a:t>
            </a:r>
          </a:p>
          <a:p>
            <a:r>
              <a:rPr lang="en-US" dirty="0" smtClean="0"/>
              <a:t>Environment monitoring</a:t>
            </a:r>
          </a:p>
          <a:p>
            <a:r>
              <a:rPr lang="en-US" dirty="0" smtClean="0"/>
              <a:t>Structure </a:t>
            </a:r>
            <a:r>
              <a:rPr lang="en-US" dirty="0" smtClean="0"/>
              <a:t>monitoring</a:t>
            </a:r>
          </a:p>
          <a:p>
            <a:r>
              <a:rPr lang="en-US" dirty="0" smtClean="0"/>
              <a:t>Parking monitoring</a:t>
            </a:r>
            <a:endParaRPr lang="en-US" dirty="0" smtClean="0"/>
          </a:p>
        </p:txBody>
      </p:sp>
      <p:sp>
        <p:nvSpPr>
          <p:cNvPr id="4" name="Date Placeholder 3"/>
          <p:cNvSpPr>
            <a:spLocks noGrp="1"/>
          </p:cNvSpPr>
          <p:nvPr>
            <p:ph type="dt" sz="half" idx="10"/>
          </p:nvPr>
        </p:nvSpPr>
        <p:spPr/>
        <p:txBody>
          <a:bodyPr/>
          <a:lstStyle/>
          <a:p>
            <a:r>
              <a:rPr lang="en-US" altLang="en-US" smtClean="0"/>
              <a:t>&lt;month year&gt;</a:t>
            </a:r>
            <a:endParaRPr lang="en-US" altLang="en-US"/>
          </a:p>
        </p:txBody>
      </p:sp>
      <p:sp>
        <p:nvSpPr>
          <p:cNvPr id="5" name="Footer Placeholder 4"/>
          <p:cNvSpPr>
            <a:spLocks noGrp="1"/>
          </p:cNvSpPr>
          <p:nvPr>
            <p:ph type="ftr" sz="quarter" idx="11"/>
          </p:nvPr>
        </p:nvSpPr>
        <p:spPr/>
        <p:txBody>
          <a:bodyPr/>
          <a:lstStyle/>
          <a:p>
            <a:r>
              <a:rPr lang="en-US" altLang="en-US" smtClean="0"/>
              <a:t>&lt;author&gt;, &lt;company&gt;</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a:t>
            </a:fld>
            <a:endParaRPr lang="en-US" altLang="en-US"/>
          </a:p>
        </p:txBody>
      </p:sp>
    </p:spTree>
    <p:extLst>
      <p:ext uri="{BB962C8B-B14F-4D97-AF65-F5344CB8AC3E}">
        <p14:creationId xmlns:p14="http://schemas.microsoft.com/office/powerpoint/2010/main" val="4283267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sz="2400" dirty="0" smtClean="0"/>
              <a:t>The current 802.15.4 builds a cluster tree topology</a:t>
            </a:r>
          </a:p>
          <a:p>
            <a:r>
              <a:rPr lang="en-US" sz="2400" dirty="0" smtClean="0"/>
              <a:t>Data frames can only be sent between </a:t>
            </a:r>
            <a:r>
              <a:rPr lang="en-US" sz="2400" dirty="0" smtClean="0"/>
              <a:t>device </a:t>
            </a:r>
            <a:r>
              <a:rPr lang="en-US" sz="2400" dirty="0" smtClean="0"/>
              <a:t>and coordinator</a:t>
            </a:r>
          </a:p>
          <a:p>
            <a:r>
              <a:rPr lang="en-US" sz="2400" dirty="0" smtClean="0"/>
              <a:t>Even when a routing protocol is applied from the upper layer, it is constrained at the MAC layer by the cluster tree topology</a:t>
            </a:r>
          </a:p>
          <a:p>
            <a:r>
              <a:rPr lang="en-US" sz="2400" dirty="0" smtClean="0"/>
              <a:t>The D2D function in 15.4m allows devices associated to the same coordinator to send packets to each other directly but does not provide routing </a:t>
            </a:r>
            <a:r>
              <a:rPr lang="en-US" sz="2400" dirty="0" smtClean="0"/>
              <a:t>capability to distant nodes</a:t>
            </a:r>
            <a:endParaRPr lang="en-US" sz="2400" dirty="0" smtClean="0"/>
          </a:p>
          <a:p>
            <a:endParaRPr lang="en-US" sz="2800" dirty="0"/>
          </a:p>
        </p:txBody>
      </p:sp>
      <p:sp>
        <p:nvSpPr>
          <p:cNvPr id="4" name="Date Placeholder 3"/>
          <p:cNvSpPr>
            <a:spLocks noGrp="1"/>
          </p:cNvSpPr>
          <p:nvPr>
            <p:ph type="dt" sz="half" idx="10"/>
          </p:nvPr>
        </p:nvSpPr>
        <p:spPr/>
        <p:txBody>
          <a:bodyPr/>
          <a:lstStyle/>
          <a:p>
            <a:r>
              <a:rPr lang="en-US" altLang="en-US" smtClean="0"/>
              <a:t>May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&lt;author&gt;, &lt;company&gt;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a:t>
            </a:fld>
            <a:endParaRPr lang="en-US" altLang="en-US"/>
          </a:p>
        </p:txBody>
      </p:sp>
    </p:spTree>
    <p:extLst>
      <p:ext uri="{BB962C8B-B14F-4D97-AF65-F5344CB8AC3E}">
        <p14:creationId xmlns:p14="http://schemas.microsoft.com/office/powerpoint/2010/main" val="3097579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HMT formation</a:t>
            </a:r>
            <a:endParaRPr lang="en-US" dirty="0"/>
          </a:p>
        </p:txBody>
      </p:sp>
      <p:sp>
        <p:nvSpPr>
          <p:cNvPr id="3" name="Content Placeholder 2"/>
          <p:cNvSpPr>
            <a:spLocks noGrp="1"/>
          </p:cNvSpPr>
          <p:nvPr>
            <p:ph idx="1"/>
          </p:nvPr>
        </p:nvSpPr>
        <p:spPr/>
        <p:txBody>
          <a:bodyPr/>
          <a:lstStyle/>
          <a:p>
            <a:r>
              <a:rPr lang="en-US" sz="2400" dirty="0" smtClean="0"/>
              <a:t>Each node is required to associate with a coordinator after performing an active or passive scan as described in Section 5.1.3.1 of IEEE </a:t>
            </a:r>
            <a:r>
              <a:rPr lang="en-US" sz="2400" dirty="0" err="1" smtClean="0"/>
              <a:t>Std</a:t>
            </a:r>
            <a:r>
              <a:rPr lang="en-US" sz="2400" dirty="0" smtClean="0"/>
              <a:t> 802.15.4-2011</a:t>
            </a:r>
          </a:p>
          <a:p>
            <a:r>
              <a:rPr lang="en-US" sz="2400" dirty="0" smtClean="0"/>
              <a:t>Each node has a depth representing the distance of that node to the root of the tree (PAN </a:t>
            </a:r>
            <a:r>
              <a:rPr lang="en-US" sz="2400" dirty="0" err="1" smtClean="0"/>
              <a:t>coord</a:t>
            </a:r>
            <a:r>
              <a:rPr lang="en-US" sz="2400" dirty="0" smtClean="0"/>
              <a:t>) in number of hops</a:t>
            </a:r>
          </a:p>
          <a:p>
            <a:r>
              <a:rPr lang="en-US" sz="2400" dirty="0" smtClean="0"/>
              <a:t>The depth of the root is 0</a:t>
            </a:r>
          </a:p>
          <a:p>
            <a:r>
              <a:rPr lang="en-US" sz="2400" dirty="0" smtClean="0"/>
              <a:t>The depth of a coordinator is carried in the association response frame</a:t>
            </a:r>
          </a:p>
          <a:p>
            <a:r>
              <a:rPr lang="en-US" sz="2400" dirty="0" smtClean="0"/>
              <a:t>After association, the depth of a node is initialized to the depth of its coordinator + 1. </a:t>
            </a:r>
          </a:p>
          <a:p>
            <a:r>
              <a:rPr lang="en-US" sz="2400" dirty="0"/>
              <a:t>Once associated, a node starts to broadcast </a:t>
            </a:r>
            <a:r>
              <a:rPr lang="en-US" sz="2400" dirty="0" smtClean="0"/>
              <a:t>enhanced beacons(EB) </a:t>
            </a:r>
            <a:r>
              <a:rPr lang="en-US" sz="2400" dirty="0"/>
              <a:t>periodically</a:t>
            </a:r>
          </a:p>
          <a:p>
            <a:endParaRPr lang="en-US" sz="2400" dirty="0"/>
          </a:p>
        </p:txBody>
      </p:sp>
      <p:sp>
        <p:nvSpPr>
          <p:cNvPr id="4" name="Date Placeholder 3"/>
          <p:cNvSpPr>
            <a:spLocks noGrp="1"/>
          </p:cNvSpPr>
          <p:nvPr>
            <p:ph type="dt" sz="half" idx="10"/>
          </p:nvPr>
        </p:nvSpPr>
        <p:spPr/>
        <p:txBody>
          <a:bodyPr/>
          <a:lstStyle/>
          <a:p>
            <a:r>
              <a:rPr lang="en-US" altLang="en-US" smtClean="0"/>
              <a:t>&lt;month year&gt;</a:t>
            </a:r>
            <a:endParaRPr lang="en-US" altLang="en-US"/>
          </a:p>
        </p:txBody>
      </p:sp>
      <p:sp>
        <p:nvSpPr>
          <p:cNvPr id="5" name="Footer Placeholder 4"/>
          <p:cNvSpPr>
            <a:spLocks noGrp="1"/>
          </p:cNvSpPr>
          <p:nvPr>
            <p:ph type="ftr" sz="quarter" idx="11"/>
          </p:nvPr>
        </p:nvSpPr>
        <p:spPr/>
        <p:txBody>
          <a:bodyPr/>
          <a:lstStyle/>
          <a:p>
            <a:r>
              <a:rPr lang="en-US" altLang="en-US" dirty="0" smtClean="0"/>
              <a:t>&lt;author&gt;, &lt;company&gt;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6</a:t>
            </a:fld>
            <a:endParaRPr lang="en-US" altLang="en-US"/>
          </a:p>
        </p:txBody>
      </p:sp>
    </p:spTree>
    <p:extLst>
      <p:ext uri="{BB962C8B-B14F-4D97-AF65-F5344CB8AC3E}">
        <p14:creationId xmlns:p14="http://schemas.microsoft.com/office/powerpoint/2010/main" val="4139119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HMT </a:t>
            </a:r>
            <a:r>
              <a:rPr lang="en-US" dirty="0" smtClean="0"/>
              <a:t>formation (2)</a:t>
            </a:r>
            <a:endParaRPr lang="en-US" dirty="0"/>
          </a:p>
        </p:txBody>
      </p:sp>
      <p:sp>
        <p:nvSpPr>
          <p:cNvPr id="3" name="Content Placeholder 2"/>
          <p:cNvSpPr>
            <a:spLocks noGrp="1"/>
          </p:cNvSpPr>
          <p:nvPr>
            <p:ph idx="1"/>
          </p:nvPr>
        </p:nvSpPr>
        <p:spPr/>
        <p:txBody>
          <a:bodyPr/>
          <a:lstStyle/>
          <a:p>
            <a:r>
              <a:rPr lang="en-US" sz="2000" dirty="0" smtClean="0"/>
              <a:t>A node holds a neighbor table filled based on the information contained in the EBs</a:t>
            </a:r>
          </a:p>
          <a:p>
            <a:endParaRPr lang="en-US" sz="2000" dirty="0"/>
          </a:p>
          <a:p>
            <a:endParaRPr lang="en-US" sz="2000" dirty="0" smtClean="0"/>
          </a:p>
          <a:p>
            <a:r>
              <a:rPr lang="en-US" sz="2000" dirty="0" smtClean="0"/>
              <a:t>A neighbor is categorized according to its depth. If the depth of a node M is D</a:t>
            </a:r>
            <a:r>
              <a:rPr lang="en-US" sz="2000" baseline="-25000" dirty="0" smtClean="0"/>
              <a:t>M</a:t>
            </a:r>
            <a:r>
              <a:rPr lang="en-US" sz="2000" dirty="0" smtClean="0"/>
              <a:t> and the depth of a neighbor N is D</a:t>
            </a:r>
            <a:r>
              <a:rPr lang="en-US" sz="2000" baseline="-25000" dirty="0" smtClean="0"/>
              <a:t>N</a:t>
            </a:r>
          </a:p>
          <a:p>
            <a:pPr lvl="1"/>
            <a:r>
              <a:rPr lang="en-US" sz="1800" dirty="0" smtClean="0"/>
              <a:t>If D</a:t>
            </a:r>
            <a:r>
              <a:rPr lang="en-US" sz="1800" baseline="-25000" dirty="0" smtClean="0"/>
              <a:t>M</a:t>
            </a:r>
            <a:r>
              <a:rPr lang="en-US" sz="1800" dirty="0" smtClean="0"/>
              <a:t> &gt; D</a:t>
            </a:r>
            <a:r>
              <a:rPr lang="en-US" sz="1800" baseline="-25000" dirty="0" smtClean="0"/>
              <a:t>N</a:t>
            </a:r>
            <a:r>
              <a:rPr lang="en-US" sz="1800" dirty="0" smtClean="0"/>
              <a:t> </a:t>
            </a:r>
            <a:r>
              <a:rPr lang="en-US" sz="1800" dirty="0" smtClean="0">
                <a:sym typeface="Wingdings" panose="05000000000000000000" pitchFamily="2" charset="2"/>
              </a:rPr>
              <a:t> N is a parent</a:t>
            </a:r>
          </a:p>
          <a:p>
            <a:pPr lvl="1"/>
            <a:r>
              <a:rPr lang="en-US" sz="1800" dirty="0" smtClean="0"/>
              <a:t>If D</a:t>
            </a:r>
            <a:r>
              <a:rPr lang="en-US" sz="1800" baseline="-25000" dirty="0" smtClean="0"/>
              <a:t>M</a:t>
            </a:r>
            <a:r>
              <a:rPr lang="en-US" sz="1800" dirty="0" smtClean="0"/>
              <a:t> = D</a:t>
            </a:r>
            <a:r>
              <a:rPr lang="en-US" sz="1800" baseline="-25000" dirty="0" smtClean="0"/>
              <a:t>N</a:t>
            </a:r>
            <a:r>
              <a:rPr lang="en-US" sz="1800" dirty="0" smtClean="0"/>
              <a:t> </a:t>
            </a:r>
            <a:r>
              <a:rPr lang="en-US" sz="1800" dirty="0" smtClean="0">
                <a:sym typeface="Wingdings" panose="05000000000000000000" pitchFamily="2" charset="2"/>
              </a:rPr>
              <a:t> N is a brother</a:t>
            </a:r>
          </a:p>
          <a:p>
            <a:pPr lvl="1"/>
            <a:r>
              <a:rPr lang="en-US" sz="1800" dirty="0" smtClean="0">
                <a:sym typeface="Wingdings" panose="05000000000000000000" pitchFamily="2" charset="2"/>
              </a:rPr>
              <a:t>If D</a:t>
            </a:r>
            <a:r>
              <a:rPr lang="en-US" sz="1800" baseline="-25000" dirty="0" smtClean="0">
                <a:sym typeface="Wingdings" panose="05000000000000000000" pitchFamily="2" charset="2"/>
              </a:rPr>
              <a:t>M</a:t>
            </a:r>
            <a:r>
              <a:rPr lang="en-US" sz="1800" dirty="0" smtClean="0">
                <a:sym typeface="Wingdings" panose="05000000000000000000" pitchFamily="2" charset="2"/>
              </a:rPr>
              <a:t> &lt; D</a:t>
            </a:r>
            <a:r>
              <a:rPr lang="en-US" sz="1800" baseline="-25000" dirty="0" smtClean="0">
                <a:sym typeface="Wingdings" panose="05000000000000000000" pitchFamily="2" charset="2"/>
              </a:rPr>
              <a:t>N</a:t>
            </a:r>
            <a:r>
              <a:rPr lang="en-US" sz="1800" dirty="0" smtClean="0">
                <a:sym typeface="Wingdings" panose="05000000000000000000" pitchFamily="2" charset="2"/>
              </a:rPr>
              <a:t>  N is a child</a:t>
            </a:r>
          </a:p>
          <a:p>
            <a:r>
              <a:rPr lang="en-US" sz="2000" dirty="0"/>
              <a:t>A node starts filling up its neighbor table only after association. It ensures that only nodes from the same PAN are recorded as </a:t>
            </a:r>
            <a:r>
              <a:rPr lang="en-US" sz="2000" dirty="0" smtClean="0"/>
              <a:t>neighbors</a:t>
            </a:r>
          </a:p>
          <a:p>
            <a:r>
              <a:rPr lang="en-US" sz="2000" dirty="0" smtClean="0"/>
              <a:t>After the HMT formation, a node can join the network by performing an active or passive scan. The node shall associate with the neighbor with the lowest depth. After association, it fills up its neighbor table according to the other beacons received</a:t>
            </a:r>
            <a:endParaRPr lang="en-US" sz="2000" dirty="0"/>
          </a:p>
        </p:txBody>
      </p:sp>
      <p:sp>
        <p:nvSpPr>
          <p:cNvPr id="4" name="Date Placeholder 3"/>
          <p:cNvSpPr>
            <a:spLocks noGrp="1"/>
          </p:cNvSpPr>
          <p:nvPr>
            <p:ph type="dt" sz="half" idx="10"/>
          </p:nvPr>
        </p:nvSpPr>
        <p:spPr/>
        <p:txBody>
          <a:bodyPr/>
          <a:lstStyle/>
          <a:p>
            <a:r>
              <a:rPr lang="en-US" altLang="en-US" smtClean="0"/>
              <a:t>&lt;month year&gt;</a:t>
            </a:r>
            <a:endParaRPr lang="en-US" altLang="en-US"/>
          </a:p>
        </p:txBody>
      </p:sp>
      <p:sp>
        <p:nvSpPr>
          <p:cNvPr id="5" name="Footer Placeholder 4"/>
          <p:cNvSpPr>
            <a:spLocks noGrp="1"/>
          </p:cNvSpPr>
          <p:nvPr>
            <p:ph type="ftr" sz="quarter" idx="11"/>
          </p:nvPr>
        </p:nvSpPr>
        <p:spPr/>
        <p:txBody>
          <a:bodyPr/>
          <a:lstStyle/>
          <a:p>
            <a:r>
              <a:rPr lang="en-US" altLang="en-US" smtClean="0"/>
              <a:t>&lt;author&gt;, &lt;company&gt;</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7</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159843289"/>
              </p:ext>
            </p:extLst>
          </p:nvPr>
        </p:nvGraphicFramePr>
        <p:xfrm>
          <a:off x="1907704" y="2060848"/>
          <a:ext cx="6096000" cy="64008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en-US" dirty="0" smtClean="0"/>
                        <a:t>Neighbor ID</a:t>
                      </a:r>
                      <a:endParaRPr lang="en-US" dirty="0"/>
                    </a:p>
                  </a:txBody>
                  <a:tcPr/>
                </a:tc>
                <a:tc>
                  <a:txBody>
                    <a:bodyPr/>
                    <a:lstStyle/>
                    <a:p>
                      <a:r>
                        <a:rPr lang="en-US" dirty="0" smtClean="0"/>
                        <a:t>Neighbor</a:t>
                      </a:r>
                      <a:r>
                        <a:rPr lang="en-US" baseline="0" dirty="0" smtClean="0"/>
                        <a:t>  Depth</a:t>
                      </a:r>
                      <a:endParaRPr lang="en-US" dirty="0"/>
                    </a:p>
                  </a:txBody>
                  <a:tcPr/>
                </a:tc>
                <a:tc>
                  <a:txBody>
                    <a:bodyPr/>
                    <a:lstStyle/>
                    <a:p>
                      <a:r>
                        <a:rPr lang="en-US" dirty="0" smtClean="0"/>
                        <a:t>Metric</a:t>
                      </a:r>
                      <a:r>
                        <a:rPr lang="en-US" baseline="0" dirty="0" smtClean="0"/>
                        <a:t> 1</a:t>
                      </a:r>
                      <a:endParaRPr lang="en-US" dirty="0"/>
                    </a:p>
                  </a:txBody>
                  <a:tcPr/>
                </a:tc>
                <a:tc>
                  <a:txBody>
                    <a:bodyPr/>
                    <a:lstStyle/>
                    <a:p>
                      <a:r>
                        <a:rPr lang="en-US" dirty="0" smtClean="0"/>
                        <a:t>…</a:t>
                      </a:r>
                      <a:endParaRPr lang="en-US" dirty="0"/>
                    </a:p>
                  </a:txBody>
                  <a:tcPr/>
                </a:tc>
                <a:tc>
                  <a:txBody>
                    <a:bodyPr/>
                    <a:lstStyle/>
                    <a:p>
                      <a:r>
                        <a:rPr lang="en-US" dirty="0" smtClean="0"/>
                        <a:t>Metric n</a:t>
                      </a:r>
                      <a:endParaRPr lang="en-US" dirty="0"/>
                    </a:p>
                  </a:txBody>
                  <a:tcPr/>
                </a:tc>
              </a:tr>
            </a:tbl>
          </a:graphicData>
        </a:graphic>
      </p:graphicFrame>
    </p:spTree>
    <p:extLst>
      <p:ext uri="{BB962C8B-B14F-4D97-AF65-F5344CB8AC3E}">
        <p14:creationId xmlns:p14="http://schemas.microsoft.com/office/powerpoint/2010/main" val="3574063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HMT formation (3)</a:t>
            </a:r>
            <a:endParaRPr lang="en-US" dirty="0"/>
          </a:p>
        </p:txBody>
      </p:sp>
      <p:sp>
        <p:nvSpPr>
          <p:cNvPr id="3" name="Content Placeholder 2"/>
          <p:cNvSpPr>
            <a:spLocks noGrp="1"/>
          </p:cNvSpPr>
          <p:nvPr>
            <p:ph idx="1"/>
          </p:nvPr>
        </p:nvSpPr>
        <p:spPr/>
        <p:txBody>
          <a:bodyPr/>
          <a:lstStyle/>
          <a:p>
            <a:r>
              <a:rPr lang="en-US" sz="2100" dirty="0" smtClean="0"/>
              <a:t>The HMT formation time is the time required to have every nodes of the network associated to the PAN</a:t>
            </a:r>
          </a:p>
          <a:p>
            <a:r>
              <a:rPr lang="en-US" sz="2100" dirty="0" smtClean="0"/>
              <a:t>Example of a HMT</a:t>
            </a:r>
            <a:endParaRPr lang="en-US" sz="2100" dirty="0"/>
          </a:p>
        </p:txBody>
      </p:sp>
      <p:sp>
        <p:nvSpPr>
          <p:cNvPr id="4" name="Date Placeholder 3"/>
          <p:cNvSpPr>
            <a:spLocks noGrp="1"/>
          </p:cNvSpPr>
          <p:nvPr>
            <p:ph type="dt" sz="half" idx="10"/>
          </p:nvPr>
        </p:nvSpPr>
        <p:spPr/>
        <p:txBody>
          <a:bodyPr/>
          <a:lstStyle/>
          <a:p>
            <a:r>
              <a:rPr lang="en-US" altLang="en-US" smtClean="0"/>
              <a:t>&lt;month year&gt;</a:t>
            </a:r>
            <a:endParaRPr lang="en-US" altLang="en-US"/>
          </a:p>
        </p:txBody>
      </p:sp>
      <p:sp>
        <p:nvSpPr>
          <p:cNvPr id="5" name="Footer Placeholder 4"/>
          <p:cNvSpPr>
            <a:spLocks noGrp="1"/>
          </p:cNvSpPr>
          <p:nvPr>
            <p:ph type="ftr" sz="quarter" idx="11"/>
          </p:nvPr>
        </p:nvSpPr>
        <p:spPr/>
        <p:txBody>
          <a:bodyPr/>
          <a:lstStyle/>
          <a:p>
            <a:r>
              <a:rPr lang="en-US" altLang="en-US" smtClean="0"/>
              <a:t>&lt;author&gt;, &lt;company&gt;</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8</a:t>
            </a:fld>
            <a:endParaRPr lang="en-US" altLang="en-US"/>
          </a:p>
        </p:txBody>
      </p:sp>
      <p:grpSp>
        <p:nvGrpSpPr>
          <p:cNvPr id="138" name="Group 137"/>
          <p:cNvGrpSpPr/>
          <p:nvPr/>
        </p:nvGrpSpPr>
        <p:grpSpPr>
          <a:xfrm>
            <a:off x="339175" y="2848613"/>
            <a:ext cx="4016698" cy="2724785"/>
            <a:chOff x="367624" y="2573788"/>
            <a:chExt cx="4016698" cy="2724785"/>
          </a:xfrm>
        </p:grpSpPr>
        <p:sp>
          <p:nvSpPr>
            <p:cNvPr id="7" name="TextBox 6"/>
            <p:cNvSpPr txBox="1"/>
            <p:nvPr/>
          </p:nvSpPr>
          <p:spPr>
            <a:xfrm>
              <a:off x="1800417" y="3671135"/>
              <a:ext cx="473827" cy="307777"/>
            </a:xfrm>
            <a:prstGeom prst="rect">
              <a:avLst/>
            </a:prstGeom>
            <a:noFill/>
          </p:spPr>
          <p:txBody>
            <a:bodyPr wrap="square" rtlCol="0">
              <a:spAutoFit/>
            </a:bodyPr>
            <a:lstStyle/>
            <a:p>
              <a:r>
                <a:rPr lang="en-US" sz="1400" dirty="0" smtClean="0"/>
                <a:t>-1</a:t>
              </a:r>
              <a:endParaRPr lang="en-US" sz="1400" dirty="0"/>
            </a:p>
          </p:txBody>
        </p:sp>
        <p:sp>
          <p:nvSpPr>
            <p:cNvPr id="8" name="TextBox 7"/>
            <p:cNvSpPr txBox="1"/>
            <p:nvPr/>
          </p:nvSpPr>
          <p:spPr>
            <a:xfrm>
              <a:off x="508786" y="4581904"/>
              <a:ext cx="473827" cy="307777"/>
            </a:xfrm>
            <a:prstGeom prst="rect">
              <a:avLst/>
            </a:prstGeom>
            <a:noFill/>
          </p:spPr>
          <p:txBody>
            <a:bodyPr wrap="square" rtlCol="0">
              <a:spAutoFit/>
            </a:bodyPr>
            <a:lstStyle/>
            <a:p>
              <a:r>
                <a:rPr lang="en-US" sz="1400" dirty="0" smtClean="0"/>
                <a:t>-1</a:t>
              </a:r>
              <a:endParaRPr lang="en-US" sz="1400" dirty="0"/>
            </a:p>
          </p:txBody>
        </p:sp>
        <p:sp>
          <p:nvSpPr>
            <p:cNvPr id="9" name="TextBox 8"/>
            <p:cNvSpPr txBox="1"/>
            <p:nvPr/>
          </p:nvSpPr>
          <p:spPr>
            <a:xfrm>
              <a:off x="490605" y="3832459"/>
              <a:ext cx="280846" cy="307777"/>
            </a:xfrm>
            <a:prstGeom prst="rect">
              <a:avLst/>
            </a:prstGeom>
            <a:noFill/>
          </p:spPr>
          <p:txBody>
            <a:bodyPr wrap="none" rtlCol="0">
              <a:spAutoFit/>
            </a:bodyPr>
            <a:lstStyle/>
            <a:p>
              <a:r>
                <a:rPr lang="en-US" sz="1400" dirty="0" smtClean="0"/>
                <a:t>C</a:t>
              </a:r>
              <a:endParaRPr lang="en-US" sz="1400" dirty="0"/>
            </a:p>
          </p:txBody>
        </p:sp>
        <p:sp>
          <p:nvSpPr>
            <p:cNvPr id="10" name="Isosceles Triangle 9"/>
            <p:cNvSpPr/>
            <p:nvPr/>
          </p:nvSpPr>
          <p:spPr>
            <a:xfrm>
              <a:off x="1409891" y="4233779"/>
              <a:ext cx="253700" cy="561575"/>
            </a:xfrm>
            <a:prstGeom prst="triangl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sp>
          <p:nvSpPr>
            <p:cNvPr id="11" name="TextBox 10"/>
            <p:cNvSpPr txBox="1"/>
            <p:nvPr/>
          </p:nvSpPr>
          <p:spPr>
            <a:xfrm>
              <a:off x="1282309" y="3959492"/>
              <a:ext cx="518108" cy="307777"/>
            </a:xfrm>
            <a:prstGeom prst="rect">
              <a:avLst/>
            </a:prstGeom>
            <a:noFill/>
          </p:spPr>
          <p:txBody>
            <a:bodyPr wrap="square" rtlCol="0">
              <a:spAutoFit/>
            </a:bodyPr>
            <a:lstStyle/>
            <a:p>
              <a:r>
                <a:rPr lang="en-US" sz="1400" dirty="0" smtClean="0"/>
                <a:t>R-0</a:t>
              </a:r>
              <a:endParaRPr lang="en-US" sz="1400" dirty="0"/>
            </a:p>
          </p:txBody>
        </p:sp>
        <p:sp>
          <p:nvSpPr>
            <p:cNvPr id="12" name="Oval 11"/>
            <p:cNvSpPr/>
            <p:nvPr/>
          </p:nvSpPr>
          <p:spPr>
            <a:xfrm>
              <a:off x="2807657" y="4372595"/>
              <a:ext cx="99667" cy="8202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sp>
          <p:nvSpPr>
            <p:cNvPr id="13" name="Oval 12"/>
            <p:cNvSpPr/>
            <p:nvPr/>
          </p:nvSpPr>
          <p:spPr>
            <a:xfrm>
              <a:off x="2238041" y="4723425"/>
              <a:ext cx="99667" cy="8202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sp>
          <p:nvSpPr>
            <p:cNvPr id="14" name="Oval 13"/>
            <p:cNvSpPr/>
            <p:nvPr/>
          </p:nvSpPr>
          <p:spPr>
            <a:xfrm>
              <a:off x="2138374" y="3746660"/>
              <a:ext cx="99667" cy="8202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sp>
          <p:nvSpPr>
            <p:cNvPr id="15" name="Oval 14"/>
            <p:cNvSpPr/>
            <p:nvPr/>
          </p:nvSpPr>
          <p:spPr>
            <a:xfrm>
              <a:off x="532819" y="4014196"/>
              <a:ext cx="99667" cy="8202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sp>
          <p:nvSpPr>
            <p:cNvPr id="16" name="Oval 15"/>
            <p:cNvSpPr/>
            <p:nvPr/>
          </p:nvSpPr>
          <p:spPr>
            <a:xfrm>
              <a:off x="645067" y="4606058"/>
              <a:ext cx="99667" cy="8202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sp>
          <p:nvSpPr>
            <p:cNvPr id="17" name="Oval 16"/>
            <p:cNvSpPr/>
            <p:nvPr/>
          </p:nvSpPr>
          <p:spPr>
            <a:xfrm>
              <a:off x="1360057" y="5192872"/>
              <a:ext cx="99667" cy="8202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cxnSp>
          <p:nvCxnSpPr>
            <p:cNvPr id="18" name="Straight Connector 17"/>
            <p:cNvCxnSpPr>
              <a:stCxn id="10" idx="0"/>
              <a:endCxn id="14" idx="3"/>
            </p:cNvCxnSpPr>
            <p:nvPr/>
          </p:nvCxnSpPr>
          <p:spPr>
            <a:xfrm flipV="1">
              <a:off x="1536740" y="3816676"/>
              <a:ext cx="616229" cy="41710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a:stCxn id="10" idx="0"/>
              <a:endCxn id="12" idx="1"/>
            </p:cNvCxnSpPr>
            <p:nvPr/>
          </p:nvCxnSpPr>
          <p:spPr>
            <a:xfrm>
              <a:off x="1536740" y="4233779"/>
              <a:ext cx="1285512" cy="15083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a:stCxn id="10" idx="0"/>
              <a:endCxn id="13" idx="1"/>
            </p:cNvCxnSpPr>
            <p:nvPr/>
          </p:nvCxnSpPr>
          <p:spPr>
            <a:xfrm>
              <a:off x="1536740" y="4233779"/>
              <a:ext cx="715896" cy="50165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a:stCxn id="10" idx="0"/>
              <a:endCxn id="17" idx="0"/>
            </p:cNvCxnSpPr>
            <p:nvPr/>
          </p:nvCxnSpPr>
          <p:spPr>
            <a:xfrm flipH="1">
              <a:off x="1409891" y="4233779"/>
              <a:ext cx="126850" cy="95909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a:stCxn id="10" idx="0"/>
              <a:endCxn id="15" idx="5"/>
            </p:cNvCxnSpPr>
            <p:nvPr/>
          </p:nvCxnSpPr>
          <p:spPr>
            <a:xfrm flipH="1" flipV="1">
              <a:off x="617889" y="4084212"/>
              <a:ext cx="918851" cy="14956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a:stCxn id="10" idx="0"/>
              <a:endCxn id="16" idx="5"/>
            </p:cNvCxnSpPr>
            <p:nvPr/>
          </p:nvCxnSpPr>
          <p:spPr>
            <a:xfrm flipH="1">
              <a:off x="730139" y="4233779"/>
              <a:ext cx="806601" cy="44229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4" name="Oval 23"/>
            <p:cNvSpPr/>
            <p:nvPr/>
          </p:nvSpPr>
          <p:spPr>
            <a:xfrm>
              <a:off x="2878732" y="3477861"/>
              <a:ext cx="99667" cy="8202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sp>
          <p:nvSpPr>
            <p:cNvPr id="25" name="Oval 24"/>
            <p:cNvSpPr/>
            <p:nvPr/>
          </p:nvSpPr>
          <p:spPr>
            <a:xfrm>
              <a:off x="1210067" y="2881155"/>
              <a:ext cx="99667" cy="8202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sp>
          <p:nvSpPr>
            <p:cNvPr id="26" name="Oval 25"/>
            <p:cNvSpPr/>
            <p:nvPr/>
          </p:nvSpPr>
          <p:spPr>
            <a:xfrm>
              <a:off x="2368515" y="2846878"/>
              <a:ext cx="99667" cy="8202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cxnSp>
          <p:nvCxnSpPr>
            <p:cNvPr id="27" name="Straight Connector 26"/>
            <p:cNvCxnSpPr>
              <a:endCxn id="24" idx="3"/>
            </p:cNvCxnSpPr>
            <p:nvPr/>
          </p:nvCxnSpPr>
          <p:spPr>
            <a:xfrm flipV="1">
              <a:off x="2223444" y="3547877"/>
              <a:ext cx="669883" cy="21455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a:endCxn id="26" idx="4"/>
            </p:cNvCxnSpPr>
            <p:nvPr/>
          </p:nvCxnSpPr>
          <p:spPr>
            <a:xfrm flipV="1">
              <a:off x="2167365" y="2928907"/>
              <a:ext cx="250983" cy="83352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44" idx="1"/>
              <a:endCxn id="14" idx="0"/>
            </p:cNvCxnSpPr>
            <p:nvPr/>
          </p:nvCxnSpPr>
          <p:spPr>
            <a:xfrm>
              <a:off x="1271476" y="2952923"/>
              <a:ext cx="916732" cy="79373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0" name="Oval 29"/>
            <p:cNvSpPr/>
            <p:nvPr/>
          </p:nvSpPr>
          <p:spPr>
            <a:xfrm>
              <a:off x="3960581" y="3985194"/>
              <a:ext cx="99667" cy="8202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sp>
          <p:nvSpPr>
            <p:cNvPr id="31" name="Oval 30"/>
            <p:cNvSpPr/>
            <p:nvPr/>
          </p:nvSpPr>
          <p:spPr>
            <a:xfrm>
              <a:off x="3738598" y="4524030"/>
              <a:ext cx="99667" cy="8202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sp>
          <p:nvSpPr>
            <p:cNvPr id="32" name="Oval 31"/>
            <p:cNvSpPr/>
            <p:nvPr/>
          </p:nvSpPr>
          <p:spPr>
            <a:xfrm>
              <a:off x="3031759" y="4965396"/>
              <a:ext cx="99667" cy="8202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cxnSp>
          <p:nvCxnSpPr>
            <p:cNvPr id="33" name="Straight Connector 32"/>
            <p:cNvCxnSpPr>
              <a:stCxn id="12" idx="7"/>
              <a:endCxn id="30" idx="3"/>
            </p:cNvCxnSpPr>
            <p:nvPr/>
          </p:nvCxnSpPr>
          <p:spPr>
            <a:xfrm flipV="1">
              <a:off x="2892727" y="4055210"/>
              <a:ext cx="1082449" cy="32939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12" idx="7"/>
              <a:endCxn id="31" idx="1"/>
            </p:cNvCxnSpPr>
            <p:nvPr/>
          </p:nvCxnSpPr>
          <p:spPr>
            <a:xfrm>
              <a:off x="2892727" y="4384609"/>
              <a:ext cx="860466" cy="15143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5" name="Oval 34"/>
            <p:cNvSpPr/>
            <p:nvPr/>
          </p:nvSpPr>
          <p:spPr>
            <a:xfrm>
              <a:off x="2949207" y="2622247"/>
              <a:ext cx="99667" cy="82029"/>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sp>
          <p:nvSpPr>
            <p:cNvPr id="36" name="Oval 35"/>
            <p:cNvSpPr/>
            <p:nvPr/>
          </p:nvSpPr>
          <p:spPr>
            <a:xfrm>
              <a:off x="3910748" y="3092961"/>
              <a:ext cx="99667" cy="82029"/>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1400"/>
            </a:p>
          </p:txBody>
        </p:sp>
        <p:cxnSp>
          <p:nvCxnSpPr>
            <p:cNvPr id="37" name="Straight Connector 36"/>
            <p:cNvCxnSpPr>
              <a:stCxn id="36" idx="5"/>
              <a:endCxn id="30" idx="1"/>
            </p:cNvCxnSpPr>
            <p:nvPr/>
          </p:nvCxnSpPr>
          <p:spPr>
            <a:xfrm flipH="1">
              <a:off x="3975178" y="3162976"/>
              <a:ext cx="20641" cy="83423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1667647" y="3667712"/>
              <a:ext cx="288862" cy="307777"/>
            </a:xfrm>
            <a:prstGeom prst="rect">
              <a:avLst/>
            </a:prstGeom>
            <a:noFill/>
          </p:spPr>
          <p:txBody>
            <a:bodyPr wrap="none" rtlCol="0">
              <a:spAutoFit/>
            </a:bodyPr>
            <a:lstStyle/>
            <a:p>
              <a:r>
                <a:rPr lang="en-US" sz="1400" dirty="0" smtClean="0"/>
                <a:t>A</a:t>
              </a:r>
              <a:endParaRPr lang="en-US" sz="1400" dirty="0"/>
            </a:p>
          </p:txBody>
        </p:sp>
        <p:sp>
          <p:nvSpPr>
            <p:cNvPr id="39" name="TextBox 38"/>
            <p:cNvSpPr txBox="1"/>
            <p:nvPr/>
          </p:nvSpPr>
          <p:spPr>
            <a:xfrm>
              <a:off x="2200294" y="4786212"/>
              <a:ext cx="282450" cy="307777"/>
            </a:xfrm>
            <a:prstGeom prst="rect">
              <a:avLst/>
            </a:prstGeom>
            <a:noFill/>
          </p:spPr>
          <p:txBody>
            <a:bodyPr wrap="none" rtlCol="0">
              <a:spAutoFit/>
            </a:bodyPr>
            <a:lstStyle/>
            <a:p>
              <a:r>
                <a:rPr lang="en-US" sz="1400" dirty="0" smtClean="0"/>
                <a:t>B</a:t>
              </a:r>
              <a:endParaRPr lang="en-US" sz="1400" dirty="0"/>
            </a:p>
          </p:txBody>
        </p:sp>
        <p:sp>
          <p:nvSpPr>
            <p:cNvPr id="40" name="TextBox 39"/>
            <p:cNvSpPr txBox="1"/>
            <p:nvPr/>
          </p:nvSpPr>
          <p:spPr>
            <a:xfrm>
              <a:off x="367624" y="4565044"/>
              <a:ext cx="295274" cy="307777"/>
            </a:xfrm>
            <a:prstGeom prst="rect">
              <a:avLst/>
            </a:prstGeom>
            <a:noFill/>
          </p:spPr>
          <p:txBody>
            <a:bodyPr wrap="none" rtlCol="0">
              <a:spAutoFit/>
            </a:bodyPr>
            <a:lstStyle/>
            <a:p>
              <a:r>
                <a:rPr lang="en-US" sz="1400" dirty="0" smtClean="0"/>
                <a:t>D</a:t>
              </a:r>
              <a:endParaRPr lang="en-US" sz="1400" dirty="0"/>
            </a:p>
          </p:txBody>
        </p:sp>
        <p:sp>
          <p:nvSpPr>
            <p:cNvPr id="41" name="TextBox 40"/>
            <p:cNvSpPr txBox="1"/>
            <p:nvPr/>
          </p:nvSpPr>
          <p:spPr>
            <a:xfrm>
              <a:off x="3016161" y="4406836"/>
              <a:ext cx="266420" cy="307777"/>
            </a:xfrm>
            <a:prstGeom prst="rect">
              <a:avLst/>
            </a:prstGeom>
            <a:noFill/>
          </p:spPr>
          <p:txBody>
            <a:bodyPr wrap="none" rtlCol="0">
              <a:spAutoFit/>
            </a:bodyPr>
            <a:lstStyle/>
            <a:p>
              <a:r>
                <a:rPr lang="en-US" sz="1400" dirty="0" smtClean="0"/>
                <a:t>F</a:t>
              </a:r>
              <a:endParaRPr lang="en-US" sz="1400" dirty="0"/>
            </a:p>
          </p:txBody>
        </p:sp>
        <p:sp>
          <p:nvSpPr>
            <p:cNvPr id="42" name="TextBox 41"/>
            <p:cNvSpPr txBox="1"/>
            <p:nvPr/>
          </p:nvSpPr>
          <p:spPr>
            <a:xfrm>
              <a:off x="3081593" y="4982404"/>
              <a:ext cx="298480" cy="307777"/>
            </a:xfrm>
            <a:prstGeom prst="rect">
              <a:avLst/>
            </a:prstGeom>
            <a:noFill/>
          </p:spPr>
          <p:txBody>
            <a:bodyPr wrap="none" rtlCol="0">
              <a:spAutoFit/>
            </a:bodyPr>
            <a:lstStyle/>
            <a:p>
              <a:r>
                <a:rPr lang="en-US" sz="1400" dirty="0" smtClean="0"/>
                <a:t>G</a:t>
              </a:r>
              <a:endParaRPr lang="en-US" sz="1400" dirty="0"/>
            </a:p>
          </p:txBody>
        </p:sp>
        <p:sp>
          <p:nvSpPr>
            <p:cNvPr id="43" name="TextBox 42"/>
            <p:cNvSpPr txBox="1"/>
            <p:nvPr/>
          </p:nvSpPr>
          <p:spPr>
            <a:xfrm>
              <a:off x="3881286" y="4482991"/>
              <a:ext cx="296876" cy="307777"/>
            </a:xfrm>
            <a:prstGeom prst="rect">
              <a:avLst/>
            </a:prstGeom>
            <a:noFill/>
          </p:spPr>
          <p:txBody>
            <a:bodyPr wrap="none" rtlCol="0">
              <a:spAutoFit/>
            </a:bodyPr>
            <a:lstStyle/>
            <a:p>
              <a:r>
                <a:rPr lang="en-US" sz="1400" dirty="0" smtClean="0"/>
                <a:t>H</a:t>
              </a:r>
              <a:endParaRPr lang="en-US" sz="1400" dirty="0"/>
            </a:p>
          </p:txBody>
        </p:sp>
        <p:sp>
          <p:nvSpPr>
            <p:cNvPr id="44" name="TextBox 43"/>
            <p:cNvSpPr txBox="1"/>
            <p:nvPr/>
          </p:nvSpPr>
          <p:spPr>
            <a:xfrm>
              <a:off x="1271476" y="2799034"/>
              <a:ext cx="184731" cy="307777"/>
            </a:xfrm>
            <a:prstGeom prst="rect">
              <a:avLst/>
            </a:prstGeom>
            <a:noFill/>
          </p:spPr>
          <p:txBody>
            <a:bodyPr wrap="none" rtlCol="0">
              <a:spAutoFit/>
            </a:bodyPr>
            <a:lstStyle/>
            <a:p>
              <a:endParaRPr lang="en-US" sz="1400" dirty="0"/>
            </a:p>
          </p:txBody>
        </p:sp>
        <p:sp>
          <p:nvSpPr>
            <p:cNvPr id="45" name="TextBox 44"/>
            <p:cNvSpPr txBox="1"/>
            <p:nvPr/>
          </p:nvSpPr>
          <p:spPr>
            <a:xfrm>
              <a:off x="2975689" y="3542238"/>
              <a:ext cx="242374" cy="307777"/>
            </a:xfrm>
            <a:prstGeom prst="rect">
              <a:avLst/>
            </a:prstGeom>
            <a:noFill/>
          </p:spPr>
          <p:txBody>
            <a:bodyPr wrap="none" rtlCol="0">
              <a:spAutoFit/>
            </a:bodyPr>
            <a:lstStyle/>
            <a:p>
              <a:r>
                <a:rPr lang="en-US" sz="1400" dirty="0" smtClean="0"/>
                <a:t>J</a:t>
              </a:r>
              <a:endParaRPr lang="en-US" sz="1400" dirty="0"/>
            </a:p>
          </p:txBody>
        </p:sp>
        <p:sp>
          <p:nvSpPr>
            <p:cNvPr id="46" name="TextBox 45"/>
            <p:cNvSpPr txBox="1"/>
            <p:nvPr/>
          </p:nvSpPr>
          <p:spPr>
            <a:xfrm>
              <a:off x="4106682" y="3904097"/>
              <a:ext cx="277640" cy="307777"/>
            </a:xfrm>
            <a:prstGeom prst="rect">
              <a:avLst/>
            </a:prstGeom>
            <a:noFill/>
          </p:spPr>
          <p:txBody>
            <a:bodyPr wrap="none" rtlCol="0">
              <a:spAutoFit/>
            </a:bodyPr>
            <a:lstStyle/>
            <a:p>
              <a:r>
                <a:rPr lang="en-US" sz="1400" dirty="0" smtClean="0"/>
                <a:t>K</a:t>
              </a:r>
              <a:endParaRPr lang="en-US" sz="1400" dirty="0"/>
            </a:p>
          </p:txBody>
        </p:sp>
        <p:sp>
          <p:nvSpPr>
            <p:cNvPr id="47" name="TextBox 46"/>
            <p:cNvSpPr txBox="1"/>
            <p:nvPr/>
          </p:nvSpPr>
          <p:spPr>
            <a:xfrm>
              <a:off x="2087459" y="2577604"/>
              <a:ext cx="260008" cy="307777"/>
            </a:xfrm>
            <a:prstGeom prst="rect">
              <a:avLst/>
            </a:prstGeom>
            <a:noFill/>
          </p:spPr>
          <p:txBody>
            <a:bodyPr wrap="none" rtlCol="0">
              <a:spAutoFit/>
            </a:bodyPr>
            <a:lstStyle/>
            <a:p>
              <a:r>
                <a:rPr lang="en-US" sz="1400" dirty="0" smtClean="0"/>
                <a:t>L</a:t>
              </a:r>
              <a:endParaRPr lang="en-US" sz="1400" dirty="0"/>
            </a:p>
          </p:txBody>
        </p:sp>
        <p:sp>
          <p:nvSpPr>
            <p:cNvPr id="48" name="TextBox 47"/>
            <p:cNvSpPr txBox="1"/>
            <p:nvPr/>
          </p:nvSpPr>
          <p:spPr>
            <a:xfrm>
              <a:off x="4060250" y="2982862"/>
              <a:ext cx="300082" cy="307777"/>
            </a:xfrm>
            <a:prstGeom prst="rect">
              <a:avLst/>
            </a:prstGeom>
            <a:noFill/>
          </p:spPr>
          <p:txBody>
            <a:bodyPr wrap="none" rtlCol="0">
              <a:spAutoFit/>
            </a:bodyPr>
            <a:lstStyle/>
            <a:p>
              <a:r>
                <a:rPr lang="en-US" sz="1400" dirty="0" smtClean="0"/>
                <a:t>N</a:t>
              </a:r>
              <a:endParaRPr lang="en-US" sz="1400" dirty="0"/>
            </a:p>
          </p:txBody>
        </p:sp>
        <p:cxnSp>
          <p:nvCxnSpPr>
            <p:cNvPr id="49" name="Straight Connector 48"/>
            <p:cNvCxnSpPr>
              <a:endCxn id="35" idx="2"/>
            </p:cNvCxnSpPr>
            <p:nvPr/>
          </p:nvCxnSpPr>
          <p:spPr>
            <a:xfrm flipV="1">
              <a:off x="2392349" y="2663262"/>
              <a:ext cx="556858" cy="19056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a:stCxn id="13" idx="6"/>
              <a:endCxn id="32" idx="2"/>
            </p:cNvCxnSpPr>
            <p:nvPr/>
          </p:nvCxnSpPr>
          <p:spPr>
            <a:xfrm>
              <a:off x="2337708" y="4764439"/>
              <a:ext cx="694051" cy="24197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2321490" y="4776279"/>
              <a:ext cx="473827" cy="307777"/>
            </a:xfrm>
            <a:prstGeom prst="rect">
              <a:avLst/>
            </a:prstGeom>
            <a:noFill/>
          </p:spPr>
          <p:txBody>
            <a:bodyPr wrap="square" rtlCol="0">
              <a:spAutoFit/>
            </a:bodyPr>
            <a:lstStyle/>
            <a:p>
              <a:r>
                <a:rPr lang="en-US" sz="1400" dirty="0" smtClean="0"/>
                <a:t>-1</a:t>
              </a:r>
              <a:endParaRPr lang="en-US" sz="1400" dirty="0"/>
            </a:p>
          </p:txBody>
        </p:sp>
        <p:sp>
          <p:nvSpPr>
            <p:cNvPr id="52" name="TextBox 51"/>
            <p:cNvSpPr txBox="1"/>
            <p:nvPr/>
          </p:nvSpPr>
          <p:spPr>
            <a:xfrm>
              <a:off x="3111271" y="4407555"/>
              <a:ext cx="473827" cy="307777"/>
            </a:xfrm>
            <a:prstGeom prst="rect">
              <a:avLst/>
            </a:prstGeom>
            <a:noFill/>
          </p:spPr>
          <p:txBody>
            <a:bodyPr wrap="square" rtlCol="0">
              <a:spAutoFit/>
            </a:bodyPr>
            <a:lstStyle/>
            <a:p>
              <a:r>
                <a:rPr lang="en-US" sz="1400" dirty="0" smtClean="0"/>
                <a:t>-1</a:t>
              </a:r>
              <a:endParaRPr lang="en-US" sz="1400" dirty="0"/>
            </a:p>
          </p:txBody>
        </p:sp>
        <p:sp>
          <p:nvSpPr>
            <p:cNvPr id="53" name="TextBox 52"/>
            <p:cNvSpPr txBox="1"/>
            <p:nvPr/>
          </p:nvSpPr>
          <p:spPr>
            <a:xfrm>
              <a:off x="592489" y="3834907"/>
              <a:ext cx="473827" cy="307777"/>
            </a:xfrm>
            <a:prstGeom prst="rect">
              <a:avLst/>
            </a:prstGeom>
            <a:noFill/>
          </p:spPr>
          <p:txBody>
            <a:bodyPr wrap="square" rtlCol="0">
              <a:spAutoFit/>
            </a:bodyPr>
            <a:lstStyle/>
            <a:p>
              <a:r>
                <a:rPr lang="en-US" sz="1400" dirty="0" smtClean="0"/>
                <a:t>-1</a:t>
              </a:r>
              <a:endParaRPr lang="en-US" sz="1400" dirty="0"/>
            </a:p>
          </p:txBody>
        </p:sp>
        <p:sp>
          <p:nvSpPr>
            <p:cNvPr id="55" name="Rectangle 54"/>
            <p:cNvSpPr/>
            <p:nvPr/>
          </p:nvSpPr>
          <p:spPr>
            <a:xfrm>
              <a:off x="817343" y="2573788"/>
              <a:ext cx="393056" cy="307777"/>
            </a:xfrm>
            <a:prstGeom prst="rect">
              <a:avLst/>
            </a:prstGeom>
          </p:spPr>
          <p:txBody>
            <a:bodyPr wrap="none">
              <a:spAutoFit/>
            </a:bodyPr>
            <a:lstStyle/>
            <a:p>
              <a:r>
                <a:rPr lang="en-US" sz="1400" dirty="0" smtClean="0"/>
                <a:t>I-2</a:t>
              </a:r>
              <a:endParaRPr lang="en-US" sz="1400" dirty="0"/>
            </a:p>
          </p:txBody>
        </p:sp>
        <p:sp>
          <p:nvSpPr>
            <p:cNvPr id="56" name="Rectangle 55"/>
            <p:cNvSpPr/>
            <p:nvPr/>
          </p:nvSpPr>
          <p:spPr>
            <a:xfrm>
              <a:off x="4014461" y="4464792"/>
              <a:ext cx="330540" cy="307777"/>
            </a:xfrm>
            <a:prstGeom prst="rect">
              <a:avLst/>
            </a:prstGeom>
          </p:spPr>
          <p:txBody>
            <a:bodyPr wrap="none">
              <a:spAutoFit/>
            </a:bodyPr>
            <a:lstStyle/>
            <a:p>
              <a:r>
                <a:rPr lang="en-US" sz="1400" dirty="0"/>
                <a:t>-2</a:t>
              </a:r>
            </a:p>
          </p:txBody>
        </p:sp>
        <p:sp>
          <p:nvSpPr>
            <p:cNvPr id="57" name="Rectangle 56"/>
            <p:cNvSpPr/>
            <p:nvPr/>
          </p:nvSpPr>
          <p:spPr>
            <a:xfrm>
              <a:off x="3206381" y="4990796"/>
              <a:ext cx="330540" cy="307777"/>
            </a:xfrm>
            <a:prstGeom prst="rect">
              <a:avLst/>
            </a:prstGeom>
          </p:spPr>
          <p:txBody>
            <a:bodyPr wrap="none">
              <a:spAutoFit/>
            </a:bodyPr>
            <a:lstStyle/>
            <a:p>
              <a:r>
                <a:rPr lang="en-US" sz="1400" dirty="0"/>
                <a:t>-2</a:t>
              </a:r>
            </a:p>
          </p:txBody>
        </p:sp>
        <p:sp>
          <p:nvSpPr>
            <p:cNvPr id="58" name="Rectangle 57"/>
            <p:cNvSpPr/>
            <p:nvPr/>
          </p:nvSpPr>
          <p:spPr>
            <a:xfrm>
              <a:off x="3059154" y="3539223"/>
              <a:ext cx="330540" cy="307777"/>
            </a:xfrm>
            <a:prstGeom prst="rect">
              <a:avLst/>
            </a:prstGeom>
          </p:spPr>
          <p:txBody>
            <a:bodyPr wrap="none">
              <a:spAutoFit/>
            </a:bodyPr>
            <a:lstStyle/>
            <a:p>
              <a:r>
                <a:rPr lang="en-US" sz="1400" dirty="0"/>
                <a:t>-2</a:t>
              </a:r>
            </a:p>
          </p:txBody>
        </p:sp>
        <p:sp>
          <p:nvSpPr>
            <p:cNvPr id="59" name="Rectangle 58"/>
            <p:cNvSpPr/>
            <p:nvPr/>
          </p:nvSpPr>
          <p:spPr>
            <a:xfrm>
              <a:off x="2188207" y="2577603"/>
              <a:ext cx="330540" cy="307777"/>
            </a:xfrm>
            <a:prstGeom prst="rect">
              <a:avLst/>
            </a:prstGeom>
          </p:spPr>
          <p:txBody>
            <a:bodyPr wrap="none">
              <a:spAutoFit/>
            </a:bodyPr>
            <a:lstStyle/>
            <a:p>
              <a:r>
                <a:rPr lang="en-US" sz="1400" dirty="0"/>
                <a:t>-2</a:t>
              </a:r>
            </a:p>
          </p:txBody>
        </p:sp>
        <p:cxnSp>
          <p:nvCxnSpPr>
            <p:cNvPr id="60" name="Straight Connector 59"/>
            <p:cNvCxnSpPr>
              <a:stCxn id="16" idx="0"/>
              <a:endCxn id="15" idx="4"/>
            </p:cNvCxnSpPr>
            <p:nvPr/>
          </p:nvCxnSpPr>
          <p:spPr>
            <a:xfrm flipH="1" flipV="1">
              <a:off x="582653" y="4096225"/>
              <a:ext cx="112248" cy="509833"/>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61" name="Straight Connector 60"/>
            <p:cNvCxnSpPr>
              <a:stCxn id="16" idx="4"/>
              <a:endCxn id="17" idx="0"/>
            </p:cNvCxnSpPr>
            <p:nvPr/>
          </p:nvCxnSpPr>
          <p:spPr>
            <a:xfrm>
              <a:off x="694901" y="4688087"/>
              <a:ext cx="714990" cy="504785"/>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62" name="Straight Connector 61"/>
            <p:cNvCxnSpPr>
              <a:endCxn id="13" idx="1"/>
            </p:cNvCxnSpPr>
            <p:nvPr/>
          </p:nvCxnSpPr>
          <p:spPr>
            <a:xfrm>
              <a:off x="2147281" y="3845514"/>
              <a:ext cx="105356" cy="889924"/>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63" name="Straight Connector 62"/>
            <p:cNvCxnSpPr>
              <a:stCxn id="14" idx="5"/>
              <a:endCxn id="12" idx="1"/>
            </p:cNvCxnSpPr>
            <p:nvPr/>
          </p:nvCxnSpPr>
          <p:spPr>
            <a:xfrm>
              <a:off x="2223445" y="3816676"/>
              <a:ext cx="598808" cy="567932"/>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64" name="Straight Connector 63"/>
            <p:cNvCxnSpPr>
              <a:stCxn id="12" idx="4"/>
              <a:endCxn id="13" idx="6"/>
            </p:cNvCxnSpPr>
            <p:nvPr/>
          </p:nvCxnSpPr>
          <p:spPr>
            <a:xfrm flipH="1">
              <a:off x="2337708" y="4454624"/>
              <a:ext cx="519783" cy="309816"/>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65" name="Straight Connector 64"/>
            <p:cNvCxnSpPr>
              <a:stCxn id="12" idx="0"/>
              <a:endCxn id="24" idx="4"/>
            </p:cNvCxnSpPr>
            <p:nvPr/>
          </p:nvCxnSpPr>
          <p:spPr>
            <a:xfrm flipV="1">
              <a:off x="2857491" y="3559890"/>
              <a:ext cx="71075" cy="81270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6" name="Straight Connector 65"/>
            <p:cNvCxnSpPr>
              <a:stCxn id="35" idx="4"/>
              <a:endCxn id="24" idx="0"/>
            </p:cNvCxnSpPr>
            <p:nvPr/>
          </p:nvCxnSpPr>
          <p:spPr>
            <a:xfrm flipH="1">
              <a:off x="2928566" y="2704276"/>
              <a:ext cx="70475" cy="77358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26" idx="5"/>
              <a:endCxn id="24" idx="1"/>
            </p:cNvCxnSpPr>
            <p:nvPr/>
          </p:nvCxnSpPr>
          <p:spPr>
            <a:xfrm>
              <a:off x="2453586" y="2916894"/>
              <a:ext cx="439742" cy="57298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68" name="Straight Connector 67"/>
            <p:cNvCxnSpPr>
              <a:stCxn id="24" idx="6"/>
              <a:endCxn id="30" idx="2"/>
            </p:cNvCxnSpPr>
            <p:nvPr/>
          </p:nvCxnSpPr>
          <p:spPr>
            <a:xfrm>
              <a:off x="2978399" y="3518876"/>
              <a:ext cx="982182" cy="507333"/>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69" name="Straight Connector 68"/>
            <p:cNvCxnSpPr>
              <a:stCxn id="24" idx="7"/>
              <a:endCxn id="36" idx="1"/>
            </p:cNvCxnSpPr>
            <p:nvPr/>
          </p:nvCxnSpPr>
          <p:spPr>
            <a:xfrm flipV="1">
              <a:off x="2963803" y="3104974"/>
              <a:ext cx="961541" cy="3849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0" name="Straight Connector 69"/>
            <p:cNvCxnSpPr>
              <a:stCxn id="35" idx="5"/>
              <a:endCxn id="36" idx="1"/>
            </p:cNvCxnSpPr>
            <p:nvPr/>
          </p:nvCxnSpPr>
          <p:spPr>
            <a:xfrm>
              <a:off x="3034278" y="2692263"/>
              <a:ext cx="891066" cy="412711"/>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71" name="Straight Connector 70"/>
            <p:cNvCxnSpPr>
              <a:stCxn id="31" idx="0"/>
              <a:endCxn id="30" idx="3"/>
            </p:cNvCxnSpPr>
            <p:nvPr/>
          </p:nvCxnSpPr>
          <p:spPr>
            <a:xfrm flipV="1">
              <a:off x="3788432" y="4055210"/>
              <a:ext cx="186745" cy="46882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72" name="Straight Connector 71"/>
            <p:cNvCxnSpPr>
              <a:stCxn id="12" idx="4"/>
              <a:endCxn id="32" idx="0"/>
            </p:cNvCxnSpPr>
            <p:nvPr/>
          </p:nvCxnSpPr>
          <p:spPr>
            <a:xfrm>
              <a:off x="2857491" y="4454624"/>
              <a:ext cx="224102" cy="51077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a:stCxn id="32" idx="7"/>
              <a:endCxn id="31" idx="3"/>
            </p:cNvCxnSpPr>
            <p:nvPr/>
          </p:nvCxnSpPr>
          <p:spPr>
            <a:xfrm flipV="1">
              <a:off x="3116830" y="4594046"/>
              <a:ext cx="636364" cy="383363"/>
            </a:xfrm>
            <a:prstGeom prst="line">
              <a:avLst/>
            </a:prstGeom>
            <a:ln>
              <a:prstDash val="dash"/>
            </a:ln>
          </p:spPr>
          <p:style>
            <a:lnRef idx="2">
              <a:schemeClr val="dk1"/>
            </a:lnRef>
            <a:fillRef idx="0">
              <a:schemeClr val="dk1"/>
            </a:fillRef>
            <a:effectRef idx="1">
              <a:schemeClr val="dk1"/>
            </a:effectRef>
            <a:fontRef idx="minor">
              <a:schemeClr val="tx1"/>
            </a:fontRef>
          </p:style>
        </p:cxnSp>
      </p:grpSp>
      <p:grpSp>
        <p:nvGrpSpPr>
          <p:cNvPr id="74" name="Group 73"/>
          <p:cNvGrpSpPr/>
          <p:nvPr/>
        </p:nvGrpSpPr>
        <p:grpSpPr>
          <a:xfrm>
            <a:off x="4417781" y="2593558"/>
            <a:ext cx="4552091" cy="3472953"/>
            <a:chOff x="4485385" y="3181032"/>
            <a:chExt cx="4552091" cy="3472953"/>
          </a:xfrm>
        </p:grpSpPr>
        <p:grpSp>
          <p:nvGrpSpPr>
            <p:cNvPr id="75" name="Group 74"/>
            <p:cNvGrpSpPr/>
            <p:nvPr/>
          </p:nvGrpSpPr>
          <p:grpSpPr>
            <a:xfrm>
              <a:off x="4485385" y="3181032"/>
              <a:ext cx="4552091" cy="3472953"/>
              <a:chOff x="1472980" y="1040727"/>
              <a:chExt cx="5331268" cy="3811507"/>
            </a:xfrm>
          </p:grpSpPr>
          <p:grpSp>
            <p:nvGrpSpPr>
              <p:cNvPr id="81" name="Group 80"/>
              <p:cNvGrpSpPr/>
              <p:nvPr/>
            </p:nvGrpSpPr>
            <p:grpSpPr>
              <a:xfrm>
                <a:off x="1472980" y="1040727"/>
                <a:ext cx="5331268" cy="3811507"/>
                <a:chOff x="1472980" y="1040727"/>
                <a:chExt cx="5331268" cy="3811507"/>
              </a:xfrm>
              <a:effectLst/>
            </p:grpSpPr>
            <p:sp>
              <p:nvSpPr>
                <p:cNvPr id="83" name="TextBox 82"/>
                <p:cNvSpPr txBox="1"/>
                <p:nvPr/>
              </p:nvSpPr>
              <p:spPr>
                <a:xfrm>
                  <a:off x="3888782" y="1636743"/>
                  <a:ext cx="411030" cy="307777"/>
                </a:xfrm>
                <a:prstGeom prst="rect">
                  <a:avLst/>
                </a:prstGeom>
                <a:noFill/>
                <a:ln w="19050" cmpd="sng">
                  <a:solidFill>
                    <a:schemeClr val="tx1"/>
                  </a:solidFill>
                </a:ln>
              </p:spPr>
              <p:txBody>
                <a:bodyPr wrap="square" rtlCol="0">
                  <a:spAutoFit/>
                </a:bodyPr>
                <a:lstStyle/>
                <a:p>
                  <a:pPr algn="ctr"/>
                  <a:r>
                    <a:rPr lang="en-US" sz="1400" dirty="0" smtClean="0"/>
                    <a:t>R</a:t>
                  </a:r>
                  <a:endParaRPr lang="en-US" sz="1400" dirty="0"/>
                </a:p>
              </p:txBody>
            </p:sp>
            <p:sp>
              <p:nvSpPr>
                <p:cNvPr id="84" name="TextBox 83"/>
                <p:cNvSpPr txBox="1"/>
                <p:nvPr/>
              </p:nvSpPr>
              <p:spPr>
                <a:xfrm>
                  <a:off x="2423849" y="2783146"/>
                  <a:ext cx="242426" cy="307777"/>
                </a:xfrm>
                <a:prstGeom prst="rect">
                  <a:avLst/>
                </a:prstGeom>
                <a:noFill/>
                <a:ln w="19050" cmpd="sng">
                  <a:solidFill>
                    <a:schemeClr val="tx1"/>
                  </a:solidFill>
                </a:ln>
              </p:spPr>
              <p:txBody>
                <a:bodyPr wrap="square" rtlCol="0">
                  <a:spAutoFit/>
                </a:bodyPr>
                <a:lstStyle/>
                <a:p>
                  <a:r>
                    <a:rPr lang="en-US" sz="1400" dirty="0"/>
                    <a:t>A</a:t>
                  </a:r>
                </a:p>
              </p:txBody>
            </p:sp>
            <p:sp>
              <p:nvSpPr>
                <p:cNvPr id="85" name="TextBox 84"/>
                <p:cNvSpPr txBox="1"/>
                <p:nvPr/>
              </p:nvSpPr>
              <p:spPr>
                <a:xfrm>
                  <a:off x="4427983" y="2755469"/>
                  <a:ext cx="249196"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B</a:t>
                  </a:r>
                </a:p>
              </p:txBody>
            </p:sp>
            <p:sp>
              <p:nvSpPr>
                <p:cNvPr id="86" name="TextBox 85"/>
                <p:cNvSpPr txBox="1"/>
                <p:nvPr/>
              </p:nvSpPr>
              <p:spPr>
                <a:xfrm>
                  <a:off x="5247538" y="2774799"/>
                  <a:ext cx="260566"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C</a:t>
                  </a:r>
                </a:p>
              </p:txBody>
            </p:sp>
            <p:sp>
              <p:nvSpPr>
                <p:cNvPr id="87" name="TextBox 86"/>
                <p:cNvSpPr txBox="1"/>
                <p:nvPr/>
              </p:nvSpPr>
              <p:spPr>
                <a:xfrm>
                  <a:off x="5893966" y="2766856"/>
                  <a:ext cx="262210"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D</a:t>
                  </a:r>
                </a:p>
              </p:txBody>
            </p:sp>
            <p:sp>
              <p:nvSpPr>
                <p:cNvPr id="88" name="TextBox 87"/>
                <p:cNvSpPr txBox="1"/>
                <p:nvPr/>
              </p:nvSpPr>
              <p:spPr>
                <a:xfrm>
                  <a:off x="6512287" y="2778604"/>
                  <a:ext cx="291961"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E</a:t>
                  </a:r>
                </a:p>
              </p:txBody>
            </p:sp>
            <p:sp>
              <p:nvSpPr>
                <p:cNvPr id="89" name="TextBox 88"/>
                <p:cNvSpPr txBox="1"/>
                <p:nvPr/>
              </p:nvSpPr>
              <p:spPr>
                <a:xfrm>
                  <a:off x="2625799" y="3666748"/>
                  <a:ext cx="290017"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I</a:t>
                  </a:r>
                </a:p>
              </p:txBody>
            </p:sp>
            <p:sp>
              <p:nvSpPr>
                <p:cNvPr id="90" name="TextBox 89"/>
                <p:cNvSpPr txBox="1"/>
                <p:nvPr/>
              </p:nvSpPr>
              <p:spPr>
                <a:xfrm>
                  <a:off x="3388623" y="3641639"/>
                  <a:ext cx="237509" cy="307777"/>
                </a:xfrm>
                <a:prstGeom prst="rect">
                  <a:avLst/>
                </a:prstGeom>
                <a:noFill/>
                <a:ln w="19050" cmpd="sng">
                  <a:solidFill>
                    <a:schemeClr val="tx1"/>
                  </a:solidFill>
                </a:ln>
              </p:spPr>
              <p:txBody>
                <a:bodyPr wrap="square" rtlCol="0">
                  <a:spAutoFit/>
                </a:bodyPr>
                <a:lstStyle/>
                <a:p>
                  <a:r>
                    <a:rPr lang="en-US" sz="1400" dirty="0"/>
                    <a:t>J</a:t>
                  </a:r>
                </a:p>
              </p:txBody>
            </p:sp>
            <p:sp>
              <p:nvSpPr>
                <p:cNvPr id="91" name="TextBox 90"/>
                <p:cNvSpPr txBox="1"/>
                <p:nvPr/>
              </p:nvSpPr>
              <p:spPr>
                <a:xfrm>
                  <a:off x="3018735" y="3647328"/>
                  <a:ext cx="268491"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L</a:t>
                  </a:r>
                </a:p>
              </p:txBody>
            </p:sp>
            <p:sp>
              <p:nvSpPr>
                <p:cNvPr id="92" name="TextBox 91"/>
                <p:cNvSpPr txBox="1"/>
                <p:nvPr/>
              </p:nvSpPr>
              <p:spPr>
                <a:xfrm>
                  <a:off x="5070352" y="3674553"/>
                  <a:ext cx="305930"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G</a:t>
                  </a:r>
                </a:p>
              </p:txBody>
            </p:sp>
            <p:sp>
              <p:nvSpPr>
                <p:cNvPr id="93" name="TextBox 92"/>
                <p:cNvSpPr txBox="1"/>
                <p:nvPr/>
              </p:nvSpPr>
              <p:spPr>
                <a:xfrm>
                  <a:off x="4427984" y="3666748"/>
                  <a:ext cx="308076"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H</a:t>
                  </a:r>
                </a:p>
              </p:txBody>
            </p:sp>
            <p:sp>
              <p:nvSpPr>
                <p:cNvPr id="94" name="TextBox 93"/>
                <p:cNvSpPr txBox="1"/>
                <p:nvPr/>
              </p:nvSpPr>
              <p:spPr>
                <a:xfrm>
                  <a:off x="3857194" y="3647328"/>
                  <a:ext cx="271947"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K</a:t>
                  </a:r>
                </a:p>
              </p:txBody>
            </p:sp>
            <p:sp>
              <p:nvSpPr>
                <p:cNvPr id="95" name="TextBox 94"/>
                <p:cNvSpPr txBox="1"/>
                <p:nvPr/>
              </p:nvSpPr>
              <p:spPr>
                <a:xfrm>
                  <a:off x="3492108" y="2757525"/>
                  <a:ext cx="239947" cy="307777"/>
                </a:xfrm>
                <a:prstGeom prst="rect">
                  <a:avLst/>
                </a:prstGeom>
                <a:noFill/>
                <a:ln w="19050" cmpd="sng">
                  <a:solidFill>
                    <a:schemeClr val="tx1"/>
                  </a:solidFill>
                </a:ln>
              </p:spPr>
              <p:txBody>
                <a:bodyPr wrap="square" rtlCol="0">
                  <a:spAutoFit/>
                </a:bodyPr>
                <a:lstStyle/>
                <a:p>
                  <a:r>
                    <a:rPr lang="en-US" sz="1400" dirty="0"/>
                    <a:t>F</a:t>
                  </a:r>
                </a:p>
              </p:txBody>
            </p:sp>
            <p:cxnSp>
              <p:nvCxnSpPr>
                <p:cNvPr id="96" name="Straight Connector 95"/>
                <p:cNvCxnSpPr>
                  <a:stCxn id="83" idx="2"/>
                  <a:endCxn id="85" idx="0"/>
                </p:cNvCxnSpPr>
                <p:nvPr/>
              </p:nvCxnSpPr>
              <p:spPr>
                <a:xfrm>
                  <a:off x="4094297" y="1944520"/>
                  <a:ext cx="458284" cy="81094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7" name="Straight Connector 96"/>
                <p:cNvCxnSpPr>
                  <a:stCxn id="83" idx="2"/>
                  <a:endCxn id="84" idx="0"/>
                </p:cNvCxnSpPr>
                <p:nvPr/>
              </p:nvCxnSpPr>
              <p:spPr>
                <a:xfrm flipH="1">
                  <a:off x="2545062" y="1944520"/>
                  <a:ext cx="1549235" cy="83862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8" name="Straight Connector 97"/>
                <p:cNvCxnSpPr>
                  <a:stCxn id="83" idx="2"/>
                  <a:endCxn id="95" idx="0"/>
                </p:cNvCxnSpPr>
                <p:nvPr/>
              </p:nvCxnSpPr>
              <p:spPr>
                <a:xfrm flipH="1">
                  <a:off x="3612082" y="1944520"/>
                  <a:ext cx="482215" cy="81300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9" name="Straight Connector 98"/>
                <p:cNvCxnSpPr>
                  <a:stCxn id="83" idx="2"/>
                  <a:endCxn id="86" idx="0"/>
                </p:cNvCxnSpPr>
                <p:nvPr/>
              </p:nvCxnSpPr>
              <p:spPr>
                <a:xfrm>
                  <a:off x="4094297" y="1944520"/>
                  <a:ext cx="1283524" cy="83027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0" name="Straight Connector 99"/>
                <p:cNvCxnSpPr>
                  <a:stCxn id="83" idx="2"/>
                  <a:endCxn id="87" idx="0"/>
                </p:cNvCxnSpPr>
                <p:nvPr/>
              </p:nvCxnSpPr>
              <p:spPr>
                <a:xfrm>
                  <a:off x="4094297" y="1944520"/>
                  <a:ext cx="1930774" cy="8223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1" name="Straight Connector 100"/>
                <p:cNvCxnSpPr>
                  <a:stCxn id="83" idx="2"/>
                  <a:endCxn id="88" idx="0"/>
                </p:cNvCxnSpPr>
                <p:nvPr/>
              </p:nvCxnSpPr>
              <p:spPr>
                <a:xfrm>
                  <a:off x="4094297" y="1944520"/>
                  <a:ext cx="2563971" cy="8340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2" name="Straight Connector 101"/>
                <p:cNvCxnSpPr>
                  <a:stCxn id="84" idx="2"/>
                  <a:endCxn id="90" idx="0"/>
                </p:cNvCxnSpPr>
                <p:nvPr/>
              </p:nvCxnSpPr>
              <p:spPr>
                <a:xfrm>
                  <a:off x="2545062" y="3090923"/>
                  <a:ext cx="962316" cy="5507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 name="Straight Connector 102"/>
                <p:cNvCxnSpPr>
                  <a:stCxn id="84" idx="2"/>
                  <a:endCxn id="89" idx="0"/>
                </p:cNvCxnSpPr>
                <p:nvPr/>
              </p:nvCxnSpPr>
              <p:spPr>
                <a:xfrm>
                  <a:off x="2545062" y="3090923"/>
                  <a:ext cx="225746" cy="5758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4" name="Straight Connector 103"/>
                <p:cNvCxnSpPr>
                  <a:stCxn id="84" idx="2"/>
                  <a:endCxn id="91" idx="0"/>
                </p:cNvCxnSpPr>
                <p:nvPr/>
              </p:nvCxnSpPr>
              <p:spPr>
                <a:xfrm>
                  <a:off x="2545062" y="3090923"/>
                  <a:ext cx="607919" cy="55640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5" name="Straight Connector 104"/>
                <p:cNvCxnSpPr>
                  <a:stCxn id="84" idx="3"/>
                  <a:endCxn id="95" idx="1"/>
                </p:cNvCxnSpPr>
                <p:nvPr/>
              </p:nvCxnSpPr>
              <p:spPr>
                <a:xfrm flipV="1">
                  <a:off x="2666275" y="2911414"/>
                  <a:ext cx="825833" cy="2562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6" name="Straight Connector 105"/>
                <p:cNvCxnSpPr>
                  <a:stCxn id="95" idx="2"/>
                  <a:endCxn id="90" idx="0"/>
                </p:cNvCxnSpPr>
                <p:nvPr/>
              </p:nvCxnSpPr>
              <p:spPr>
                <a:xfrm flipH="1">
                  <a:off x="3507378" y="3065302"/>
                  <a:ext cx="104704" cy="57633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7" name="Straight Connector 106"/>
                <p:cNvCxnSpPr>
                  <a:stCxn id="95" idx="2"/>
                  <a:endCxn id="94" idx="0"/>
                </p:cNvCxnSpPr>
                <p:nvPr/>
              </p:nvCxnSpPr>
              <p:spPr>
                <a:xfrm>
                  <a:off x="3612082" y="3065302"/>
                  <a:ext cx="381086" cy="58202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8" name="Straight Connector 107"/>
                <p:cNvCxnSpPr>
                  <a:stCxn id="95" idx="2"/>
                  <a:endCxn id="93" idx="0"/>
                </p:cNvCxnSpPr>
                <p:nvPr/>
              </p:nvCxnSpPr>
              <p:spPr>
                <a:xfrm>
                  <a:off x="3612082" y="3065302"/>
                  <a:ext cx="969940" cy="60144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9" name="Straight Connector 108"/>
                <p:cNvCxnSpPr>
                  <a:stCxn id="95" idx="2"/>
                  <a:endCxn id="92" idx="0"/>
                </p:cNvCxnSpPr>
                <p:nvPr/>
              </p:nvCxnSpPr>
              <p:spPr>
                <a:xfrm>
                  <a:off x="3612082" y="3065302"/>
                  <a:ext cx="1611235" cy="60925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0" name="Straight Connector 109"/>
                <p:cNvCxnSpPr>
                  <a:stCxn id="95" idx="3"/>
                  <a:endCxn id="85" idx="1"/>
                </p:cNvCxnSpPr>
                <p:nvPr/>
              </p:nvCxnSpPr>
              <p:spPr>
                <a:xfrm flipV="1">
                  <a:off x="3732055" y="2909358"/>
                  <a:ext cx="695928" cy="2056"/>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3582599" y="4513680"/>
                  <a:ext cx="293800"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smtClean="0"/>
                    <a:t>M</a:t>
                  </a:r>
                  <a:endParaRPr lang="en-US" sz="1400" dirty="0"/>
                </a:p>
              </p:txBody>
            </p:sp>
            <p:sp>
              <p:nvSpPr>
                <p:cNvPr id="112" name="TextBox 111"/>
                <p:cNvSpPr txBox="1"/>
                <p:nvPr/>
              </p:nvSpPr>
              <p:spPr>
                <a:xfrm>
                  <a:off x="4121015" y="4513680"/>
                  <a:ext cx="306969" cy="307777"/>
                </a:xfrm>
                <a:prstGeom prst="rect">
                  <a:avLst/>
                </a:prstGeom>
                <a:noFill/>
                <a:ln w="19050" cmpd="sng">
                  <a:solidFill>
                    <a:schemeClr val="tx1"/>
                  </a:solidFill>
                </a:ln>
              </p:spPr>
              <p:txBody>
                <a:bodyPr wrap="square" rtlCol="0">
                  <a:spAutoFit/>
                </a:bodyPr>
                <a:lstStyle/>
                <a:p>
                  <a:r>
                    <a:rPr lang="en-US" sz="1400" dirty="0" smtClean="0"/>
                    <a:t>N</a:t>
                  </a:r>
                  <a:endParaRPr lang="en-US" sz="1400" dirty="0"/>
                </a:p>
              </p:txBody>
            </p:sp>
            <p:cxnSp>
              <p:nvCxnSpPr>
                <p:cNvPr id="113" name="Straight Connector 112"/>
                <p:cNvCxnSpPr>
                  <a:stCxn id="90" idx="3"/>
                  <a:endCxn id="94" idx="1"/>
                </p:cNvCxnSpPr>
                <p:nvPr/>
              </p:nvCxnSpPr>
              <p:spPr>
                <a:xfrm>
                  <a:off x="3626132" y="3795528"/>
                  <a:ext cx="231062" cy="5689"/>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14" name="Straight Connector 113"/>
                <p:cNvCxnSpPr>
                  <a:stCxn id="90" idx="2"/>
                  <a:endCxn id="111" idx="0"/>
                </p:cNvCxnSpPr>
                <p:nvPr/>
              </p:nvCxnSpPr>
              <p:spPr>
                <a:xfrm>
                  <a:off x="3507378" y="3949416"/>
                  <a:ext cx="222121" cy="56426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Connector 114"/>
                <p:cNvCxnSpPr>
                  <a:stCxn id="90" idx="2"/>
                  <a:endCxn id="112" idx="0"/>
                </p:cNvCxnSpPr>
                <p:nvPr/>
              </p:nvCxnSpPr>
              <p:spPr>
                <a:xfrm>
                  <a:off x="3507378" y="3949416"/>
                  <a:ext cx="767122" cy="56426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6" name="Straight Connector 115"/>
                <p:cNvCxnSpPr>
                  <a:stCxn id="112" idx="1"/>
                  <a:endCxn id="111" idx="3"/>
                </p:cNvCxnSpPr>
                <p:nvPr/>
              </p:nvCxnSpPr>
              <p:spPr>
                <a:xfrm flipH="1">
                  <a:off x="3876399" y="4667569"/>
                  <a:ext cx="244616" cy="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17" name="Straight Connector 116"/>
                <p:cNvCxnSpPr>
                  <a:stCxn id="94" idx="2"/>
                  <a:endCxn id="112" idx="0"/>
                </p:cNvCxnSpPr>
                <p:nvPr/>
              </p:nvCxnSpPr>
              <p:spPr>
                <a:xfrm>
                  <a:off x="3993168" y="3955105"/>
                  <a:ext cx="281332" cy="558575"/>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118" name="Straight Connector 117"/>
                <p:cNvCxnSpPr>
                  <a:stCxn id="90" idx="1"/>
                  <a:endCxn id="91" idx="3"/>
                </p:cNvCxnSpPr>
                <p:nvPr/>
              </p:nvCxnSpPr>
              <p:spPr>
                <a:xfrm flipH="1">
                  <a:off x="3287226" y="3795528"/>
                  <a:ext cx="101397" cy="5689"/>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19" name="TextBox 118"/>
                <p:cNvSpPr txBox="1"/>
                <p:nvPr/>
              </p:nvSpPr>
              <p:spPr>
                <a:xfrm>
                  <a:off x="1472980" y="1040727"/>
                  <a:ext cx="696729" cy="338554"/>
                </a:xfrm>
                <a:prstGeom prst="rect">
                  <a:avLst/>
                </a:prstGeom>
                <a:noFill/>
                <a:ln>
                  <a:noFill/>
                </a:ln>
              </p:spPr>
              <p:txBody>
                <a:bodyPr wrap="none" rtlCol="0">
                  <a:spAutoFit/>
                </a:bodyPr>
                <a:lstStyle/>
                <a:p>
                  <a:r>
                    <a:rPr lang="en-US" sz="1600" dirty="0" smtClean="0"/>
                    <a:t>Depth</a:t>
                  </a:r>
                  <a:endParaRPr lang="en-US" sz="1600" dirty="0"/>
                </a:p>
              </p:txBody>
            </p:sp>
            <p:sp>
              <p:nvSpPr>
                <p:cNvPr id="120" name="TextBox 119"/>
                <p:cNvSpPr txBox="1"/>
                <p:nvPr/>
              </p:nvSpPr>
              <p:spPr>
                <a:xfrm>
                  <a:off x="1677367" y="1640419"/>
                  <a:ext cx="288862" cy="338554"/>
                </a:xfrm>
                <a:prstGeom prst="rect">
                  <a:avLst/>
                </a:prstGeom>
                <a:noFill/>
                <a:ln>
                  <a:noFill/>
                </a:ln>
              </p:spPr>
              <p:txBody>
                <a:bodyPr wrap="none" rtlCol="0">
                  <a:spAutoFit/>
                </a:bodyPr>
                <a:lstStyle/>
                <a:p>
                  <a:r>
                    <a:rPr lang="en-US" sz="1600" dirty="0" smtClean="0"/>
                    <a:t>0</a:t>
                  </a:r>
                  <a:endParaRPr lang="en-US" sz="1600" dirty="0"/>
                </a:p>
              </p:txBody>
            </p:sp>
            <p:sp>
              <p:nvSpPr>
                <p:cNvPr id="121" name="TextBox 120"/>
                <p:cNvSpPr txBox="1"/>
                <p:nvPr/>
              </p:nvSpPr>
              <p:spPr>
                <a:xfrm>
                  <a:off x="1676914" y="2766856"/>
                  <a:ext cx="288862" cy="338554"/>
                </a:xfrm>
                <a:prstGeom prst="rect">
                  <a:avLst/>
                </a:prstGeom>
                <a:noFill/>
                <a:ln>
                  <a:noFill/>
                </a:ln>
              </p:spPr>
              <p:txBody>
                <a:bodyPr wrap="none" rtlCol="0">
                  <a:spAutoFit/>
                </a:bodyPr>
                <a:lstStyle/>
                <a:p>
                  <a:r>
                    <a:rPr lang="en-US" sz="1600" dirty="0"/>
                    <a:t>1</a:t>
                  </a:r>
                </a:p>
              </p:txBody>
            </p:sp>
            <p:sp>
              <p:nvSpPr>
                <p:cNvPr id="122" name="TextBox 121"/>
                <p:cNvSpPr txBox="1"/>
                <p:nvPr/>
              </p:nvSpPr>
              <p:spPr>
                <a:xfrm>
                  <a:off x="1676914" y="3653512"/>
                  <a:ext cx="288862" cy="338554"/>
                </a:xfrm>
                <a:prstGeom prst="rect">
                  <a:avLst/>
                </a:prstGeom>
                <a:noFill/>
                <a:ln>
                  <a:noFill/>
                </a:ln>
              </p:spPr>
              <p:txBody>
                <a:bodyPr wrap="none" rtlCol="0">
                  <a:spAutoFit/>
                </a:bodyPr>
                <a:lstStyle/>
                <a:p>
                  <a:r>
                    <a:rPr lang="en-US" sz="1600" dirty="0"/>
                    <a:t>2</a:t>
                  </a:r>
                </a:p>
              </p:txBody>
            </p:sp>
            <p:sp>
              <p:nvSpPr>
                <p:cNvPr id="123" name="TextBox 122"/>
                <p:cNvSpPr txBox="1"/>
                <p:nvPr/>
              </p:nvSpPr>
              <p:spPr>
                <a:xfrm>
                  <a:off x="1677820" y="4513680"/>
                  <a:ext cx="288862" cy="338554"/>
                </a:xfrm>
                <a:prstGeom prst="rect">
                  <a:avLst/>
                </a:prstGeom>
                <a:noFill/>
                <a:ln>
                  <a:noFill/>
                </a:ln>
              </p:spPr>
              <p:txBody>
                <a:bodyPr wrap="none" rtlCol="0">
                  <a:spAutoFit/>
                </a:bodyPr>
                <a:lstStyle/>
                <a:p>
                  <a:r>
                    <a:rPr lang="en-US" sz="1600" dirty="0"/>
                    <a:t>3</a:t>
                  </a:r>
                </a:p>
              </p:txBody>
            </p:sp>
            <p:cxnSp>
              <p:nvCxnSpPr>
                <p:cNvPr id="124" name="Straight Connector 123"/>
                <p:cNvCxnSpPr>
                  <a:stCxn id="120" idx="3"/>
                </p:cNvCxnSpPr>
                <p:nvPr/>
              </p:nvCxnSpPr>
              <p:spPr>
                <a:xfrm>
                  <a:off x="1966229" y="1809696"/>
                  <a:ext cx="1616822" cy="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1862066" y="2915288"/>
                  <a:ext cx="499157" cy="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p:nvCxnSpPr>
              <p:spPr>
                <a:xfrm>
                  <a:off x="1851973" y="3798891"/>
                  <a:ext cx="499157" cy="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1862066" y="4680408"/>
                  <a:ext cx="1608418" cy="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p:cNvCxnSpPr>
                  <a:stCxn id="91" idx="2"/>
                  <a:endCxn id="111" idx="0"/>
                </p:cNvCxnSpPr>
                <p:nvPr/>
              </p:nvCxnSpPr>
              <p:spPr>
                <a:xfrm>
                  <a:off x="3152981" y="3955105"/>
                  <a:ext cx="576518" cy="5585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9" name="Straight Connector 128"/>
                <p:cNvCxnSpPr>
                  <a:stCxn id="85" idx="2"/>
                  <a:endCxn id="92" idx="0"/>
                </p:cNvCxnSpPr>
                <p:nvPr/>
              </p:nvCxnSpPr>
              <p:spPr>
                <a:xfrm>
                  <a:off x="4552581" y="3063246"/>
                  <a:ext cx="670736" cy="61130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0" name="Straight Connector 129"/>
                <p:cNvCxnSpPr>
                  <a:stCxn id="92" idx="1"/>
                  <a:endCxn id="93" idx="3"/>
                </p:cNvCxnSpPr>
                <p:nvPr/>
              </p:nvCxnSpPr>
              <p:spPr>
                <a:xfrm flipH="1" flipV="1">
                  <a:off x="4736060" y="3820637"/>
                  <a:ext cx="334292" cy="780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31" name="Straight Connector 130"/>
                <p:cNvCxnSpPr>
                  <a:stCxn id="87" idx="3"/>
                  <a:endCxn id="88" idx="1"/>
                </p:cNvCxnSpPr>
                <p:nvPr/>
              </p:nvCxnSpPr>
              <p:spPr>
                <a:xfrm>
                  <a:off x="6156176" y="2920745"/>
                  <a:ext cx="356111" cy="11748"/>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32" name="Straight Connector 131"/>
                <p:cNvCxnSpPr>
                  <a:stCxn id="93" idx="1"/>
                  <a:endCxn id="94" idx="3"/>
                </p:cNvCxnSpPr>
                <p:nvPr/>
              </p:nvCxnSpPr>
              <p:spPr>
                <a:xfrm flipH="1" flipV="1">
                  <a:off x="4129141" y="3801217"/>
                  <a:ext cx="298843" cy="1942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33" name="Straight Connector 132"/>
                <p:cNvCxnSpPr>
                  <a:stCxn id="86" idx="3"/>
                  <a:endCxn id="87" idx="1"/>
                </p:cNvCxnSpPr>
                <p:nvPr/>
              </p:nvCxnSpPr>
              <p:spPr>
                <a:xfrm flipV="1">
                  <a:off x="5508104" y="2920745"/>
                  <a:ext cx="385862" cy="7943"/>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34" name="Straight Connector 133"/>
                <p:cNvCxnSpPr>
                  <a:stCxn id="119" idx="2"/>
                  <a:endCxn id="120" idx="0"/>
                </p:cNvCxnSpPr>
                <p:nvPr/>
              </p:nvCxnSpPr>
              <p:spPr>
                <a:xfrm>
                  <a:off x="1821345" y="1379281"/>
                  <a:ext cx="453" cy="26113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a:stCxn id="120" idx="2"/>
                  <a:endCxn id="121" idx="0"/>
                </p:cNvCxnSpPr>
                <p:nvPr/>
              </p:nvCxnSpPr>
              <p:spPr>
                <a:xfrm flipH="1">
                  <a:off x="1821345" y="1978973"/>
                  <a:ext cx="453" cy="787883"/>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6" name="Straight Connector 135"/>
                <p:cNvCxnSpPr>
                  <a:stCxn id="121" idx="2"/>
                  <a:endCxn id="122" idx="0"/>
                </p:cNvCxnSpPr>
                <p:nvPr/>
              </p:nvCxnSpPr>
              <p:spPr>
                <a:xfrm>
                  <a:off x="1821345" y="3105410"/>
                  <a:ext cx="0" cy="548102"/>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7" name="Straight Connector 136"/>
                <p:cNvCxnSpPr>
                  <a:stCxn id="122" idx="2"/>
                  <a:endCxn id="123" idx="0"/>
                </p:cNvCxnSpPr>
                <p:nvPr/>
              </p:nvCxnSpPr>
              <p:spPr>
                <a:xfrm>
                  <a:off x="1821345" y="3992066"/>
                  <a:ext cx="906" cy="521614"/>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grpSp>
          <p:sp>
            <p:nvSpPr>
              <p:cNvPr id="82" name="Freeform 81"/>
              <p:cNvSpPr/>
              <p:nvPr/>
            </p:nvSpPr>
            <p:spPr>
              <a:xfrm>
                <a:off x="2667000" y="2600126"/>
                <a:ext cx="1762125" cy="324049"/>
              </a:xfrm>
              <a:custGeom>
                <a:avLst/>
                <a:gdLst>
                  <a:gd name="connsiteX0" fmla="*/ 0 w 1762125"/>
                  <a:gd name="connsiteY0" fmla="*/ 324049 h 324049"/>
                  <a:gd name="connsiteX1" fmla="*/ 981075 w 1762125"/>
                  <a:gd name="connsiteY1" fmla="*/ 199 h 324049"/>
                  <a:gd name="connsiteX2" fmla="*/ 1762125 w 1762125"/>
                  <a:gd name="connsiteY2" fmla="*/ 285949 h 324049"/>
                </a:gdLst>
                <a:ahLst/>
                <a:cxnLst>
                  <a:cxn ang="0">
                    <a:pos x="connsiteX0" y="connsiteY0"/>
                  </a:cxn>
                  <a:cxn ang="0">
                    <a:pos x="connsiteX1" y="connsiteY1"/>
                  </a:cxn>
                  <a:cxn ang="0">
                    <a:pos x="connsiteX2" y="connsiteY2"/>
                  </a:cxn>
                </a:cxnLst>
                <a:rect l="l" t="t" r="r" b="b"/>
                <a:pathLst>
                  <a:path w="1762125" h="324049">
                    <a:moveTo>
                      <a:pt x="0" y="324049"/>
                    </a:moveTo>
                    <a:cubicBezTo>
                      <a:pt x="343694" y="165299"/>
                      <a:pt x="687388" y="6549"/>
                      <a:pt x="981075" y="199"/>
                    </a:cubicBezTo>
                    <a:cubicBezTo>
                      <a:pt x="1274762" y="-6151"/>
                      <a:pt x="1518443" y="139899"/>
                      <a:pt x="1762125" y="285949"/>
                    </a:cubicBezTo>
                  </a:path>
                </a:pathLst>
              </a:custGeom>
              <a:ln>
                <a:solidFill>
                  <a:schemeClr val="tx1"/>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76" name="Group 75"/>
            <p:cNvGrpSpPr/>
            <p:nvPr/>
          </p:nvGrpSpPr>
          <p:grpSpPr>
            <a:xfrm>
              <a:off x="7013443" y="3181032"/>
              <a:ext cx="1828090" cy="554520"/>
              <a:chOff x="5749511" y="1203507"/>
              <a:chExt cx="1803024" cy="610673"/>
            </a:xfrm>
          </p:grpSpPr>
          <p:cxnSp>
            <p:nvCxnSpPr>
              <p:cNvPr id="77" name="Straight Connector 76"/>
              <p:cNvCxnSpPr/>
              <p:nvPr/>
            </p:nvCxnSpPr>
            <p:spPr>
              <a:xfrm flipV="1">
                <a:off x="5749511" y="1399891"/>
                <a:ext cx="341983" cy="589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6148707" y="1203507"/>
                <a:ext cx="1366320" cy="338944"/>
              </a:xfrm>
              <a:prstGeom prst="rect">
                <a:avLst/>
              </a:prstGeom>
              <a:noFill/>
              <a:ln>
                <a:noFill/>
              </a:ln>
            </p:spPr>
            <p:txBody>
              <a:bodyPr wrap="none" rtlCol="0">
                <a:spAutoFit/>
              </a:bodyPr>
              <a:lstStyle/>
              <a:p>
                <a:r>
                  <a:rPr lang="en-US" sz="1400" dirty="0" smtClean="0"/>
                  <a:t>Parent-child link</a:t>
                </a:r>
                <a:endParaRPr lang="en-US" sz="1400" dirty="0"/>
              </a:p>
            </p:txBody>
          </p:sp>
          <p:cxnSp>
            <p:nvCxnSpPr>
              <p:cNvPr id="79" name="Straight Connector 78"/>
              <p:cNvCxnSpPr/>
              <p:nvPr/>
            </p:nvCxnSpPr>
            <p:spPr>
              <a:xfrm flipV="1">
                <a:off x="5749512" y="1680920"/>
                <a:ext cx="341983" cy="589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6156176" y="1475236"/>
                <a:ext cx="1396359" cy="338944"/>
              </a:xfrm>
              <a:prstGeom prst="rect">
                <a:avLst/>
              </a:prstGeom>
              <a:noFill/>
              <a:ln>
                <a:noFill/>
              </a:ln>
            </p:spPr>
            <p:txBody>
              <a:bodyPr wrap="none" rtlCol="0">
                <a:spAutoFit/>
              </a:bodyPr>
              <a:lstStyle/>
              <a:p>
                <a:r>
                  <a:rPr lang="en-US" sz="1400" dirty="0" smtClean="0"/>
                  <a:t>Brotherhood link</a:t>
                </a:r>
                <a:endParaRPr lang="en-US" sz="1400" dirty="0"/>
              </a:p>
            </p:txBody>
          </p:sp>
        </p:grpSp>
      </p:grpSp>
    </p:spTree>
    <p:extLst>
      <p:ext uri="{BB962C8B-B14F-4D97-AF65-F5344CB8AC3E}">
        <p14:creationId xmlns:p14="http://schemas.microsoft.com/office/powerpoint/2010/main" val="2256944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HMT maintenance and update</a:t>
            </a:r>
            <a:endParaRPr lang="en-US" dirty="0"/>
          </a:p>
        </p:txBody>
      </p:sp>
      <p:sp>
        <p:nvSpPr>
          <p:cNvPr id="3" name="Content Placeholder 2"/>
          <p:cNvSpPr>
            <a:spLocks noGrp="1"/>
          </p:cNvSpPr>
          <p:nvPr>
            <p:ph idx="1"/>
          </p:nvPr>
        </p:nvSpPr>
        <p:spPr/>
        <p:txBody>
          <a:bodyPr/>
          <a:lstStyle/>
          <a:p>
            <a:r>
              <a:rPr lang="en-US" sz="2000" dirty="0" smtClean="0"/>
              <a:t>The neighbor table is maintained through periodic beacon broadcasts</a:t>
            </a:r>
          </a:p>
          <a:p>
            <a:r>
              <a:rPr lang="en-US" sz="2000" dirty="0" smtClean="0"/>
              <a:t>A node’s depth and the neighbor table is updated according to the changes in the network reflected by the presence/absence of beacons</a:t>
            </a:r>
          </a:p>
          <a:p>
            <a:r>
              <a:rPr lang="en-US" sz="2000" dirty="0" smtClean="0"/>
              <a:t>If a node is disassociated to its coordinator, it either tries to re-associate or tries to associate with another parent in the neighbor table. </a:t>
            </a:r>
            <a:endParaRPr lang="en-US" sz="2000" dirty="0"/>
          </a:p>
        </p:txBody>
      </p:sp>
      <p:sp>
        <p:nvSpPr>
          <p:cNvPr id="4" name="Date Placeholder 3"/>
          <p:cNvSpPr>
            <a:spLocks noGrp="1"/>
          </p:cNvSpPr>
          <p:nvPr>
            <p:ph type="dt" sz="half" idx="10"/>
          </p:nvPr>
        </p:nvSpPr>
        <p:spPr/>
        <p:txBody>
          <a:bodyPr/>
          <a:lstStyle/>
          <a:p>
            <a:r>
              <a:rPr lang="en-US" altLang="en-US" dirty="0" smtClean="0"/>
              <a:t>&lt;month year&gt;</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&lt;author&gt;, &lt;company&gt;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9</a:t>
            </a:fld>
            <a:endParaRPr lang="en-US" altLang="en-US"/>
          </a:p>
        </p:txBody>
      </p:sp>
      <p:grpSp>
        <p:nvGrpSpPr>
          <p:cNvPr id="9" name="Group 8"/>
          <p:cNvGrpSpPr/>
          <p:nvPr/>
        </p:nvGrpSpPr>
        <p:grpSpPr>
          <a:xfrm>
            <a:off x="82604" y="3052391"/>
            <a:ext cx="4552091" cy="3472953"/>
            <a:chOff x="4485385" y="3181032"/>
            <a:chExt cx="4552091" cy="3472953"/>
          </a:xfrm>
        </p:grpSpPr>
        <p:grpSp>
          <p:nvGrpSpPr>
            <p:cNvPr id="10" name="Group 9"/>
            <p:cNvGrpSpPr/>
            <p:nvPr/>
          </p:nvGrpSpPr>
          <p:grpSpPr>
            <a:xfrm>
              <a:off x="4485385" y="3181032"/>
              <a:ext cx="4552091" cy="3472953"/>
              <a:chOff x="1472980" y="1040727"/>
              <a:chExt cx="5331268" cy="3811507"/>
            </a:xfrm>
          </p:grpSpPr>
          <p:grpSp>
            <p:nvGrpSpPr>
              <p:cNvPr id="16" name="Group 15"/>
              <p:cNvGrpSpPr/>
              <p:nvPr/>
            </p:nvGrpSpPr>
            <p:grpSpPr>
              <a:xfrm>
                <a:off x="1472980" y="1040727"/>
                <a:ext cx="5331268" cy="3811507"/>
                <a:chOff x="1472980" y="1040727"/>
                <a:chExt cx="5331268" cy="3811507"/>
              </a:xfrm>
              <a:effectLst/>
            </p:grpSpPr>
            <p:sp>
              <p:nvSpPr>
                <p:cNvPr id="18" name="TextBox 17"/>
                <p:cNvSpPr txBox="1"/>
                <p:nvPr/>
              </p:nvSpPr>
              <p:spPr>
                <a:xfrm>
                  <a:off x="3888782" y="1636743"/>
                  <a:ext cx="411030" cy="307777"/>
                </a:xfrm>
                <a:prstGeom prst="rect">
                  <a:avLst/>
                </a:prstGeom>
                <a:noFill/>
                <a:ln w="19050" cmpd="sng">
                  <a:solidFill>
                    <a:schemeClr val="tx1"/>
                  </a:solidFill>
                </a:ln>
              </p:spPr>
              <p:txBody>
                <a:bodyPr wrap="square" rtlCol="0">
                  <a:spAutoFit/>
                </a:bodyPr>
                <a:lstStyle/>
                <a:p>
                  <a:pPr algn="ctr"/>
                  <a:r>
                    <a:rPr lang="en-US" sz="1400" dirty="0" smtClean="0"/>
                    <a:t>R</a:t>
                  </a:r>
                  <a:endParaRPr lang="en-US" sz="1400" dirty="0"/>
                </a:p>
              </p:txBody>
            </p:sp>
            <p:sp>
              <p:nvSpPr>
                <p:cNvPr id="19" name="TextBox 18"/>
                <p:cNvSpPr txBox="1"/>
                <p:nvPr/>
              </p:nvSpPr>
              <p:spPr>
                <a:xfrm>
                  <a:off x="2423849" y="2783146"/>
                  <a:ext cx="242426" cy="307777"/>
                </a:xfrm>
                <a:prstGeom prst="rect">
                  <a:avLst/>
                </a:prstGeom>
                <a:noFill/>
                <a:ln w="19050" cmpd="sng">
                  <a:solidFill>
                    <a:schemeClr val="tx1"/>
                  </a:solidFill>
                </a:ln>
              </p:spPr>
              <p:txBody>
                <a:bodyPr wrap="square" rtlCol="0">
                  <a:spAutoFit/>
                </a:bodyPr>
                <a:lstStyle/>
                <a:p>
                  <a:r>
                    <a:rPr lang="en-US" sz="1400" dirty="0"/>
                    <a:t>A</a:t>
                  </a:r>
                </a:p>
              </p:txBody>
            </p:sp>
            <p:sp>
              <p:nvSpPr>
                <p:cNvPr id="20" name="TextBox 19"/>
                <p:cNvSpPr txBox="1"/>
                <p:nvPr/>
              </p:nvSpPr>
              <p:spPr>
                <a:xfrm>
                  <a:off x="4427983" y="2755469"/>
                  <a:ext cx="249196"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B</a:t>
                  </a:r>
                </a:p>
              </p:txBody>
            </p:sp>
            <p:sp>
              <p:nvSpPr>
                <p:cNvPr id="21" name="TextBox 20"/>
                <p:cNvSpPr txBox="1"/>
                <p:nvPr/>
              </p:nvSpPr>
              <p:spPr>
                <a:xfrm>
                  <a:off x="5247538" y="2774799"/>
                  <a:ext cx="260566"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C</a:t>
                  </a:r>
                </a:p>
              </p:txBody>
            </p:sp>
            <p:sp>
              <p:nvSpPr>
                <p:cNvPr id="22" name="TextBox 21"/>
                <p:cNvSpPr txBox="1"/>
                <p:nvPr/>
              </p:nvSpPr>
              <p:spPr>
                <a:xfrm>
                  <a:off x="5893966" y="2766856"/>
                  <a:ext cx="262210"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D</a:t>
                  </a:r>
                </a:p>
              </p:txBody>
            </p:sp>
            <p:sp>
              <p:nvSpPr>
                <p:cNvPr id="23" name="TextBox 22"/>
                <p:cNvSpPr txBox="1"/>
                <p:nvPr/>
              </p:nvSpPr>
              <p:spPr>
                <a:xfrm>
                  <a:off x="6512287" y="2778604"/>
                  <a:ext cx="291961"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E</a:t>
                  </a:r>
                </a:p>
              </p:txBody>
            </p:sp>
            <p:sp>
              <p:nvSpPr>
                <p:cNvPr id="24" name="TextBox 23"/>
                <p:cNvSpPr txBox="1"/>
                <p:nvPr/>
              </p:nvSpPr>
              <p:spPr>
                <a:xfrm>
                  <a:off x="2625799" y="3666748"/>
                  <a:ext cx="290017"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I</a:t>
                  </a:r>
                </a:p>
              </p:txBody>
            </p:sp>
            <p:sp>
              <p:nvSpPr>
                <p:cNvPr id="25" name="TextBox 24"/>
                <p:cNvSpPr txBox="1"/>
                <p:nvPr/>
              </p:nvSpPr>
              <p:spPr>
                <a:xfrm>
                  <a:off x="3388623" y="3641639"/>
                  <a:ext cx="237509" cy="307777"/>
                </a:xfrm>
                <a:prstGeom prst="rect">
                  <a:avLst/>
                </a:prstGeom>
                <a:noFill/>
                <a:ln w="19050" cmpd="sng">
                  <a:solidFill>
                    <a:schemeClr val="tx1"/>
                  </a:solidFill>
                </a:ln>
              </p:spPr>
              <p:txBody>
                <a:bodyPr wrap="square" rtlCol="0">
                  <a:spAutoFit/>
                </a:bodyPr>
                <a:lstStyle/>
                <a:p>
                  <a:r>
                    <a:rPr lang="en-US" sz="1400" dirty="0"/>
                    <a:t>J</a:t>
                  </a:r>
                </a:p>
              </p:txBody>
            </p:sp>
            <p:sp>
              <p:nvSpPr>
                <p:cNvPr id="26" name="TextBox 25"/>
                <p:cNvSpPr txBox="1"/>
                <p:nvPr/>
              </p:nvSpPr>
              <p:spPr>
                <a:xfrm>
                  <a:off x="3018735" y="3647328"/>
                  <a:ext cx="268491"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L</a:t>
                  </a:r>
                </a:p>
              </p:txBody>
            </p:sp>
            <p:sp>
              <p:nvSpPr>
                <p:cNvPr id="27" name="TextBox 26"/>
                <p:cNvSpPr txBox="1"/>
                <p:nvPr/>
              </p:nvSpPr>
              <p:spPr>
                <a:xfrm>
                  <a:off x="5070352" y="3674553"/>
                  <a:ext cx="305930"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G</a:t>
                  </a:r>
                </a:p>
              </p:txBody>
            </p:sp>
            <p:sp>
              <p:nvSpPr>
                <p:cNvPr id="28" name="TextBox 27"/>
                <p:cNvSpPr txBox="1"/>
                <p:nvPr/>
              </p:nvSpPr>
              <p:spPr>
                <a:xfrm>
                  <a:off x="4427984" y="3666748"/>
                  <a:ext cx="308076"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H</a:t>
                  </a:r>
                </a:p>
              </p:txBody>
            </p:sp>
            <p:sp>
              <p:nvSpPr>
                <p:cNvPr id="29" name="TextBox 28"/>
                <p:cNvSpPr txBox="1"/>
                <p:nvPr/>
              </p:nvSpPr>
              <p:spPr>
                <a:xfrm>
                  <a:off x="3857194" y="3647328"/>
                  <a:ext cx="271947"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K</a:t>
                  </a:r>
                </a:p>
              </p:txBody>
            </p:sp>
            <p:sp>
              <p:nvSpPr>
                <p:cNvPr id="30" name="TextBox 29"/>
                <p:cNvSpPr txBox="1"/>
                <p:nvPr/>
              </p:nvSpPr>
              <p:spPr>
                <a:xfrm>
                  <a:off x="3492108" y="2757525"/>
                  <a:ext cx="239947" cy="307777"/>
                </a:xfrm>
                <a:prstGeom prst="rect">
                  <a:avLst/>
                </a:prstGeom>
                <a:noFill/>
                <a:ln w="19050" cmpd="sng">
                  <a:solidFill>
                    <a:schemeClr val="tx1"/>
                  </a:solidFill>
                </a:ln>
              </p:spPr>
              <p:txBody>
                <a:bodyPr wrap="square" rtlCol="0">
                  <a:spAutoFit/>
                </a:bodyPr>
                <a:lstStyle/>
                <a:p>
                  <a:r>
                    <a:rPr lang="en-US" sz="1400" dirty="0"/>
                    <a:t>F</a:t>
                  </a:r>
                </a:p>
              </p:txBody>
            </p:sp>
            <p:cxnSp>
              <p:nvCxnSpPr>
                <p:cNvPr id="31" name="Straight Connector 30"/>
                <p:cNvCxnSpPr>
                  <a:stCxn id="18" idx="2"/>
                  <a:endCxn id="20" idx="0"/>
                </p:cNvCxnSpPr>
                <p:nvPr/>
              </p:nvCxnSpPr>
              <p:spPr>
                <a:xfrm>
                  <a:off x="4094297" y="1944520"/>
                  <a:ext cx="458284" cy="81094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18" idx="2"/>
                  <a:endCxn id="19" idx="0"/>
                </p:cNvCxnSpPr>
                <p:nvPr/>
              </p:nvCxnSpPr>
              <p:spPr>
                <a:xfrm flipH="1">
                  <a:off x="2545062" y="1944520"/>
                  <a:ext cx="1549235" cy="83862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a:stCxn id="18" idx="2"/>
                  <a:endCxn id="30" idx="0"/>
                </p:cNvCxnSpPr>
                <p:nvPr/>
              </p:nvCxnSpPr>
              <p:spPr>
                <a:xfrm flipH="1">
                  <a:off x="3612082" y="1944520"/>
                  <a:ext cx="482215" cy="81300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18" idx="2"/>
                  <a:endCxn id="21" idx="0"/>
                </p:cNvCxnSpPr>
                <p:nvPr/>
              </p:nvCxnSpPr>
              <p:spPr>
                <a:xfrm>
                  <a:off x="4094297" y="1944520"/>
                  <a:ext cx="1283524" cy="83027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18" idx="2"/>
                  <a:endCxn id="22" idx="0"/>
                </p:cNvCxnSpPr>
                <p:nvPr/>
              </p:nvCxnSpPr>
              <p:spPr>
                <a:xfrm>
                  <a:off x="4094297" y="1944520"/>
                  <a:ext cx="1930774" cy="8223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18" idx="2"/>
                  <a:endCxn id="23" idx="0"/>
                </p:cNvCxnSpPr>
                <p:nvPr/>
              </p:nvCxnSpPr>
              <p:spPr>
                <a:xfrm>
                  <a:off x="4094297" y="1944520"/>
                  <a:ext cx="2563971" cy="83408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a:stCxn id="19" idx="2"/>
                  <a:endCxn id="25" idx="0"/>
                </p:cNvCxnSpPr>
                <p:nvPr/>
              </p:nvCxnSpPr>
              <p:spPr>
                <a:xfrm>
                  <a:off x="2545062" y="3090923"/>
                  <a:ext cx="962316" cy="5507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9" idx="2"/>
                  <a:endCxn id="24" idx="0"/>
                </p:cNvCxnSpPr>
                <p:nvPr/>
              </p:nvCxnSpPr>
              <p:spPr>
                <a:xfrm>
                  <a:off x="2545062" y="3090923"/>
                  <a:ext cx="225746" cy="5758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19" idx="2"/>
                  <a:endCxn id="26" idx="0"/>
                </p:cNvCxnSpPr>
                <p:nvPr/>
              </p:nvCxnSpPr>
              <p:spPr>
                <a:xfrm>
                  <a:off x="2545062" y="3090923"/>
                  <a:ext cx="607919" cy="55640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a:stCxn id="19" idx="3"/>
                  <a:endCxn id="30" idx="1"/>
                </p:cNvCxnSpPr>
                <p:nvPr/>
              </p:nvCxnSpPr>
              <p:spPr>
                <a:xfrm flipV="1">
                  <a:off x="2666275" y="2911414"/>
                  <a:ext cx="825833" cy="25621"/>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30" idx="2"/>
                  <a:endCxn id="25" idx="0"/>
                </p:cNvCxnSpPr>
                <p:nvPr/>
              </p:nvCxnSpPr>
              <p:spPr>
                <a:xfrm flipH="1">
                  <a:off x="3507378" y="3065302"/>
                  <a:ext cx="104704" cy="57633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a:stCxn id="30" idx="2"/>
                  <a:endCxn id="29" idx="0"/>
                </p:cNvCxnSpPr>
                <p:nvPr/>
              </p:nvCxnSpPr>
              <p:spPr>
                <a:xfrm>
                  <a:off x="3612082" y="3065302"/>
                  <a:ext cx="381086" cy="58202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a:stCxn id="30" idx="2"/>
                  <a:endCxn id="28" idx="0"/>
                </p:cNvCxnSpPr>
                <p:nvPr/>
              </p:nvCxnSpPr>
              <p:spPr>
                <a:xfrm>
                  <a:off x="3612082" y="3065302"/>
                  <a:ext cx="969940" cy="60144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a:stCxn id="30" idx="2"/>
                  <a:endCxn id="27" idx="0"/>
                </p:cNvCxnSpPr>
                <p:nvPr/>
              </p:nvCxnSpPr>
              <p:spPr>
                <a:xfrm>
                  <a:off x="3612082" y="3065302"/>
                  <a:ext cx="1611235" cy="60925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a:stCxn id="30" idx="3"/>
                  <a:endCxn id="20" idx="1"/>
                </p:cNvCxnSpPr>
                <p:nvPr/>
              </p:nvCxnSpPr>
              <p:spPr>
                <a:xfrm flipV="1">
                  <a:off x="3732055" y="2909358"/>
                  <a:ext cx="695928" cy="2056"/>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3582599" y="4513680"/>
                  <a:ext cx="293800" cy="30777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smtClean="0"/>
                    <a:t>M</a:t>
                  </a:r>
                  <a:endParaRPr lang="en-US" sz="1400" dirty="0"/>
                </a:p>
              </p:txBody>
            </p:sp>
            <p:sp>
              <p:nvSpPr>
                <p:cNvPr id="47" name="TextBox 46"/>
                <p:cNvSpPr txBox="1"/>
                <p:nvPr/>
              </p:nvSpPr>
              <p:spPr>
                <a:xfrm>
                  <a:off x="4121015" y="4513680"/>
                  <a:ext cx="306969" cy="307777"/>
                </a:xfrm>
                <a:prstGeom prst="rect">
                  <a:avLst/>
                </a:prstGeom>
                <a:noFill/>
                <a:ln w="19050" cmpd="sng">
                  <a:solidFill>
                    <a:schemeClr val="tx1"/>
                  </a:solidFill>
                </a:ln>
              </p:spPr>
              <p:txBody>
                <a:bodyPr wrap="square" rtlCol="0">
                  <a:spAutoFit/>
                </a:bodyPr>
                <a:lstStyle/>
                <a:p>
                  <a:r>
                    <a:rPr lang="en-US" sz="1400" dirty="0" smtClean="0"/>
                    <a:t>N</a:t>
                  </a:r>
                  <a:endParaRPr lang="en-US" sz="1400" dirty="0"/>
                </a:p>
              </p:txBody>
            </p:sp>
            <p:cxnSp>
              <p:nvCxnSpPr>
                <p:cNvPr id="48" name="Straight Connector 47"/>
                <p:cNvCxnSpPr>
                  <a:stCxn id="25" idx="3"/>
                  <a:endCxn id="29" idx="1"/>
                </p:cNvCxnSpPr>
                <p:nvPr/>
              </p:nvCxnSpPr>
              <p:spPr>
                <a:xfrm>
                  <a:off x="3626132" y="3795528"/>
                  <a:ext cx="231062" cy="5689"/>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a:stCxn id="25" idx="2"/>
                  <a:endCxn id="46" idx="0"/>
                </p:cNvCxnSpPr>
                <p:nvPr/>
              </p:nvCxnSpPr>
              <p:spPr>
                <a:xfrm>
                  <a:off x="3507378" y="3949416"/>
                  <a:ext cx="222121" cy="56426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a:stCxn id="25" idx="2"/>
                  <a:endCxn id="47" idx="0"/>
                </p:cNvCxnSpPr>
                <p:nvPr/>
              </p:nvCxnSpPr>
              <p:spPr>
                <a:xfrm>
                  <a:off x="3507378" y="3949416"/>
                  <a:ext cx="767122" cy="56426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a:stCxn id="47" idx="1"/>
                  <a:endCxn id="46" idx="3"/>
                </p:cNvCxnSpPr>
                <p:nvPr/>
              </p:nvCxnSpPr>
              <p:spPr>
                <a:xfrm flipH="1">
                  <a:off x="3876399" y="4667569"/>
                  <a:ext cx="244616" cy="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a:stCxn id="29" idx="2"/>
                  <a:endCxn id="47" idx="0"/>
                </p:cNvCxnSpPr>
                <p:nvPr/>
              </p:nvCxnSpPr>
              <p:spPr>
                <a:xfrm>
                  <a:off x="3993168" y="3955105"/>
                  <a:ext cx="281332" cy="558575"/>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53" name="Straight Connector 52"/>
                <p:cNvCxnSpPr>
                  <a:stCxn id="25" idx="1"/>
                  <a:endCxn id="26" idx="3"/>
                </p:cNvCxnSpPr>
                <p:nvPr/>
              </p:nvCxnSpPr>
              <p:spPr>
                <a:xfrm flipH="1">
                  <a:off x="3287226" y="3795528"/>
                  <a:ext cx="101397" cy="5689"/>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1472980" y="1040727"/>
                  <a:ext cx="696729" cy="338554"/>
                </a:xfrm>
                <a:prstGeom prst="rect">
                  <a:avLst/>
                </a:prstGeom>
                <a:noFill/>
                <a:ln>
                  <a:noFill/>
                </a:ln>
              </p:spPr>
              <p:txBody>
                <a:bodyPr wrap="none" rtlCol="0">
                  <a:spAutoFit/>
                </a:bodyPr>
                <a:lstStyle/>
                <a:p>
                  <a:r>
                    <a:rPr lang="en-US" sz="1600" dirty="0" smtClean="0"/>
                    <a:t>Depth</a:t>
                  </a:r>
                  <a:endParaRPr lang="en-US" sz="1600" dirty="0"/>
                </a:p>
              </p:txBody>
            </p:sp>
            <p:sp>
              <p:nvSpPr>
                <p:cNvPr id="55" name="TextBox 54"/>
                <p:cNvSpPr txBox="1"/>
                <p:nvPr/>
              </p:nvSpPr>
              <p:spPr>
                <a:xfrm>
                  <a:off x="1677367" y="1640419"/>
                  <a:ext cx="288862" cy="338554"/>
                </a:xfrm>
                <a:prstGeom prst="rect">
                  <a:avLst/>
                </a:prstGeom>
                <a:noFill/>
                <a:ln>
                  <a:noFill/>
                </a:ln>
              </p:spPr>
              <p:txBody>
                <a:bodyPr wrap="none" rtlCol="0">
                  <a:spAutoFit/>
                </a:bodyPr>
                <a:lstStyle/>
                <a:p>
                  <a:r>
                    <a:rPr lang="en-US" sz="1600" dirty="0" smtClean="0"/>
                    <a:t>0</a:t>
                  </a:r>
                  <a:endParaRPr lang="en-US" sz="1600" dirty="0"/>
                </a:p>
              </p:txBody>
            </p:sp>
            <p:sp>
              <p:nvSpPr>
                <p:cNvPr id="56" name="TextBox 55"/>
                <p:cNvSpPr txBox="1"/>
                <p:nvPr/>
              </p:nvSpPr>
              <p:spPr>
                <a:xfrm>
                  <a:off x="1676914" y="2766856"/>
                  <a:ext cx="288862" cy="338554"/>
                </a:xfrm>
                <a:prstGeom prst="rect">
                  <a:avLst/>
                </a:prstGeom>
                <a:noFill/>
                <a:ln>
                  <a:noFill/>
                </a:ln>
              </p:spPr>
              <p:txBody>
                <a:bodyPr wrap="none" rtlCol="0">
                  <a:spAutoFit/>
                </a:bodyPr>
                <a:lstStyle/>
                <a:p>
                  <a:r>
                    <a:rPr lang="en-US" sz="1600" dirty="0"/>
                    <a:t>1</a:t>
                  </a:r>
                </a:p>
              </p:txBody>
            </p:sp>
            <p:sp>
              <p:nvSpPr>
                <p:cNvPr id="57" name="TextBox 56"/>
                <p:cNvSpPr txBox="1"/>
                <p:nvPr/>
              </p:nvSpPr>
              <p:spPr>
                <a:xfrm>
                  <a:off x="1676914" y="3653512"/>
                  <a:ext cx="288862" cy="338554"/>
                </a:xfrm>
                <a:prstGeom prst="rect">
                  <a:avLst/>
                </a:prstGeom>
                <a:noFill/>
                <a:ln>
                  <a:noFill/>
                </a:ln>
              </p:spPr>
              <p:txBody>
                <a:bodyPr wrap="none" rtlCol="0">
                  <a:spAutoFit/>
                </a:bodyPr>
                <a:lstStyle/>
                <a:p>
                  <a:r>
                    <a:rPr lang="en-US" sz="1600" dirty="0"/>
                    <a:t>2</a:t>
                  </a:r>
                </a:p>
              </p:txBody>
            </p:sp>
            <p:sp>
              <p:nvSpPr>
                <p:cNvPr id="58" name="TextBox 57"/>
                <p:cNvSpPr txBox="1"/>
                <p:nvPr/>
              </p:nvSpPr>
              <p:spPr>
                <a:xfrm>
                  <a:off x="1677820" y="4513680"/>
                  <a:ext cx="288862" cy="338554"/>
                </a:xfrm>
                <a:prstGeom prst="rect">
                  <a:avLst/>
                </a:prstGeom>
                <a:noFill/>
                <a:ln>
                  <a:noFill/>
                </a:ln>
              </p:spPr>
              <p:txBody>
                <a:bodyPr wrap="none" rtlCol="0">
                  <a:spAutoFit/>
                </a:bodyPr>
                <a:lstStyle/>
                <a:p>
                  <a:r>
                    <a:rPr lang="en-US" sz="1600" dirty="0"/>
                    <a:t>3</a:t>
                  </a:r>
                </a:p>
              </p:txBody>
            </p:sp>
            <p:cxnSp>
              <p:nvCxnSpPr>
                <p:cNvPr id="59" name="Straight Connector 58"/>
                <p:cNvCxnSpPr>
                  <a:stCxn id="55" idx="3"/>
                </p:cNvCxnSpPr>
                <p:nvPr/>
              </p:nvCxnSpPr>
              <p:spPr>
                <a:xfrm>
                  <a:off x="1966229" y="1809696"/>
                  <a:ext cx="1616822" cy="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1862066" y="2915288"/>
                  <a:ext cx="499157" cy="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1851973" y="3798891"/>
                  <a:ext cx="499157" cy="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1862066" y="4680408"/>
                  <a:ext cx="1608418" cy="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a:stCxn id="26" idx="2"/>
                  <a:endCxn id="46" idx="0"/>
                </p:cNvCxnSpPr>
                <p:nvPr/>
              </p:nvCxnSpPr>
              <p:spPr>
                <a:xfrm>
                  <a:off x="3152981" y="3955105"/>
                  <a:ext cx="576518" cy="5585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4" name="Straight Connector 63"/>
                <p:cNvCxnSpPr>
                  <a:stCxn id="20" idx="2"/>
                  <a:endCxn id="27" idx="0"/>
                </p:cNvCxnSpPr>
                <p:nvPr/>
              </p:nvCxnSpPr>
              <p:spPr>
                <a:xfrm>
                  <a:off x="4552581" y="3063246"/>
                  <a:ext cx="670736" cy="61130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a:stCxn id="27" idx="1"/>
                  <a:endCxn id="28" idx="3"/>
                </p:cNvCxnSpPr>
                <p:nvPr/>
              </p:nvCxnSpPr>
              <p:spPr>
                <a:xfrm flipH="1" flipV="1">
                  <a:off x="4736060" y="3820637"/>
                  <a:ext cx="334292" cy="780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66" name="Straight Connector 65"/>
                <p:cNvCxnSpPr>
                  <a:stCxn id="22" idx="3"/>
                  <a:endCxn id="23" idx="1"/>
                </p:cNvCxnSpPr>
                <p:nvPr/>
              </p:nvCxnSpPr>
              <p:spPr>
                <a:xfrm>
                  <a:off x="6156176" y="2920745"/>
                  <a:ext cx="356111" cy="11748"/>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28" idx="1"/>
                  <a:endCxn id="29" idx="3"/>
                </p:cNvCxnSpPr>
                <p:nvPr/>
              </p:nvCxnSpPr>
              <p:spPr>
                <a:xfrm flipH="1" flipV="1">
                  <a:off x="4129141" y="3801217"/>
                  <a:ext cx="298843" cy="1942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68" name="Straight Connector 67"/>
                <p:cNvCxnSpPr>
                  <a:stCxn id="21" idx="3"/>
                  <a:endCxn id="22" idx="1"/>
                </p:cNvCxnSpPr>
                <p:nvPr/>
              </p:nvCxnSpPr>
              <p:spPr>
                <a:xfrm flipV="1">
                  <a:off x="5508104" y="2920745"/>
                  <a:ext cx="385862" cy="7943"/>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69" name="Straight Connector 68"/>
                <p:cNvCxnSpPr>
                  <a:stCxn id="54" idx="2"/>
                  <a:endCxn id="55" idx="0"/>
                </p:cNvCxnSpPr>
                <p:nvPr/>
              </p:nvCxnSpPr>
              <p:spPr>
                <a:xfrm>
                  <a:off x="1821345" y="1379281"/>
                  <a:ext cx="453" cy="261138"/>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a:stCxn id="55" idx="2"/>
                  <a:endCxn id="56" idx="0"/>
                </p:cNvCxnSpPr>
                <p:nvPr/>
              </p:nvCxnSpPr>
              <p:spPr>
                <a:xfrm flipH="1">
                  <a:off x="1821345" y="1978973"/>
                  <a:ext cx="453" cy="787883"/>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a:stCxn id="56" idx="2"/>
                  <a:endCxn id="57" idx="0"/>
                </p:cNvCxnSpPr>
                <p:nvPr/>
              </p:nvCxnSpPr>
              <p:spPr>
                <a:xfrm>
                  <a:off x="1821345" y="3105410"/>
                  <a:ext cx="0" cy="548102"/>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a:stCxn id="57" idx="2"/>
                  <a:endCxn id="58" idx="0"/>
                </p:cNvCxnSpPr>
                <p:nvPr/>
              </p:nvCxnSpPr>
              <p:spPr>
                <a:xfrm>
                  <a:off x="1821345" y="3992066"/>
                  <a:ext cx="906" cy="521614"/>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grpSp>
          <p:sp>
            <p:nvSpPr>
              <p:cNvPr id="17" name="Freeform 16"/>
              <p:cNvSpPr/>
              <p:nvPr/>
            </p:nvSpPr>
            <p:spPr>
              <a:xfrm>
                <a:off x="2667000" y="2600126"/>
                <a:ext cx="1762125" cy="324049"/>
              </a:xfrm>
              <a:custGeom>
                <a:avLst/>
                <a:gdLst>
                  <a:gd name="connsiteX0" fmla="*/ 0 w 1762125"/>
                  <a:gd name="connsiteY0" fmla="*/ 324049 h 324049"/>
                  <a:gd name="connsiteX1" fmla="*/ 981075 w 1762125"/>
                  <a:gd name="connsiteY1" fmla="*/ 199 h 324049"/>
                  <a:gd name="connsiteX2" fmla="*/ 1762125 w 1762125"/>
                  <a:gd name="connsiteY2" fmla="*/ 285949 h 324049"/>
                </a:gdLst>
                <a:ahLst/>
                <a:cxnLst>
                  <a:cxn ang="0">
                    <a:pos x="connsiteX0" y="connsiteY0"/>
                  </a:cxn>
                  <a:cxn ang="0">
                    <a:pos x="connsiteX1" y="connsiteY1"/>
                  </a:cxn>
                  <a:cxn ang="0">
                    <a:pos x="connsiteX2" y="connsiteY2"/>
                  </a:cxn>
                </a:cxnLst>
                <a:rect l="l" t="t" r="r" b="b"/>
                <a:pathLst>
                  <a:path w="1762125" h="324049">
                    <a:moveTo>
                      <a:pt x="0" y="324049"/>
                    </a:moveTo>
                    <a:cubicBezTo>
                      <a:pt x="343694" y="165299"/>
                      <a:pt x="687388" y="6549"/>
                      <a:pt x="981075" y="199"/>
                    </a:cubicBezTo>
                    <a:cubicBezTo>
                      <a:pt x="1274762" y="-6151"/>
                      <a:pt x="1518443" y="139899"/>
                      <a:pt x="1762125" y="285949"/>
                    </a:cubicBezTo>
                  </a:path>
                </a:pathLst>
              </a:custGeom>
              <a:ln>
                <a:solidFill>
                  <a:schemeClr val="tx1"/>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1" name="Group 10"/>
            <p:cNvGrpSpPr/>
            <p:nvPr/>
          </p:nvGrpSpPr>
          <p:grpSpPr>
            <a:xfrm>
              <a:off x="7013443" y="3181032"/>
              <a:ext cx="1828090" cy="554520"/>
              <a:chOff x="5749511" y="1203507"/>
              <a:chExt cx="1803024" cy="610673"/>
            </a:xfrm>
          </p:grpSpPr>
          <p:cxnSp>
            <p:nvCxnSpPr>
              <p:cNvPr id="12" name="Straight Connector 11"/>
              <p:cNvCxnSpPr/>
              <p:nvPr/>
            </p:nvCxnSpPr>
            <p:spPr>
              <a:xfrm flipV="1">
                <a:off x="5749511" y="1399891"/>
                <a:ext cx="341983" cy="589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6148707" y="1203507"/>
                <a:ext cx="1366320" cy="338944"/>
              </a:xfrm>
              <a:prstGeom prst="rect">
                <a:avLst/>
              </a:prstGeom>
              <a:noFill/>
              <a:ln>
                <a:noFill/>
              </a:ln>
            </p:spPr>
            <p:txBody>
              <a:bodyPr wrap="none" rtlCol="0">
                <a:spAutoFit/>
              </a:bodyPr>
              <a:lstStyle/>
              <a:p>
                <a:r>
                  <a:rPr lang="en-US" sz="1400" dirty="0" smtClean="0"/>
                  <a:t>Parent-child link</a:t>
                </a:r>
                <a:endParaRPr lang="en-US" sz="1400" dirty="0"/>
              </a:p>
            </p:txBody>
          </p:sp>
          <p:cxnSp>
            <p:nvCxnSpPr>
              <p:cNvPr id="14" name="Straight Connector 13"/>
              <p:cNvCxnSpPr/>
              <p:nvPr/>
            </p:nvCxnSpPr>
            <p:spPr>
              <a:xfrm flipV="1">
                <a:off x="5749512" y="1680920"/>
                <a:ext cx="341983" cy="589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6156176" y="1475236"/>
                <a:ext cx="1396359" cy="338944"/>
              </a:xfrm>
              <a:prstGeom prst="rect">
                <a:avLst/>
              </a:prstGeom>
              <a:noFill/>
              <a:ln>
                <a:noFill/>
              </a:ln>
            </p:spPr>
            <p:txBody>
              <a:bodyPr wrap="none" rtlCol="0">
                <a:spAutoFit/>
              </a:bodyPr>
              <a:lstStyle/>
              <a:p>
                <a:r>
                  <a:rPr lang="en-US" sz="1400" dirty="0" smtClean="0"/>
                  <a:t>Brotherhood link</a:t>
                </a:r>
                <a:endParaRPr lang="en-US" sz="1400" dirty="0"/>
              </a:p>
            </p:txBody>
          </p:sp>
        </p:grpSp>
      </p:grpSp>
      <p:grpSp>
        <p:nvGrpSpPr>
          <p:cNvPr id="225" name="Group 224"/>
          <p:cNvGrpSpPr/>
          <p:nvPr/>
        </p:nvGrpSpPr>
        <p:grpSpPr>
          <a:xfrm>
            <a:off x="4591909" y="3052391"/>
            <a:ext cx="4552091" cy="3472953"/>
            <a:chOff x="4591909" y="2997547"/>
            <a:chExt cx="4552091" cy="3472953"/>
          </a:xfrm>
        </p:grpSpPr>
        <p:sp>
          <p:nvSpPr>
            <p:cNvPr id="82" name="TextBox 81"/>
            <p:cNvSpPr txBox="1"/>
            <p:nvPr/>
          </p:nvSpPr>
          <p:spPr>
            <a:xfrm>
              <a:off x="6654636" y="3540622"/>
              <a:ext cx="350957" cy="280439"/>
            </a:xfrm>
            <a:prstGeom prst="rect">
              <a:avLst/>
            </a:prstGeom>
            <a:noFill/>
            <a:ln w="19050" cmpd="sng">
              <a:solidFill>
                <a:schemeClr val="tx1"/>
              </a:solidFill>
            </a:ln>
          </p:spPr>
          <p:txBody>
            <a:bodyPr wrap="square" rtlCol="0">
              <a:spAutoFit/>
            </a:bodyPr>
            <a:lstStyle/>
            <a:p>
              <a:pPr algn="ctr"/>
              <a:r>
                <a:rPr lang="en-US" sz="1400" dirty="0" smtClean="0"/>
                <a:t>R</a:t>
              </a:r>
              <a:endParaRPr lang="en-US" sz="1400" dirty="0"/>
            </a:p>
          </p:txBody>
        </p:sp>
        <p:sp>
          <p:nvSpPr>
            <p:cNvPr id="83" name="TextBox 82"/>
            <p:cNvSpPr txBox="1"/>
            <p:nvPr/>
          </p:nvSpPr>
          <p:spPr>
            <a:xfrm>
              <a:off x="5403806" y="4585197"/>
              <a:ext cx="206995" cy="280439"/>
            </a:xfrm>
            <a:prstGeom prst="rect">
              <a:avLst/>
            </a:prstGeom>
            <a:noFill/>
            <a:ln w="19050" cmpd="sng">
              <a:solidFill>
                <a:schemeClr val="tx1"/>
              </a:solidFill>
            </a:ln>
          </p:spPr>
          <p:txBody>
            <a:bodyPr wrap="square" rtlCol="0">
              <a:spAutoFit/>
            </a:bodyPr>
            <a:lstStyle/>
            <a:p>
              <a:r>
                <a:rPr lang="en-US" sz="1400" dirty="0"/>
                <a:t>A</a:t>
              </a:r>
            </a:p>
          </p:txBody>
        </p:sp>
        <p:sp>
          <p:nvSpPr>
            <p:cNvPr id="84" name="TextBox 83"/>
            <p:cNvSpPr txBox="1"/>
            <p:nvPr/>
          </p:nvSpPr>
          <p:spPr>
            <a:xfrm>
              <a:off x="7115032" y="4559978"/>
              <a:ext cx="212775" cy="280439"/>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B</a:t>
              </a:r>
            </a:p>
          </p:txBody>
        </p:sp>
        <p:sp>
          <p:nvSpPr>
            <p:cNvPr id="85" name="TextBox 84"/>
            <p:cNvSpPr txBox="1"/>
            <p:nvPr/>
          </p:nvSpPr>
          <p:spPr>
            <a:xfrm>
              <a:off x="7814807" y="4577591"/>
              <a:ext cx="222484" cy="280439"/>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C</a:t>
              </a:r>
            </a:p>
          </p:txBody>
        </p:sp>
        <p:sp>
          <p:nvSpPr>
            <p:cNvPr id="86" name="TextBox 85"/>
            <p:cNvSpPr txBox="1"/>
            <p:nvPr/>
          </p:nvSpPr>
          <p:spPr>
            <a:xfrm>
              <a:off x="8366758" y="4570354"/>
              <a:ext cx="223887" cy="280439"/>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D</a:t>
              </a:r>
            </a:p>
          </p:txBody>
        </p:sp>
        <p:sp>
          <p:nvSpPr>
            <p:cNvPr id="87" name="TextBox 86"/>
            <p:cNvSpPr txBox="1"/>
            <p:nvPr/>
          </p:nvSpPr>
          <p:spPr>
            <a:xfrm>
              <a:off x="8894710" y="4581058"/>
              <a:ext cx="249290" cy="280439"/>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E</a:t>
              </a:r>
            </a:p>
          </p:txBody>
        </p:sp>
        <p:sp>
          <p:nvSpPr>
            <p:cNvPr id="88" name="TextBox 87"/>
            <p:cNvSpPr txBox="1"/>
            <p:nvPr/>
          </p:nvSpPr>
          <p:spPr>
            <a:xfrm>
              <a:off x="5381390" y="5390314"/>
              <a:ext cx="247630" cy="280439"/>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I</a:t>
              </a:r>
            </a:p>
          </p:txBody>
        </p:sp>
        <p:sp>
          <p:nvSpPr>
            <p:cNvPr id="89" name="TextBox 88"/>
            <p:cNvSpPr txBox="1"/>
            <p:nvPr/>
          </p:nvSpPr>
          <p:spPr>
            <a:xfrm>
              <a:off x="6882582" y="5380182"/>
              <a:ext cx="202797" cy="280439"/>
            </a:xfrm>
            <a:prstGeom prst="rect">
              <a:avLst/>
            </a:prstGeom>
            <a:noFill/>
            <a:ln w="19050" cmpd="sng">
              <a:solidFill>
                <a:schemeClr val="tx1"/>
              </a:solidFill>
            </a:ln>
          </p:spPr>
          <p:txBody>
            <a:bodyPr wrap="square" rtlCol="0">
              <a:spAutoFit/>
            </a:bodyPr>
            <a:lstStyle/>
            <a:p>
              <a:r>
                <a:rPr lang="en-US" sz="1400" dirty="0"/>
                <a:t>J</a:t>
              </a:r>
            </a:p>
          </p:txBody>
        </p:sp>
        <p:sp>
          <p:nvSpPr>
            <p:cNvPr id="90" name="TextBox 89"/>
            <p:cNvSpPr txBox="1"/>
            <p:nvPr/>
          </p:nvSpPr>
          <p:spPr>
            <a:xfrm>
              <a:off x="5854889" y="5385366"/>
              <a:ext cx="229250" cy="280439"/>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L</a:t>
              </a:r>
            </a:p>
          </p:txBody>
        </p:sp>
        <p:sp>
          <p:nvSpPr>
            <p:cNvPr id="91" name="TextBox 90"/>
            <p:cNvSpPr txBox="1"/>
            <p:nvPr/>
          </p:nvSpPr>
          <p:spPr>
            <a:xfrm>
              <a:off x="8742677" y="5422180"/>
              <a:ext cx="261218" cy="280439"/>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G</a:t>
              </a:r>
            </a:p>
          </p:txBody>
        </p:sp>
        <p:sp>
          <p:nvSpPr>
            <p:cNvPr id="92" name="TextBox 91"/>
            <p:cNvSpPr txBox="1"/>
            <p:nvPr/>
          </p:nvSpPr>
          <p:spPr>
            <a:xfrm>
              <a:off x="7917458" y="6150004"/>
              <a:ext cx="263050" cy="280439"/>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H</a:t>
              </a:r>
            </a:p>
          </p:txBody>
        </p:sp>
        <p:sp>
          <p:nvSpPr>
            <p:cNvPr id="93" name="TextBox 92"/>
            <p:cNvSpPr txBox="1"/>
            <p:nvPr/>
          </p:nvSpPr>
          <p:spPr>
            <a:xfrm>
              <a:off x="7388923" y="5388617"/>
              <a:ext cx="232201" cy="280439"/>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a:t>K</a:t>
              </a:r>
            </a:p>
          </p:txBody>
        </p:sp>
        <p:sp>
          <p:nvSpPr>
            <p:cNvPr id="94" name="TextBox 93"/>
            <p:cNvSpPr txBox="1"/>
            <p:nvPr/>
          </p:nvSpPr>
          <p:spPr>
            <a:xfrm>
              <a:off x="6518632" y="4561852"/>
              <a:ext cx="204878" cy="280439"/>
            </a:xfrm>
            <a:prstGeom prst="rect">
              <a:avLst/>
            </a:prstGeom>
            <a:noFill/>
            <a:ln w="19050" cmpd="sng">
              <a:solidFill>
                <a:schemeClr val="tx1"/>
              </a:solidFill>
            </a:ln>
          </p:spPr>
          <p:txBody>
            <a:bodyPr wrap="square" rtlCol="0">
              <a:spAutoFit/>
            </a:bodyPr>
            <a:lstStyle/>
            <a:p>
              <a:r>
                <a:rPr lang="en-US" sz="1400" dirty="0"/>
                <a:t>F</a:t>
              </a:r>
            </a:p>
          </p:txBody>
        </p:sp>
        <p:cxnSp>
          <p:nvCxnSpPr>
            <p:cNvPr id="95" name="Straight Connector 94"/>
            <p:cNvCxnSpPr>
              <a:stCxn id="82" idx="2"/>
              <a:endCxn id="84" idx="0"/>
            </p:cNvCxnSpPr>
            <p:nvPr/>
          </p:nvCxnSpPr>
          <p:spPr>
            <a:xfrm>
              <a:off x="6830115" y="3821061"/>
              <a:ext cx="391305" cy="73891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82" idx="2"/>
              <a:endCxn id="83" idx="0"/>
            </p:cNvCxnSpPr>
            <p:nvPr/>
          </p:nvCxnSpPr>
          <p:spPr>
            <a:xfrm flipH="1">
              <a:off x="5507304" y="3821061"/>
              <a:ext cx="1322811" cy="76413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7" name="Straight Connector 96"/>
            <p:cNvCxnSpPr>
              <a:stCxn id="82" idx="2"/>
              <a:endCxn id="94" idx="0"/>
            </p:cNvCxnSpPr>
            <p:nvPr/>
          </p:nvCxnSpPr>
          <p:spPr>
            <a:xfrm flipH="1">
              <a:off x="6621071" y="3821061"/>
              <a:ext cx="209044" cy="74079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8" name="Straight Connector 97"/>
            <p:cNvCxnSpPr>
              <a:stCxn id="82" idx="2"/>
              <a:endCxn id="85" idx="0"/>
            </p:cNvCxnSpPr>
            <p:nvPr/>
          </p:nvCxnSpPr>
          <p:spPr>
            <a:xfrm>
              <a:off x="6830115" y="3821061"/>
              <a:ext cx="1095934" cy="75653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9" name="Straight Connector 98"/>
            <p:cNvCxnSpPr>
              <a:stCxn id="82" idx="2"/>
              <a:endCxn id="86" idx="0"/>
            </p:cNvCxnSpPr>
            <p:nvPr/>
          </p:nvCxnSpPr>
          <p:spPr>
            <a:xfrm>
              <a:off x="6830115" y="3821061"/>
              <a:ext cx="1648587" cy="74929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0" name="Straight Connector 99"/>
            <p:cNvCxnSpPr>
              <a:stCxn id="82" idx="2"/>
              <a:endCxn id="87" idx="0"/>
            </p:cNvCxnSpPr>
            <p:nvPr/>
          </p:nvCxnSpPr>
          <p:spPr>
            <a:xfrm>
              <a:off x="6830115" y="3821061"/>
              <a:ext cx="2189241" cy="7599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1" name="Straight Connector 100"/>
            <p:cNvCxnSpPr>
              <a:stCxn id="83" idx="2"/>
              <a:endCxn id="89" idx="0"/>
            </p:cNvCxnSpPr>
            <p:nvPr/>
          </p:nvCxnSpPr>
          <p:spPr>
            <a:xfrm>
              <a:off x="5507304" y="4865636"/>
              <a:ext cx="1476677" cy="51454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2" name="Straight Connector 101"/>
            <p:cNvCxnSpPr>
              <a:stCxn id="83" idx="2"/>
              <a:endCxn id="88" idx="0"/>
            </p:cNvCxnSpPr>
            <p:nvPr/>
          </p:nvCxnSpPr>
          <p:spPr>
            <a:xfrm flipH="1">
              <a:off x="5505205" y="4865636"/>
              <a:ext cx="2099" cy="52467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 name="Straight Connector 102"/>
            <p:cNvCxnSpPr>
              <a:stCxn id="83" idx="2"/>
              <a:endCxn id="90" idx="0"/>
            </p:cNvCxnSpPr>
            <p:nvPr/>
          </p:nvCxnSpPr>
          <p:spPr>
            <a:xfrm>
              <a:off x="5507304" y="4865636"/>
              <a:ext cx="462210" cy="51973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4" name="Straight Connector 103"/>
            <p:cNvCxnSpPr>
              <a:stCxn id="83" idx="3"/>
              <a:endCxn id="94" idx="1"/>
            </p:cNvCxnSpPr>
            <p:nvPr/>
          </p:nvCxnSpPr>
          <p:spPr>
            <a:xfrm flipV="1">
              <a:off x="5610801" y="4702072"/>
              <a:ext cx="907831" cy="2334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5" name="Straight Connector 104"/>
            <p:cNvCxnSpPr>
              <a:stCxn id="94" idx="2"/>
              <a:endCxn id="89" idx="0"/>
            </p:cNvCxnSpPr>
            <p:nvPr/>
          </p:nvCxnSpPr>
          <p:spPr>
            <a:xfrm>
              <a:off x="6621071" y="4842291"/>
              <a:ext cx="362910" cy="53789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6" name="Straight Connector 105"/>
            <p:cNvCxnSpPr>
              <a:stCxn id="94" idx="2"/>
              <a:endCxn id="93" idx="0"/>
            </p:cNvCxnSpPr>
            <p:nvPr/>
          </p:nvCxnSpPr>
          <p:spPr>
            <a:xfrm>
              <a:off x="6621071" y="4842291"/>
              <a:ext cx="883953" cy="54632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8" name="Straight Connector 107"/>
            <p:cNvCxnSpPr>
              <a:stCxn id="94" idx="2"/>
              <a:endCxn id="91" idx="0"/>
            </p:cNvCxnSpPr>
            <p:nvPr/>
          </p:nvCxnSpPr>
          <p:spPr>
            <a:xfrm>
              <a:off x="6621071" y="4842291"/>
              <a:ext cx="2252215" cy="5798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9" name="Straight Connector 108"/>
            <p:cNvCxnSpPr>
              <a:stCxn id="94" idx="3"/>
              <a:endCxn id="84" idx="1"/>
            </p:cNvCxnSpPr>
            <p:nvPr/>
          </p:nvCxnSpPr>
          <p:spPr>
            <a:xfrm flipV="1">
              <a:off x="6723510" y="4700198"/>
              <a:ext cx="391522" cy="187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10" name="TextBox 109"/>
            <p:cNvSpPr txBox="1"/>
            <p:nvPr/>
          </p:nvSpPr>
          <p:spPr>
            <a:xfrm>
              <a:off x="6393589" y="5387071"/>
              <a:ext cx="250860" cy="280439"/>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400" dirty="0" smtClean="0"/>
                <a:t>M</a:t>
              </a:r>
              <a:endParaRPr lang="en-US" sz="1400" dirty="0"/>
            </a:p>
          </p:txBody>
        </p:sp>
        <p:sp>
          <p:nvSpPr>
            <p:cNvPr id="111" name="TextBox 110"/>
            <p:cNvSpPr txBox="1"/>
            <p:nvPr/>
          </p:nvSpPr>
          <p:spPr>
            <a:xfrm>
              <a:off x="6852928" y="6162018"/>
              <a:ext cx="262105" cy="280439"/>
            </a:xfrm>
            <a:prstGeom prst="rect">
              <a:avLst/>
            </a:prstGeom>
            <a:noFill/>
            <a:ln w="19050" cmpd="sng">
              <a:solidFill>
                <a:schemeClr val="tx1"/>
              </a:solidFill>
            </a:ln>
          </p:spPr>
          <p:txBody>
            <a:bodyPr wrap="square" rtlCol="0">
              <a:spAutoFit/>
            </a:bodyPr>
            <a:lstStyle/>
            <a:p>
              <a:r>
                <a:rPr lang="en-US" sz="1400" dirty="0" smtClean="0"/>
                <a:t>N</a:t>
              </a:r>
              <a:endParaRPr lang="en-US" sz="1400" dirty="0"/>
            </a:p>
          </p:txBody>
        </p:sp>
        <p:cxnSp>
          <p:nvCxnSpPr>
            <p:cNvPr id="112" name="Straight Connector 111"/>
            <p:cNvCxnSpPr>
              <a:stCxn id="89" idx="3"/>
              <a:endCxn id="93" idx="1"/>
            </p:cNvCxnSpPr>
            <p:nvPr/>
          </p:nvCxnSpPr>
          <p:spPr>
            <a:xfrm>
              <a:off x="7085379" y="5520402"/>
              <a:ext cx="303544" cy="8435"/>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13" name="Straight Connector 112"/>
            <p:cNvCxnSpPr>
              <a:stCxn id="89" idx="1"/>
              <a:endCxn id="110" idx="3"/>
            </p:cNvCxnSpPr>
            <p:nvPr/>
          </p:nvCxnSpPr>
          <p:spPr>
            <a:xfrm flipH="1">
              <a:off x="6644449" y="5520402"/>
              <a:ext cx="238133" cy="6889"/>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14" name="Straight Connector 113"/>
            <p:cNvCxnSpPr>
              <a:stCxn id="89" idx="2"/>
              <a:endCxn id="111" idx="0"/>
            </p:cNvCxnSpPr>
            <p:nvPr/>
          </p:nvCxnSpPr>
          <p:spPr>
            <a:xfrm>
              <a:off x="6983981" y="5660621"/>
              <a:ext cx="0" cy="5013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5" name="Straight Connector 114"/>
            <p:cNvCxnSpPr>
              <a:stCxn id="111" idx="0"/>
              <a:endCxn id="110" idx="2"/>
            </p:cNvCxnSpPr>
            <p:nvPr/>
          </p:nvCxnSpPr>
          <p:spPr>
            <a:xfrm flipH="1" flipV="1">
              <a:off x="6519019" y="5667510"/>
              <a:ext cx="464962" cy="494508"/>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cxnSp>
          <p:nvCxnSpPr>
            <p:cNvPr id="116" name="Straight Connector 115"/>
            <p:cNvCxnSpPr>
              <a:stCxn id="93" idx="2"/>
              <a:endCxn id="111" idx="0"/>
            </p:cNvCxnSpPr>
            <p:nvPr/>
          </p:nvCxnSpPr>
          <p:spPr>
            <a:xfrm flipH="1">
              <a:off x="6983981" y="5669056"/>
              <a:ext cx="521043" cy="492962"/>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118" name="TextBox 117"/>
            <p:cNvSpPr txBox="1"/>
            <p:nvPr/>
          </p:nvSpPr>
          <p:spPr>
            <a:xfrm>
              <a:off x="4591909" y="2997547"/>
              <a:ext cx="594900" cy="308482"/>
            </a:xfrm>
            <a:prstGeom prst="rect">
              <a:avLst/>
            </a:prstGeom>
            <a:noFill/>
            <a:ln>
              <a:noFill/>
            </a:ln>
          </p:spPr>
          <p:txBody>
            <a:bodyPr wrap="none" rtlCol="0">
              <a:spAutoFit/>
            </a:bodyPr>
            <a:lstStyle/>
            <a:p>
              <a:r>
                <a:rPr lang="en-US" sz="1600" dirty="0" smtClean="0"/>
                <a:t>Depth</a:t>
              </a:r>
              <a:endParaRPr lang="en-US" sz="1600" dirty="0"/>
            </a:p>
          </p:txBody>
        </p:sp>
        <p:sp>
          <p:nvSpPr>
            <p:cNvPr id="119" name="TextBox 118"/>
            <p:cNvSpPr txBox="1"/>
            <p:nvPr/>
          </p:nvSpPr>
          <p:spPr>
            <a:xfrm>
              <a:off x="4766424" y="3543972"/>
              <a:ext cx="246644" cy="308482"/>
            </a:xfrm>
            <a:prstGeom prst="rect">
              <a:avLst/>
            </a:prstGeom>
            <a:noFill/>
            <a:ln>
              <a:noFill/>
            </a:ln>
          </p:spPr>
          <p:txBody>
            <a:bodyPr wrap="none" rtlCol="0">
              <a:spAutoFit/>
            </a:bodyPr>
            <a:lstStyle/>
            <a:p>
              <a:r>
                <a:rPr lang="en-US" sz="1600" dirty="0" smtClean="0"/>
                <a:t>0</a:t>
              </a:r>
              <a:endParaRPr lang="en-US" sz="1600" dirty="0"/>
            </a:p>
          </p:txBody>
        </p:sp>
        <p:sp>
          <p:nvSpPr>
            <p:cNvPr id="120" name="TextBox 119"/>
            <p:cNvSpPr txBox="1"/>
            <p:nvPr/>
          </p:nvSpPr>
          <p:spPr>
            <a:xfrm>
              <a:off x="4766038" y="4570354"/>
              <a:ext cx="246644" cy="308482"/>
            </a:xfrm>
            <a:prstGeom prst="rect">
              <a:avLst/>
            </a:prstGeom>
            <a:noFill/>
            <a:ln>
              <a:noFill/>
            </a:ln>
          </p:spPr>
          <p:txBody>
            <a:bodyPr wrap="none" rtlCol="0">
              <a:spAutoFit/>
            </a:bodyPr>
            <a:lstStyle/>
            <a:p>
              <a:r>
                <a:rPr lang="en-US" sz="1600" dirty="0"/>
                <a:t>1</a:t>
              </a:r>
            </a:p>
          </p:txBody>
        </p:sp>
        <p:sp>
          <p:nvSpPr>
            <p:cNvPr id="121" name="TextBox 120"/>
            <p:cNvSpPr txBox="1"/>
            <p:nvPr/>
          </p:nvSpPr>
          <p:spPr>
            <a:xfrm>
              <a:off x="4766038" y="5378254"/>
              <a:ext cx="246644" cy="308482"/>
            </a:xfrm>
            <a:prstGeom prst="rect">
              <a:avLst/>
            </a:prstGeom>
            <a:noFill/>
            <a:ln>
              <a:noFill/>
            </a:ln>
          </p:spPr>
          <p:txBody>
            <a:bodyPr wrap="none" rtlCol="0">
              <a:spAutoFit/>
            </a:bodyPr>
            <a:lstStyle/>
            <a:p>
              <a:r>
                <a:rPr lang="en-US" sz="1600" dirty="0"/>
                <a:t>2</a:t>
              </a:r>
            </a:p>
          </p:txBody>
        </p:sp>
        <p:sp>
          <p:nvSpPr>
            <p:cNvPr id="122" name="TextBox 121"/>
            <p:cNvSpPr txBox="1"/>
            <p:nvPr/>
          </p:nvSpPr>
          <p:spPr>
            <a:xfrm>
              <a:off x="4766811" y="6162018"/>
              <a:ext cx="246644" cy="308482"/>
            </a:xfrm>
            <a:prstGeom prst="rect">
              <a:avLst/>
            </a:prstGeom>
            <a:noFill/>
            <a:ln>
              <a:noFill/>
            </a:ln>
          </p:spPr>
          <p:txBody>
            <a:bodyPr wrap="none" rtlCol="0">
              <a:spAutoFit/>
            </a:bodyPr>
            <a:lstStyle/>
            <a:p>
              <a:r>
                <a:rPr lang="en-US" sz="1600" dirty="0"/>
                <a:t>3</a:t>
              </a:r>
            </a:p>
          </p:txBody>
        </p:sp>
        <p:cxnSp>
          <p:nvCxnSpPr>
            <p:cNvPr id="123" name="Straight Connector 122"/>
            <p:cNvCxnSpPr>
              <a:stCxn id="119" idx="3"/>
            </p:cNvCxnSpPr>
            <p:nvPr/>
          </p:nvCxnSpPr>
          <p:spPr>
            <a:xfrm>
              <a:off x="5013069" y="3698213"/>
              <a:ext cx="1380520" cy="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a:off x="4924129" y="4705602"/>
              <a:ext cx="426204" cy="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4915511" y="5510719"/>
              <a:ext cx="426204" cy="1"/>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p:nvCxnSpPr>
          <p:spPr>
            <a:xfrm>
              <a:off x="4924129" y="6313936"/>
              <a:ext cx="1373344" cy="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a:stCxn id="90" idx="3"/>
              <a:endCxn id="110" idx="1"/>
            </p:cNvCxnSpPr>
            <p:nvPr/>
          </p:nvCxnSpPr>
          <p:spPr>
            <a:xfrm>
              <a:off x="6084139" y="5525586"/>
              <a:ext cx="309450" cy="1705"/>
            </a:xfrm>
            <a:prstGeom prst="line">
              <a:avLst/>
            </a:prstGeom>
            <a:ln>
              <a:solidFill>
                <a:srgbClr val="00B050"/>
              </a:solidFill>
              <a:prstDash val="dash"/>
            </a:ln>
          </p:spPr>
          <p:style>
            <a:lnRef idx="2">
              <a:schemeClr val="accent1"/>
            </a:lnRef>
            <a:fillRef idx="0">
              <a:schemeClr val="accent1"/>
            </a:fillRef>
            <a:effectRef idx="1">
              <a:schemeClr val="accent1"/>
            </a:effectRef>
            <a:fontRef idx="minor">
              <a:schemeClr val="tx1"/>
            </a:fontRef>
          </p:style>
        </p:cxnSp>
        <p:cxnSp>
          <p:nvCxnSpPr>
            <p:cNvPr id="128" name="Straight Connector 127"/>
            <p:cNvCxnSpPr>
              <a:stCxn id="84" idx="2"/>
              <a:endCxn id="91" idx="0"/>
            </p:cNvCxnSpPr>
            <p:nvPr/>
          </p:nvCxnSpPr>
          <p:spPr>
            <a:xfrm>
              <a:off x="7221420" y="4840417"/>
              <a:ext cx="1651866" cy="58176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9" name="Straight Connector 128"/>
            <p:cNvCxnSpPr>
              <a:stCxn id="91" idx="2"/>
              <a:endCxn id="92" idx="0"/>
            </p:cNvCxnSpPr>
            <p:nvPr/>
          </p:nvCxnSpPr>
          <p:spPr>
            <a:xfrm flipH="1">
              <a:off x="8048983" y="5702619"/>
              <a:ext cx="824303" cy="44738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0" name="Straight Connector 129"/>
            <p:cNvCxnSpPr>
              <a:stCxn id="86" idx="3"/>
              <a:endCxn id="87" idx="1"/>
            </p:cNvCxnSpPr>
            <p:nvPr/>
          </p:nvCxnSpPr>
          <p:spPr>
            <a:xfrm>
              <a:off x="8590645" y="4710574"/>
              <a:ext cx="304065" cy="1070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31" name="Straight Connector 130"/>
            <p:cNvCxnSpPr>
              <a:stCxn id="92" idx="0"/>
              <a:endCxn id="93" idx="2"/>
            </p:cNvCxnSpPr>
            <p:nvPr/>
          </p:nvCxnSpPr>
          <p:spPr>
            <a:xfrm flipH="1" flipV="1">
              <a:off x="7505024" y="5669056"/>
              <a:ext cx="543959" cy="48094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32" name="Straight Connector 131"/>
            <p:cNvCxnSpPr>
              <a:stCxn id="85" idx="3"/>
              <a:endCxn id="86" idx="1"/>
            </p:cNvCxnSpPr>
            <p:nvPr/>
          </p:nvCxnSpPr>
          <p:spPr>
            <a:xfrm flipV="1">
              <a:off x="8037290" y="4710574"/>
              <a:ext cx="329467" cy="7237"/>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33" name="Straight Connector 132"/>
            <p:cNvCxnSpPr>
              <a:stCxn id="118" idx="2"/>
              <a:endCxn id="119" idx="0"/>
            </p:cNvCxnSpPr>
            <p:nvPr/>
          </p:nvCxnSpPr>
          <p:spPr>
            <a:xfrm>
              <a:off x="4889360" y="3306029"/>
              <a:ext cx="387" cy="237943"/>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a:stCxn id="119" idx="2"/>
              <a:endCxn id="120" idx="0"/>
            </p:cNvCxnSpPr>
            <p:nvPr/>
          </p:nvCxnSpPr>
          <p:spPr>
            <a:xfrm flipH="1">
              <a:off x="4889360" y="3852454"/>
              <a:ext cx="387" cy="717900"/>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a:stCxn id="120" idx="2"/>
              <a:endCxn id="121" idx="0"/>
            </p:cNvCxnSpPr>
            <p:nvPr/>
          </p:nvCxnSpPr>
          <p:spPr>
            <a:xfrm>
              <a:off x="4889360" y="4878836"/>
              <a:ext cx="0" cy="499417"/>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6" name="Straight Connector 135"/>
            <p:cNvCxnSpPr>
              <a:stCxn id="121" idx="2"/>
              <a:endCxn id="122" idx="0"/>
            </p:cNvCxnSpPr>
            <p:nvPr/>
          </p:nvCxnSpPr>
          <p:spPr>
            <a:xfrm>
              <a:off x="4889360" y="5686736"/>
              <a:ext cx="774" cy="475282"/>
            </a:xfrm>
            <a:prstGeom prst="line">
              <a:avLst/>
            </a:prstGeom>
            <a:ln w="3175" cmpd="sng">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81" name="Freeform 80"/>
            <p:cNvSpPr/>
            <p:nvPr/>
          </p:nvSpPr>
          <p:spPr>
            <a:xfrm>
              <a:off x="5611420" y="4418434"/>
              <a:ext cx="1504586" cy="295266"/>
            </a:xfrm>
            <a:custGeom>
              <a:avLst/>
              <a:gdLst>
                <a:gd name="connsiteX0" fmla="*/ 0 w 1762125"/>
                <a:gd name="connsiteY0" fmla="*/ 324049 h 324049"/>
                <a:gd name="connsiteX1" fmla="*/ 981075 w 1762125"/>
                <a:gd name="connsiteY1" fmla="*/ 199 h 324049"/>
                <a:gd name="connsiteX2" fmla="*/ 1762125 w 1762125"/>
                <a:gd name="connsiteY2" fmla="*/ 285949 h 324049"/>
              </a:gdLst>
              <a:ahLst/>
              <a:cxnLst>
                <a:cxn ang="0">
                  <a:pos x="connsiteX0" y="connsiteY0"/>
                </a:cxn>
                <a:cxn ang="0">
                  <a:pos x="connsiteX1" y="connsiteY1"/>
                </a:cxn>
                <a:cxn ang="0">
                  <a:pos x="connsiteX2" y="connsiteY2"/>
                </a:cxn>
              </a:cxnLst>
              <a:rect l="l" t="t" r="r" b="b"/>
              <a:pathLst>
                <a:path w="1762125" h="324049">
                  <a:moveTo>
                    <a:pt x="0" y="324049"/>
                  </a:moveTo>
                  <a:cubicBezTo>
                    <a:pt x="343694" y="165299"/>
                    <a:pt x="687388" y="6549"/>
                    <a:pt x="981075" y="199"/>
                  </a:cubicBezTo>
                  <a:cubicBezTo>
                    <a:pt x="1274762" y="-6151"/>
                    <a:pt x="1518443" y="139899"/>
                    <a:pt x="1762125" y="285949"/>
                  </a:cubicBezTo>
                </a:path>
              </a:pathLst>
            </a:custGeom>
            <a:ln>
              <a:solidFill>
                <a:schemeClr val="tx1"/>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75" name="Group 74"/>
            <p:cNvGrpSpPr/>
            <p:nvPr/>
          </p:nvGrpSpPr>
          <p:grpSpPr>
            <a:xfrm>
              <a:off x="7119967" y="2997547"/>
              <a:ext cx="1828090" cy="554520"/>
              <a:chOff x="5749511" y="1203507"/>
              <a:chExt cx="1803024" cy="610673"/>
            </a:xfrm>
          </p:grpSpPr>
          <p:cxnSp>
            <p:nvCxnSpPr>
              <p:cNvPr id="76" name="Straight Connector 75"/>
              <p:cNvCxnSpPr/>
              <p:nvPr/>
            </p:nvCxnSpPr>
            <p:spPr>
              <a:xfrm flipV="1">
                <a:off x="5749511" y="1399891"/>
                <a:ext cx="341983" cy="589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6148707" y="1203507"/>
                <a:ext cx="1366320" cy="338944"/>
              </a:xfrm>
              <a:prstGeom prst="rect">
                <a:avLst/>
              </a:prstGeom>
              <a:noFill/>
              <a:ln>
                <a:noFill/>
              </a:ln>
            </p:spPr>
            <p:txBody>
              <a:bodyPr wrap="none" rtlCol="0">
                <a:spAutoFit/>
              </a:bodyPr>
              <a:lstStyle/>
              <a:p>
                <a:r>
                  <a:rPr lang="en-US" sz="1400" dirty="0" smtClean="0"/>
                  <a:t>Parent-child link</a:t>
                </a:r>
                <a:endParaRPr lang="en-US" sz="1400" dirty="0"/>
              </a:p>
            </p:txBody>
          </p:sp>
          <p:cxnSp>
            <p:nvCxnSpPr>
              <p:cNvPr id="78" name="Straight Connector 77"/>
              <p:cNvCxnSpPr/>
              <p:nvPr/>
            </p:nvCxnSpPr>
            <p:spPr>
              <a:xfrm flipV="1">
                <a:off x="5749512" y="1680920"/>
                <a:ext cx="341983" cy="5894"/>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79" name="TextBox 78"/>
              <p:cNvSpPr txBox="1"/>
              <p:nvPr/>
            </p:nvSpPr>
            <p:spPr>
              <a:xfrm>
                <a:off x="6156176" y="1475236"/>
                <a:ext cx="1396359" cy="338944"/>
              </a:xfrm>
              <a:prstGeom prst="rect">
                <a:avLst/>
              </a:prstGeom>
              <a:noFill/>
              <a:ln>
                <a:noFill/>
              </a:ln>
            </p:spPr>
            <p:txBody>
              <a:bodyPr wrap="none" rtlCol="0">
                <a:spAutoFit/>
              </a:bodyPr>
              <a:lstStyle/>
              <a:p>
                <a:r>
                  <a:rPr lang="en-US" sz="1400" dirty="0" smtClean="0"/>
                  <a:t>Brotherhood link</a:t>
                </a:r>
                <a:endParaRPr lang="en-US" sz="1400" dirty="0"/>
              </a:p>
            </p:txBody>
          </p:sp>
        </p:grpSp>
        <p:sp>
          <p:nvSpPr>
            <p:cNvPr id="150" name="Cross 149"/>
            <p:cNvSpPr/>
            <p:nvPr/>
          </p:nvSpPr>
          <p:spPr bwMode="auto">
            <a:xfrm rot="5995545">
              <a:off x="7769092" y="5313900"/>
              <a:ext cx="396472" cy="407146"/>
            </a:xfrm>
            <a:prstGeom prst="plus">
              <a:avLst>
                <a:gd name="adj" fmla="val 48587"/>
              </a:avLst>
            </a:prstGeom>
            <a:solidFill>
              <a:srgbClr val="FF0000"/>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3" name="Freeform 172"/>
            <p:cNvSpPr/>
            <p:nvPr/>
          </p:nvSpPr>
          <p:spPr bwMode="auto">
            <a:xfrm>
              <a:off x="6622473" y="4862945"/>
              <a:ext cx="1426510" cy="1287059"/>
            </a:xfrm>
            <a:custGeom>
              <a:avLst/>
              <a:gdLst>
                <a:gd name="connsiteX0" fmla="*/ 0 w 1177636"/>
                <a:gd name="connsiteY0" fmla="*/ 0 h 1288473"/>
                <a:gd name="connsiteX1" fmla="*/ 942109 w 1177636"/>
                <a:gd name="connsiteY1" fmla="*/ 443346 h 1288473"/>
                <a:gd name="connsiteX2" fmla="*/ 1177636 w 1177636"/>
                <a:gd name="connsiteY2" fmla="*/ 1288473 h 1288473"/>
              </a:gdLst>
              <a:ahLst/>
              <a:cxnLst>
                <a:cxn ang="0">
                  <a:pos x="connsiteX0" y="connsiteY0"/>
                </a:cxn>
                <a:cxn ang="0">
                  <a:pos x="connsiteX1" y="connsiteY1"/>
                </a:cxn>
                <a:cxn ang="0">
                  <a:pos x="connsiteX2" y="connsiteY2"/>
                </a:cxn>
              </a:cxnLst>
              <a:rect l="l" t="t" r="r" b="b"/>
              <a:pathLst>
                <a:path w="1177636" h="1288473">
                  <a:moveTo>
                    <a:pt x="0" y="0"/>
                  </a:moveTo>
                  <a:cubicBezTo>
                    <a:pt x="372918" y="114300"/>
                    <a:pt x="745836" y="228600"/>
                    <a:pt x="942109" y="443346"/>
                  </a:cubicBezTo>
                  <a:cubicBezTo>
                    <a:pt x="1138382" y="658092"/>
                    <a:pt x="1158009" y="973282"/>
                    <a:pt x="1177636" y="1288473"/>
                  </a:cubicBezTo>
                </a:path>
              </a:pathLst>
            </a:custGeom>
            <a:ln>
              <a:solidFill>
                <a:schemeClr val="tx1"/>
              </a:solidFill>
            </a:ln>
            <a:extLst/>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22" name="Straight Connector 221"/>
            <p:cNvCxnSpPr>
              <a:stCxn id="83" idx="2"/>
              <a:endCxn id="110" idx="0"/>
            </p:cNvCxnSpPr>
            <p:nvPr/>
          </p:nvCxnSpPr>
          <p:spPr bwMode="auto">
            <a:xfrm>
              <a:off x="5507304" y="4865636"/>
              <a:ext cx="1011715" cy="521435"/>
            </a:xfrm>
            <a:prstGeom prst="line">
              <a:avLst/>
            </a:prstGeom>
            <a:ln>
              <a:solidFill>
                <a:srgbClr val="00B050"/>
              </a:solidFill>
            </a:ln>
            <a:extLst/>
          </p:spPr>
          <p:style>
            <a:lnRef idx="2">
              <a:schemeClr val="accent1"/>
            </a:lnRef>
            <a:fillRef idx="0">
              <a:schemeClr val="accent1"/>
            </a:fillRef>
            <a:effectRef idx="1">
              <a:schemeClr val="accent1"/>
            </a:effectRef>
            <a:fontRef idx="minor">
              <a:schemeClr val="tx1"/>
            </a:fontRef>
          </p:style>
        </p:cxnSp>
        <p:sp>
          <p:nvSpPr>
            <p:cNvPr id="223" name="Freeform 222"/>
            <p:cNvSpPr/>
            <p:nvPr/>
          </p:nvSpPr>
          <p:spPr bwMode="auto">
            <a:xfrm>
              <a:off x="6082145" y="5541818"/>
              <a:ext cx="803564" cy="360310"/>
            </a:xfrm>
            <a:custGeom>
              <a:avLst/>
              <a:gdLst>
                <a:gd name="connsiteX0" fmla="*/ 0 w 803564"/>
                <a:gd name="connsiteY0" fmla="*/ 0 h 360310"/>
                <a:gd name="connsiteX1" fmla="*/ 443346 w 803564"/>
                <a:gd name="connsiteY1" fmla="*/ 360218 h 360310"/>
                <a:gd name="connsiteX2" fmla="*/ 803564 w 803564"/>
                <a:gd name="connsiteY2" fmla="*/ 27709 h 360310"/>
              </a:gdLst>
              <a:ahLst/>
              <a:cxnLst>
                <a:cxn ang="0">
                  <a:pos x="connsiteX0" y="connsiteY0"/>
                </a:cxn>
                <a:cxn ang="0">
                  <a:pos x="connsiteX1" y="connsiteY1"/>
                </a:cxn>
                <a:cxn ang="0">
                  <a:pos x="connsiteX2" y="connsiteY2"/>
                </a:cxn>
              </a:cxnLst>
              <a:rect l="l" t="t" r="r" b="b"/>
              <a:pathLst>
                <a:path w="803564" h="360310">
                  <a:moveTo>
                    <a:pt x="0" y="0"/>
                  </a:moveTo>
                  <a:cubicBezTo>
                    <a:pt x="154709" y="177800"/>
                    <a:pt x="309419" y="355600"/>
                    <a:pt x="443346" y="360218"/>
                  </a:cubicBezTo>
                  <a:cubicBezTo>
                    <a:pt x="577273" y="364836"/>
                    <a:pt x="690418" y="196272"/>
                    <a:pt x="803564" y="27709"/>
                  </a:cubicBezTo>
                </a:path>
              </a:pathLst>
            </a:custGeom>
            <a:ln>
              <a:solidFill>
                <a:srgbClr val="00B050"/>
              </a:solidFill>
              <a:prstDash val="dash"/>
            </a:ln>
            <a:extLst/>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4" name="Cross 223"/>
            <p:cNvSpPr/>
            <p:nvPr/>
          </p:nvSpPr>
          <p:spPr bwMode="auto">
            <a:xfrm rot="5995545">
              <a:off x="7072093" y="5687406"/>
              <a:ext cx="396472" cy="407146"/>
            </a:xfrm>
            <a:prstGeom prst="plus">
              <a:avLst>
                <a:gd name="adj" fmla="val 48587"/>
              </a:avLst>
            </a:prstGeom>
            <a:solidFill>
              <a:srgbClr val="FF0000"/>
            </a:solid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648427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Times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1522</TotalTime>
  <Words>1625</Words>
  <Application>Microsoft Office PowerPoint</Application>
  <PresentationFormat>On-screen Show (4:3)</PresentationFormat>
  <Paragraphs>523</Paragraphs>
  <Slides>19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IEEE-P802_15</vt:lpstr>
      <vt:lpstr>Visio</vt:lpstr>
      <vt:lpstr>PowerPoint Presentation</vt:lpstr>
      <vt:lpstr>Hierarchical Mesh Tree Routing</vt:lpstr>
      <vt:lpstr>Outline</vt:lpstr>
      <vt:lpstr>Typical Use cases</vt:lpstr>
      <vt:lpstr>Motivation</vt:lpstr>
      <vt:lpstr>HMT formation</vt:lpstr>
      <vt:lpstr>HMT formation (2)</vt:lpstr>
      <vt:lpstr>HMT formation (3)</vt:lpstr>
      <vt:lpstr>HMT maintenance and update</vt:lpstr>
      <vt:lpstr>HMT Routing (MP2P)</vt:lpstr>
      <vt:lpstr>HMT Routing (P2MP)</vt:lpstr>
      <vt:lpstr>High reliability option</vt:lpstr>
      <vt:lpstr>Data aggregation (1)</vt:lpstr>
      <vt:lpstr>Data aggregation (2)</vt:lpstr>
      <vt:lpstr>HMT Routing IE</vt:lpstr>
      <vt:lpstr>Data aggregation IE</vt:lpstr>
      <vt:lpstr>Preliminary results (1)</vt:lpstr>
      <vt:lpstr>Preliminary results (2)</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Response to CfFP</dc:title>
  <dc:subject>IEEE 802.15 &lt;subject&gt;</dc:subject>
  <dc:creator>Verotiana</dc:creator>
  <dc:description>15-14-0279-00-0010</dc:description>
  <cp:lastModifiedBy>Verotiana</cp:lastModifiedBy>
  <cp:revision>64</cp:revision>
  <cp:lastPrinted>2014-05-02T03:01:32Z</cp:lastPrinted>
  <dcterms:created xsi:type="dcterms:W3CDTF">2014-04-16T05:32:19Z</dcterms:created>
  <dcterms:modified xsi:type="dcterms:W3CDTF">2014-05-09T08:51:35Z</dcterms:modified>
</cp:coreProperties>
</file>