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7"/>
  </p:notesMasterIdLst>
  <p:handoutMasterIdLst>
    <p:handoutMasterId r:id="rId18"/>
  </p:handoutMasterIdLst>
  <p:sldIdLst>
    <p:sldId id="259" r:id="rId2"/>
    <p:sldId id="306" r:id="rId3"/>
    <p:sldId id="307" r:id="rId4"/>
    <p:sldId id="301" r:id="rId5"/>
    <p:sldId id="308" r:id="rId6"/>
    <p:sldId id="312" r:id="rId7"/>
    <p:sldId id="311" r:id="rId8"/>
    <p:sldId id="314" r:id="rId9"/>
    <p:sldId id="315" r:id="rId10"/>
    <p:sldId id="294" r:id="rId11"/>
    <p:sldId id="305" r:id="rId12"/>
    <p:sldId id="319" r:id="rId13"/>
    <p:sldId id="304" r:id="rId14"/>
    <p:sldId id="316" r:id="rId15"/>
    <p:sldId id="300" r:id="rId16"/>
  </p:sldIdLst>
  <p:sldSz cx="9144000" cy="6858000" type="screen4x3"/>
  <p:notesSz cx="6735763" cy="9866313"/>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4BACC6"/>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56" autoAdjust="0"/>
    <p:restoredTop sz="93362" autoAdjust="0"/>
  </p:normalViewPr>
  <p:slideViewPr>
    <p:cSldViewPr showGuides="1">
      <p:cViewPr varScale="1">
        <p:scale>
          <a:sx n="90" d="100"/>
          <a:sy n="90" d="100"/>
        </p:scale>
        <p:origin x="-546"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443444" y="192650"/>
            <a:ext cx="2616893" cy="2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00">
              <a:defRPr sz="1400" b="1"/>
            </a:lvl1pPr>
          </a:lstStyle>
          <a:p>
            <a:r>
              <a:rPr lang="en-US" altLang="ja-JP"/>
              <a:t>doc.: IEEE 802.15-&lt;doc#&gt;</a:t>
            </a:r>
          </a:p>
        </p:txBody>
      </p:sp>
      <p:sp>
        <p:nvSpPr>
          <p:cNvPr id="3075" name="Rectangle 3"/>
          <p:cNvSpPr>
            <a:spLocks noGrp="1" noChangeArrowheads="1"/>
          </p:cNvSpPr>
          <p:nvPr>
            <p:ph type="dt" sz="quarter" idx="1"/>
          </p:nvPr>
        </p:nvSpPr>
        <p:spPr bwMode="auto">
          <a:xfrm>
            <a:off x="675428" y="192650"/>
            <a:ext cx="2243713" cy="2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00">
              <a:defRPr sz="1400" b="1"/>
            </a:lvl1pPr>
          </a:lstStyle>
          <a:p>
            <a:r>
              <a:rPr lang="en-US" altLang="ja-JP" smtClean="0"/>
              <a:t>April 2013</a:t>
            </a:r>
            <a:endParaRPr lang="en-US" altLang="ja-JP"/>
          </a:p>
        </p:txBody>
      </p:sp>
      <p:sp>
        <p:nvSpPr>
          <p:cNvPr id="3076" name="Rectangle 4"/>
          <p:cNvSpPr>
            <a:spLocks noGrp="1" noChangeArrowheads="1"/>
          </p:cNvSpPr>
          <p:nvPr>
            <p:ph type="ftr" sz="quarter" idx="2"/>
          </p:nvPr>
        </p:nvSpPr>
        <p:spPr bwMode="auto">
          <a:xfrm>
            <a:off x="4041768" y="9549025"/>
            <a:ext cx="2095673"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00">
              <a:defRPr sz="1000"/>
            </a:lvl1pPr>
          </a:lstStyle>
          <a:p>
            <a:r>
              <a:rPr lang="en-US" altLang="ja-JP" smtClean="0"/>
              <a:t>Shoichi Kitazawa (ATR)</a:t>
            </a:r>
            <a:endParaRPr lang="en-US" altLang="ja-JP"/>
          </a:p>
        </p:txBody>
      </p:sp>
      <p:sp>
        <p:nvSpPr>
          <p:cNvPr id="3077" name="Rectangle 5"/>
          <p:cNvSpPr>
            <a:spLocks noGrp="1" noChangeArrowheads="1"/>
          </p:cNvSpPr>
          <p:nvPr>
            <p:ph type="sldNum" sz="quarter" idx="3"/>
          </p:nvPr>
        </p:nvSpPr>
        <p:spPr bwMode="auto">
          <a:xfrm>
            <a:off x="2619978" y="9549025"/>
            <a:ext cx="1346227" cy="15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33300">
              <a:defRPr sz="1000"/>
            </a:lvl1pPr>
          </a:lstStyle>
          <a:p>
            <a:r>
              <a:rPr lang="en-US" altLang="ja-JP"/>
              <a:t>Page </a:t>
            </a:r>
            <a:fld id="{1C9E7F0A-1D88-47D1-B7ED-5CA346B4FD43}" type="slidenum">
              <a:rPr lang="en-US" altLang="ja-JP"/>
              <a:pPr/>
              <a:t>‹#›</a:t>
            </a:fld>
            <a:endParaRPr lang="en-US" altLang="ja-JP"/>
          </a:p>
        </p:txBody>
      </p:sp>
      <p:sp>
        <p:nvSpPr>
          <p:cNvPr id="3078" name="Line 6"/>
          <p:cNvSpPr>
            <a:spLocks noChangeShapeType="1"/>
          </p:cNvSpPr>
          <p:nvPr/>
        </p:nvSpPr>
        <p:spPr bwMode="auto">
          <a:xfrm>
            <a:off x="673885" y="411800"/>
            <a:ext cx="538799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3" rIns="91425" bIns="45713" anchor="ctr"/>
          <a:lstStyle/>
          <a:p>
            <a:endParaRPr lang="ja-JP" altLang="en-US"/>
          </a:p>
        </p:txBody>
      </p:sp>
      <p:sp>
        <p:nvSpPr>
          <p:cNvPr id="3079" name="Rectangle 7"/>
          <p:cNvSpPr>
            <a:spLocks noChangeArrowheads="1"/>
          </p:cNvSpPr>
          <p:nvPr/>
        </p:nvSpPr>
        <p:spPr bwMode="auto">
          <a:xfrm>
            <a:off x="673886" y="9549026"/>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defTabSz="933300"/>
            <a:r>
              <a:rPr lang="en-US" altLang="ja-JP"/>
              <a:t>Submission</a:t>
            </a:r>
          </a:p>
        </p:txBody>
      </p:sp>
      <p:sp>
        <p:nvSpPr>
          <p:cNvPr id="3080" name="Line 8"/>
          <p:cNvSpPr>
            <a:spLocks noChangeShapeType="1"/>
          </p:cNvSpPr>
          <p:nvPr/>
        </p:nvSpPr>
        <p:spPr bwMode="auto">
          <a:xfrm>
            <a:off x="673886" y="9537211"/>
            <a:ext cx="553757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3" rIns="91425" bIns="45713" anchor="ctr"/>
          <a:lstStyle/>
          <a:p>
            <a:endParaRPr lang="ja-JP" altLang="en-US"/>
          </a:p>
        </p:txBody>
      </p:sp>
    </p:spTree>
    <p:extLst>
      <p:ext uri="{BB962C8B-B14F-4D97-AF65-F5344CB8AC3E}">
        <p14:creationId xmlns:p14="http://schemas.microsoft.com/office/powerpoint/2010/main" val="18428670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367883" y="108265"/>
            <a:ext cx="2734091" cy="2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33300">
              <a:defRPr sz="1400" b="1"/>
            </a:lvl1pPr>
          </a:lstStyle>
          <a:p>
            <a:r>
              <a:rPr lang="en-US" altLang="ja-JP"/>
              <a:t>doc.: IEEE 802.15-&lt;doc#&gt;</a:t>
            </a:r>
          </a:p>
        </p:txBody>
      </p:sp>
      <p:sp>
        <p:nvSpPr>
          <p:cNvPr id="2051" name="Rectangle 3"/>
          <p:cNvSpPr>
            <a:spLocks noGrp="1" noChangeArrowheads="1"/>
          </p:cNvSpPr>
          <p:nvPr>
            <p:ph type="dt" idx="1"/>
          </p:nvPr>
        </p:nvSpPr>
        <p:spPr bwMode="auto">
          <a:xfrm>
            <a:off x="635334" y="108265"/>
            <a:ext cx="2658529" cy="22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33300">
              <a:defRPr sz="1400" b="1"/>
            </a:lvl1pPr>
          </a:lstStyle>
          <a:p>
            <a:r>
              <a:rPr lang="en-US" altLang="ja-JP" smtClean="0"/>
              <a:t>April 2013</a:t>
            </a:r>
            <a:endParaRPr lang="en-US" altLang="ja-JP"/>
          </a:p>
        </p:txBody>
      </p:sp>
      <p:sp>
        <p:nvSpPr>
          <p:cNvPr id="2052" name="Rectangle 4"/>
          <p:cNvSpPr>
            <a:spLocks noGrp="1" noRot="1" noChangeAspect="1" noChangeArrowheads="1" noTextEdit="1"/>
          </p:cNvSpPr>
          <p:nvPr>
            <p:ph type="sldImg" idx="2"/>
          </p:nvPr>
        </p:nvSpPr>
        <p:spPr bwMode="auto">
          <a:xfrm>
            <a:off x="909638" y="746125"/>
            <a:ext cx="4916487" cy="3687763"/>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897486" y="4686753"/>
            <a:ext cx="4940793" cy="4440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647" tIns="46031" rIns="93647" bIns="46031" numCol="1" anchor="t" anchorCtr="0" compatLnSpc="1">
            <a:prstTxWarp prst="textNoShape">
              <a:avLst/>
            </a:prstTxWarp>
          </a:bodyPr>
          <a:lstStyle/>
          <a:p>
            <a:pPr lvl="0"/>
            <a:r>
              <a:rPr lang="en-US" altLang="ja-JP" smtClean="0"/>
              <a:t>Click to edit Master text styles</a:t>
            </a:r>
          </a:p>
          <a:p>
            <a:pPr lvl="1"/>
            <a:r>
              <a:rPr lang="en-US" altLang="ja-JP" smtClean="0"/>
              <a:t>Second level</a:t>
            </a:r>
          </a:p>
          <a:p>
            <a:pPr lvl="2"/>
            <a:r>
              <a:rPr lang="en-US" altLang="ja-JP" smtClean="0"/>
              <a:t>Third level</a:t>
            </a:r>
          </a:p>
          <a:p>
            <a:pPr lvl="3"/>
            <a:r>
              <a:rPr lang="en-US" altLang="ja-JP" smtClean="0"/>
              <a:t>Fourth level</a:t>
            </a:r>
          </a:p>
          <a:p>
            <a:pPr lvl="4"/>
            <a:r>
              <a:rPr lang="en-US" altLang="ja-JP" smtClean="0"/>
              <a:t>Fifth level</a:t>
            </a:r>
          </a:p>
        </p:txBody>
      </p:sp>
      <p:sp>
        <p:nvSpPr>
          <p:cNvPr id="2054" name="Rectangle 6"/>
          <p:cNvSpPr>
            <a:spLocks noGrp="1" noChangeArrowheads="1"/>
          </p:cNvSpPr>
          <p:nvPr>
            <p:ph type="ftr" sz="quarter" idx="4"/>
          </p:nvPr>
        </p:nvSpPr>
        <p:spPr bwMode="auto">
          <a:xfrm>
            <a:off x="3663959" y="9552401"/>
            <a:ext cx="243801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5pPr marL="457126" lvl="4" algn="r" defTabSz="933300">
              <a:defRPr/>
            </a:lvl5pPr>
          </a:lstStyle>
          <a:p>
            <a:pPr lvl="4"/>
            <a:r>
              <a:rPr lang="en-US" altLang="ja-JP" smtClean="0"/>
              <a:t>Shoichi Kitazawa (ATR)</a:t>
            </a:r>
            <a:endParaRPr lang="en-US" altLang="ja-JP"/>
          </a:p>
        </p:txBody>
      </p:sp>
      <p:sp>
        <p:nvSpPr>
          <p:cNvPr id="2055" name="Rectangle 7"/>
          <p:cNvSpPr>
            <a:spLocks noGrp="1" noChangeArrowheads="1"/>
          </p:cNvSpPr>
          <p:nvPr>
            <p:ph type="sldNum" sz="quarter" idx="5"/>
          </p:nvPr>
        </p:nvSpPr>
        <p:spPr bwMode="auto">
          <a:xfrm>
            <a:off x="2849746" y="9552401"/>
            <a:ext cx="77874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33300">
              <a:defRPr/>
            </a:lvl1pPr>
          </a:lstStyle>
          <a:p>
            <a:r>
              <a:rPr lang="en-US" altLang="ja-JP"/>
              <a:t>Page </a:t>
            </a:r>
            <a:fld id="{DF3F4172-E538-446E-867D-56FDB194A550}" type="slidenum">
              <a:rPr lang="en-US" altLang="ja-JP"/>
              <a:pPr/>
              <a:t>‹#›</a:t>
            </a:fld>
            <a:endParaRPr lang="en-US" altLang="ja-JP"/>
          </a:p>
        </p:txBody>
      </p:sp>
      <p:sp>
        <p:nvSpPr>
          <p:cNvPr id="2056" name="Rectangle 8"/>
          <p:cNvSpPr>
            <a:spLocks noChangeArrowheads="1"/>
          </p:cNvSpPr>
          <p:nvPr/>
        </p:nvSpPr>
        <p:spPr bwMode="auto">
          <a:xfrm>
            <a:off x="703185" y="9552401"/>
            <a:ext cx="69084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US" altLang="ja-JP"/>
              <a:t>Submission</a:t>
            </a:r>
          </a:p>
        </p:txBody>
      </p:sp>
      <p:sp>
        <p:nvSpPr>
          <p:cNvPr id="2057" name="Line 9"/>
          <p:cNvSpPr>
            <a:spLocks noChangeShapeType="1"/>
          </p:cNvSpPr>
          <p:nvPr/>
        </p:nvSpPr>
        <p:spPr bwMode="auto">
          <a:xfrm>
            <a:off x="703185" y="9550713"/>
            <a:ext cx="532939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3" rIns="91425" bIns="45713" anchor="ctr"/>
          <a:lstStyle/>
          <a:p>
            <a:endParaRPr lang="ja-JP" altLang="en-US"/>
          </a:p>
        </p:txBody>
      </p:sp>
      <p:sp>
        <p:nvSpPr>
          <p:cNvPr id="2058" name="Line 10"/>
          <p:cNvSpPr>
            <a:spLocks noChangeShapeType="1"/>
          </p:cNvSpPr>
          <p:nvPr/>
        </p:nvSpPr>
        <p:spPr bwMode="auto">
          <a:xfrm>
            <a:off x="629165" y="315601"/>
            <a:ext cx="5477434"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5" tIns="45713" rIns="91425" bIns="45713" anchor="ctr"/>
          <a:lstStyle/>
          <a:p>
            <a:endParaRPr lang="ja-JP" altLang="en-US"/>
          </a:p>
        </p:txBody>
      </p:sp>
    </p:spTree>
    <p:extLst>
      <p:ext uri="{BB962C8B-B14F-4D97-AF65-F5344CB8AC3E}">
        <p14:creationId xmlns:p14="http://schemas.microsoft.com/office/powerpoint/2010/main" val="69661814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GB"/>
          </a:p>
        </p:txBody>
      </p:sp>
      <p:sp>
        <p:nvSpPr>
          <p:cNvPr id="4" name="ヘッダー プレースホルダー 3"/>
          <p:cNvSpPr>
            <a:spLocks noGrp="1"/>
          </p:cNvSpPr>
          <p:nvPr>
            <p:ph type="hdr" sz="quarter" idx="10"/>
          </p:nvPr>
        </p:nvSpPr>
        <p:spPr/>
        <p:txBody>
          <a:bodyPr/>
          <a:lstStyle/>
          <a:p>
            <a:r>
              <a:rPr lang="en-US" altLang="ja-JP" smtClean="0"/>
              <a:t>doc.: IEEE 802.15-&lt;doc#&gt;</a:t>
            </a:r>
            <a:endParaRPr lang="en-US" altLang="ja-JP"/>
          </a:p>
        </p:txBody>
      </p:sp>
      <p:sp>
        <p:nvSpPr>
          <p:cNvPr id="5" name="日付プレースホルダー 4"/>
          <p:cNvSpPr>
            <a:spLocks noGrp="1"/>
          </p:cNvSpPr>
          <p:nvPr>
            <p:ph type="dt" idx="11"/>
          </p:nvPr>
        </p:nvSpPr>
        <p:spPr/>
        <p:txBody>
          <a:bodyPr/>
          <a:lstStyle/>
          <a:p>
            <a:r>
              <a:rPr lang="en-US" altLang="ja-JP" smtClean="0"/>
              <a:t>April 2013</a:t>
            </a:r>
            <a:endParaRPr lang="en-US" altLang="ja-JP"/>
          </a:p>
        </p:txBody>
      </p:sp>
      <p:sp>
        <p:nvSpPr>
          <p:cNvPr id="6" name="フッター プレースホルダー 5"/>
          <p:cNvSpPr>
            <a:spLocks noGrp="1"/>
          </p:cNvSpPr>
          <p:nvPr>
            <p:ph type="ftr" sz="quarter" idx="12"/>
          </p:nvPr>
        </p:nvSpPr>
        <p:spPr/>
        <p:txBody>
          <a:bodyPr/>
          <a:lstStyle/>
          <a:p>
            <a:pPr lvl="4"/>
            <a:r>
              <a:rPr lang="en-US" altLang="ja-JP" smtClean="0"/>
              <a:t>Shoichi Kitazawa (ATR)</a:t>
            </a:r>
            <a:endParaRPr lang="en-US" altLang="ja-JP"/>
          </a:p>
        </p:txBody>
      </p:sp>
      <p:sp>
        <p:nvSpPr>
          <p:cNvPr id="7" name="スライド番号プレースホルダー 6"/>
          <p:cNvSpPr>
            <a:spLocks noGrp="1"/>
          </p:cNvSpPr>
          <p:nvPr>
            <p:ph type="sldNum" sz="quarter" idx="13"/>
          </p:nvPr>
        </p:nvSpPr>
        <p:spPr/>
        <p:txBody>
          <a:bodyPr/>
          <a:lstStyle/>
          <a:p>
            <a:r>
              <a:rPr lang="en-US" altLang="ja-JP" smtClean="0"/>
              <a:t>Page </a:t>
            </a:r>
            <a:fld id="{DF3F4172-E538-446E-867D-56FDB194A550}" type="slidenum">
              <a:rPr lang="en-US" altLang="ja-JP" smtClean="0"/>
              <a:pPr/>
              <a:t>1</a:t>
            </a:fld>
            <a:endParaRPr lang="en-US" altLang="ja-JP"/>
          </a:p>
        </p:txBody>
      </p:sp>
    </p:spTree>
    <p:extLst>
      <p:ext uri="{BB962C8B-B14F-4D97-AF65-F5344CB8AC3E}">
        <p14:creationId xmlns:p14="http://schemas.microsoft.com/office/powerpoint/2010/main" val="3528739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hdr" sz="quarter"/>
          </p:nvPr>
        </p:nvSpPr>
        <p:spPr>
          <a:ln/>
        </p:spPr>
        <p:txBody>
          <a:bodyPr/>
          <a:lstStyle/>
          <a:p>
            <a:r>
              <a:rPr lang="en-US" altLang="ja-JP" smtClean="0"/>
              <a:t>doc.: IEEE 802.15-13-0654-00-0sru</a:t>
            </a:r>
            <a:endParaRPr lang="en-US" altLang="ja-JP"/>
          </a:p>
        </p:txBody>
      </p:sp>
      <p:sp>
        <p:nvSpPr>
          <p:cNvPr id="5" name="Rectangle 3"/>
          <p:cNvSpPr>
            <a:spLocks noGrp="1" noChangeArrowheads="1"/>
          </p:cNvSpPr>
          <p:nvPr>
            <p:ph type="dt" idx="1"/>
          </p:nvPr>
        </p:nvSpPr>
        <p:spPr>
          <a:ln/>
        </p:spPr>
        <p:txBody>
          <a:bodyPr/>
          <a:lstStyle/>
          <a:p>
            <a:r>
              <a:rPr lang="en-US" altLang="ja-JP"/>
              <a:t>&lt;month year&gt;</a:t>
            </a:r>
          </a:p>
        </p:txBody>
      </p:sp>
      <p:sp>
        <p:nvSpPr>
          <p:cNvPr id="6" name="Rectangle 6"/>
          <p:cNvSpPr>
            <a:spLocks noGrp="1" noChangeArrowheads="1"/>
          </p:cNvSpPr>
          <p:nvPr>
            <p:ph type="ftr" sz="quarter" idx="4"/>
          </p:nvPr>
        </p:nvSpPr>
        <p:spPr>
          <a:xfrm>
            <a:off x="3663959" y="9552401"/>
            <a:ext cx="2438014" cy="369332"/>
          </a:xfrm>
          <a:ln/>
        </p:spPr>
        <p:txBody>
          <a:bodyPr/>
          <a:lstStyle/>
          <a:p>
            <a:pPr lvl="4"/>
            <a:r>
              <a:rPr lang="en-US" altLang="ja-JP" smtClean="0"/>
              <a:t>Shusaku Shimada, Schubiquist TG</a:t>
            </a:r>
            <a:endParaRPr lang="en-US" altLang="ja-JP"/>
          </a:p>
        </p:txBody>
      </p:sp>
      <p:sp>
        <p:nvSpPr>
          <p:cNvPr id="7" name="Rectangle 7"/>
          <p:cNvSpPr>
            <a:spLocks noGrp="1" noChangeArrowheads="1"/>
          </p:cNvSpPr>
          <p:nvPr>
            <p:ph type="sldNum" sz="quarter" idx="5"/>
          </p:nvPr>
        </p:nvSpPr>
        <p:spPr>
          <a:ln/>
        </p:spPr>
        <p:txBody>
          <a:bodyPr/>
          <a:lstStyle/>
          <a:p>
            <a:r>
              <a:rPr lang="en-US" altLang="ja-JP"/>
              <a:t>Page </a:t>
            </a:r>
            <a:fld id="{720FB742-C051-42E9-A4E4-FF4A40890DCE}" type="slidenum">
              <a:rPr lang="en-US" altLang="ja-JP"/>
              <a:pPr/>
              <a:t>6</a:t>
            </a:fld>
            <a:endParaRPr lang="en-US" altLang="ja-JP"/>
          </a:p>
        </p:txBody>
      </p:sp>
      <p:sp>
        <p:nvSpPr>
          <p:cNvPr id="24578" name="Rectangle 2"/>
          <p:cNvSpPr>
            <a:spLocks noGrp="1" noRot="1" noChangeAspect="1" noChangeArrowheads="1" noTextEdit="1"/>
          </p:cNvSpPr>
          <p:nvPr>
            <p:ph type="sldImg"/>
          </p:nvPr>
        </p:nvSpPr>
        <p:spPr>
          <a:xfrm>
            <a:off x="909638" y="746125"/>
            <a:ext cx="4916487" cy="3687763"/>
          </a:xfrm>
          <a:ln/>
        </p:spPr>
      </p:sp>
      <p:sp>
        <p:nvSpPr>
          <p:cNvPr id="24579" name="Rectangle 3"/>
          <p:cNvSpPr>
            <a:spLocks noGrp="1" noChangeArrowheads="1"/>
          </p:cNvSpPr>
          <p:nvPr>
            <p:ph type="body" idx="1"/>
          </p:nvPr>
        </p:nvSpPr>
        <p:spPr/>
        <p:txBody>
          <a:bodyPr/>
          <a:lstStyle/>
          <a:p>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GB" noProof="0" dirty="0" smtClean="0"/>
              <a:t>マスター タイトルの書式設定</a:t>
            </a:r>
            <a:endParaRPr lang="en-GB" altLang="ja-JP" noProof="0" dirty="0"/>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GB" noProof="0" dirty="0" smtClean="0"/>
              <a:t>マスター サブタイトルの書式設定</a:t>
            </a:r>
            <a:endParaRPr lang="en-GB" altLang="ja-JP" noProof="0" dirty="0"/>
          </a:p>
        </p:txBody>
      </p:sp>
      <p:sp>
        <p:nvSpPr>
          <p:cNvPr id="4" name="日付プレースホルダー 3"/>
          <p:cNvSpPr>
            <a:spLocks noGrp="1"/>
          </p:cNvSpPr>
          <p:nvPr>
            <p:ph type="dt" sz="half" idx="10"/>
          </p:nvPr>
        </p:nvSpPr>
        <p:spPr/>
        <p:txBody>
          <a:bodyPr/>
          <a:lstStyle>
            <a:lvl1pPr>
              <a:defRPr/>
            </a:lvl1pPr>
          </a:lstStyle>
          <a:p>
            <a:r>
              <a:rPr lang="en-US" altLang="ja-JP" noProof="0" smtClean="0"/>
              <a:t>9 May 2014</a:t>
            </a:r>
            <a:endParaRPr lang="en-GB" altLang="ja-JP" noProof="0" dirty="0"/>
          </a:p>
        </p:txBody>
      </p:sp>
      <p:sp>
        <p:nvSpPr>
          <p:cNvPr id="5" name="フッター プレースホルダー 4"/>
          <p:cNvSpPr>
            <a:spLocks noGrp="1"/>
          </p:cNvSpPr>
          <p:nvPr>
            <p:ph type="ftr" sz="quarter" idx="11"/>
          </p:nvPr>
        </p:nvSpPr>
        <p:spPr/>
        <p:txBody>
          <a:bodyPr/>
          <a:lstStyle>
            <a:lvl1pPr>
              <a:defRPr/>
            </a:lvl1pPr>
          </a:lstStyle>
          <a:p>
            <a:r>
              <a:rPr lang="pl-PL" altLang="ja-JP" noProof="0" smtClean="0"/>
              <a:t>M Ariyoshi (ATR)</a:t>
            </a:r>
            <a:endParaRPr lang="en-GB" altLang="ja-JP" noProof="0" dirty="0"/>
          </a:p>
        </p:txBody>
      </p:sp>
      <p:sp>
        <p:nvSpPr>
          <p:cNvPr id="6" name="スライド番号プレースホルダー 5"/>
          <p:cNvSpPr>
            <a:spLocks noGrp="1"/>
          </p:cNvSpPr>
          <p:nvPr>
            <p:ph type="sldNum" sz="quarter" idx="12"/>
          </p:nvPr>
        </p:nvSpPr>
        <p:spPr/>
        <p:txBody>
          <a:bodyPr/>
          <a:lstStyle>
            <a:lvl1pPr>
              <a:defRPr/>
            </a:lvl1pPr>
          </a:lstStyle>
          <a:p>
            <a:r>
              <a:rPr lang="en-GB" altLang="ja-JP" noProof="0" dirty="0" smtClean="0"/>
              <a:t>Slide </a:t>
            </a:r>
            <a:fld id="{018E0977-DC1B-42DD-B45E-59C02A783531}" type="slidenum">
              <a:rPr lang="en-GB" altLang="ja-JP" noProof="0" smtClean="0"/>
              <a:pPr/>
              <a:t>‹#›</a:t>
            </a:fld>
            <a:endParaRPr lang="en-GB" altLang="ja-JP" noProof="0" dirty="0"/>
          </a:p>
        </p:txBody>
      </p:sp>
    </p:spTree>
    <p:extLst>
      <p:ext uri="{BB962C8B-B14F-4D97-AF65-F5344CB8AC3E}">
        <p14:creationId xmlns:p14="http://schemas.microsoft.com/office/powerpoint/2010/main" val="42855373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9 May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36B3A71F-4814-4FD0-B5BF-45F7AA6F4C8B}" type="slidenum">
              <a:rPr lang="en-US" altLang="ja-JP"/>
              <a:pPr/>
              <a:t>‹#›</a:t>
            </a:fld>
            <a:endParaRPr lang="en-US" altLang="ja-JP"/>
          </a:p>
        </p:txBody>
      </p:sp>
    </p:spTree>
    <p:extLst>
      <p:ext uri="{BB962C8B-B14F-4D97-AF65-F5344CB8AC3E}">
        <p14:creationId xmlns:p14="http://schemas.microsoft.com/office/powerpoint/2010/main" val="276197002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85800"/>
            <a:ext cx="1943100" cy="5410200"/>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685800" y="685800"/>
            <a:ext cx="5676900" cy="541020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9 May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17C47D4F-CAA3-4307-B0EF-8C4B3E0CF21D}" type="slidenum">
              <a:rPr lang="en-US" altLang="ja-JP"/>
              <a:pPr/>
              <a:t>‹#›</a:t>
            </a:fld>
            <a:endParaRPr lang="en-US" altLang="ja-JP"/>
          </a:p>
        </p:txBody>
      </p:sp>
    </p:spTree>
    <p:extLst>
      <p:ext uri="{BB962C8B-B14F-4D97-AF65-F5344CB8AC3E}">
        <p14:creationId xmlns:p14="http://schemas.microsoft.com/office/powerpoint/2010/main" val="220056502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r>
              <a:rPr lang="en-US" altLang="ja-JP" smtClean="0"/>
              <a:t>9 May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8242A585-2600-43B1-ABC9-06D037E96BAE}" type="slidenum">
              <a:rPr lang="en-US" altLang="ja-JP"/>
              <a:pPr/>
              <a:t>‹#›</a:t>
            </a:fld>
            <a:endParaRPr lang="en-US" altLang="ja-JP"/>
          </a:p>
        </p:txBody>
      </p:sp>
    </p:spTree>
    <p:extLst>
      <p:ext uri="{BB962C8B-B14F-4D97-AF65-F5344CB8AC3E}">
        <p14:creationId xmlns:p14="http://schemas.microsoft.com/office/powerpoint/2010/main" val="263444369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r>
              <a:rPr lang="en-US" altLang="ja-JP" smtClean="0"/>
              <a:t>9 May 2014</a:t>
            </a:r>
            <a:endParaRPr lang="en-US" altLang="ja-JP"/>
          </a:p>
        </p:txBody>
      </p:sp>
      <p:sp>
        <p:nvSpPr>
          <p:cNvPr id="5" name="フッター プレースホルダー 4"/>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6" name="スライド番号プレースホルダー 5"/>
          <p:cNvSpPr>
            <a:spLocks noGrp="1"/>
          </p:cNvSpPr>
          <p:nvPr>
            <p:ph type="sldNum" sz="quarter" idx="12"/>
          </p:nvPr>
        </p:nvSpPr>
        <p:spPr/>
        <p:txBody>
          <a:bodyPr/>
          <a:lstStyle>
            <a:lvl1pPr>
              <a:defRPr/>
            </a:lvl1pPr>
          </a:lstStyle>
          <a:p>
            <a:r>
              <a:rPr lang="en-US" altLang="ja-JP"/>
              <a:t>Slide </a:t>
            </a:r>
            <a:fld id="{74847ECA-0452-41E3-B15B-04905DA18685}" type="slidenum">
              <a:rPr lang="en-US" altLang="ja-JP"/>
              <a:pPr/>
              <a:t>‹#›</a:t>
            </a:fld>
            <a:endParaRPr lang="en-US" altLang="ja-JP"/>
          </a:p>
        </p:txBody>
      </p:sp>
    </p:spTree>
    <p:extLst>
      <p:ext uri="{BB962C8B-B14F-4D97-AF65-F5344CB8AC3E}">
        <p14:creationId xmlns:p14="http://schemas.microsoft.com/office/powerpoint/2010/main" val="355605281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4"/>
          <p:cNvSpPr>
            <a:spLocks noGrp="1"/>
          </p:cNvSpPr>
          <p:nvPr>
            <p:ph type="dt" sz="half" idx="10"/>
          </p:nvPr>
        </p:nvSpPr>
        <p:spPr/>
        <p:txBody>
          <a:bodyPr/>
          <a:lstStyle>
            <a:lvl1pPr>
              <a:defRPr/>
            </a:lvl1pPr>
          </a:lstStyle>
          <a:p>
            <a:r>
              <a:rPr lang="en-US" altLang="ja-JP" smtClean="0"/>
              <a:t>9 May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BC763230-8612-4F82-9598-E8DB08C9F578}" type="slidenum">
              <a:rPr lang="en-US" altLang="ja-JP"/>
              <a:pPr/>
              <a:t>‹#›</a:t>
            </a:fld>
            <a:endParaRPr lang="en-US" altLang="ja-JP"/>
          </a:p>
        </p:txBody>
      </p:sp>
    </p:spTree>
    <p:extLst>
      <p:ext uri="{BB962C8B-B14F-4D97-AF65-F5344CB8AC3E}">
        <p14:creationId xmlns:p14="http://schemas.microsoft.com/office/powerpoint/2010/main" val="107704198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6"/>
          <p:cNvSpPr>
            <a:spLocks noGrp="1"/>
          </p:cNvSpPr>
          <p:nvPr>
            <p:ph type="dt" sz="half" idx="10"/>
          </p:nvPr>
        </p:nvSpPr>
        <p:spPr/>
        <p:txBody>
          <a:bodyPr/>
          <a:lstStyle>
            <a:lvl1pPr>
              <a:defRPr/>
            </a:lvl1pPr>
          </a:lstStyle>
          <a:p>
            <a:r>
              <a:rPr lang="en-US" altLang="ja-JP" smtClean="0"/>
              <a:t>9 May 2014</a:t>
            </a:r>
            <a:endParaRPr lang="en-US" altLang="ja-JP"/>
          </a:p>
        </p:txBody>
      </p:sp>
      <p:sp>
        <p:nvSpPr>
          <p:cNvPr id="8" name="フッター プレースホルダー 7"/>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9" name="スライド番号プレースホルダー 8"/>
          <p:cNvSpPr>
            <a:spLocks noGrp="1"/>
          </p:cNvSpPr>
          <p:nvPr>
            <p:ph type="sldNum" sz="quarter" idx="12"/>
          </p:nvPr>
        </p:nvSpPr>
        <p:spPr/>
        <p:txBody>
          <a:bodyPr/>
          <a:lstStyle>
            <a:lvl1pPr>
              <a:defRPr/>
            </a:lvl1pPr>
          </a:lstStyle>
          <a:p>
            <a:r>
              <a:rPr lang="en-US" altLang="ja-JP"/>
              <a:t>Slide </a:t>
            </a:r>
            <a:fld id="{F345BDCD-0A82-43EF-9F50-431A9535906C}" type="slidenum">
              <a:rPr lang="en-US" altLang="ja-JP"/>
              <a:pPr/>
              <a:t>‹#›</a:t>
            </a:fld>
            <a:endParaRPr lang="en-US" altLang="ja-JP"/>
          </a:p>
        </p:txBody>
      </p:sp>
    </p:spTree>
    <p:extLst>
      <p:ext uri="{BB962C8B-B14F-4D97-AF65-F5344CB8AC3E}">
        <p14:creationId xmlns:p14="http://schemas.microsoft.com/office/powerpoint/2010/main" val="6198729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2"/>
          <p:cNvSpPr>
            <a:spLocks noGrp="1"/>
          </p:cNvSpPr>
          <p:nvPr>
            <p:ph type="dt" sz="half" idx="10"/>
          </p:nvPr>
        </p:nvSpPr>
        <p:spPr/>
        <p:txBody>
          <a:bodyPr/>
          <a:lstStyle>
            <a:lvl1pPr>
              <a:defRPr/>
            </a:lvl1pPr>
          </a:lstStyle>
          <a:p>
            <a:r>
              <a:rPr lang="en-US" altLang="ja-JP" smtClean="0"/>
              <a:t>9 May 2014</a:t>
            </a:r>
            <a:endParaRPr lang="en-US" altLang="ja-JP"/>
          </a:p>
        </p:txBody>
      </p:sp>
      <p:sp>
        <p:nvSpPr>
          <p:cNvPr id="4" name="フッター プレースホルダー 3"/>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5" name="スライド番号プレースホルダー 4"/>
          <p:cNvSpPr>
            <a:spLocks noGrp="1"/>
          </p:cNvSpPr>
          <p:nvPr>
            <p:ph type="sldNum" sz="quarter" idx="12"/>
          </p:nvPr>
        </p:nvSpPr>
        <p:spPr/>
        <p:txBody>
          <a:bodyPr/>
          <a:lstStyle>
            <a:lvl1pPr>
              <a:defRPr/>
            </a:lvl1pPr>
          </a:lstStyle>
          <a:p>
            <a:r>
              <a:rPr lang="en-US" altLang="ja-JP"/>
              <a:t>Slide </a:t>
            </a:r>
            <a:fld id="{F80C6039-A5FA-4F5B-9853-58798A63706D}" type="slidenum">
              <a:rPr lang="en-US" altLang="ja-JP"/>
              <a:pPr/>
              <a:t>‹#›</a:t>
            </a:fld>
            <a:endParaRPr lang="en-US" altLang="ja-JP"/>
          </a:p>
        </p:txBody>
      </p:sp>
    </p:spTree>
    <p:extLst>
      <p:ext uri="{BB962C8B-B14F-4D97-AF65-F5344CB8AC3E}">
        <p14:creationId xmlns:p14="http://schemas.microsoft.com/office/powerpoint/2010/main" val="2181049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lvl1pPr>
              <a:defRPr/>
            </a:lvl1pPr>
          </a:lstStyle>
          <a:p>
            <a:r>
              <a:rPr lang="en-US" altLang="ja-JP" smtClean="0"/>
              <a:t>9 May 2014</a:t>
            </a:r>
            <a:endParaRPr lang="en-US" altLang="ja-JP"/>
          </a:p>
        </p:txBody>
      </p:sp>
      <p:sp>
        <p:nvSpPr>
          <p:cNvPr id="3" name="フッター プレースホルダー 2"/>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4" name="スライド番号プレースホルダー 3"/>
          <p:cNvSpPr>
            <a:spLocks noGrp="1"/>
          </p:cNvSpPr>
          <p:nvPr>
            <p:ph type="sldNum" sz="quarter" idx="12"/>
          </p:nvPr>
        </p:nvSpPr>
        <p:spPr/>
        <p:txBody>
          <a:bodyPr/>
          <a:lstStyle>
            <a:lvl1pPr>
              <a:defRPr/>
            </a:lvl1pPr>
          </a:lstStyle>
          <a:p>
            <a:r>
              <a:rPr lang="en-US" altLang="ja-JP"/>
              <a:t>Slide </a:t>
            </a:r>
            <a:fld id="{266A080E-4E30-4968-B029-7CF782D6220C}" type="slidenum">
              <a:rPr lang="en-US" altLang="ja-JP"/>
              <a:pPr/>
              <a:t>‹#›</a:t>
            </a:fld>
            <a:endParaRPr lang="en-US" altLang="ja-JP"/>
          </a:p>
        </p:txBody>
      </p:sp>
    </p:spTree>
    <p:extLst>
      <p:ext uri="{BB962C8B-B14F-4D97-AF65-F5344CB8AC3E}">
        <p14:creationId xmlns:p14="http://schemas.microsoft.com/office/powerpoint/2010/main" val="2501620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9 May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DA055100-B070-402A-915F-F75138044036}" type="slidenum">
              <a:rPr lang="en-US" altLang="ja-JP"/>
              <a:pPr/>
              <a:t>‹#›</a:t>
            </a:fld>
            <a:endParaRPr lang="en-US" altLang="ja-JP"/>
          </a:p>
        </p:txBody>
      </p:sp>
    </p:spTree>
    <p:extLst>
      <p:ext uri="{BB962C8B-B14F-4D97-AF65-F5344CB8AC3E}">
        <p14:creationId xmlns:p14="http://schemas.microsoft.com/office/powerpoint/2010/main" val="239150788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アイコンをクリックして図を追加</a:t>
            </a:r>
            <a:endParaRPr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4"/>
          <p:cNvSpPr>
            <a:spLocks noGrp="1"/>
          </p:cNvSpPr>
          <p:nvPr>
            <p:ph type="dt" sz="half" idx="10"/>
          </p:nvPr>
        </p:nvSpPr>
        <p:spPr/>
        <p:txBody>
          <a:bodyPr/>
          <a:lstStyle>
            <a:lvl1pPr>
              <a:defRPr/>
            </a:lvl1pPr>
          </a:lstStyle>
          <a:p>
            <a:r>
              <a:rPr lang="en-US" altLang="ja-JP" smtClean="0"/>
              <a:t>9 May 2014</a:t>
            </a:r>
            <a:endParaRPr lang="en-US" altLang="ja-JP"/>
          </a:p>
        </p:txBody>
      </p:sp>
      <p:sp>
        <p:nvSpPr>
          <p:cNvPr id="6" name="フッター プレースホルダー 5"/>
          <p:cNvSpPr>
            <a:spLocks noGrp="1"/>
          </p:cNvSpPr>
          <p:nvPr>
            <p:ph type="ftr" sz="quarter" idx="11"/>
          </p:nvPr>
        </p:nvSpPr>
        <p:spPr/>
        <p:txBody>
          <a:bodyPr/>
          <a:lstStyle>
            <a:lvl1pPr>
              <a:defRPr/>
            </a:lvl1pPr>
          </a:lstStyle>
          <a:p>
            <a:r>
              <a:rPr lang="pl-PL" altLang="ja-JP" smtClean="0"/>
              <a:t>M Ariyoshi (ATR)</a:t>
            </a:r>
            <a:endParaRPr lang="en-US" altLang="ja-JP"/>
          </a:p>
        </p:txBody>
      </p:sp>
      <p:sp>
        <p:nvSpPr>
          <p:cNvPr id="7" name="スライド番号プレースホルダー 6"/>
          <p:cNvSpPr>
            <a:spLocks noGrp="1"/>
          </p:cNvSpPr>
          <p:nvPr>
            <p:ph type="sldNum" sz="quarter" idx="12"/>
          </p:nvPr>
        </p:nvSpPr>
        <p:spPr/>
        <p:txBody>
          <a:bodyPr/>
          <a:lstStyle>
            <a:lvl1pPr>
              <a:defRPr/>
            </a:lvl1pPr>
          </a:lstStyle>
          <a:p>
            <a:r>
              <a:rPr lang="en-US" altLang="ja-JP"/>
              <a:t>Slide </a:t>
            </a:r>
            <a:fld id="{86348C59-0566-4162-B54D-0A1849E52EE9}" type="slidenum">
              <a:rPr lang="en-US" altLang="ja-JP"/>
              <a:pPr/>
              <a:t>‹#›</a:t>
            </a:fld>
            <a:endParaRPr lang="en-US" altLang="ja-JP"/>
          </a:p>
        </p:txBody>
      </p:sp>
    </p:spTree>
    <p:extLst>
      <p:ext uri="{BB962C8B-B14F-4D97-AF65-F5344CB8AC3E}">
        <p14:creationId xmlns:p14="http://schemas.microsoft.com/office/powerpoint/2010/main" val="425465848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ja-JP" altLang="en-GB" noProof="0" dirty="0" smtClean="0"/>
              <a:t>マスター タイトルの書式設定</a:t>
            </a:r>
            <a:endParaRPr lang="en-GB" altLang="ja-JP" noProof="0"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ja-JP" altLang="en-GB" noProof="0" dirty="0" smtClean="0"/>
              <a:t>マスター テキストの書式設定</a:t>
            </a:r>
          </a:p>
          <a:p>
            <a:pPr lvl="1"/>
            <a:r>
              <a:rPr lang="ja-JP" altLang="en-GB" noProof="0" dirty="0" smtClean="0"/>
              <a:t>第 </a:t>
            </a:r>
            <a:r>
              <a:rPr lang="en-GB" altLang="ja-JP" noProof="0" dirty="0" smtClean="0"/>
              <a:t>2 </a:t>
            </a:r>
            <a:r>
              <a:rPr lang="ja-JP" altLang="en-GB" noProof="0" dirty="0" smtClean="0"/>
              <a:t>レベル</a:t>
            </a:r>
          </a:p>
          <a:p>
            <a:pPr lvl="2"/>
            <a:r>
              <a:rPr lang="ja-JP" altLang="en-GB" noProof="0" dirty="0" smtClean="0"/>
              <a:t>第 </a:t>
            </a:r>
            <a:r>
              <a:rPr lang="en-GB" altLang="ja-JP" noProof="0" dirty="0" smtClean="0"/>
              <a:t>3 </a:t>
            </a:r>
            <a:r>
              <a:rPr lang="ja-JP" altLang="en-GB" noProof="0" dirty="0" smtClean="0"/>
              <a:t>レベル</a:t>
            </a:r>
          </a:p>
          <a:p>
            <a:pPr lvl="3"/>
            <a:r>
              <a:rPr lang="ja-JP" altLang="en-GB" noProof="0" dirty="0" smtClean="0"/>
              <a:t>第 </a:t>
            </a:r>
            <a:r>
              <a:rPr lang="en-GB" altLang="ja-JP" noProof="0" dirty="0" smtClean="0"/>
              <a:t>4 </a:t>
            </a:r>
            <a:r>
              <a:rPr lang="ja-JP" altLang="en-GB" noProof="0" dirty="0" smtClean="0"/>
              <a:t>レベル</a:t>
            </a:r>
          </a:p>
          <a:p>
            <a:pPr lvl="4"/>
            <a:r>
              <a:rPr lang="ja-JP" altLang="en-GB" noProof="0" dirty="0" smtClean="0"/>
              <a:t>第 </a:t>
            </a:r>
            <a:r>
              <a:rPr lang="en-GB" altLang="ja-JP" noProof="0" dirty="0" smtClean="0"/>
              <a:t>5 </a:t>
            </a:r>
            <a:r>
              <a:rPr lang="ja-JP" altLang="en-GB" noProof="0" dirty="0" smtClean="0"/>
              <a:t>レベル</a:t>
            </a:r>
            <a:endParaRPr lang="en-GB" altLang="ja-JP" noProof="0" dirty="0" smtClean="0"/>
          </a:p>
        </p:txBody>
      </p:sp>
      <p:sp>
        <p:nvSpPr>
          <p:cNvPr id="1028" name="Rectangle 4"/>
          <p:cNvSpPr>
            <a:spLocks noGrp="1" noChangeArrowheads="1"/>
          </p:cNvSpPr>
          <p:nvPr>
            <p:ph type="dt" sz="half" idx="2"/>
          </p:nvPr>
        </p:nvSpPr>
        <p:spPr bwMode="auto">
          <a:xfrm>
            <a:off x="685800" y="378281"/>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noProof="0" smtClean="0"/>
              <a:t>9 May 2014</a:t>
            </a:r>
            <a:endParaRPr lang="en-GB" altLang="ja-JP" noProof="0" dirty="0"/>
          </a:p>
        </p:txBody>
      </p:sp>
      <p:sp>
        <p:nvSpPr>
          <p:cNvPr id="1029" name="Rectangle 5"/>
          <p:cNvSpPr>
            <a:spLocks noGrp="1" noChangeArrowheads="1"/>
          </p:cNvSpPr>
          <p:nvPr>
            <p:ph type="ftr" sz="quarter" idx="3"/>
          </p:nvPr>
        </p:nvSpPr>
        <p:spPr bwMode="auto">
          <a:xfrm>
            <a:off x="5486400" y="6475413"/>
            <a:ext cx="3124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pl-PL" altLang="ja-JP" noProof="0" smtClean="0"/>
              <a:t>M Ariyoshi (ATR)</a:t>
            </a:r>
            <a:endParaRPr lang="en-GB" altLang="ja-JP" noProof="0" dirty="0"/>
          </a:p>
        </p:txBody>
      </p:sp>
      <p:sp>
        <p:nvSpPr>
          <p:cNvPr id="1030" name="Rectangle 6"/>
          <p:cNvSpPr>
            <a:spLocks noGrp="1" noChangeArrowheads="1"/>
          </p:cNvSpPr>
          <p:nvPr>
            <p:ph type="sldNum" sz="quarter" idx="4"/>
          </p:nvPr>
        </p:nvSpPr>
        <p:spPr bwMode="auto">
          <a:xfrm>
            <a:off x="4342399"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a:ea typeface="ＭＳ Ｐゴシック" charset="-128"/>
              </a:defRPr>
            </a:lvl1pPr>
          </a:lstStyle>
          <a:p>
            <a:r>
              <a:rPr lang="en-GB" altLang="ja-JP" noProof="0" dirty="0" smtClean="0"/>
              <a:t>Slide </a:t>
            </a:r>
            <a:fld id="{EAFD9030-C83D-42D9-9BFB-ADDEB84EB1F4}" type="slidenum">
              <a:rPr lang="en-GB" altLang="ja-JP" noProof="0" smtClean="0"/>
              <a:pPr/>
              <a:t>‹#›</a:t>
            </a:fld>
            <a:endParaRPr lang="en-GB" altLang="ja-JP" noProof="0" dirty="0"/>
          </a:p>
        </p:txBody>
      </p:sp>
      <p:sp>
        <p:nvSpPr>
          <p:cNvPr id="1031" name="Rectangle 7"/>
          <p:cNvSpPr>
            <a:spLocks noChangeArrowheads="1"/>
          </p:cNvSpPr>
          <p:nvPr/>
        </p:nvSpPr>
        <p:spPr bwMode="auto">
          <a:xfrm>
            <a:off x="4495800" y="394156"/>
            <a:ext cx="39624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p>
            <a:pPr marL="712788" lvl="4" indent="0" algn="r"/>
            <a:r>
              <a:rPr lang="en-GB" altLang="ja-JP" sz="1400" b="1" noProof="0" dirty="0" smtClean="0">
                <a:ea typeface="ＭＳ Ｐゴシック" charset="-128"/>
              </a:rPr>
              <a:t>doc.: IEEE 802.15-14-0278-00-0sru</a:t>
            </a:r>
            <a:endParaRPr lang="en-GB" altLang="ja-JP" sz="1400" b="1" noProof="0" dirty="0">
              <a:ea typeface="ＭＳ Ｐゴシック" charset="-128"/>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ja-JP" noProof="0" dirty="0"/>
          </a:p>
        </p:txBody>
      </p:sp>
      <p:sp>
        <p:nvSpPr>
          <p:cNvPr id="1033" name="Rectangle 9"/>
          <p:cNvSpPr>
            <a:spLocks noChangeArrowheads="1"/>
          </p:cNvSpPr>
          <p:nvPr/>
        </p:nvSpPr>
        <p:spPr bwMode="auto">
          <a:xfrm>
            <a:off x="685800" y="6475413"/>
            <a:ext cx="711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r>
              <a:rPr lang="en-GB" altLang="ja-JP" noProof="0" dirty="0" smtClean="0">
                <a:ea typeface="ＭＳ Ｐゴシック" charset="-128"/>
              </a:rPr>
              <a:t>Submission</a:t>
            </a:r>
            <a:endParaRPr lang="en-GB" altLang="ja-JP" noProof="0" dirty="0">
              <a:ea typeface="ＭＳ Ｐゴシック" charset="-128"/>
            </a:endParaRP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ltLang="ja-JP" noProof="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p:txStyles>
    <p:title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defRPr>
      </a:lvl2pPr>
      <a:lvl3pPr marL="1085850" indent="-228600" algn="l" rtl="0" eaLnBrk="1" fontAlgn="base" hangingPunct="1">
        <a:spcBef>
          <a:spcPct val="20000"/>
        </a:spcBef>
        <a:spcAft>
          <a:spcPct val="0"/>
        </a:spcAft>
        <a:buChar char="•"/>
        <a:defRPr kumimoji="1" sz="2400">
          <a:solidFill>
            <a:schemeClr val="tx1"/>
          </a:solidFill>
          <a:latin typeface="+mn-lt"/>
        </a:defRPr>
      </a:lvl3pPr>
      <a:lvl4pPr marL="1428750" indent="-228600" algn="l" rtl="0" eaLnBrk="1" fontAlgn="base" hangingPunct="1">
        <a:spcBef>
          <a:spcPct val="20000"/>
        </a:spcBef>
        <a:spcAft>
          <a:spcPct val="0"/>
        </a:spcAft>
        <a:buChar char="–"/>
        <a:defRPr kumimoji="1" sz="2000">
          <a:solidFill>
            <a:schemeClr val="tx1"/>
          </a:solidFill>
          <a:latin typeface="+mn-lt"/>
        </a:defRPr>
      </a:lvl4pPr>
      <a:lvl5pPr marL="1771650" indent="-228600" algn="l" rtl="0" eaLnBrk="1" fontAlgn="base" hangingPunct="1">
        <a:spcBef>
          <a:spcPct val="20000"/>
        </a:spcBef>
        <a:spcAft>
          <a:spcPct val="0"/>
        </a:spcAft>
        <a:buChar char="•"/>
        <a:defRPr kumimoji="1" sz="2000">
          <a:solidFill>
            <a:schemeClr val="tx1"/>
          </a:solidFill>
          <a:latin typeface="+mn-lt"/>
        </a:defRPr>
      </a:lvl5pPr>
      <a:lvl6pPr marL="2228850" indent="-228600" algn="l" rtl="0" eaLnBrk="1" fontAlgn="base" hangingPunct="1">
        <a:spcBef>
          <a:spcPct val="20000"/>
        </a:spcBef>
        <a:spcAft>
          <a:spcPct val="0"/>
        </a:spcAft>
        <a:buChar char="•"/>
        <a:defRPr kumimoji="1" sz="2000">
          <a:solidFill>
            <a:schemeClr val="tx1"/>
          </a:solidFill>
          <a:latin typeface="+mn-lt"/>
        </a:defRPr>
      </a:lvl6pPr>
      <a:lvl7pPr marL="2686050" indent="-228600" algn="l" rtl="0" eaLnBrk="1" fontAlgn="base" hangingPunct="1">
        <a:spcBef>
          <a:spcPct val="20000"/>
        </a:spcBef>
        <a:spcAft>
          <a:spcPct val="0"/>
        </a:spcAft>
        <a:buChar char="•"/>
        <a:defRPr kumimoji="1" sz="2000">
          <a:solidFill>
            <a:schemeClr val="tx1"/>
          </a:solidFill>
          <a:latin typeface="+mn-lt"/>
        </a:defRPr>
      </a:lvl7pPr>
      <a:lvl8pPr marL="3143250" indent="-228600" algn="l" rtl="0" eaLnBrk="1" fontAlgn="base" hangingPunct="1">
        <a:spcBef>
          <a:spcPct val="20000"/>
        </a:spcBef>
        <a:spcAft>
          <a:spcPct val="0"/>
        </a:spcAft>
        <a:buChar char="•"/>
        <a:defRPr kumimoji="1" sz="2000">
          <a:solidFill>
            <a:schemeClr val="tx1"/>
          </a:solidFill>
          <a:latin typeface="+mn-lt"/>
        </a:defRPr>
      </a:lvl8pPr>
      <a:lvl9pPr marL="3600450" indent="-228600" algn="l" rtl="0" eaLnBrk="1" fontAlgn="base" hangingPunct="1">
        <a:spcBef>
          <a:spcPct val="20000"/>
        </a:spcBef>
        <a:spcAft>
          <a:spcPct val="0"/>
        </a:spcAft>
        <a:buChar char="•"/>
        <a:defRPr kumimoji="1" sz="2000">
          <a:solidFill>
            <a:schemeClr val="tx1"/>
          </a:solidFill>
          <a:latin typeface="+mn-lt"/>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1"/>
          <p:cNvSpPr>
            <a:spLocks noGrp="1"/>
          </p:cNvSpPr>
          <p:nvPr>
            <p:ph type="dt" sz="half" idx="10"/>
          </p:nvPr>
        </p:nvSpPr>
        <p:spPr>
          <a:xfrm>
            <a:off x="685800" y="378281"/>
            <a:ext cx="1600200" cy="215444"/>
          </a:xfrm>
        </p:spPr>
        <p:txBody>
          <a:bodyPr/>
          <a:lstStyle/>
          <a:p>
            <a:r>
              <a:rPr lang="en-US" altLang="ja-JP" dirty="0" smtClean="0"/>
              <a:t>9 May 2014</a:t>
            </a:r>
            <a:endParaRPr lang="en-GB" altLang="ja-JP" dirty="0"/>
          </a:p>
        </p:txBody>
      </p:sp>
      <p:sp>
        <p:nvSpPr>
          <p:cNvPr id="5" name="フッター プレースホルダー 2"/>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3"/>
          <p:cNvSpPr>
            <a:spLocks noGrp="1"/>
          </p:cNvSpPr>
          <p:nvPr>
            <p:ph type="sldNum" sz="quarter" idx="12"/>
          </p:nvPr>
        </p:nvSpPr>
        <p:spPr>
          <a:xfrm>
            <a:off x="4393695" y="6475413"/>
            <a:ext cx="432811" cy="184666"/>
          </a:xfrm>
        </p:spPr>
        <p:txBody>
          <a:bodyPr/>
          <a:lstStyle/>
          <a:p>
            <a:r>
              <a:rPr lang="en-GB" altLang="ja-JP" dirty="0" smtClean="0"/>
              <a:t>Slide </a:t>
            </a:r>
            <a:fld id="{372F3947-031E-4295-B632-0BF31AAEF223}" type="slidenum">
              <a:rPr lang="en-GB" altLang="ja-JP" smtClean="0"/>
              <a:pPr/>
              <a:t>1</a:t>
            </a:fld>
            <a:endParaRPr lang="en-GB" altLang="ja-JP" dirty="0"/>
          </a:p>
        </p:txBody>
      </p:sp>
      <p:sp>
        <p:nvSpPr>
          <p:cNvPr id="27651" name="Rectangle 3"/>
          <p:cNvSpPr>
            <a:spLocks noChangeArrowheads="1"/>
          </p:cNvSpPr>
          <p:nvPr/>
        </p:nvSpPr>
        <p:spPr bwMode="auto">
          <a:xfrm>
            <a:off x="35496" y="609600"/>
            <a:ext cx="8991600" cy="49808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GB" altLang="ja-JP" sz="1800" b="1" u="sng" dirty="0" smtClean="0">
                <a:solidFill>
                  <a:schemeClr val="tx2"/>
                </a:solidFill>
                <a:effectLst>
                  <a:outerShdw blurRad="38100" dist="38100" dir="2700000" algn="tl">
                    <a:srgbClr val="C0C0C0"/>
                  </a:outerShdw>
                </a:effectLst>
                <a:ea typeface="ＭＳ Ｐゴシック" charset="-128"/>
              </a:rPr>
              <a:t>Project: IEEE P802.15 Working Group for Wireless Personal Area Networks (WPANs)</a:t>
            </a:r>
            <a:endParaRPr lang="en-GB" altLang="ja-JP" sz="1600" b="1" dirty="0" smtClean="0">
              <a:solidFill>
                <a:schemeClr val="tx2"/>
              </a:solidFill>
              <a:ea typeface="ＭＳ Ｐゴシック" charset="-128"/>
            </a:endParaRPr>
          </a:p>
          <a:p>
            <a:endParaRPr lang="en-GB" altLang="ja-JP" sz="1600" dirty="0" smtClean="0">
              <a:solidFill>
                <a:schemeClr val="tx2"/>
              </a:solidFill>
              <a:ea typeface="ＭＳ Ｐゴシック" charset="-128"/>
            </a:endParaRPr>
          </a:p>
          <a:p>
            <a:r>
              <a:rPr lang="en-GB" altLang="ja-JP" sz="1600" b="1" dirty="0" smtClean="0">
                <a:ea typeface="ＭＳ Ｐゴシック" charset="-128"/>
              </a:rPr>
              <a:t>Submission Title:</a:t>
            </a:r>
            <a:r>
              <a:rPr lang="en-GB" altLang="ja-JP" sz="1600" dirty="0" smtClean="0">
                <a:ea typeface="ＭＳ Ｐゴシック" charset="-128"/>
              </a:rPr>
              <a:t> [</a:t>
            </a:r>
            <a:r>
              <a:rPr lang="en-GB" altLang="ja-JP" sz="1600" dirty="0" smtClean="0">
                <a:cs typeface="Times New Roman" pitchFamily="18" charset="0"/>
              </a:rPr>
              <a:t>Proposal on Updating PAR Draft for Spectrum Resources Usage in WPANs</a:t>
            </a:r>
            <a:r>
              <a:rPr lang="en-GB" altLang="ja-JP" sz="1600" dirty="0" smtClean="0">
                <a:ea typeface="ＭＳ Ｐゴシック" charset="-128"/>
              </a:rPr>
              <a:t>]	</a:t>
            </a:r>
          </a:p>
          <a:p>
            <a:r>
              <a:rPr lang="en-GB" altLang="ja-JP" sz="1600" b="1" dirty="0" smtClean="0">
                <a:ea typeface="ＭＳ Ｐゴシック" charset="-128"/>
              </a:rPr>
              <a:t>Date Submitted: </a:t>
            </a:r>
            <a:r>
              <a:rPr lang="en-GB" altLang="ja-JP" sz="1600" dirty="0" smtClean="0">
                <a:ea typeface="ＭＳ Ｐゴシック" charset="-128"/>
              </a:rPr>
              <a:t>[9 May 2014]	</a:t>
            </a:r>
          </a:p>
          <a:p>
            <a:r>
              <a:rPr lang="en-GB" altLang="ja-JP" sz="1600" b="1" dirty="0" smtClean="0">
                <a:ea typeface="ＭＳ Ｐゴシック" charset="-128"/>
              </a:rPr>
              <a:t>Source:</a:t>
            </a:r>
            <a:r>
              <a:rPr lang="en-GB" altLang="ja-JP" sz="1600" dirty="0" smtClean="0">
                <a:ea typeface="ＭＳ Ｐゴシック" charset="-128"/>
              </a:rPr>
              <a:t> [Masayuki Ariyoshi]</a:t>
            </a:r>
          </a:p>
          <a:p>
            <a:r>
              <a:rPr lang="en-GB" altLang="ja-JP" sz="1600" dirty="0" smtClean="0">
                <a:ea typeface="ＭＳ Ｐゴシック" charset="-128"/>
              </a:rPr>
              <a:t>Company [Advanced Telecommunications Research Institute International (ATR)]</a:t>
            </a:r>
          </a:p>
          <a:p>
            <a:r>
              <a:rPr lang="en-GB" altLang="ja-JP" sz="1600" dirty="0" smtClean="0">
                <a:ea typeface="ＭＳ Ｐゴシック" charset="-128"/>
              </a:rPr>
              <a:t>Address [2-2-2 </a:t>
            </a:r>
            <a:r>
              <a:rPr lang="en-GB" altLang="ja-JP" sz="1600" dirty="0" err="1" smtClean="0">
                <a:ea typeface="ＭＳ Ｐゴシック" charset="-128"/>
              </a:rPr>
              <a:t>Hikaridai</a:t>
            </a:r>
            <a:r>
              <a:rPr lang="en-GB" altLang="ja-JP" sz="1600" dirty="0" smtClean="0">
                <a:ea typeface="ＭＳ Ｐゴシック" charset="-128"/>
              </a:rPr>
              <a:t>, Seika-</a:t>
            </a:r>
            <a:r>
              <a:rPr lang="en-GB" altLang="ja-JP" sz="1600" dirty="0" err="1" smtClean="0">
                <a:ea typeface="ＭＳ Ｐゴシック" charset="-128"/>
              </a:rPr>
              <a:t>cho</a:t>
            </a:r>
            <a:r>
              <a:rPr lang="en-GB" altLang="ja-JP" sz="1600" dirty="0" smtClean="0">
                <a:ea typeface="ＭＳ Ｐゴシック" charset="-128"/>
              </a:rPr>
              <a:t>, Kyoto 619-0288  Japan]</a:t>
            </a:r>
          </a:p>
          <a:p>
            <a:r>
              <a:rPr lang="en-GB" altLang="ja-JP" sz="1600" dirty="0" smtClean="0">
                <a:ea typeface="ＭＳ Ｐゴシック" charset="-128"/>
              </a:rPr>
              <a:t>Voice:[+81-774-95-1141], FAX: [ ], E-Mail:[ariyoshi@atr.jp]</a:t>
            </a:r>
          </a:p>
          <a:p>
            <a:pPr>
              <a:spcBef>
                <a:spcPts val="600"/>
              </a:spcBef>
              <a:spcAft>
                <a:spcPts val="600"/>
              </a:spcAft>
            </a:pPr>
            <a:r>
              <a:rPr lang="en-GB" altLang="ja-JP" sz="1600" b="1" dirty="0" smtClean="0">
                <a:solidFill>
                  <a:schemeClr val="tx2"/>
                </a:solidFill>
                <a:ea typeface="ＭＳ Ｐゴシック" charset="-128"/>
              </a:rPr>
              <a:t>Re:</a:t>
            </a:r>
            <a:r>
              <a:rPr lang="en-GB" altLang="ja-JP" sz="1600" dirty="0" smtClean="0">
                <a:solidFill>
                  <a:schemeClr val="tx2"/>
                </a:solidFill>
                <a:ea typeface="ＭＳ Ｐゴシック" charset="-128"/>
              </a:rPr>
              <a:t> []</a:t>
            </a:r>
          </a:p>
          <a:p>
            <a:pPr>
              <a:spcBef>
                <a:spcPts val="100"/>
              </a:spcBef>
              <a:spcAft>
                <a:spcPts val="100"/>
              </a:spcAft>
            </a:pPr>
            <a:r>
              <a:rPr lang="en-GB" altLang="ja-JP" dirty="0" smtClean="0">
                <a:solidFill>
                  <a:schemeClr val="accent2"/>
                </a:solidFill>
                <a:ea typeface="ＭＳ Ｐゴシック" charset="-128"/>
              </a:rPr>
              <a:t>	</a:t>
            </a:r>
            <a:endParaRPr lang="en-GB" altLang="ja-JP" dirty="0" smtClean="0">
              <a:solidFill>
                <a:schemeClr val="tx2"/>
              </a:solidFill>
              <a:ea typeface="ＭＳ Ｐゴシック" charset="-128"/>
            </a:endParaRPr>
          </a:p>
          <a:p>
            <a:pPr>
              <a:spcBef>
                <a:spcPts val="600"/>
              </a:spcBef>
              <a:spcAft>
                <a:spcPts val="600"/>
              </a:spcAft>
            </a:pPr>
            <a:r>
              <a:rPr lang="en-GB" altLang="ja-JP" sz="1600" b="1" dirty="0" smtClean="0">
                <a:solidFill>
                  <a:schemeClr val="tx2"/>
                </a:solidFill>
                <a:ea typeface="ＭＳ Ｐゴシック" charset="-128"/>
              </a:rPr>
              <a:t>Abstract:</a:t>
            </a:r>
            <a:r>
              <a:rPr lang="en-GB" altLang="ja-JP" sz="1600" dirty="0" smtClean="0">
                <a:solidFill>
                  <a:schemeClr val="tx2"/>
                </a:solidFill>
                <a:ea typeface="ＭＳ Ｐゴシック" charset="-128"/>
              </a:rPr>
              <a:t>	[This document provides a proposal for updating PAR draft for SRU in WPANs.]</a:t>
            </a:r>
          </a:p>
          <a:p>
            <a:pPr>
              <a:spcBef>
                <a:spcPts val="600"/>
              </a:spcBef>
              <a:spcAft>
                <a:spcPts val="600"/>
              </a:spcAft>
            </a:pPr>
            <a:r>
              <a:rPr lang="en-GB" altLang="ja-JP" sz="1600" b="1" dirty="0" smtClean="0">
                <a:solidFill>
                  <a:schemeClr val="tx2"/>
                </a:solidFill>
                <a:ea typeface="ＭＳ Ｐゴシック" charset="-128"/>
              </a:rPr>
              <a:t>Purpose:</a:t>
            </a:r>
            <a:r>
              <a:rPr lang="en-GB" altLang="ja-JP" sz="1600" dirty="0" smtClean="0">
                <a:solidFill>
                  <a:schemeClr val="tx2"/>
                </a:solidFill>
                <a:ea typeface="ＭＳ Ｐゴシック" charset="-128"/>
              </a:rPr>
              <a:t>	</a:t>
            </a:r>
            <a:r>
              <a:rPr lang="en-GB" altLang="ja-JP" sz="1600" dirty="0" smtClean="0">
                <a:ea typeface="ＭＳ Ｐゴシック" charset="-128"/>
              </a:rPr>
              <a:t>[For SG discussions]</a:t>
            </a:r>
          </a:p>
          <a:p>
            <a:r>
              <a:rPr lang="en-GB" altLang="ja-JP" sz="1600" b="1" dirty="0" smtClean="0">
                <a:solidFill>
                  <a:schemeClr val="tx2"/>
                </a:solidFill>
                <a:ea typeface="ＭＳ Ｐゴシック" charset="-128"/>
              </a:rPr>
              <a:t>Notice:</a:t>
            </a:r>
            <a:r>
              <a:rPr lang="en-GB" altLang="ja-JP" sz="1600" dirty="0" smtClean="0">
                <a:solidFill>
                  <a:schemeClr val="tx2"/>
                </a:solidFill>
                <a:ea typeface="ＭＳ Ｐゴシック" charset="-128"/>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r>
              <a:rPr lang="en-GB" altLang="ja-JP" sz="1600" b="1" dirty="0" smtClean="0">
                <a:solidFill>
                  <a:schemeClr val="tx2"/>
                </a:solidFill>
                <a:ea typeface="ＭＳ Ｐゴシック" charset="-128"/>
              </a:rPr>
              <a:t>Release:</a:t>
            </a:r>
            <a:r>
              <a:rPr lang="en-GB" altLang="ja-JP" sz="1600" dirty="0" smtClean="0">
                <a:solidFill>
                  <a:schemeClr val="tx2"/>
                </a:solidFill>
                <a:ea typeface="ＭＳ Ｐゴシック" charset="-128"/>
              </a:rPr>
              <a:t>	The contributor acknowledges and accepts that this contribution becomes the property of IEEE and may be made publicly available by P802.15.	</a:t>
            </a:r>
            <a:endParaRPr lang="en-GB" altLang="ja-JP" sz="1600" dirty="0">
              <a:solidFill>
                <a:schemeClr val="tx2"/>
              </a:solidFill>
              <a:ea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Modified Scope for SRU PAR</a:t>
            </a:r>
            <a:endParaRPr lang="en-GB" dirty="0"/>
          </a:p>
        </p:txBody>
      </p:sp>
      <p:sp>
        <p:nvSpPr>
          <p:cNvPr id="3" name="コンテンツ プレースホルダー 2"/>
          <p:cNvSpPr>
            <a:spLocks noGrp="1"/>
          </p:cNvSpPr>
          <p:nvPr>
            <p:ph idx="1"/>
          </p:nvPr>
        </p:nvSpPr>
        <p:spPr>
          <a:xfrm>
            <a:off x="685800" y="1981200"/>
            <a:ext cx="7772400" cy="4472136"/>
          </a:xfrm>
        </p:spPr>
        <p:txBody>
          <a:bodyPr>
            <a:normAutofit fontScale="62500" lnSpcReduction="20000"/>
          </a:bodyPr>
          <a:lstStyle/>
          <a:p>
            <a:r>
              <a:rPr lang="en-GB" dirty="0" smtClean="0">
                <a:latin typeface="+mj-lt"/>
              </a:rPr>
              <a:t>In Scope:</a:t>
            </a:r>
          </a:p>
          <a:p>
            <a:pPr lvl="1"/>
            <a:r>
              <a:rPr lang="en-GB" dirty="0" smtClean="0">
                <a:latin typeface="+mj-lt"/>
              </a:rPr>
              <a:t>Radio resource measurement functions</a:t>
            </a:r>
          </a:p>
          <a:p>
            <a:pPr lvl="1"/>
            <a:r>
              <a:rPr lang="en-GB" dirty="0" smtClean="0">
                <a:latin typeface="+mj-lt"/>
              </a:rPr>
              <a:t>Information elements and data structures for radio resource measurements</a:t>
            </a:r>
          </a:p>
          <a:p>
            <a:pPr lvl="1"/>
            <a:r>
              <a:rPr lang="en-GB" dirty="0" smtClean="0">
                <a:latin typeface="+mj-lt"/>
              </a:rPr>
              <a:t>Procedures for collecting and exchanging the radio resource measurement information to/with PAN coordinator</a:t>
            </a:r>
          </a:p>
          <a:p>
            <a:pPr lvl="1"/>
            <a:endParaRPr lang="en-GB" dirty="0" smtClean="0">
              <a:latin typeface="+mj-lt"/>
            </a:endParaRPr>
          </a:p>
          <a:p>
            <a:r>
              <a:rPr lang="en-GB" dirty="0" smtClean="0">
                <a:latin typeface="+mj-lt"/>
              </a:rPr>
              <a:t>Out of Scope:</a:t>
            </a:r>
          </a:p>
          <a:p>
            <a:pPr lvl="1"/>
            <a:r>
              <a:rPr lang="en-GB" dirty="0" smtClean="0">
                <a:latin typeface="+mj-lt"/>
              </a:rPr>
              <a:t>Radio resource management functions and algorithms</a:t>
            </a:r>
          </a:p>
          <a:p>
            <a:pPr lvl="1"/>
            <a:r>
              <a:rPr lang="en-GB" dirty="0" smtClean="0">
                <a:latin typeface="+mj-lt"/>
              </a:rPr>
              <a:t>Example procedures for the management based on the measurements may appear in Annex</a:t>
            </a:r>
          </a:p>
          <a:p>
            <a:pPr lvl="1"/>
            <a:endParaRPr lang="en-GB" dirty="0" smtClean="0">
              <a:latin typeface="+mj-lt"/>
            </a:endParaRPr>
          </a:p>
          <a:p>
            <a:r>
              <a:rPr lang="en-GB" dirty="0" smtClean="0">
                <a:latin typeface="+mj-lt"/>
              </a:rPr>
              <a:t>Rationale for the change:</a:t>
            </a:r>
          </a:p>
          <a:p>
            <a:pPr lvl="1"/>
            <a:r>
              <a:rPr lang="en-GB" dirty="0" smtClean="0">
                <a:latin typeface="+mj-lt"/>
              </a:rPr>
              <a:t>Measurement and management should be independently specified, as there may be several combinations of measurement and management </a:t>
            </a:r>
          </a:p>
          <a:p>
            <a:pPr lvl="1"/>
            <a:r>
              <a:rPr lang="en-GB" dirty="0" smtClean="0">
                <a:latin typeface="+mj-lt"/>
              </a:rPr>
              <a:t>Shorten the standard development period for quicker publication</a:t>
            </a:r>
          </a:p>
        </p:txBody>
      </p:sp>
      <p:sp>
        <p:nvSpPr>
          <p:cNvPr id="4" name="日付プレースホルダー 3"/>
          <p:cNvSpPr>
            <a:spLocks noGrp="1"/>
          </p:cNvSpPr>
          <p:nvPr>
            <p:ph type="dt" sz="half" idx="10"/>
          </p:nvPr>
        </p:nvSpPr>
        <p:spPr>
          <a:xfrm>
            <a:off x="685800" y="378281"/>
            <a:ext cx="1600200" cy="215444"/>
          </a:xfrm>
        </p:spPr>
        <p:txBody>
          <a:bodyPr/>
          <a:lstStyle/>
          <a:p>
            <a:r>
              <a:rPr lang="en-GB" altLang="ja-JP" dirty="0" smtClean="0"/>
              <a:t>9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en-GB" altLang="ja-JP" dirty="0" smtClean="0"/>
              <a:t>M Ariyoshi (ATR)</a:t>
            </a:r>
            <a:endParaRPr lang="en-GB" altLang="ja-JP" dirty="0"/>
          </a:p>
        </p:txBody>
      </p:sp>
      <p:sp>
        <p:nvSpPr>
          <p:cNvPr id="6" name="スライド番号プレースホルダー 5"/>
          <p:cNvSpPr>
            <a:spLocks noGrp="1"/>
          </p:cNvSpPr>
          <p:nvPr>
            <p:ph type="sldNum" sz="quarter" idx="12"/>
          </p:nvPr>
        </p:nvSpPr>
        <p:spPr>
          <a:xfrm>
            <a:off x="4355223" y="6475413"/>
            <a:ext cx="509756" cy="184666"/>
          </a:xfrm>
        </p:spPr>
        <p:txBody>
          <a:bodyPr/>
          <a:lstStyle/>
          <a:p>
            <a:r>
              <a:rPr lang="en-GB" altLang="ja-JP" dirty="0" smtClean="0"/>
              <a:t>Slide </a:t>
            </a:r>
            <a:fld id="{8242A585-2600-43B1-ABC9-06D037E96BAE}" type="slidenum">
              <a:rPr lang="en-GB" altLang="ja-JP" smtClean="0"/>
              <a:pPr/>
              <a:t>10</a:t>
            </a:fld>
            <a:endParaRPr lang="en-GB" altLang="ja-JP" dirty="0"/>
          </a:p>
        </p:txBody>
      </p:sp>
    </p:spTree>
    <p:extLst>
      <p:ext uri="{BB962C8B-B14F-4D97-AF65-F5344CB8AC3E}">
        <p14:creationId xmlns:p14="http://schemas.microsoft.com/office/powerpoint/2010/main" val="22213863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Proposed Updates on SRU PAR (1/4)</a:t>
            </a:r>
            <a:endParaRPr kumimoji="1" lang="en-GB" altLang="ja-JP" dirty="0"/>
          </a:p>
        </p:txBody>
      </p:sp>
      <p:sp>
        <p:nvSpPr>
          <p:cNvPr id="3" name="コンテンツ プレースホルダー 2"/>
          <p:cNvSpPr>
            <a:spLocks noGrp="1"/>
          </p:cNvSpPr>
          <p:nvPr>
            <p:ph idx="1"/>
          </p:nvPr>
        </p:nvSpPr>
        <p:spPr/>
        <p:txBody>
          <a:bodyPr>
            <a:normAutofit fontScale="92500" lnSpcReduction="10000"/>
          </a:bodyPr>
          <a:lstStyle/>
          <a:p>
            <a:r>
              <a:rPr lang="en-US" altLang="ja-JP" sz="2800" dirty="0" smtClean="0">
                <a:latin typeface="+mj-lt"/>
              </a:rPr>
              <a:t>Project Number:</a:t>
            </a:r>
          </a:p>
          <a:p>
            <a:pPr lvl="1"/>
            <a:r>
              <a:rPr lang="en-US" altLang="ja-JP" sz="2400" dirty="0" smtClean="0">
                <a:latin typeface="+mj-lt"/>
              </a:rPr>
              <a:t>802.15.4</a:t>
            </a:r>
            <a:r>
              <a:rPr lang="en-US" altLang="ja-JP" sz="2400" dirty="0" smtClean="0">
                <a:solidFill>
                  <a:srgbClr val="FF0000"/>
                </a:solidFill>
                <a:latin typeface="+mj-lt"/>
              </a:rPr>
              <a:t>?  </a:t>
            </a:r>
            <a:r>
              <a:rPr lang="en-US" altLang="ja-JP" sz="2400" dirty="0" smtClean="0">
                <a:latin typeface="+mj-lt"/>
              </a:rPr>
              <a:t>(to be assigned by IEEE-SA)</a:t>
            </a:r>
            <a:endParaRPr lang="en-GB" altLang="ja-JP" sz="2400" dirty="0" smtClean="0">
              <a:latin typeface="+mj-lt"/>
            </a:endParaRPr>
          </a:p>
          <a:p>
            <a:r>
              <a:rPr lang="en-GB" altLang="ja-JP" sz="2800" dirty="0" smtClean="0">
                <a:latin typeface="+mj-lt"/>
              </a:rPr>
              <a:t>Title:</a:t>
            </a:r>
          </a:p>
          <a:p>
            <a:pPr lvl="1"/>
            <a:r>
              <a:rPr lang="en-GB" altLang="ja-JP" sz="2400" dirty="0" smtClean="0">
                <a:latin typeface="+mj-lt"/>
              </a:rPr>
              <a:t>[r3] Amendment:  Radio Resource Measurement and Management Interface and Data Structures for Efficient Spectrum Resources Usage in WPANs</a:t>
            </a:r>
          </a:p>
          <a:p>
            <a:pPr lvl="1">
              <a:spcBef>
                <a:spcPts val="1200"/>
              </a:spcBef>
            </a:pPr>
            <a:r>
              <a:rPr lang="en-GB" altLang="ja-JP" sz="2400" dirty="0" smtClean="0">
                <a:solidFill>
                  <a:srgbClr val="000000"/>
                </a:solidFill>
                <a:latin typeface="Times New Roman"/>
              </a:rPr>
              <a:t>[update] Amendment</a:t>
            </a:r>
            <a:r>
              <a:rPr lang="en-GB" altLang="ja-JP" sz="2400" dirty="0">
                <a:solidFill>
                  <a:srgbClr val="000000"/>
                </a:solidFill>
                <a:latin typeface="Times New Roman"/>
              </a:rPr>
              <a:t>:  </a:t>
            </a:r>
            <a:r>
              <a:rPr lang="en-GB" altLang="ja-JP" sz="2400" dirty="0">
                <a:solidFill>
                  <a:srgbClr val="FF0000"/>
                </a:solidFill>
                <a:latin typeface="Times New Roman"/>
              </a:rPr>
              <a:t>Radio Resource Measurement </a:t>
            </a:r>
            <a:r>
              <a:rPr lang="en-GB" altLang="ja-JP" sz="2400" dirty="0" smtClean="0">
                <a:solidFill>
                  <a:srgbClr val="FF0000"/>
                </a:solidFill>
                <a:latin typeface="Times New Roman"/>
              </a:rPr>
              <a:t>Mechanisms</a:t>
            </a:r>
            <a:r>
              <a:rPr lang="en-GB" altLang="ja-JP" sz="2400" dirty="0" smtClean="0">
                <a:latin typeface="Times New Roman"/>
              </a:rPr>
              <a:t> </a:t>
            </a:r>
            <a:r>
              <a:rPr lang="en-GB" altLang="ja-JP" sz="2400" dirty="0">
                <a:latin typeface="Times New Roman"/>
              </a:rPr>
              <a:t>for Efficient Spectrum Resources Usage in WPANs</a:t>
            </a:r>
          </a:p>
          <a:p>
            <a:pPr lvl="0"/>
            <a:r>
              <a:rPr lang="en-GB" altLang="ja-JP" sz="2800" dirty="0" smtClean="0">
                <a:solidFill>
                  <a:srgbClr val="000000"/>
                </a:solidFill>
                <a:latin typeface="Times New Roman"/>
              </a:rPr>
              <a:t>Approximate </a:t>
            </a:r>
            <a:r>
              <a:rPr lang="en-GB" altLang="ja-JP" sz="2800" dirty="0">
                <a:solidFill>
                  <a:srgbClr val="000000"/>
                </a:solidFill>
                <a:latin typeface="Times New Roman"/>
              </a:rPr>
              <a:t>number of people expected</a:t>
            </a:r>
            <a:r>
              <a:rPr lang="en-GB" altLang="ja-JP" sz="2800" dirty="0" smtClean="0">
                <a:solidFill>
                  <a:srgbClr val="000000"/>
                </a:solidFill>
                <a:latin typeface="Times New Roman"/>
              </a:rPr>
              <a:t>:</a:t>
            </a:r>
          </a:p>
          <a:p>
            <a:pPr lvl="1"/>
            <a:r>
              <a:rPr lang="en-US" altLang="ja-JP" sz="2400" dirty="0" smtClean="0">
                <a:latin typeface="Times New Roman"/>
              </a:rPr>
              <a:t>[r3] 30 → [update] </a:t>
            </a:r>
            <a:r>
              <a:rPr lang="en-US" altLang="ja-JP" sz="2400" dirty="0" smtClean="0">
                <a:solidFill>
                  <a:srgbClr val="FF0000"/>
                </a:solidFill>
                <a:latin typeface="Times New Roman"/>
              </a:rPr>
              <a:t>20</a:t>
            </a:r>
            <a:endParaRPr lang="en-US" altLang="ja-JP" sz="2400" dirty="0">
              <a:solidFill>
                <a:srgbClr val="FF0000"/>
              </a:solidFill>
              <a:latin typeface="Times New Roman"/>
            </a:endParaRP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11</a:t>
            </a:fld>
            <a:endParaRPr lang="en-GB" altLang="ja-JP" dirty="0"/>
          </a:p>
        </p:txBody>
      </p:sp>
    </p:spTree>
    <p:extLst>
      <p:ext uri="{BB962C8B-B14F-4D97-AF65-F5344CB8AC3E}">
        <p14:creationId xmlns:p14="http://schemas.microsoft.com/office/powerpoint/2010/main" val="79952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Proposed Updates on SRU PAR </a:t>
            </a:r>
            <a:r>
              <a:rPr lang="en-GB" altLang="ja-JP" dirty="0" smtClean="0"/>
              <a:t>(2/4)</a:t>
            </a:r>
            <a:endParaRPr kumimoji="1" lang="en-GB" altLang="ja-JP" dirty="0"/>
          </a:p>
        </p:txBody>
      </p:sp>
      <p:sp>
        <p:nvSpPr>
          <p:cNvPr id="3" name="コンテンツ プレースホルダー 2"/>
          <p:cNvSpPr>
            <a:spLocks noGrp="1"/>
          </p:cNvSpPr>
          <p:nvPr>
            <p:ph idx="1"/>
          </p:nvPr>
        </p:nvSpPr>
        <p:spPr/>
        <p:txBody>
          <a:bodyPr>
            <a:normAutofit fontScale="92500" lnSpcReduction="10000"/>
          </a:bodyPr>
          <a:lstStyle/>
          <a:p>
            <a:r>
              <a:rPr lang="en-GB" altLang="ja-JP" sz="2800" dirty="0" smtClean="0">
                <a:latin typeface="+mj-lt"/>
              </a:rPr>
              <a:t>Scope:</a:t>
            </a:r>
          </a:p>
          <a:p>
            <a:pPr lvl="1"/>
            <a:r>
              <a:rPr lang="en-GB" altLang="ja-JP" sz="2400" dirty="0" smtClean="0">
                <a:latin typeface="+mj-lt"/>
              </a:rPr>
              <a:t>[r3] This amendment to IEEE </a:t>
            </a:r>
            <a:r>
              <a:rPr lang="en-GB" altLang="ja-JP" sz="2400" dirty="0" err="1" smtClean="0">
                <a:latin typeface="+mj-lt"/>
              </a:rPr>
              <a:t>Std</a:t>
            </a:r>
            <a:r>
              <a:rPr lang="en-GB" altLang="ja-JP" sz="2400" dirty="0" smtClean="0">
                <a:latin typeface="+mj-lt"/>
              </a:rPr>
              <a:t> 802.15.4 defines logical interface and supporting data structures used for information </a:t>
            </a:r>
            <a:r>
              <a:rPr lang="en-GB" altLang="ja-JP" sz="2400" dirty="0">
                <a:latin typeface="+mj-lt"/>
              </a:rPr>
              <a:t>exchange </a:t>
            </a:r>
            <a:r>
              <a:rPr lang="en-GB" altLang="ja-JP" sz="2400" dirty="0" smtClean="0">
                <a:latin typeface="+mj-lt"/>
              </a:rPr>
              <a:t>for radio resource measurement and management.</a:t>
            </a:r>
          </a:p>
          <a:p>
            <a:pPr lvl="1">
              <a:spcBef>
                <a:spcPts val="1200"/>
              </a:spcBef>
            </a:pPr>
            <a:r>
              <a:rPr lang="en-GB" altLang="ja-JP" sz="2400" dirty="0" smtClean="0">
                <a:solidFill>
                  <a:srgbClr val="000000"/>
                </a:solidFill>
                <a:latin typeface="Times New Roman"/>
              </a:rPr>
              <a:t>[update] </a:t>
            </a:r>
            <a:r>
              <a:rPr lang="en-GB" altLang="ja-JP" sz="2400" dirty="0">
                <a:solidFill>
                  <a:srgbClr val="000000"/>
                </a:solidFill>
                <a:latin typeface="Times New Roman"/>
              </a:rPr>
              <a:t>This </a:t>
            </a:r>
            <a:r>
              <a:rPr lang="en-GB" altLang="ja-JP" sz="2400" dirty="0" smtClean="0">
                <a:solidFill>
                  <a:srgbClr val="000000"/>
                </a:solidFill>
                <a:latin typeface="Times New Roman"/>
              </a:rPr>
              <a:t>amendment to IEEE </a:t>
            </a:r>
            <a:r>
              <a:rPr lang="en-GB" altLang="ja-JP" sz="2400" dirty="0" err="1" smtClean="0">
                <a:solidFill>
                  <a:srgbClr val="000000"/>
                </a:solidFill>
                <a:latin typeface="Times New Roman"/>
              </a:rPr>
              <a:t>Std</a:t>
            </a:r>
            <a:r>
              <a:rPr lang="en-GB" altLang="ja-JP" sz="2400" dirty="0" smtClean="0">
                <a:solidFill>
                  <a:srgbClr val="000000"/>
                </a:solidFill>
                <a:latin typeface="Times New Roman"/>
              </a:rPr>
              <a:t> 802.15.4 define</a:t>
            </a:r>
            <a:r>
              <a:rPr lang="en-GB" altLang="ja-JP" sz="2400" dirty="0" smtClean="0">
                <a:latin typeface="Times New Roman"/>
              </a:rPr>
              <a:t>s </a:t>
            </a:r>
            <a:r>
              <a:rPr lang="en-GB" altLang="ja-JP" sz="2400" dirty="0" smtClean="0">
                <a:solidFill>
                  <a:srgbClr val="FF0000"/>
                </a:solidFill>
                <a:latin typeface="Times New Roman"/>
              </a:rPr>
              <a:t>radio resource measurement mechanisms </a:t>
            </a:r>
            <a:r>
              <a:rPr lang="en-GB" altLang="ja-JP" sz="2400" dirty="0" smtClean="0">
                <a:solidFill>
                  <a:srgbClr val="000000"/>
                </a:solidFill>
                <a:latin typeface="Times New Roman"/>
              </a:rPr>
              <a:t>for efficient spectrum resource </a:t>
            </a:r>
            <a:r>
              <a:rPr lang="en-GB" altLang="ja-JP" sz="2400" dirty="0" smtClean="0">
                <a:solidFill>
                  <a:srgbClr val="000000"/>
                </a:solidFill>
                <a:latin typeface="Times New Roman"/>
              </a:rPr>
              <a:t>utilization </a:t>
            </a:r>
            <a:r>
              <a:rPr lang="en-GB" altLang="ja-JP" sz="2400" dirty="0" smtClean="0">
                <a:solidFill>
                  <a:srgbClr val="000000"/>
                </a:solidFill>
                <a:latin typeface="Times New Roman"/>
              </a:rPr>
              <a:t>in WPANs.  It specifies:</a:t>
            </a:r>
          </a:p>
          <a:p>
            <a:pPr lvl="2"/>
            <a:r>
              <a:rPr lang="en-GB" altLang="ja-JP" sz="2100" dirty="0" smtClean="0">
                <a:solidFill>
                  <a:srgbClr val="FF0000"/>
                </a:solidFill>
                <a:latin typeface="Times New Roman"/>
              </a:rPr>
              <a:t>radio resource measurement functions;</a:t>
            </a:r>
          </a:p>
          <a:p>
            <a:pPr lvl="2"/>
            <a:r>
              <a:rPr lang="en-GB" altLang="ja-JP" sz="2100" dirty="0" smtClean="0">
                <a:solidFill>
                  <a:srgbClr val="FF0000"/>
                </a:solidFill>
                <a:latin typeface="Times New Roman"/>
              </a:rPr>
              <a:t>information elements and data structures for the radio resource measurements; and </a:t>
            </a:r>
          </a:p>
          <a:p>
            <a:pPr lvl="2"/>
            <a:r>
              <a:rPr lang="en-GB" altLang="ja-JP" sz="2100" dirty="0" smtClean="0">
                <a:solidFill>
                  <a:srgbClr val="FF0000"/>
                </a:solidFill>
                <a:latin typeface="Times New Roman"/>
              </a:rPr>
              <a:t>procedures for collecting and exchanging radio resource measurement information to/with PAN coordinator.</a:t>
            </a: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12</a:t>
            </a:fld>
            <a:endParaRPr lang="en-GB" altLang="ja-JP" dirty="0"/>
          </a:p>
        </p:txBody>
      </p:sp>
    </p:spTree>
    <p:extLst>
      <p:ext uri="{BB962C8B-B14F-4D97-AF65-F5344CB8AC3E}">
        <p14:creationId xmlns:p14="http://schemas.microsoft.com/office/powerpoint/2010/main" val="9799406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Proposed Updates on SRU PAR </a:t>
            </a:r>
            <a:r>
              <a:rPr lang="en-GB" altLang="ja-JP" dirty="0" smtClean="0"/>
              <a:t>(3/4)</a:t>
            </a:r>
            <a:endParaRPr kumimoji="1" lang="en-GB" altLang="ja-JP" dirty="0"/>
          </a:p>
        </p:txBody>
      </p:sp>
      <p:sp>
        <p:nvSpPr>
          <p:cNvPr id="3" name="コンテンツ プレースホルダー 2"/>
          <p:cNvSpPr>
            <a:spLocks noGrp="1"/>
          </p:cNvSpPr>
          <p:nvPr>
            <p:ph idx="1"/>
          </p:nvPr>
        </p:nvSpPr>
        <p:spPr/>
        <p:txBody>
          <a:bodyPr>
            <a:normAutofit fontScale="92500"/>
          </a:bodyPr>
          <a:lstStyle/>
          <a:p>
            <a:r>
              <a:rPr lang="en-GB" altLang="ja-JP" sz="2800" dirty="0" smtClean="0">
                <a:latin typeface="+mj-lt"/>
              </a:rPr>
              <a:t>Purpose:</a:t>
            </a:r>
          </a:p>
          <a:p>
            <a:pPr lvl="1"/>
            <a:r>
              <a:rPr lang="en-GB" altLang="ja-JP" sz="2400" dirty="0" smtClean="0">
                <a:latin typeface="+mj-lt"/>
              </a:rPr>
              <a:t>[r3] The purpose of this standard is to define radio resource measurement and </a:t>
            </a:r>
            <a:r>
              <a:rPr lang="en-GB" altLang="ja-JP" sz="2400" dirty="0">
                <a:latin typeface="+mj-lt"/>
              </a:rPr>
              <a:t>management interfaces and data structures </a:t>
            </a:r>
            <a:r>
              <a:rPr lang="en-GB" altLang="ja-JP" sz="2400" dirty="0" smtClean="0">
                <a:latin typeface="+mj-lt"/>
              </a:rPr>
              <a:t>in 802.15.4 WPANs  that will facilitate efficient spectrum resources usage in WPAN operational frequency bands.</a:t>
            </a:r>
          </a:p>
          <a:p>
            <a:pPr lvl="1">
              <a:spcBef>
                <a:spcPts val="1200"/>
              </a:spcBef>
            </a:pPr>
            <a:r>
              <a:rPr lang="en-GB" altLang="ja-JP" sz="2400" dirty="0" smtClean="0">
                <a:solidFill>
                  <a:srgbClr val="000000"/>
                </a:solidFill>
                <a:latin typeface="Times New Roman"/>
              </a:rPr>
              <a:t>[update] </a:t>
            </a:r>
            <a:r>
              <a:rPr lang="en-GB" altLang="ja-JP" sz="2400" dirty="0">
                <a:solidFill>
                  <a:srgbClr val="000000"/>
                </a:solidFill>
                <a:latin typeface="Times New Roman"/>
              </a:rPr>
              <a:t>The purpose of this standard </a:t>
            </a:r>
            <a:r>
              <a:rPr lang="en-GB" altLang="ja-JP" sz="2400" dirty="0">
                <a:latin typeface="Times New Roman"/>
              </a:rPr>
              <a:t>amendment </a:t>
            </a:r>
            <a:r>
              <a:rPr lang="en-GB" altLang="ja-JP" sz="2400" dirty="0">
                <a:solidFill>
                  <a:srgbClr val="000000"/>
                </a:solidFill>
                <a:latin typeface="Times New Roman"/>
              </a:rPr>
              <a:t>is to define </a:t>
            </a:r>
            <a:r>
              <a:rPr lang="en-GB" altLang="ja-JP" sz="2400" dirty="0">
                <a:solidFill>
                  <a:srgbClr val="FF0000"/>
                </a:solidFill>
                <a:latin typeface="Times New Roman"/>
              </a:rPr>
              <a:t>radio resource measurement </a:t>
            </a:r>
            <a:r>
              <a:rPr lang="en-GB" altLang="ja-JP" sz="2400" dirty="0" smtClean="0">
                <a:solidFill>
                  <a:srgbClr val="FF0000"/>
                </a:solidFill>
                <a:latin typeface="Times New Roman"/>
              </a:rPr>
              <a:t>mechanisms </a:t>
            </a:r>
            <a:r>
              <a:rPr lang="en-GB" altLang="ja-JP" sz="2400" dirty="0" smtClean="0">
                <a:solidFill>
                  <a:srgbClr val="000000"/>
                </a:solidFill>
                <a:latin typeface="Times New Roman"/>
              </a:rPr>
              <a:t>in 802.15.4 WPANs. </a:t>
            </a:r>
            <a:r>
              <a:rPr lang="en-GB" altLang="ja-JP" sz="2400" dirty="0" smtClean="0">
                <a:solidFill>
                  <a:srgbClr val="FF0000"/>
                </a:solidFill>
                <a:latin typeface="Times New Roman"/>
              </a:rPr>
              <a:t>The specified radio resource measurement mechanisms will facilitate management functions in WPAN so that it can efficiently operate in spectrum resource usage.</a:t>
            </a: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13</a:t>
            </a:fld>
            <a:endParaRPr lang="en-GB" altLang="ja-JP" dirty="0"/>
          </a:p>
        </p:txBody>
      </p:sp>
    </p:spTree>
    <p:extLst>
      <p:ext uri="{BB962C8B-B14F-4D97-AF65-F5344CB8AC3E}">
        <p14:creationId xmlns:p14="http://schemas.microsoft.com/office/powerpoint/2010/main" val="31961723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a:t>Proposed Updates on SRU PAR </a:t>
            </a:r>
            <a:r>
              <a:rPr lang="en-GB" altLang="ja-JP" dirty="0" smtClean="0"/>
              <a:t>(4/4)</a:t>
            </a:r>
            <a:endParaRPr kumimoji="1" lang="en-GB" altLang="ja-JP" dirty="0"/>
          </a:p>
        </p:txBody>
      </p:sp>
      <p:sp>
        <p:nvSpPr>
          <p:cNvPr id="3" name="コンテンツ プレースホルダー 2"/>
          <p:cNvSpPr>
            <a:spLocks noGrp="1"/>
          </p:cNvSpPr>
          <p:nvPr>
            <p:ph idx="1"/>
          </p:nvPr>
        </p:nvSpPr>
        <p:spPr/>
        <p:txBody>
          <a:bodyPr>
            <a:normAutofit fontScale="77500" lnSpcReduction="20000"/>
          </a:bodyPr>
          <a:lstStyle/>
          <a:p>
            <a:r>
              <a:rPr lang="en-GB" altLang="ja-JP" sz="2800" dirty="0" smtClean="0">
                <a:latin typeface="+mj-lt"/>
              </a:rPr>
              <a:t>Need for the project:</a:t>
            </a:r>
          </a:p>
          <a:p>
            <a:pPr lvl="1"/>
            <a:r>
              <a:rPr lang="en-GB" altLang="ja-JP" sz="2400" dirty="0" smtClean="0">
                <a:latin typeface="+mj-lt"/>
              </a:rPr>
              <a:t>[r3] As </a:t>
            </a:r>
            <a:r>
              <a:rPr lang="en-GB" altLang="ja-JP" sz="2400" dirty="0">
                <a:latin typeface="+mj-lt"/>
              </a:rPr>
              <a:t>various wireless systems are deployed in the shared and license exempt frequency bands including 2.4GHz and 915MHz bands, heavy interference has been occurred that limits the performance of the wireless systems. In order for these wireless systems to operate in better quality, a standardized set of interfaces and data structures is needed for radio resource measurement and </a:t>
            </a:r>
            <a:r>
              <a:rPr lang="en-GB" altLang="ja-JP" sz="2400" dirty="0" smtClean="0">
                <a:latin typeface="+mj-lt"/>
              </a:rPr>
              <a:t>management </a:t>
            </a:r>
            <a:r>
              <a:rPr lang="en-GB" altLang="ja-JP" sz="2400" dirty="0">
                <a:latin typeface="+mj-lt"/>
              </a:rPr>
              <a:t>to achieve more efficient spectrum resource utilization</a:t>
            </a:r>
            <a:r>
              <a:rPr lang="en-GB" altLang="ja-JP" sz="2400" dirty="0" smtClean="0">
                <a:latin typeface="+mj-lt"/>
              </a:rPr>
              <a:t>.</a:t>
            </a:r>
          </a:p>
          <a:p>
            <a:pPr lvl="1">
              <a:spcBef>
                <a:spcPts val="1200"/>
              </a:spcBef>
            </a:pPr>
            <a:r>
              <a:rPr lang="en-GB" altLang="ja-JP" sz="2400" dirty="0" smtClean="0">
                <a:latin typeface="+mj-lt"/>
              </a:rPr>
              <a:t>[update] As </a:t>
            </a:r>
            <a:r>
              <a:rPr lang="en-GB" altLang="ja-JP" sz="2400" dirty="0">
                <a:latin typeface="+mj-lt"/>
              </a:rPr>
              <a:t>various wireless systems are deployed in the shared and license exempt frequency bands including 2.4GHz and 915MHz bands, heavy interference has been occurred that limits the performance of the wireless systems. In order for these wireless systems to operate in better quality, </a:t>
            </a:r>
            <a:r>
              <a:rPr lang="en-GB" altLang="ja-JP" sz="2400" dirty="0">
                <a:solidFill>
                  <a:srgbClr val="FF0000"/>
                </a:solidFill>
                <a:latin typeface="+mj-lt"/>
              </a:rPr>
              <a:t>a standardized set of </a:t>
            </a:r>
            <a:r>
              <a:rPr lang="en-GB" altLang="ja-JP" sz="2400" dirty="0" smtClean="0">
                <a:solidFill>
                  <a:srgbClr val="FF0000"/>
                </a:solidFill>
                <a:latin typeface="+mj-lt"/>
              </a:rPr>
              <a:t>radio resource measurement mechanisms is needed which will facilitate </a:t>
            </a:r>
            <a:r>
              <a:rPr lang="en-GB" altLang="ja-JP" sz="2400" dirty="0">
                <a:solidFill>
                  <a:srgbClr val="FF0000"/>
                </a:solidFill>
                <a:latin typeface="+mj-lt"/>
              </a:rPr>
              <a:t>management functions in WPAN </a:t>
            </a:r>
            <a:r>
              <a:rPr lang="en-GB" altLang="ja-JP" sz="2400" dirty="0" smtClean="0">
                <a:solidFill>
                  <a:srgbClr val="FF0000"/>
                </a:solidFill>
                <a:latin typeface="+mj-lt"/>
              </a:rPr>
              <a:t>to </a:t>
            </a:r>
            <a:r>
              <a:rPr lang="en-GB" altLang="ja-JP" sz="2400" dirty="0">
                <a:solidFill>
                  <a:srgbClr val="FF0000"/>
                </a:solidFill>
                <a:latin typeface="+mj-lt"/>
              </a:rPr>
              <a:t>achieve more efficient spectrum resource utilization</a:t>
            </a:r>
            <a:r>
              <a:rPr lang="en-GB" altLang="ja-JP" sz="2400" dirty="0">
                <a:latin typeface="+mj-lt"/>
              </a:rPr>
              <a:t>.</a:t>
            </a:r>
            <a:endParaRPr lang="en-GB" altLang="ja-JP" sz="2000" dirty="0" smtClean="0">
              <a:latin typeface="+mj-lt"/>
            </a:endParaRP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14</a:t>
            </a:fld>
            <a:endParaRPr lang="en-GB" altLang="ja-JP" dirty="0"/>
          </a:p>
        </p:txBody>
      </p:sp>
    </p:spTree>
    <p:extLst>
      <p:ext uri="{BB962C8B-B14F-4D97-AF65-F5344CB8AC3E}">
        <p14:creationId xmlns:p14="http://schemas.microsoft.com/office/powerpoint/2010/main" val="22698520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GB" altLang="ja-JP" dirty="0" smtClean="0"/>
              <a:t>References</a:t>
            </a:r>
            <a:endParaRPr kumimoji="1" lang="en-GB" altLang="ja-JP" dirty="0"/>
          </a:p>
        </p:txBody>
      </p:sp>
      <p:sp>
        <p:nvSpPr>
          <p:cNvPr id="3" name="コンテンツ プレースホルダー 2"/>
          <p:cNvSpPr>
            <a:spLocks noGrp="1"/>
          </p:cNvSpPr>
          <p:nvPr>
            <p:ph idx="1"/>
          </p:nvPr>
        </p:nvSpPr>
        <p:spPr>
          <a:xfrm>
            <a:off x="251520" y="1981200"/>
            <a:ext cx="8640960" cy="4114800"/>
          </a:xfrm>
        </p:spPr>
        <p:txBody>
          <a:bodyPr/>
          <a:lstStyle/>
          <a:p>
            <a:pPr marL="514350" indent="-514350">
              <a:buFont typeface="+mj-lt"/>
              <a:buAutoNum type="arabicPeriod"/>
            </a:pPr>
            <a:r>
              <a:rPr lang="en-GB" altLang="ja-JP" sz="2000" dirty="0" smtClean="0">
                <a:latin typeface="+mj-lt"/>
                <a:ea typeface="ＭＳ Ｐゴシック" pitchFamily="50" charset="-128"/>
              </a:rPr>
              <a:t>Proposal of  radio resource management architecture (15-13-0285r1)</a:t>
            </a:r>
          </a:p>
          <a:p>
            <a:pPr marL="514350" indent="-514350">
              <a:buFont typeface="+mj-lt"/>
              <a:buAutoNum type="arabicPeriod"/>
            </a:pPr>
            <a:r>
              <a:rPr lang="en-GB" altLang="ja-JP" sz="2000" dirty="0" smtClean="0">
                <a:latin typeface="+mj-lt"/>
              </a:rPr>
              <a:t>A use case of self-organizing wireless network for medical system (15-13-306-0)</a:t>
            </a:r>
          </a:p>
          <a:p>
            <a:pPr marL="514350" indent="-514350">
              <a:buFont typeface="+mj-lt"/>
              <a:buAutoNum type="arabicPeriod"/>
            </a:pPr>
            <a:r>
              <a:rPr lang="en-US" altLang="ja-JP" sz="2000" dirty="0" smtClean="0">
                <a:latin typeface="+mj-lt"/>
              </a:rPr>
              <a:t>Additional use case of temporal and flexible industrial network deployment (15-13-0654r1)</a:t>
            </a:r>
            <a:endParaRPr lang="en-GB" altLang="ja-JP" sz="2000" dirty="0" smtClean="0">
              <a:latin typeface="+mj-lt"/>
            </a:endParaRPr>
          </a:p>
          <a:p>
            <a:pPr marL="514350" indent="-514350">
              <a:buFont typeface="+mj-lt"/>
              <a:buAutoNum type="arabicPeriod"/>
            </a:pPr>
            <a:r>
              <a:rPr lang="en-US" altLang="ja-JP" sz="2000" dirty="0" smtClean="0">
                <a:latin typeface="+mj-lt"/>
              </a:rPr>
              <a:t>Initial proposal on drafting PAR for Spectrum Resources Usage in WPANs (15-13-0550r1)</a:t>
            </a:r>
          </a:p>
          <a:p>
            <a:pPr marL="514350" indent="-514350">
              <a:buFont typeface="+mj-lt"/>
              <a:buAutoNum type="arabicPeriod"/>
            </a:pPr>
            <a:r>
              <a:rPr lang="en-US" altLang="ja-JP" sz="2000" dirty="0" smtClean="0">
                <a:latin typeface="+mj-lt"/>
              </a:rPr>
              <a:t>SRU working draft PAR (15-13-0615r4)</a:t>
            </a:r>
          </a:p>
          <a:p>
            <a:pPr marL="514350" indent="-514350">
              <a:buFont typeface="+mj-lt"/>
              <a:buAutoNum type="arabicPeriod"/>
            </a:pPr>
            <a:r>
              <a:rPr lang="en-US" altLang="ja-JP" sz="2000" dirty="0" smtClean="0">
                <a:latin typeface="+mj-lt"/>
              </a:rPr>
              <a:t>Working draft of SG SRU CSD (15-14-0175r1)</a:t>
            </a:r>
          </a:p>
          <a:p>
            <a:pPr marL="514350" indent="-514350">
              <a:buFont typeface="+mj-lt"/>
              <a:buAutoNum type="arabicPeriod"/>
            </a:pPr>
            <a:r>
              <a:rPr lang="en-GB" altLang="ja-JP" sz="2000" dirty="0" smtClean="0">
                <a:latin typeface="+mj-lt"/>
              </a:rPr>
              <a:t>SG </a:t>
            </a:r>
            <a:r>
              <a:rPr lang="en-GB" altLang="ja-JP" sz="2000" dirty="0">
                <a:latin typeface="+mj-lt"/>
              </a:rPr>
              <a:t>SRU </a:t>
            </a:r>
            <a:r>
              <a:rPr lang="en-GB" altLang="ja-JP" sz="2000" dirty="0" smtClean="0">
                <a:latin typeface="+mj-lt"/>
              </a:rPr>
              <a:t>technical guidance document </a:t>
            </a:r>
            <a:r>
              <a:rPr lang="en-GB" altLang="ja-JP" sz="2000" dirty="0">
                <a:latin typeface="+mj-lt"/>
              </a:rPr>
              <a:t>(</a:t>
            </a:r>
            <a:r>
              <a:rPr lang="en-GB" altLang="ja-JP" sz="2000" dirty="0" smtClean="0">
                <a:latin typeface="+mj-lt"/>
              </a:rPr>
              <a:t>15-14-0176r0</a:t>
            </a:r>
            <a:r>
              <a:rPr lang="en-GB" altLang="ja-JP" sz="2000" dirty="0">
                <a:latin typeface="+mj-lt"/>
              </a:rPr>
              <a:t>)</a:t>
            </a:r>
          </a:p>
          <a:p>
            <a:pPr marL="514350" indent="-514350">
              <a:buFont typeface="+mj-lt"/>
              <a:buAutoNum type="arabicPeriod"/>
            </a:pPr>
            <a:endParaRPr lang="en-US" altLang="ja-JP" sz="2000" dirty="0" smtClean="0">
              <a:latin typeface="+mj-lt"/>
            </a:endParaRPr>
          </a:p>
          <a:p>
            <a:pPr marL="514350" indent="-514350">
              <a:buFont typeface="+mj-lt"/>
              <a:buAutoNum type="arabicPeriod"/>
            </a:pPr>
            <a:endParaRPr lang="en-GB" altLang="ja-JP" sz="2000" dirty="0" smtClean="0">
              <a:latin typeface="+mj-lt"/>
            </a:endParaRPr>
          </a:p>
          <a:p>
            <a:pPr marL="514350" indent="-514350">
              <a:buFont typeface="+mj-lt"/>
              <a:buAutoNum type="arabicPeriod"/>
            </a:pPr>
            <a:endParaRPr lang="en-GB" altLang="ja-JP" sz="2000" dirty="0" smtClean="0">
              <a:latin typeface="+mj-lt"/>
            </a:endParaRPr>
          </a:p>
          <a:p>
            <a:pPr marL="514350" indent="-514350">
              <a:buFont typeface="+mj-lt"/>
              <a:buAutoNum type="arabicPeriod"/>
            </a:pPr>
            <a:endParaRPr kumimoji="1" lang="en-GB" altLang="ja-JP" sz="2000" dirty="0">
              <a:latin typeface="+mj-lt"/>
            </a:endParaRP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55223" y="6475413"/>
            <a:ext cx="509755" cy="184666"/>
          </a:xfrm>
        </p:spPr>
        <p:txBody>
          <a:bodyPr/>
          <a:lstStyle/>
          <a:p>
            <a:r>
              <a:rPr lang="en-GB" altLang="ja-JP" dirty="0" smtClean="0"/>
              <a:t>Slide </a:t>
            </a:r>
            <a:fld id="{8242A585-2600-43B1-ABC9-06D037E96BAE}" type="slidenum">
              <a:rPr lang="en-GB" altLang="ja-JP" smtClean="0"/>
              <a:pPr/>
              <a:t>15</a:t>
            </a:fld>
            <a:endParaRPr lang="en-GB" altLang="ja-JP" dirty="0"/>
          </a:p>
        </p:txBody>
      </p:sp>
    </p:spTree>
    <p:extLst>
      <p:ext uri="{BB962C8B-B14F-4D97-AF65-F5344CB8AC3E}">
        <p14:creationId xmlns:p14="http://schemas.microsoft.com/office/powerpoint/2010/main" val="20236128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r>
              <a:rPr lang="en-US" altLang="ja-JP" smtClean="0"/>
              <a:t>9 May 2014</a:t>
            </a:r>
            <a:endParaRPr lang="en-GB" altLang="ja-JP" dirty="0"/>
          </a:p>
        </p:txBody>
      </p:sp>
      <p:sp>
        <p:nvSpPr>
          <p:cNvPr id="3" name="フッター プレースホルダー 2"/>
          <p:cNvSpPr>
            <a:spLocks noGrp="1"/>
          </p:cNvSpPr>
          <p:nvPr>
            <p:ph type="ftr" sz="quarter" idx="11"/>
          </p:nvPr>
        </p:nvSpPr>
        <p:spPr/>
        <p:txBody>
          <a:bodyPr/>
          <a:lstStyle/>
          <a:p>
            <a:r>
              <a:rPr lang="pl-PL" altLang="ja-JP" smtClean="0"/>
              <a:t>M Ariyoshi (ATR)</a:t>
            </a:r>
            <a:endParaRPr lang="en-GB" altLang="ja-JP" dirty="0"/>
          </a:p>
        </p:txBody>
      </p:sp>
      <p:sp>
        <p:nvSpPr>
          <p:cNvPr id="4" name="スライド番号プレースホルダー 3"/>
          <p:cNvSpPr>
            <a:spLocks noGrp="1"/>
          </p:cNvSpPr>
          <p:nvPr>
            <p:ph type="sldNum" sz="quarter" idx="12"/>
          </p:nvPr>
        </p:nvSpPr>
        <p:spPr>
          <a:xfrm>
            <a:off x="4393695" y="6475413"/>
            <a:ext cx="432811" cy="184666"/>
          </a:xfrm>
        </p:spPr>
        <p:txBody>
          <a:bodyPr/>
          <a:lstStyle/>
          <a:p>
            <a:r>
              <a:rPr lang="en-GB" altLang="ja-JP" dirty="0" smtClean="0"/>
              <a:t>Slide </a:t>
            </a:r>
            <a:fld id="{695CBC65-B846-4A6B-9904-8C0EF9D87513}" type="slidenum">
              <a:rPr lang="en-GB" altLang="ja-JP" smtClean="0"/>
              <a:pPr/>
              <a:t>2</a:t>
            </a:fld>
            <a:endParaRPr lang="en-GB" altLang="ja-JP" dirty="0"/>
          </a:p>
        </p:txBody>
      </p:sp>
      <p:sp>
        <p:nvSpPr>
          <p:cNvPr id="5" name="Rectangle 1"/>
          <p:cNvSpPr txBox="1">
            <a:spLocks noChangeArrowheads="1"/>
          </p:cNvSpPr>
          <p:nvPr/>
        </p:nvSpPr>
        <p:spPr bwMode="auto">
          <a:xfrm>
            <a:off x="533400" y="685800"/>
            <a:ext cx="8143056" cy="1066800"/>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pPr lvl="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b="0" dirty="0" smtClean="0">
                <a:ea typeface="ＭＳ Ｐゴシック" pitchFamily="50" charset="-128"/>
              </a:rPr>
              <a:t>Proposal on Updating PAR Draft</a:t>
            </a:r>
            <a:br>
              <a:rPr lang="en-GB" sz="2800" b="0" dirty="0" smtClean="0">
                <a:ea typeface="ＭＳ Ｐゴシック" pitchFamily="50" charset="-128"/>
              </a:rPr>
            </a:br>
            <a:r>
              <a:rPr lang="en-GB" sz="2800" b="0" dirty="0" smtClean="0">
                <a:ea typeface="ＭＳ Ｐゴシック" pitchFamily="50" charset="-128"/>
              </a:rPr>
              <a:t>for Spectrum Resources Usage in WPANs</a:t>
            </a:r>
            <a:endParaRPr kumimoji="0" lang="en-GB" sz="2800" b="0" i="0" u="none" strike="noStrike" kern="0" cap="none" spc="0" normalizeH="0" baseline="0" dirty="0">
              <a:ln>
                <a:noFill/>
              </a:ln>
              <a:solidFill>
                <a:srgbClr val="000000"/>
              </a:solidFill>
              <a:effectLst/>
              <a:uLnTx/>
              <a:uFillTx/>
              <a:latin typeface="Times New Roman"/>
              <a:ea typeface="MS Gothic"/>
            </a:endParaRPr>
          </a:p>
        </p:txBody>
      </p:sp>
      <p:sp>
        <p:nvSpPr>
          <p:cNvPr id="7" name="Rectangle 4"/>
          <p:cNvSpPr>
            <a:spLocks noChangeArrowheads="1"/>
          </p:cNvSpPr>
          <p:nvPr/>
        </p:nvSpPr>
        <p:spPr bwMode="auto">
          <a:xfrm>
            <a:off x="533400" y="1795907"/>
            <a:ext cx="1447800" cy="381000"/>
          </a:xfrm>
          <a:prstGeom prst="rect">
            <a:avLst/>
          </a:prstGeom>
          <a:noFill/>
          <a:ln w="9525">
            <a:noFill/>
            <a:round/>
            <a:headEnd/>
            <a:tailEnd/>
          </a:ln>
          <a:effectLst/>
        </p:spPr>
        <p:txBody>
          <a:bodyPr lIns="92160" tIns="46080" rIns="92160" bIns="46080"/>
          <a:lstStyle/>
          <a:p>
            <a:pPr defTabSz="449263">
              <a:spcBef>
                <a:spcPts val="500"/>
              </a:spcBef>
              <a:buClr>
                <a:srgbClr val="000000"/>
              </a:buClr>
              <a:buSzPct val="100000"/>
              <a:buFont typeface="Times New Roman" pitchFamily="16" charset="0"/>
              <a:buNone/>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latin typeface="Times New Roman" pitchFamily="16" charset="0"/>
                <a:ea typeface="MS Gothic" charset="-128"/>
              </a:rPr>
              <a:t>Authors:</a:t>
            </a:r>
          </a:p>
        </p:txBody>
      </p:sp>
      <p:graphicFrame>
        <p:nvGraphicFramePr>
          <p:cNvPr id="8" name="表 7"/>
          <p:cNvGraphicFramePr>
            <a:graphicFrameLocks noGrp="1"/>
          </p:cNvGraphicFramePr>
          <p:nvPr>
            <p:extLst>
              <p:ext uri="{D42A27DB-BD31-4B8C-83A1-F6EECF244321}">
                <p14:modId xmlns:p14="http://schemas.microsoft.com/office/powerpoint/2010/main" val="540560758"/>
              </p:ext>
            </p:extLst>
          </p:nvPr>
        </p:nvGraphicFramePr>
        <p:xfrm>
          <a:off x="683568" y="2276871"/>
          <a:ext cx="7846640" cy="3100700"/>
        </p:xfrm>
        <a:graphic>
          <a:graphicData uri="http://schemas.openxmlformats.org/drawingml/2006/table">
            <a:tbl>
              <a:tblPr firstRow="1" bandRow="1">
                <a:tableStyleId>{5940675A-B579-460E-94D1-54222C63F5DA}</a:tableStyleId>
              </a:tblPr>
              <a:tblGrid>
                <a:gridCol w="1569328"/>
                <a:gridCol w="1569328"/>
                <a:gridCol w="1569328"/>
                <a:gridCol w="1569328"/>
                <a:gridCol w="1569328"/>
              </a:tblGrid>
              <a:tr h="332154">
                <a:tc>
                  <a:txBody>
                    <a:bodyPr/>
                    <a:lstStyle/>
                    <a:p>
                      <a:r>
                        <a:rPr kumimoji="1" lang="en-US" altLang="ja-JP" sz="1600" b="1" dirty="0" smtClean="0">
                          <a:latin typeface="Times New Roman" pitchFamily="18" charset="0"/>
                          <a:ea typeface="+mj-ea"/>
                          <a:cs typeface="Times New Roman" pitchFamily="18" charset="0"/>
                        </a:rPr>
                        <a:t>Name</a:t>
                      </a:r>
                      <a:endParaRPr kumimoji="1" lang="ja-JP" altLang="en-US" sz="1600" b="1" dirty="0">
                        <a:latin typeface="Times New Roman" pitchFamily="18" charset="0"/>
                        <a:ea typeface="+mj-ea"/>
                        <a:cs typeface="Times New Roman" pitchFamily="18" charset="0"/>
                      </a:endParaRPr>
                    </a:p>
                  </a:txBody>
                  <a:tcPr/>
                </a:tc>
                <a:tc>
                  <a:txBody>
                    <a:bodyPr/>
                    <a:lstStyle/>
                    <a:p>
                      <a:r>
                        <a:rPr kumimoji="1" lang="en-US" altLang="ja-JP" sz="1600" b="1" dirty="0" smtClean="0">
                          <a:latin typeface="Times New Roman" pitchFamily="18" charset="0"/>
                          <a:ea typeface="+mj-ea"/>
                          <a:cs typeface="Times New Roman" pitchFamily="18" charset="0"/>
                        </a:rPr>
                        <a:t>Affiliations</a:t>
                      </a:r>
                      <a:endParaRPr kumimoji="1" lang="ja-JP" altLang="en-US" sz="1600" b="1" dirty="0">
                        <a:latin typeface="Times New Roman" pitchFamily="18" charset="0"/>
                        <a:ea typeface="+mj-ea"/>
                        <a:cs typeface="Times New Roman" pitchFamily="18" charset="0"/>
                      </a:endParaRPr>
                    </a:p>
                  </a:txBody>
                  <a:tcPr/>
                </a:tc>
                <a:tc>
                  <a:txBody>
                    <a:bodyPr/>
                    <a:lstStyle/>
                    <a:p>
                      <a:r>
                        <a:rPr kumimoji="1" lang="en-US" altLang="ja-JP" sz="1600" b="1" dirty="0" smtClean="0">
                          <a:latin typeface="Times New Roman" pitchFamily="18" charset="0"/>
                          <a:ea typeface="+mj-ea"/>
                          <a:cs typeface="Times New Roman" pitchFamily="18" charset="0"/>
                        </a:rPr>
                        <a:t>Address</a:t>
                      </a:r>
                      <a:endParaRPr kumimoji="1" lang="ja-JP" altLang="en-US" sz="1600" b="1" dirty="0">
                        <a:latin typeface="Times New Roman" pitchFamily="18" charset="0"/>
                        <a:ea typeface="+mj-ea"/>
                        <a:cs typeface="Times New Roman" pitchFamily="18" charset="0"/>
                      </a:endParaRPr>
                    </a:p>
                  </a:txBody>
                  <a:tcPr/>
                </a:tc>
                <a:tc>
                  <a:txBody>
                    <a:bodyPr/>
                    <a:lstStyle/>
                    <a:p>
                      <a:r>
                        <a:rPr kumimoji="1" lang="en-US" altLang="ja-JP" sz="1600" b="1" dirty="0" smtClean="0">
                          <a:latin typeface="Times New Roman" pitchFamily="18" charset="0"/>
                          <a:ea typeface="+mj-ea"/>
                          <a:cs typeface="Times New Roman" pitchFamily="18" charset="0"/>
                        </a:rPr>
                        <a:t>Phone</a:t>
                      </a:r>
                      <a:endParaRPr kumimoji="1" lang="ja-JP" altLang="en-US" sz="1600" b="1" dirty="0">
                        <a:latin typeface="Times New Roman" pitchFamily="18" charset="0"/>
                        <a:ea typeface="+mj-ea"/>
                        <a:cs typeface="Times New Roman" pitchFamily="18" charset="0"/>
                      </a:endParaRPr>
                    </a:p>
                  </a:txBody>
                  <a:tcPr/>
                </a:tc>
                <a:tc>
                  <a:txBody>
                    <a:bodyPr/>
                    <a:lstStyle/>
                    <a:p>
                      <a:r>
                        <a:rPr kumimoji="1" lang="en-US" altLang="ja-JP" sz="1600" b="1" dirty="0" smtClean="0">
                          <a:latin typeface="Times New Roman" pitchFamily="18" charset="0"/>
                          <a:ea typeface="+mj-ea"/>
                          <a:cs typeface="Times New Roman" pitchFamily="18" charset="0"/>
                        </a:rPr>
                        <a:t>email</a:t>
                      </a:r>
                      <a:endParaRPr kumimoji="1" lang="ja-JP" altLang="en-US" sz="1600" b="1" dirty="0">
                        <a:latin typeface="Times New Roman" pitchFamily="18" charset="0"/>
                        <a:ea typeface="+mj-ea"/>
                        <a:cs typeface="Times New Roman" pitchFamily="18" charset="0"/>
                      </a:endParaRPr>
                    </a:p>
                  </a:txBody>
                  <a:tcPr/>
                </a:tc>
              </a:tr>
              <a:tr h="422590">
                <a:tc>
                  <a:txBody>
                    <a:bodyPr/>
                    <a:lstStyle/>
                    <a:p>
                      <a:r>
                        <a:rPr kumimoji="1" lang="en-US" altLang="ja-JP" sz="1200" dirty="0" smtClean="0">
                          <a:latin typeface="Times New Roman" pitchFamily="18" charset="0"/>
                          <a:ea typeface="+mj-ea"/>
                          <a:cs typeface="Times New Roman" pitchFamily="18" charset="0"/>
                        </a:rPr>
                        <a:t>Masayuki Ariyoshi</a:t>
                      </a:r>
                      <a:endParaRPr kumimoji="1" lang="ja-JP" altLang="en-US" sz="1200" dirty="0">
                        <a:latin typeface="Times New Roman" pitchFamily="18" charset="0"/>
                        <a:ea typeface="+mj-ea"/>
                        <a:cs typeface="Times New Roman" pitchFamily="18" charset="0"/>
                      </a:endParaRPr>
                    </a:p>
                  </a:txBody>
                  <a:tcPr/>
                </a:tc>
                <a:tc rowSpan="2">
                  <a:txBody>
                    <a:bodyPr/>
                    <a:lstStyle/>
                    <a:p>
                      <a:r>
                        <a:rPr kumimoji="1" lang="en-US" altLang="ja-JP" sz="1200" dirty="0" smtClean="0">
                          <a:latin typeface="Times New Roman" pitchFamily="18" charset="0"/>
                          <a:ea typeface="+mj-ea"/>
                          <a:cs typeface="Times New Roman" pitchFamily="18" charset="0"/>
                        </a:rPr>
                        <a:t>Advanced Telecommunications</a:t>
                      </a:r>
                      <a:r>
                        <a:rPr kumimoji="1" lang="en-US" altLang="ja-JP" sz="1200" baseline="0" dirty="0" smtClean="0">
                          <a:latin typeface="Times New Roman" pitchFamily="18" charset="0"/>
                          <a:ea typeface="+mj-ea"/>
                          <a:cs typeface="Times New Roman" pitchFamily="18" charset="0"/>
                        </a:rPr>
                        <a:t> Research Institute International (ATR)</a:t>
                      </a:r>
                      <a:endParaRPr kumimoji="1" lang="ja-JP" altLang="en-US" sz="1200" dirty="0">
                        <a:latin typeface="Times New Roman" pitchFamily="18" charset="0"/>
                        <a:ea typeface="+mj-ea"/>
                        <a:cs typeface="Times New Roman" pitchFamily="18" charset="0"/>
                      </a:endParaRPr>
                    </a:p>
                  </a:txBody>
                  <a:tcPr/>
                </a:tc>
                <a:tc rowSpan="2">
                  <a:txBody>
                    <a:bodyPr/>
                    <a:lstStyle/>
                    <a:p>
                      <a:r>
                        <a:rPr kumimoji="1" lang="fi-FI" altLang="ja-JP" sz="1200" dirty="0" smtClean="0">
                          <a:latin typeface="Times New Roman" pitchFamily="18" charset="0"/>
                          <a:ea typeface="+mj-ea"/>
                          <a:cs typeface="Times New Roman" pitchFamily="18" charset="0"/>
                        </a:rPr>
                        <a:t>2-2-2</a:t>
                      </a:r>
                      <a:r>
                        <a:rPr kumimoji="1" lang="fi-FI" altLang="ja-JP" sz="1200" baseline="0" dirty="0" smtClean="0">
                          <a:latin typeface="Times New Roman" pitchFamily="18" charset="0"/>
                          <a:ea typeface="+mj-ea"/>
                          <a:cs typeface="Times New Roman" pitchFamily="18" charset="0"/>
                        </a:rPr>
                        <a:t> Hikari-dai</a:t>
                      </a:r>
                      <a:r>
                        <a:rPr kumimoji="1" lang="en-US" altLang="ja-JP" sz="1200" baseline="0" dirty="0" smtClean="0">
                          <a:latin typeface="Times New Roman" pitchFamily="18" charset="0"/>
                          <a:ea typeface="+mj-ea"/>
                          <a:cs typeface="Times New Roman" pitchFamily="18" charset="0"/>
                        </a:rPr>
                        <a:t>, Seika-</a:t>
                      </a:r>
                      <a:r>
                        <a:rPr kumimoji="1" lang="en-US" altLang="ja-JP" sz="1200" baseline="0" dirty="0" err="1" smtClean="0">
                          <a:latin typeface="Times New Roman" pitchFamily="18" charset="0"/>
                          <a:ea typeface="+mj-ea"/>
                          <a:cs typeface="Times New Roman" pitchFamily="18" charset="0"/>
                        </a:rPr>
                        <a:t>cho</a:t>
                      </a:r>
                      <a:r>
                        <a:rPr kumimoji="1" lang="en-US" altLang="ja-JP" sz="1200" baseline="0" dirty="0" smtClean="0">
                          <a:latin typeface="Times New Roman" pitchFamily="18" charset="0"/>
                          <a:ea typeface="+mj-ea"/>
                          <a:cs typeface="Times New Roman" pitchFamily="18" charset="0"/>
                        </a:rPr>
                        <a:t>, Kyoto</a:t>
                      </a:r>
                      <a:br>
                        <a:rPr kumimoji="1" lang="en-US" altLang="ja-JP" sz="1200" baseline="0" dirty="0" smtClean="0">
                          <a:latin typeface="Times New Roman" pitchFamily="18" charset="0"/>
                          <a:ea typeface="+mj-ea"/>
                          <a:cs typeface="Times New Roman" pitchFamily="18" charset="0"/>
                        </a:rPr>
                      </a:br>
                      <a:r>
                        <a:rPr kumimoji="1" lang="en-US" altLang="ja-JP" sz="1200" baseline="0" dirty="0" smtClean="0">
                          <a:latin typeface="Times New Roman" pitchFamily="18" charset="0"/>
                          <a:ea typeface="+mj-ea"/>
                          <a:cs typeface="Times New Roman" pitchFamily="18" charset="0"/>
                        </a:rPr>
                        <a:t>619-0288  Japan</a:t>
                      </a:r>
                      <a:endParaRPr kumimoji="1" lang="fi-FI" altLang="ja-JP" sz="1200" baseline="0" dirty="0" smtClean="0">
                        <a:latin typeface="Times New Roman" pitchFamily="18" charset="0"/>
                        <a:ea typeface="+mj-ea"/>
                        <a:cs typeface="Times New Roman" pitchFamily="18" charset="0"/>
                      </a:endParaRPr>
                    </a:p>
                  </a:txBody>
                  <a:tcPr/>
                </a:tc>
                <a:tc rowSpan="2">
                  <a:txBody>
                    <a:bodyPr/>
                    <a:lstStyle/>
                    <a:p>
                      <a:r>
                        <a:rPr kumimoji="1" lang="en-US" altLang="ja-JP" sz="1200" dirty="0" smtClean="0">
                          <a:latin typeface="Times New Roman" pitchFamily="18" charset="0"/>
                          <a:ea typeface="+mj-ea"/>
                          <a:cs typeface="Times New Roman" pitchFamily="18" charset="0"/>
                        </a:rPr>
                        <a:t>+81-774-95-1141</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solidFill>
                            <a:schemeClr val="tx1"/>
                          </a:solidFill>
                          <a:latin typeface="Times New Roman" pitchFamily="18" charset="0"/>
                          <a:ea typeface="+mj-ea"/>
                          <a:cs typeface="Times New Roman" pitchFamily="18" charset="0"/>
                        </a:rPr>
                        <a:t>ariyoshi@atr.jp</a:t>
                      </a:r>
                      <a:endParaRPr kumimoji="1" lang="ja-JP" altLang="en-US" sz="1200" dirty="0">
                        <a:solidFill>
                          <a:schemeClr val="tx1"/>
                        </a:solidFill>
                        <a:latin typeface="Times New Roman" pitchFamily="18" charset="0"/>
                        <a:ea typeface="+mj-ea"/>
                        <a:cs typeface="Times New Roman" pitchFamily="18" charset="0"/>
                      </a:endParaRPr>
                    </a:p>
                  </a:txBody>
                  <a:tcPr/>
                </a:tc>
              </a:tr>
              <a:tr h="422590">
                <a:tc>
                  <a:txBody>
                    <a:bodyPr/>
                    <a:lstStyle/>
                    <a:p>
                      <a:r>
                        <a:rPr kumimoji="1" lang="en-US" altLang="ja-JP" sz="1200" dirty="0" err="1" smtClean="0">
                          <a:latin typeface="Times New Roman" pitchFamily="18" charset="0"/>
                          <a:ea typeface="+mj-ea"/>
                          <a:cs typeface="Times New Roman" pitchFamily="18" charset="0"/>
                        </a:rPr>
                        <a:t>Shoichi</a:t>
                      </a:r>
                      <a:r>
                        <a:rPr kumimoji="1" lang="en-US" altLang="ja-JP" sz="1200" dirty="0" smtClean="0">
                          <a:latin typeface="Times New Roman" pitchFamily="18" charset="0"/>
                          <a:ea typeface="+mj-ea"/>
                          <a:cs typeface="Times New Roman" pitchFamily="18" charset="0"/>
                        </a:rPr>
                        <a:t> Kitazawa</a:t>
                      </a:r>
                      <a:endParaRPr kumimoji="1" lang="ja-JP" altLang="en-US" sz="1200" dirty="0">
                        <a:latin typeface="Times New Roman" pitchFamily="18" charset="0"/>
                        <a:ea typeface="+mj-ea"/>
                        <a:cs typeface="Times New Roman" pitchFamily="18" charset="0"/>
                      </a:endParaRPr>
                    </a:p>
                  </a:txBody>
                  <a:tcPr/>
                </a:tc>
                <a:tc vMerge="1">
                  <a:txBody>
                    <a:bodyPr/>
                    <a:lstStyle/>
                    <a:p>
                      <a:endParaRPr kumimoji="1" lang="ja-JP" altLang="en-US" sz="1200" dirty="0">
                        <a:latin typeface="Times New Roman" pitchFamily="18" charset="0"/>
                        <a:ea typeface="+mj-ea"/>
                        <a:cs typeface="Times New Roman" pitchFamily="18" charset="0"/>
                      </a:endParaRPr>
                    </a:p>
                  </a:txBody>
                  <a:tcPr/>
                </a:tc>
                <a:tc vMerge="1">
                  <a:txBody>
                    <a:bodyPr/>
                    <a:lstStyle/>
                    <a:p>
                      <a:endParaRPr kumimoji="1" lang="ja-JP" altLang="en-US" sz="1200" dirty="0">
                        <a:latin typeface="Times New Roman" pitchFamily="18" charset="0"/>
                        <a:ea typeface="+mj-ea"/>
                        <a:cs typeface="Times New Roman" pitchFamily="18" charset="0"/>
                      </a:endParaRPr>
                    </a:p>
                  </a:txBody>
                  <a:tcPr/>
                </a:tc>
                <a:tc vMerge="1">
                  <a:txBody>
                    <a:bodyPr/>
                    <a:lstStyle/>
                    <a:p>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solidFill>
                            <a:schemeClr val="tx1"/>
                          </a:solidFill>
                          <a:latin typeface="Times New Roman" pitchFamily="18" charset="0"/>
                          <a:ea typeface="+mj-ea"/>
                          <a:cs typeface="Times New Roman" pitchFamily="18" charset="0"/>
                        </a:rPr>
                        <a:t>kitazawa@atr.jp</a:t>
                      </a:r>
                      <a:endParaRPr kumimoji="1" lang="ja-JP" altLang="en-US" sz="1200" dirty="0">
                        <a:solidFill>
                          <a:schemeClr val="tx1"/>
                        </a:solidFill>
                        <a:latin typeface="Times New Roman" pitchFamily="18" charset="0"/>
                        <a:ea typeface="+mj-ea"/>
                        <a:cs typeface="Times New Roman" pitchFamily="18" charset="0"/>
                      </a:endParaRPr>
                    </a:p>
                  </a:txBody>
                  <a:tcPr/>
                </a:tc>
              </a:tr>
              <a:tr h="422590">
                <a:tc>
                  <a:txBody>
                    <a:bodyPr/>
                    <a:lstStyle/>
                    <a:p>
                      <a:r>
                        <a:rPr kumimoji="1" lang="en-US" altLang="ja-JP" sz="1200" dirty="0" smtClean="0">
                          <a:latin typeface="Times New Roman" pitchFamily="18" charset="0"/>
                          <a:ea typeface="+mj-ea"/>
                          <a:cs typeface="Times New Roman" pitchFamily="18" charset="0"/>
                        </a:rPr>
                        <a:t>Mineo</a:t>
                      </a:r>
                      <a:r>
                        <a:rPr kumimoji="1" lang="en-US" altLang="ja-JP" sz="1200" baseline="0" dirty="0" smtClean="0">
                          <a:latin typeface="Times New Roman" pitchFamily="18" charset="0"/>
                          <a:ea typeface="+mj-ea"/>
                          <a:cs typeface="Times New Roman" pitchFamily="18" charset="0"/>
                        </a:rPr>
                        <a:t> Takai</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latin typeface="Times New Roman" pitchFamily="18" charset="0"/>
                          <a:ea typeface="+mj-ea"/>
                          <a:cs typeface="Times New Roman" pitchFamily="18" charset="0"/>
                        </a:rPr>
                        <a:t>Space Time Engineering</a:t>
                      </a:r>
                      <a:endParaRPr kumimoji="1" lang="ja-JP" altLang="en-US" sz="1200" dirty="0">
                        <a:latin typeface="Times New Roman" pitchFamily="18" charset="0"/>
                        <a:ea typeface="+mj-ea"/>
                        <a:cs typeface="Times New Roman" pitchFamily="18" charset="0"/>
                      </a:endParaRPr>
                    </a:p>
                  </a:txBody>
                  <a:tcPr/>
                </a:tc>
                <a:tc>
                  <a:txBody>
                    <a:bodyPr/>
                    <a:lstStyle/>
                    <a:p>
                      <a:r>
                        <a:rPr kumimoji="1" lang="fi-FI" altLang="ja-JP" sz="1200" baseline="0" dirty="0" smtClean="0">
                          <a:latin typeface="Times New Roman" pitchFamily="18" charset="0"/>
                          <a:ea typeface="+mj-ea"/>
                          <a:cs typeface="Times New Roman" pitchFamily="18" charset="0"/>
                        </a:rPr>
                        <a:t>609 Deep Valley Dr Rolling Hills Estate, CA 90274</a:t>
                      </a:r>
                    </a:p>
                  </a:txBody>
                  <a:tcPr/>
                </a:tc>
                <a:tc>
                  <a:txBody>
                    <a:bodyPr/>
                    <a:lstStyle/>
                    <a:p>
                      <a:r>
                        <a:rPr kumimoji="1" lang="en-US" altLang="ja-JP" sz="1200" dirty="0" smtClean="0">
                          <a:latin typeface="Times New Roman" pitchFamily="18" charset="0"/>
                          <a:ea typeface="+mj-ea"/>
                          <a:cs typeface="Times New Roman" pitchFamily="18" charset="0"/>
                        </a:rPr>
                        <a:t>+1.310.265.4441</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solidFill>
                            <a:schemeClr val="tx1"/>
                          </a:solidFill>
                          <a:latin typeface="Times New Roman" pitchFamily="18" charset="0"/>
                          <a:ea typeface="+mj-ea"/>
                          <a:cs typeface="Times New Roman" pitchFamily="18" charset="0"/>
                        </a:rPr>
                        <a:t>mineo@spacetime-eng.com</a:t>
                      </a:r>
                      <a:endParaRPr kumimoji="1" lang="ja-JP" altLang="en-US" sz="1200" dirty="0">
                        <a:solidFill>
                          <a:schemeClr val="tx1"/>
                        </a:solidFill>
                        <a:latin typeface="Times New Roman" pitchFamily="18" charset="0"/>
                        <a:ea typeface="+mj-ea"/>
                        <a:cs typeface="Times New Roman" pitchFamily="18" charset="0"/>
                      </a:endParaRPr>
                    </a:p>
                  </a:txBody>
                  <a:tcPr/>
                </a:tc>
              </a:tr>
              <a:tr h="422590">
                <a:tc>
                  <a:txBody>
                    <a:bodyPr/>
                    <a:lstStyle/>
                    <a:p>
                      <a:r>
                        <a:rPr kumimoji="1" lang="en-US" altLang="ja-JP" sz="1200" dirty="0" smtClean="0">
                          <a:latin typeface="Times New Roman" pitchFamily="18" charset="0"/>
                          <a:ea typeface="+mj-ea"/>
                          <a:cs typeface="Times New Roman" pitchFamily="18" charset="0"/>
                        </a:rPr>
                        <a:t>Shusaku Shimada</a:t>
                      </a:r>
                      <a:endParaRPr kumimoji="1" lang="ja-JP" altLang="en-US" sz="1200" dirty="0">
                        <a:latin typeface="Times New Roman" pitchFamily="18" charset="0"/>
                        <a:ea typeface="+mj-ea"/>
                        <a:cs typeface="Times New Roman" pitchFamily="18" charset="0"/>
                      </a:endParaRPr>
                    </a:p>
                  </a:txBody>
                  <a:tcPr/>
                </a:tc>
                <a:tc>
                  <a:txBody>
                    <a:bodyPr/>
                    <a:lstStyle/>
                    <a:p>
                      <a:r>
                        <a:rPr kumimoji="1" lang="en-GB" altLang="ja-JP" sz="1200" dirty="0" err="1" smtClean="0">
                          <a:latin typeface="Times New Roman" pitchFamily="18" charset="0"/>
                          <a:ea typeface="+mj-ea"/>
                          <a:cs typeface="Times New Roman" pitchFamily="18" charset="0"/>
                        </a:rPr>
                        <a:t>Schubiquist</a:t>
                      </a:r>
                      <a:r>
                        <a:rPr kumimoji="1" lang="en-GB" altLang="ja-JP" sz="1200" dirty="0" smtClean="0">
                          <a:latin typeface="Times New Roman" pitchFamily="18" charset="0"/>
                          <a:ea typeface="+mj-ea"/>
                          <a:cs typeface="Times New Roman" pitchFamily="18" charset="0"/>
                        </a:rPr>
                        <a:t> Technologies Guild</a:t>
                      </a:r>
                      <a:endParaRPr kumimoji="1" lang="ja-JP" altLang="en-US" sz="1200" dirty="0">
                        <a:latin typeface="Times New Roman" pitchFamily="18" charset="0"/>
                        <a:ea typeface="+mj-ea"/>
                        <a:cs typeface="Times New Roman" pitchFamily="18" charset="0"/>
                      </a:endParaRPr>
                    </a:p>
                  </a:txBody>
                  <a:tcPr/>
                </a:tc>
                <a:tc>
                  <a:txBody>
                    <a:bodyPr/>
                    <a:lstStyle/>
                    <a:p>
                      <a:r>
                        <a:rPr kumimoji="1" lang="fi-FI" altLang="ja-JP" sz="1200" baseline="0" dirty="0" smtClean="0">
                          <a:latin typeface="Times New Roman" pitchFamily="18" charset="0"/>
                          <a:ea typeface="+mj-ea"/>
                          <a:cs typeface="Times New Roman" pitchFamily="18" charset="0"/>
                        </a:rPr>
                        <a:t>1-28 Nishiarai Chuo-shi Yamanashi, 409-3802 Japan</a:t>
                      </a:r>
                    </a:p>
                  </a:txBody>
                  <a:tcPr/>
                </a:tc>
                <a:tc>
                  <a:txBody>
                    <a:bodyPr/>
                    <a:lstStyle/>
                    <a:p>
                      <a:r>
                        <a:rPr kumimoji="1" lang="en-US" altLang="ja-JP" sz="1200" dirty="0" smtClean="0">
                          <a:latin typeface="Times New Roman" pitchFamily="18" charset="0"/>
                          <a:ea typeface="+mj-ea"/>
                          <a:cs typeface="Times New Roman" pitchFamily="18" charset="0"/>
                        </a:rPr>
                        <a:t>+81-55-274-1266</a:t>
                      </a:r>
                      <a:endParaRPr kumimoji="1" lang="ja-JP" altLang="en-US" sz="1200" dirty="0">
                        <a:latin typeface="Times New Roman" pitchFamily="18" charset="0"/>
                        <a:ea typeface="+mj-ea"/>
                        <a:cs typeface="Times New Roman" pitchFamily="18" charset="0"/>
                      </a:endParaRPr>
                    </a:p>
                  </a:txBody>
                  <a:tcPr/>
                </a:tc>
                <a:tc>
                  <a:txBody>
                    <a:bodyPr/>
                    <a:lstStyle/>
                    <a:p>
                      <a:r>
                        <a:rPr kumimoji="1" lang="en-GB" altLang="ja-JP" sz="1200" dirty="0" smtClean="0">
                          <a:solidFill>
                            <a:schemeClr val="tx1"/>
                          </a:solidFill>
                          <a:latin typeface="Times New Roman" pitchFamily="18" charset="0"/>
                          <a:ea typeface="+mj-ea"/>
                          <a:cs typeface="Times New Roman" pitchFamily="18" charset="0"/>
                        </a:rPr>
                        <a:t>shusaku@ieee.or</a:t>
                      </a:r>
                      <a:endParaRPr kumimoji="1" lang="ja-JP" altLang="en-US" sz="1200" dirty="0">
                        <a:solidFill>
                          <a:schemeClr val="tx1"/>
                        </a:solidFill>
                        <a:latin typeface="Times New Roman" pitchFamily="18" charset="0"/>
                        <a:ea typeface="+mj-ea"/>
                        <a:cs typeface="Times New Roman" pitchFamily="18" charset="0"/>
                      </a:endParaRPr>
                    </a:p>
                  </a:txBody>
                  <a:tcPr/>
                </a:tc>
              </a:tr>
              <a:tr h="422590">
                <a:tc>
                  <a:txBody>
                    <a:bodyPr/>
                    <a:lstStyle/>
                    <a:p>
                      <a:r>
                        <a:rPr kumimoji="1" lang="en-US" altLang="ja-JP" sz="1200" dirty="0" smtClean="0">
                          <a:latin typeface="Times New Roman" pitchFamily="18" charset="0"/>
                          <a:ea typeface="+mj-ea"/>
                          <a:cs typeface="Times New Roman" pitchFamily="18" charset="0"/>
                        </a:rPr>
                        <a:t>Mitsuru </a:t>
                      </a:r>
                      <a:r>
                        <a:rPr kumimoji="1" lang="en-US" altLang="ja-JP" sz="1200" dirty="0" err="1" smtClean="0">
                          <a:latin typeface="Times New Roman" pitchFamily="18" charset="0"/>
                          <a:ea typeface="+mj-ea"/>
                          <a:cs typeface="Times New Roman" pitchFamily="18" charset="0"/>
                        </a:rPr>
                        <a:t>Iwaoka</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smtClean="0">
                          <a:latin typeface="Times New Roman" pitchFamily="18" charset="0"/>
                          <a:ea typeface="+mj-ea"/>
                          <a:cs typeface="Times New Roman" pitchFamily="18" charset="0"/>
                        </a:rPr>
                        <a:t>Yokogawa Electric Corporation</a:t>
                      </a:r>
                      <a:endParaRPr kumimoji="1" lang="ja-JP" altLang="en-US" sz="1200" dirty="0">
                        <a:latin typeface="Times New Roman" pitchFamily="18" charset="0"/>
                        <a:ea typeface="+mj-ea"/>
                        <a:cs typeface="Times New Roman" pitchFamily="18" charset="0"/>
                      </a:endParaRPr>
                    </a:p>
                  </a:txBody>
                  <a:tcPr/>
                </a:tc>
                <a:tc>
                  <a:txBody>
                    <a:bodyPr/>
                    <a:lstStyle/>
                    <a:p>
                      <a:r>
                        <a:rPr kumimoji="1" lang="fi-FI" altLang="ja-JP" sz="1200" baseline="0" dirty="0" smtClean="0">
                          <a:latin typeface="Times New Roman" pitchFamily="18" charset="0"/>
                          <a:ea typeface="+mj-ea"/>
                          <a:cs typeface="Times New Roman" pitchFamily="18" charset="0"/>
                        </a:rPr>
                        <a:t>2-9-32 nakacho, Musashino-shi, Tokyo 180-8750  Japan</a:t>
                      </a:r>
                    </a:p>
                  </a:txBody>
                  <a:tcPr/>
                </a:tc>
                <a:tc>
                  <a:txBody>
                    <a:bodyPr/>
                    <a:lstStyle/>
                    <a:p>
                      <a:r>
                        <a:rPr kumimoji="1" lang="en-US" altLang="ja-JP" sz="1200" dirty="0" smtClean="0">
                          <a:latin typeface="Times New Roman" pitchFamily="18" charset="0"/>
                          <a:ea typeface="+mj-ea"/>
                          <a:cs typeface="Times New Roman" pitchFamily="18" charset="0"/>
                        </a:rPr>
                        <a:t>+81-422-52-5519</a:t>
                      </a:r>
                      <a:endParaRPr kumimoji="1" lang="ja-JP" altLang="en-US" sz="1200" dirty="0">
                        <a:latin typeface="Times New Roman" pitchFamily="18" charset="0"/>
                        <a:ea typeface="+mj-ea"/>
                        <a:cs typeface="Times New Roman" pitchFamily="18" charset="0"/>
                      </a:endParaRPr>
                    </a:p>
                  </a:txBody>
                  <a:tcPr/>
                </a:tc>
                <a:tc>
                  <a:txBody>
                    <a:bodyPr/>
                    <a:lstStyle/>
                    <a:p>
                      <a:r>
                        <a:rPr kumimoji="1" lang="en-US" altLang="ja-JP" sz="1200" dirty="0" err="1" smtClean="0">
                          <a:solidFill>
                            <a:schemeClr val="tx1"/>
                          </a:solidFill>
                          <a:latin typeface="Times New Roman" pitchFamily="18" charset="0"/>
                          <a:ea typeface="+mj-ea"/>
                          <a:cs typeface="Times New Roman" pitchFamily="18" charset="0"/>
                        </a:rPr>
                        <a:t>Mitsuru.Iwaoka@jp</a:t>
                      </a:r>
                      <a:r>
                        <a:rPr kumimoji="1" lang="en-US" altLang="ja-JP" sz="1200" dirty="0" smtClean="0">
                          <a:solidFill>
                            <a:schemeClr val="tx1"/>
                          </a:solidFill>
                          <a:latin typeface="Times New Roman" pitchFamily="18" charset="0"/>
                          <a:ea typeface="+mj-ea"/>
                          <a:cs typeface="Times New Roman" pitchFamily="18" charset="0"/>
                        </a:rPr>
                        <a:t>. yokogawa.com</a:t>
                      </a:r>
                      <a:endParaRPr kumimoji="1" lang="ja-JP" altLang="en-US" sz="1200" dirty="0">
                        <a:solidFill>
                          <a:schemeClr val="tx1"/>
                        </a:solidFill>
                        <a:latin typeface="Times New Roman" pitchFamily="18" charset="0"/>
                        <a:ea typeface="+mj-ea"/>
                        <a:cs typeface="Times New Roman" pitchFamily="18" charset="0"/>
                      </a:endParaRPr>
                    </a:p>
                  </a:txBody>
                  <a:tcPr/>
                </a:tc>
              </a:tr>
            </a:tbl>
          </a:graphicData>
        </a:graphic>
      </p:graphicFrame>
    </p:spTree>
    <p:extLst>
      <p:ext uri="{BB962C8B-B14F-4D97-AF65-F5344CB8AC3E}">
        <p14:creationId xmlns:p14="http://schemas.microsoft.com/office/powerpoint/2010/main" val="22668546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Summary</a:t>
            </a:r>
            <a:endParaRPr kumimoji="1" lang="en-GB" altLang="ja-JP" dirty="0"/>
          </a:p>
        </p:txBody>
      </p:sp>
      <p:sp>
        <p:nvSpPr>
          <p:cNvPr id="6" name="コンテンツ プレースホルダー 5"/>
          <p:cNvSpPr>
            <a:spLocks noGrp="1"/>
          </p:cNvSpPr>
          <p:nvPr>
            <p:ph idx="1"/>
          </p:nvPr>
        </p:nvSpPr>
        <p:spPr/>
        <p:txBody>
          <a:bodyPr/>
          <a:lstStyle/>
          <a:p>
            <a:r>
              <a:rPr kumimoji="1" lang="en-GB" altLang="ja-JP" sz="2400" dirty="0" smtClean="0">
                <a:latin typeface="+mj-lt"/>
              </a:rPr>
              <a:t>This contribution</a:t>
            </a:r>
            <a:r>
              <a:rPr lang="en-GB" altLang="ja-JP" sz="2400" dirty="0" smtClean="0">
                <a:latin typeface="+mj-lt"/>
              </a:rPr>
              <a:t> proposes to update the PAR for SRU by clarifying the target.</a:t>
            </a:r>
          </a:p>
          <a:p>
            <a:r>
              <a:rPr kumimoji="1" lang="en-GB" altLang="ja-JP" sz="2400" dirty="0" smtClean="0">
                <a:latin typeface="+mj-lt"/>
              </a:rPr>
              <a:t>The main scope would be narrowed down to </a:t>
            </a:r>
            <a:r>
              <a:rPr kumimoji="1" lang="en-GB" altLang="ja-JP" sz="2400" dirty="0" smtClean="0">
                <a:solidFill>
                  <a:srgbClr val="FF0000"/>
                </a:solidFill>
                <a:latin typeface="+mj-lt"/>
              </a:rPr>
              <a:t>Radio Resource Measurement</a:t>
            </a:r>
            <a:r>
              <a:rPr kumimoji="1" lang="en-GB" altLang="ja-JP" sz="2400" dirty="0" smtClean="0">
                <a:latin typeface="+mj-lt"/>
              </a:rPr>
              <a:t> for WPANs.</a:t>
            </a:r>
          </a:p>
          <a:p>
            <a:r>
              <a:rPr lang="en-US" altLang="ja-JP" sz="2400" dirty="0" smtClean="0">
                <a:latin typeface="+mj-lt"/>
              </a:rPr>
              <a:t>Specifications for management stuff could be pushed back as the next step.</a:t>
            </a:r>
            <a:endParaRPr kumimoji="1" lang="en-GB" altLang="ja-JP" sz="2400" dirty="0" smtClean="0">
              <a:latin typeface="+mj-lt"/>
            </a:endParaRPr>
          </a:p>
          <a:p>
            <a:r>
              <a:rPr kumimoji="1" lang="en-GB" altLang="ja-JP" sz="2400" dirty="0" smtClean="0">
                <a:latin typeface="+mj-lt"/>
              </a:rPr>
              <a:t>We aim at </a:t>
            </a:r>
            <a:r>
              <a:rPr kumimoji="1" lang="en-GB" altLang="ja-JP" sz="2400" dirty="0" smtClean="0">
                <a:latin typeface="+mj-lt"/>
              </a:rPr>
              <a:t>finalizing </a:t>
            </a:r>
            <a:r>
              <a:rPr kumimoji="1" lang="en-GB" altLang="ja-JP" sz="2400" dirty="0" smtClean="0">
                <a:latin typeface="+mj-lt"/>
              </a:rPr>
              <a:t>the PAR during this May meeting.</a:t>
            </a:r>
            <a:endParaRPr kumimoji="1" lang="en-GB" altLang="ja-JP" sz="2400" dirty="0">
              <a:latin typeface="+mj-lt"/>
            </a:endParaRPr>
          </a:p>
        </p:txBody>
      </p:sp>
      <p:sp>
        <p:nvSpPr>
          <p:cNvPr id="3" name="日付プレースホルダー 2"/>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4" name="フッター プレースホルダー 3"/>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5" name="スライド番号プレースホルダー 4"/>
          <p:cNvSpPr>
            <a:spLocks noGrp="1"/>
          </p:cNvSpPr>
          <p:nvPr>
            <p:ph type="sldNum" sz="quarter" idx="12"/>
          </p:nvPr>
        </p:nvSpPr>
        <p:spPr>
          <a:xfrm>
            <a:off x="4393695" y="6475413"/>
            <a:ext cx="432811" cy="184666"/>
          </a:xfrm>
        </p:spPr>
        <p:txBody>
          <a:bodyPr/>
          <a:lstStyle/>
          <a:p>
            <a:r>
              <a:rPr lang="en-GB" altLang="ja-JP" dirty="0" smtClean="0"/>
              <a:t>Slide </a:t>
            </a:r>
            <a:fld id="{F80C6039-A5FA-4F5B-9853-58798A63706D}" type="slidenum">
              <a:rPr lang="en-GB" altLang="ja-JP" smtClean="0"/>
              <a:pPr/>
              <a:t>3</a:t>
            </a:fld>
            <a:endParaRPr lang="en-GB" altLang="ja-JP" dirty="0"/>
          </a:p>
        </p:txBody>
      </p:sp>
    </p:spTree>
    <p:extLst>
      <p:ext uri="{BB962C8B-B14F-4D97-AF65-F5344CB8AC3E}">
        <p14:creationId xmlns:p14="http://schemas.microsoft.com/office/powerpoint/2010/main" val="535432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altLang="ja-JP" dirty="0" smtClean="0"/>
              <a:t>Outline</a:t>
            </a:r>
            <a:endParaRPr kumimoji="1" lang="en-GB" altLang="ja-JP" dirty="0"/>
          </a:p>
        </p:txBody>
      </p:sp>
      <p:sp>
        <p:nvSpPr>
          <p:cNvPr id="6" name="コンテンツ プレースホルダー 5"/>
          <p:cNvSpPr>
            <a:spLocks noGrp="1"/>
          </p:cNvSpPr>
          <p:nvPr>
            <p:ph idx="1"/>
          </p:nvPr>
        </p:nvSpPr>
        <p:spPr/>
        <p:txBody>
          <a:bodyPr/>
          <a:lstStyle/>
          <a:p>
            <a:r>
              <a:rPr kumimoji="1" lang="en-GB" altLang="ja-JP" sz="2400" dirty="0" smtClean="0">
                <a:latin typeface="+mj-lt"/>
              </a:rPr>
              <a:t>Background</a:t>
            </a:r>
          </a:p>
          <a:p>
            <a:pPr lvl="1"/>
            <a:r>
              <a:rPr kumimoji="1" lang="en-GB" altLang="ja-JP" sz="2000" dirty="0" smtClean="0">
                <a:latin typeface="+mj-lt"/>
              </a:rPr>
              <a:t>Revisiting the assumed use cases</a:t>
            </a:r>
          </a:p>
          <a:p>
            <a:pPr lvl="1"/>
            <a:r>
              <a:rPr lang="en-GB" altLang="ja-JP" sz="2000" dirty="0" smtClean="0">
                <a:latin typeface="+mj-lt"/>
              </a:rPr>
              <a:t>Radio Resource Measurement and Management as formerly studied functions</a:t>
            </a:r>
            <a:endParaRPr kumimoji="1" lang="en-GB" altLang="ja-JP" sz="2000" dirty="0" smtClean="0">
              <a:latin typeface="+mj-lt"/>
            </a:endParaRPr>
          </a:p>
          <a:p>
            <a:r>
              <a:rPr kumimoji="1" lang="en-GB" altLang="ja-JP" sz="2400" dirty="0" smtClean="0">
                <a:latin typeface="+mj-lt"/>
              </a:rPr>
              <a:t>Modified scope for SRU PAR</a:t>
            </a:r>
          </a:p>
          <a:p>
            <a:r>
              <a:rPr lang="en-GB" altLang="ja-JP" sz="2400" dirty="0" smtClean="0">
                <a:latin typeface="+mj-lt"/>
              </a:rPr>
              <a:t>Proposed updates on the PAR</a:t>
            </a:r>
            <a:endParaRPr kumimoji="1" lang="en-GB" altLang="ja-JP" sz="2400" dirty="0">
              <a:latin typeface="+mj-lt"/>
            </a:endParaRPr>
          </a:p>
        </p:txBody>
      </p:sp>
      <p:sp>
        <p:nvSpPr>
          <p:cNvPr id="3" name="日付プレースホルダー 2"/>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4" name="フッター プレースホルダー 3"/>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5" name="スライド番号プレースホルダー 4"/>
          <p:cNvSpPr>
            <a:spLocks noGrp="1"/>
          </p:cNvSpPr>
          <p:nvPr>
            <p:ph type="sldNum" sz="quarter" idx="12"/>
          </p:nvPr>
        </p:nvSpPr>
        <p:spPr>
          <a:xfrm>
            <a:off x="4393695" y="6475413"/>
            <a:ext cx="432811" cy="184666"/>
          </a:xfrm>
        </p:spPr>
        <p:txBody>
          <a:bodyPr/>
          <a:lstStyle/>
          <a:p>
            <a:r>
              <a:rPr lang="en-GB" altLang="ja-JP" dirty="0" smtClean="0"/>
              <a:t>Slide </a:t>
            </a:r>
            <a:fld id="{F80C6039-A5FA-4F5B-9853-58798A63706D}" type="slidenum">
              <a:rPr lang="en-GB" altLang="ja-JP" smtClean="0"/>
              <a:pPr/>
              <a:t>4</a:t>
            </a:fld>
            <a:endParaRPr lang="en-GB" altLang="ja-JP" dirty="0"/>
          </a:p>
        </p:txBody>
      </p:sp>
    </p:spTree>
    <p:extLst>
      <p:ext uri="{BB962C8B-B14F-4D97-AF65-F5344CB8AC3E}">
        <p14:creationId xmlns:p14="http://schemas.microsoft.com/office/powerpoint/2010/main" val="6066136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870992"/>
          </a:xfrm>
        </p:spPr>
        <p:txBody>
          <a:bodyPr/>
          <a:lstStyle/>
          <a:p>
            <a:r>
              <a:rPr lang="en-GB" altLang="ja-JP" sz="3200" dirty="0" smtClean="0"/>
              <a:t>Use Case: Medical/Health-care</a:t>
            </a:r>
            <a:endParaRPr kumimoji="1" lang="en-GB" altLang="ja-JP" sz="3200" dirty="0"/>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5</a:t>
            </a:fld>
            <a:endParaRPr lang="en-GB" altLang="ja-JP"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3573328"/>
            <a:ext cx="4547616" cy="28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テキスト ボックス 7"/>
          <p:cNvSpPr txBox="1"/>
          <p:nvPr/>
        </p:nvSpPr>
        <p:spPr>
          <a:xfrm>
            <a:off x="3563888" y="6248345"/>
            <a:ext cx="5449633" cy="276999"/>
          </a:xfrm>
          <a:prstGeom prst="rect">
            <a:avLst/>
          </a:prstGeom>
          <a:noFill/>
        </p:spPr>
        <p:txBody>
          <a:bodyPr wrap="none" rtlCol="0">
            <a:spAutoFit/>
          </a:bodyPr>
          <a:lstStyle/>
          <a:p>
            <a:r>
              <a:rPr lang="en-GB" altLang="ja-JP" dirty="0" smtClean="0"/>
              <a:t>A Use Case of Self-Organizing Wireless Network for Medical System(15-13-0306r0)</a:t>
            </a:r>
            <a:endParaRPr kumimoji="1" lang="en-GB" altLang="ja-JP" dirty="0"/>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233"/>
          <a:stretch/>
        </p:blipFill>
        <p:spPr bwMode="auto">
          <a:xfrm>
            <a:off x="4755360" y="3707607"/>
            <a:ext cx="4137120" cy="23856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コンテンツ プレースホルダー 2"/>
          <p:cNvSpPr>
            <a:spLocks noGrp="1"/>
          </p:cNvSpPr>
          <p:nvPr>
            <p:ph idx="1"/>
          </p:nvPr>
        </p:nvSpPr>
        <p:spPr>
          <a:xfrm>
            <a:off x="469776" y="1554088"/>
            <a:ext cx="8134672" cy="2019240"/>
          </a:xfrm>
          <a:noFill/>
        </p:spPr>
        <p:txBody>
          <a:bodyPr/>
          <a:lstStyle/>
          <a:p>
            <a:r>
              <a:rPr lang="en-GB" altLang="ja-JP" sz="2000" dirty="0" smtClean="0">
                <a:latin typeface="Times New Roman" pitchFamily="18" charset="0"/>
                <a:cs typeface="Times New Roman" pitchFamily="18" charset="0"/>
              </a:rPr>
              <a:t>Numerous nodes generate a variety of application traffic </a:t>
            </a:r>
            <a:r>
              <a:rPr lang="en-GB" altLang="ja-JP" sz="2000" i="1" dirty="0" smtClean="0">
                <a:solidFill>
                  <a:srgbClr val="0070C0"/>
                </a:solidFill>
                <a:latin typeface="Times New Roman" pitchFamily="18" charset="0"/>
                <a:cs typeface="Times New Roman" pitchFamily="18" charset="0"/>
              </a:rPr>
              <a:t>in different required quality</a:t>
            </a:r>
            <a:r>
              <a:rPr lang="en-GB" altLang="ja-JP" sz="2000" dirty="0" smtClean="0">
                <a:latin typeface="Times New Roman" pitchFamily="18" charset="0"/>
                <a:cs typeface="Times New Roman" pitchFamily="18" charset="0"/>
              </a:rPr>
              <a:t> and </a:t>
            </a:r>
            <a:r>
              <a:rPr lang="en-GB" altLang="ja-JP" sz="2000" i="1" dirty="0" smtClean="0">
                <a:solidFill>
                  <a:srgbClr val="0070C0"/>
                </a:solidFill>
                <a:latin typeface="Times New Roman" pitchFamily="18" charset="0"/>
                <a:cs typeface="Times New Roman" pitchFamily="18" charset="0"/>
              </a:rPr>
              <a:t>data size</a:t>
            </a:r>
            <a:r>
              <a:rPr lang="en-GB" altLang="ja-JP" sz="2000" dirty="0" smtClean="0">
                <a:latin typeface="Times New Roman" pitchFamily="18" charset="0"/>
                <a:cs typeface="Times New Roman" pitchFamily="18" charset="0"/>
              </a:rPr>
              <a:t>.</a:t>
            </a:r>
          </a:p>
          <a:p>
            <a:r>
              <a:rPr lang="en-US" altLang="ja-JP" sz="2000" dirty="0" smtClean="0">
                <a:latin typeface="Times New Roman" pitchFamily="18" charset="0"/>
                <a:cs typeface="Times New Roman" pitchFamily="18" charset="0"/>
              </a:rPr>
              <a:t>Based on measured information about radio resources usage, the radio channels and resources are appropriately allocated so that </a:t>
            </a:r>
            <a:r>
              <a:rPr lang="en-US" altLang="ja-JP" sz="2000" i="1" dirty="0" smtClean="0">
                <a:solidFill>
                  <a:srgbClr val="0070C0"/>
                </a:solidFill>
                <a:latin typeface="Times New Roman" pitchFamily="18" charset="0"/>
                <a:cs typeface="Times New Roman" pitchFamily="18" charset="0"/>
              </a:rPr>
              <a:t>more important applications can run in practical quality</a:t>
            </a:r>
            <a:r>
              <a:rPr lang="en-US" altLang="ja-JP" sz="2000" dirty="0" smtClean="0">
                <a:latin typeface="Times New Roman" pitchFamily="18" charset="0"/>
                <a:cs typeface="Times New Roman" pitchFamily="18" charset="0"/>
              </a:rPr>
              <a:t>.</a:t>
            </a:r>
            <a:endParaRPr lang="en-GB" altLang="ja-JP"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3187204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ltLang="ja-JP" smtClean="0"/>
              <a:t>9 May 2014</a:t>
            </a:r>
            <a:endParaRPr lang="en-US" altLang="ja-JP"/>
          </a:p>
        </p:txBody>
      </p:sp>
      <p:sp>
        <p:nvSpPr>
          <p:cNvPr id="5" name="Footer Placeholder 4"/>
          <p:cNvSpPr>
            <a:spLocks noGrp="1"/>
          </p:cNvSpPr>
          <p:nvPr>
            <p:ph type="ftr" sz="quarter" idx="11"/>
          </p:nvPr>
        </p:nvSpPr>
        <p:spPr/>
        <p:txBody>
          <a:bodyPr/>
          <a:lstStyle/>
          <a:p>
            <a:r>
              <a:rPr lang="en-US" altLang="ja-JP" smtClean="0"/>
              <a:t>M Ariyoshi (ATR)</a:t>
            </a:r>
            <a:endParaRPr lang="en-US" altLang="ja-JP"/>
          </a:p>
        </p:txBody>
      </p:sp>
      <p:sp>
        <p:nvSpPr>
          <p:cNvPr id="6" name="Slide Number Placeholder 5"/>
          <p:cNvSpPr>
            <a:spLocks noGrp="1"/>
          </p:cNvSpPr>
          <p:nvPr>
            <p:ph type="sldNum" sz="quarter" idx="12"/>
          </p:nvPr>
        </p:nvSpPr>
        <p:spPr/>
        <p:txBody>
          <a:bodyPr/>
          <a:lstStyle/>
          <a:p>
            <a:r>
              <a:rPr lang="en-US" altLang="ja-JP"/>
              <a:t>Slide </a:t>
            </a:r>
            <a:fld id="{1F8310DB-1E65-4632-A085-080942A98559}" type="slidenum">
              <a:rPr lang="en-US" altLang="ja-JP"/>
              <a:pPr/>
              <a:t>6</a:t>
            </a:fld>
            <a:endParaRPr lang="en-US" altLang="ja-JP"/>
          </a:p>
        </p:txBody>
      </p:sp>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0" y="1412776"/>
            <a:ext cx="5256584" cy="26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9552" y="1844824"/>
            <a:ext cx="3223959" cy="923330"/>
          </a:xfrm>
          <a:prstGeom prst="rect">
            <a:avLst/>
          </a:prstGeom>
          <a:noFill/>
        </p:spPr>
        <p:txBody>
          <a:bodyPr wrap="none" rtlCol="0">
            <a:spAutoFit/>
          </a:bodyPr>
          <a:lstStyle/>
          <a:p>
            <a:pPr marL="285750" indent="-285750">
              <a:buFont typeface="Wingdings" panose="05000000000000000000" pitchFamily="2" charset="2"/>
              <a:buChar char="l"/>
            </a:pPr>
            <a:r>
              <a:rPr kumimoji="1" lang="en-US" altLang="ja-JP" sz="1800" dirty="0" smtClean="0"/>
              <a:t>Quick additional deployment</a:t>
            </a:r>
            <a:r>
              <a:rPr kumimoji="1" lang="ja-JP" altLang="en-US" sz="1800" dirty="0" smtClean="0"/>
              <a:t> </a:t>
            </a:r>
            <a:endParaRPr kumimoji="1" lang="en-US" altLang="ja-JP" sz="1800" dirty="0" smtClean="0"/>
          </a:p>
          <a:p>
            <a:pPr marL="285750" indent="-285750">
              <a:buFont typeface="Wingdings" panose="05000000000000000000" pitchFamily="2" charset="2"/>
              <a:buChar char="l"/>
            </a:pPr>
            <a:r>
              <a:rPr kumimoji="1" lang="en-US" altLang="ja-JP" sz="1800" dirty="0" smtClean="0"/>
              <a:t>Quick withdrawal, relocation </a:t>
            </a:r>
            <a:endParaRPr kumimoji="1" lang="en-US" altLang="ja-JP" sz="1800" dirty="0"/>
          </a:p>
          <a:p>
            <a:pPr marL="285750" indent="-285750">
              <a:buFont typeface="Wingdings" panose="05000000000000000000" pitchFamily="2" charset="2"/>
              <a:buChar char="l"/>
            </a:pPr>
            <a:r>
              <a:rPr kumimoji="1" lang="en-US" altLang="ja-JP" sz="1800" dirty="0" smtClean="0"/>
              <a:t>Inexpensive and reusable</a:t>
            </a:r>
          </a:p>
        </p:txBody>
      </p:sp>
      <p:sp>
        <p:nvSpPr>
          <p:cNvPr id="11" name="TextBox 10"/>
          <p:cNvSpPr txBox="1"/>
          <p:nvPr/>
        </p:nvSpPr>
        <p:spPr>
          <a:xfrm>
            <a:off x="485801" y="2969657"/>
            <a:ext cx="3021981" cy="1323439"/>
          </a:xfrm>
          <a:prstGeom prst="rect">
            <a:avLst/>
          </a:prstGeom>
          <a:noFill/>
        </p:spPr>
        <p:txBody>
          <a:bodyPr wrap="none" rtlCol="0">
            <a:spAutoFit/>
          </a:bodyPr>
          <a:lstStyle/>
          <a:p>
            <a:pPr marL="285750" indent="-285750">
              <a:buFont typeface="Arial" panose="020B0604020202020204" pitchFamily="34" charset="0"/>
              <a:buChar char="•"/>
            </a:pPr>
            <a:r>
              <a:rPr kumimoji="1" lang="en-US" altLang="ja-JP" sz="1600" dirty="0" smtClean="0"/>
              <a:t>Temporal network deployment</a:t>
            </a:r>
          </a:p>
          <a:p>
            <a:pPr marL="285750" indent="-285750">
              <a:buFont typeface="Arial" panose="020B0604020202020204" pitchFamily="34" charset="0"/>
              <a:buChar char="•"/>
            </a:pPr>
            <a:r>
              <a:rPr kumimoji="1" lang="en-US" altLang="ja-JP" sz="1600" dirty="0" smtClean="0"/>
              <a:t>Episodic/Unexpected traffic</a:t>
            </a:r>
          </a:p>
          <a:p>
            <a:pPr marL="285750" indent="-285750">
              <a:buFont typeface="Arial" panose="020B0604020202020204" pitchFamily="34" charset="0"/>
              <a:buChar char="•"/>
            </a:pPr>
            <a:r>
              <a:rPr kumimoji="1" lang="en-US" altLang="ja-JP" sz="1600" dirty="0" smtClean="0"/>
              <a:t>Disaster responsiveness</a:t>
            </a:r>
          </a:p>
          <a:p>
            <a:pPr marL="285750" indent="-285750">
              <a:buFont typeface="Arial" panose="020B0604020202020204" pitchFamily="34" charset="0"/>
              <a:buChar char="•"/>
            </a:pPr>
            <a:r>
              <a:rPr kumimoji="1" lang="en-US" altLang="ja-JP" sz="1600" dirty="0" smtClean="0"/>
              <a:t>Emergency action</a:t>
            </a:r>
            <a:br>
              <a:rPr kumimoji="1" lang="en-US" altLang="ja-JP" sz="1600" dirty="0" smtClean="0"/>
            </a:br>
            <a:r>
              <a:rPr kumimoji="1" lang="en-US" altLang="ja-JP" sz="1600" dirty="0" smtClean="0"/>
              <a:t>        to prevent accident </a:t>
            </a:r>
          </a:p>
        </p:txBody>
      </p:sp>
      <p:sp>
        <p:nvSpPr>
          <p:cNvPr id="7" name="Flowchart: Summing Junction 6"/>
          <p:cNvSpPr/>
          <p:nvPr/>
        </p:nvSpPr>
        <p:spPr bwMode="auto">
          <a:xfrm>
            <a:off x="1979712" y="4440768"/>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3" name="Flowchart: Summing Junction 12"/>
          <p:cNvSpPr/>
          <p:nvPr/>
        </p:nvSpPr>
        <p:spPr bwMode="auto">
          <a:xfrm>
            <a:off x="2339752" y="4512776"/>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4" name="Flowchart: Summing Junction 13"/>
          <p:cNvSpPr/>
          <p:nvPr/>
        </p:nvSpPr>
        <p:spPr bwMode="auto">
          <a:xfrm>
            <a:off x="1948831" y="5385583"/>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5" name="Flowchart: Summing Junction 14"/>
          <p:cNvSpPr/>
          <p:nvPr/>
        </p:nvSpPr>
        <p:spPr bwMode="auto">
          <a:xfrm>
            <a:off x="646555" y="5801606"/>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6" name="Flowchart: Summing Junction 15"/>
          <p:cNvSpPr/>
          <p:nvPr/>
        </p:nvSpPr>
        <p:spPr bwMode="auto">
          <a:xfrm>
            <a:off x="2254460" y="5869708"/>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7" name="Flowchart: Summing Junction 16"/>
          <p:cNvSpPr/>
          <p:nvPr/>
        </p:nvSpPr>
        <p:spPr bwMode="auto">
          <a:xfrm>
            <a:off x="751003" y="4399932"/>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8" name="Flowchart: Summing Junction 17"/>
          <p:cNvSpPr/>
          <p:nvPr/>
        </p:nvSpPr>
        <p:spPr bwMode="auto">
          <a:xfrm>
            <a:off x="2670466" y="5439734"/>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9" name="Flowchart: Summing Junction 18"/>
          <p:cNvSpPr/>
          <p:nvPr/>
        </p:nvSpPr>
        <p:spPr bwMode="auto">
          <a:xfrm>
            <a:off x="674422" y="4944294"/>
            <a:ext cx="153162" cy="153162"/>
          </a:xfrm>
          <a:prstGeom prst="flowChartSummingJunction">
            <a:avLst/>
          </a:prstGeom>
          <a:solidFill>
            <a:schemeClr val="accent1">
              <a:lumMod val="60000"/>
              <a:lumOff val="40000"/>
            </a:schemeClr>
          </a:solidFill>
          <a:ln w="28575" cap="flat" cmpd="sng" algn="ctr">
            <a:solidFill>
              <a:schemeClr val="accent6">
                <a:lumMod val="50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sp>
        <p:nvSpPr>
          <p:cNvPr id="10" name="Oval 9"/>
          <p:cNvSpPr/>
          <p:nvPr/>
        </p:nvSpPr>
        <p:spPr bwMode="auto">
          <a:xfrm>
            <a:off x="2267744" y="4728800"/>
            <a:ext cx="1008112" cy="297178"/>
          </a:xfrm>
          <a:prstGeom prst="ellipse">
            <a:avLst/>
          </a:prstGeom>
          <a:solidFill>
            <a:srgbClr val="FF66CC"/>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050" b="1" i="0" u="none" strike="noStrike" cap="none" normalizeH="0" baseline="0" dirty="0" smtClean="0">
                <a:ln>
                  <a:noFill/>
                </a:ln>
                <a:solidFill>
                  <a:schemeClr val="tx1"/>
                </a:solidFill>
                <a:effectLst/>
                <a:latin typeface="Times New Roman" pitchFamily="18" charset="0"/>
              </a:rPr>
              <a:t>Gateway</a:t>
            </a:r>
            <a:endParaRPr kumimoji="0" lang="ja-JP" altLang="en-US" sz="1050" b="1" i="0" u="none" strike="noStrike" cap="none" normalizeH="0" baseline="0" dirty="0" smtClean="0">
              <a:ln>
                <a:noFill/>
              </a:ln>
              <a:solidFill>
                <a:schemeClr val="tx1"/>
              </a:solidFill>
              <a:effectLst/>
              <a:latin typeface="Times New Roman" pitchFamily="18" charset="0"/>
            </a:endParaRPr>
          </a:p>
        </p:txBody>
      </p:sp>
      <p:sp>
        <p:nvSpPr>
          <p:cNvPr id="12" name="Rounded Rectangle 11"/>
          <p:cNvSpPr/>
          <p:nvPr/>
        </p:nvSpPr>
        <p:spPr bwMode="auto">
          <a:xfrm>
            <a:off x="467544" y="2901306"/>
            <a:ext cx="2952328" cy="3237068"/>
          </a:xfrm>
          <a:prstGeom prst="roundRect">
            <a:avLst/>
          </a:prstGeom>
          <a:noFill/>
          <a:ln w="38100" cap="flat" cmpd="sng" algn="ctr">
            <a:solidFill>
              <a:srgbClr val="FF66CC"/>
            </a:solidFill>
            <a:prstDash val="dash"/>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21" name="Straight Connector 20"/>
          <p:cNvCxnSpPr>
            <a:stCxn id="10" idx="2"/>
            <a:endCxn id="17" idx="5"/>
          </p:cNvCxnSpPr>
          <p:nvPr/>
        </p:nvCxnSpPr>
        <p:spPr bwMode="auto">
          <a:xfrm flipH="1" flipV="1">
            <a:off x="881735" y="4530664"/>
            <a:ext cx="1386009" cy="346725"/>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a:stCxn id="10" idx="2"/>
            <a:endCxn id="19" idx="2"/>
          </p:cNvCxnSpPr>
          <p:nvPr/>
        </p:nvCxnSpPr>
        <p:spPr bwMode="auto">
          <a:xfrm flipH="1">
            <a:off x="674422" y="4877389"/>
            <a:ext cx="1593322" cy="143486"/>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p:cNvCxnSpPr>
            <a:stCxn id="10" idx="2"/>
            <a:endCxn id="15" idx="1"/>
          </p:cNvCxnSpPr>
          <p:nvPr/>
        </p:nvCxnSpPr>
        <p:spPr bwMode="auto">
          <a:xfrm flipH="1">
            <a:off x="668985" y="4877389"/>
            <a:ext cx="1598759" cy="946647"/>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Straight Connector 30"/>
          <p:cNvCxnSpPr>
            <a:stCxn id="10" idx="2"/>
            <a:endCxn id="16" idx="0"/>
          </p:cNvCxnSpPr>
          <p:nvPr/>
        </p:nvCxnSpPr>
        <p:spPr bwMode="auto">
          <a:xfrm>
            <a:off x="2267744" y="4877389"/>
            <a:ext cx="63297" cy="992319"/>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p:cNvCxnSpPr>
            <a:stCxn id="10" idx="2"/>
            <a:endCxn id="14" idx="0"/>
          </p:cNvCxnSpPr>
          <p:nvPr/>
        </p:nvCxnSpPr>
        <p:spPr bwMode="auto">
          <a:xfrm flipH="1">
            <a:off x="2025412" y="4877389"/>
            <a:ext cx="242332" cy="508194"/>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a:stCxn id="10" idx="2"/>
            <a:endCxn id="18" idx="1"/>
          </p:cNvCxnSpPr>
          <p:nvPr/>
        </p:nvCxnSpPr>
        <p:spPr bwMode="auto">
          <a:xfrm>
            <a:off x="2267744" y="4877389"/>
            <a:ext cx="425152" cy="584775"/>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p:cNvCxnSpPr>
            <a:stCxn id="10" idx="2"/>
            <a:endCxn id="13" idx="2"/>
          </p:cNvCxnSpPr>
          <p:nvPr/>
        </p:nvCxnSpPr>
        <p:spPr bwMode="auto">
          <a:xfrm flipV="1">
            <a:off x="2267744" y="4589357"/>
            <a:ext cx="72008" cy="288032"/>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p:cNvCxnSpPr>
            <a:stCxn id="10" idx="2"/>
            <a:endCxn id="7" idx="4"/>
          </p:cNvCxnSpPr>
          <p:nvPr/>
        </p:nvCxnSpPr>
        <p:spPr bwMode="auto">
          <a:xfrm flipH="1" flipV="1">
            <a:off x="2056293" y="4593930"/>
            <a:ext cx="211451" cy="283459"/>
          </a:xfrm>
          <a:prstGeom prst="line">
            <a:avLst/>
          </a:prstGeom>
          <a:solidFill>
            <a:schemeClr val="accent1"/>
          </a:solidFill>
          <a:ln w="15875" cap="flat" cmpd="sng" algn="ctr">
            <a:solidFill>
              <a:schemeClr val="tx1"/>
            </a:solidFill>
            <a:prstDash val="dash"/>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7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19871" y="4296752"/>
            <a:ext cx="5544617" cy="1913629"/>
          </a:xfrm>
          <a:prstGeom prst="rect">
            <a:avLst/>
          </a:prstGeom>
          <a:solidFill>
            <a:schemeClr val="accent1"/>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0" name="Rectangle 79"/>
          <p:cNvSpPr/>
          <p:nvPr/>
        </p:nvSpPr>
        <p:spPr bwMode="auto">
          <a:xfrm>
            <a:off x="3419871" y="4656792"/>
            <a:ext cx="576065" cy="22059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smtClean="0">
              <a:ln>
                <a:noFill/>
              </a:ln>
              <a:solidFill>
                <a:schemeClr val="tx1"/>
              </a:solidFill>
              <a:effectLst/>
              <a:latin typeface="Times New Roman" pitchFamily="18" charset="0"/>
            </a:endParaRPr>
          </a:p>
        </p:txBody>
      </p:sp>
      <p:cxnSp>
        <p:nvCxnSpPr>
          <p:cNvPr id="81" name="Curved Connector 80"/>
          <p:cNvCxnSpPr>
            <a:stCxn id="10" idx="6"/>
          </p:cNvCxnSpPr>
          <p:nvPr/>
        </p:nvCxnSpPr>
        <p:spPr bwMode="auto">
          <a:xfrm flipV="1">
            <a:off x="3275856" y="4553095"/>
            <a:ext cx="1080120" cy="324294"/>
          </a:xfrm>
          <a:prstGeom prst="curvedConnector3">
            <a:avLst>
              <a:gd name="adj1" fmla="val 50000"/>
            </a:avLst>
          </a:prstGeom>
          <a:solidFill>
            <a:schemeClr val="accent1"/>
          </a:solidFill>
          <a:ln w="31750" cap="flat" cmpd="dbl" algn="ctr">
            <a:solidFill>
              <a:schemeClr val="accent2">
                <a:lumMod val="75000"/>
              </a:schemeClr>
            </a:solidFill>
            <a:prstDash val="dash"/>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114" name="TextBox 4113"/>
          <p:cNvSpPr txBox="1"/>
          <p:nvPr/>
        </p:nvSpPr>
        <p:spPr>
          <a:xfrm>
            <a:off x="3254772" y="2743036"/>
            <a:ext cx="813172" cy="253916"/>
          </a:xfrm>
          <a:prstGeom prst="rect">
            <a:avLst/>
          </a:prstGeom>
          <a:solidFill>
            <a:srgbClr val="FF66CC"/>
          </a:solidFill>
        </p:spPr>
        <p:txBody>
          <a:bodyPr wrap="square" rtlCol="0">
            <a:spAutoFit/>
          </a:bodyPr>
          <a:lstStyle/>
          <a:p>
            <a:r>
              <a:rPr kumimoji="1" lang="en-US" altLang="ja-JP" sz="1050" b="1" dirty="0" smtClean="0"/>
              <a:t>Additional</a:t>
            </a:r>
            <a:endParaRPr kumimoji="1" lang="ja-JP" altLang="en-US" sz="1050" b="1" dirty="0"/>
          </a:p>
        </p:txBody>
      </p:sp>
      <p:sp>
        <p:nvSpPr>
          <p:cNvPr id="32" name="テキスト ボックス 31"/>
          <p:cNvSpPr txBox="1"/>
          <p:nvPr/>
        </p:nvSpPr>
        <p:spPr>
          <a:xfrm>
            <a:off x="3215139" y="6248345"/>
            <a:ext cx="5798382" cy="276999"/>
          </a:xfrm>
          <a:prstGeom prst="rect">
            <a:avLst/>
          </a:prstGeom>
          <a:noFill/>
        </p:spPr>
        <p:txBody>
          <a:bodyPr wrap="none" rtlCol="0">
            <a:spAutoFit/>
          </a:bodyPr>
          <a:lstStyle/>
          <a:p>
            <a:r>
              <a:rPr lang="en-GB" altLang="ja-JP" dirty="0" smtClean="0"/>
              <a:t>Additional use case of temporal and flexible industrial network deployment (15-13-0654r1)</a:t>
            </a:r>
            <a:endParaRPr kumimoji="1" lang="en-GB" altLang="ja-JP" dirty="0"/>
          </a:p>
        </p:txBody>
      </p:sp>
      <p:sp>
        <p:nvSpPr>
          <p:cNvPr id="4098" name="Rectangle 2"/>
          <p:cNvSpPr>
            <a:spLocks noGrp="1" noChangeArrowheads="1"/>
          </p:cNvSpPr>
          <p:nvPr>
            <p:ph type="title"/>
          </p:nvPr>
        </p:nvSpPr>
        <p:spPr>
          <a:ln/>
        </p:spPr>
        <p:txBody>
          <a:bodyPr/>
          <a:lstStyle/>
          <a:p>
            <a:r>
              <a:rPr lang="en-US" altLang="ja-JP" sz="3200" dirty="0" smtClean="0"/>
              <a:t>Use Case: Flexible Deployment of Industrial Wireless Network </a:t>
            </a:r>
            <a:endParaRPr lang="ja-JP" altLang="ja-JP" sz="3200" dirty="0"/>
          </a:p>
        </p:txBody>
      </p:sp>
    </p:spTree>
    <p:extLst>
      <p:ext uri="{BB962C8B-B14F-4D97-AF65-F5344CB8AC3E}">
        <p14:creationId xmlns:p14="http://schemas.microsoft.com/office/powerpoint/2010/main" val="23966935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943000"/>
          </a:xfrm>
        </p:spPr>
        <p:txBody>
          <a:bodyPr/>
          <a:lstStyle/>
          <a:p>
            <a:r>
              <a:rPr lang="en-GB" altLang="ja-JP" sz="3200" dirty="0"/>
              <a:t>Use </a:t>
            </a:r>
            <a:r>
              <a:rPr lang="en-GB" altLang="ja-JP" sz="3200" dirty="0" smtClean="0"/>
              <a:t>Case</a:t>
            </a:r>
            <a:r>
              <a:rPr lang="en-GB" altLang="ja-JP" sz="3200" dirty="0"/>
              <a:t>: </a:t>
            </a:r>
            <a:r>
              <a:rPr lang="en-US" altLang="ja-JP" sz="3200" dirty="0" smtClean="0"/>
              <a:t>Infrastructure Monitoring</a:t>
            </a:r>
            <a:endParaRPr kumimoji="1" lang="ja-JP" altLang="en-US" sz="3200" dirty="0"/>
          </a:p>
        </p:txBody>
      </p:sp>
      <p:sp>
        <p:nvSpPr>
          <p:cNvPr id="4" name="日付プレースホルダー 3"/>
          <p:cNvSpPr>
            <a:spLocks noGrp="1"/>
          </p:cNvSpPr>
          <p:nvPr>
            <p:ph type="dt" sz="half" idx="10"/>
          </p:nvPr>
        </p:nvSpPr>
        <p:spPr/>
        <p:txBody>
          <a:bodyPr/>
          <a:lstStyle/>
          <a:p>
            <a:r>
              <a:rPr lang="en-US" altLang="ja-JP" smtClean="0"/>
              <a:t>9 May 2014</a:t>
            </a:r>
            <a:endParaRPr lang="en-US" altLang="ja-JP" dirty="0"/>
          </a:p>
        </p:txBody>
      </p:sp>
      <p:sp>
        <p:nvSpPr>
          <p:cNvPr id="5" name="フッター プレースホルダー 4"/>
          <p:cNvSpPr>
            <a:spLocks noGrp="1"/>
          </p:cNvSpPr>
          <p:nvPr>
            <p:ph type="ftr" sz="quarter" idx="11"/>
          </p:nvPr>
        </p:nvSpPr>
        <p:spPr/>
        <p:txBody>
          <a:bodyPr/>
          <a:lstStyle/>
          <a:p>
            <a:r>
              <a:rPr lang="en-US" altLang="ja-JP" smtClean="0"/>
              <a:t>M Ariyoshi (ATR)</a:t>
            </a:r>
            <a:endParaRPr lang="en-US" altLang="ja-JP" dirty="0"/>
          </a:p>
        </p:txBody>
      </p:sp>
      <p:sp>
        <p:nvSpPr>
          <p:cNvPr id="6" name="スライド番号プレースホルダー 5"/>
          <p:cNvSpPr>
            <a:spLocks noGrp="1"/>
          </p:cNvSpPr>
          <p:nvPr>
            <p:ph type="sldNum" sz="quarter" idx="12"/>
          </p:nvPr>
        </p:nvSpPr>
        <p:spPr/>
        <p:txBody>
          <a:bodyPr/>
          <a:lstStyle/>
          <a:p>
            <a:r>
              <a:rPr lang="en-US" altLang="ja-JP" dirty="0" smtClean="0"/>
              <a:t>Slide </a:t>
            </a:r>
            <a:fld id="{8242A585-2600-43B1-ABC9-06D037E96BAE}" type="slidenum">
              <a:rPr lang="en-US" altLang="ja-JP" smtClean="0"/>
              <a:pPr/>
              <a:t>7</a:t>
            </a:fld>
            <a:endParaRPr lang="en-US" altLang="ja-JP" dirty="0"/>
          </a:p>
        </p:txBody>
      </p:sp>
      <p:sp>
        <p:nvSpPr>
          <p:cNvPr id="73" name="テキスト ボックス 72"/>
          <p:cNvSpPr txBox="1"/>
          <p:nvPr/>
        </p:nvSpPr>
        <p:spPr>
          <a:xfrm>
            <a:off x="4564705" y="6178890"/>
            <a:ext cx="4392549" cy="276999"/>
          </a:xfrm>
          <a:prstGeom prst="rect">
            <a:avLst/>
          </a:prstGeom>
          <a:noFill/>
        </p:spPr>
        <p:txBody>
          <a:bodyPr wrap="none" rtlCol="0">
            <a:spAutoFit/>
          </a:bodyPr>
          <a:lstStyle/>
          <a:p>
            <a:r>
              <a:rPr lang="en-US" altLang="ja-JP" dirty="0">
                <a:ea typeface="ＭＳ Ｐゴシック" pitchFamily="50" charset="-128"/>
              </a:rPr>
              <a:t>Proposal of  radio resource management </a:t>
            </a:r>
            <a:r>
              <a:rPr lang="en-US" altLang="ja-JP" dirty="0" smtClean="0">
                <a:ea typeface="ＭＳ Ｐゴシック" pitchFamily="50" charset="-128"/>
              </a:rPr>
              <a:t>architecture(15-13-0285r1)</a:t>
            </a:r>
            <a:endParaRPr kumimoji="1" lang="ja-JP" alt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772816"/>
            <a:ext cx="3773414"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正方形/長方形 26"/>
          <p:cNvSpPr/>
          <p:nvPr/>
        </p:nvSpPr>
        <p:spPr>
          <a:xfrm>
            <a:off x="5652543" y="3346368"/>
            <a:ext cx="2160241" cy="1002520"/>
          </a:xfrm>
          <a:prstGeom prst="rect">
            <a:avLst/>
          </a:prstGeom>
          <a:solidFill>
            <a:srgbClr val="FFC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8" name="正方形/長方形 27"/>
          <p:cNvSpPr/>
          <p:nvPr/>
        </p:nvSpPr>
        <p:spPr>
          <a:xfrm>
            <a:off x="5652543" y="1805481"/>
            <a:ext cx="2160241" cy="900874"/>
          </a:xfrm>
          <a:prstGeom prst="rect">
            <a:avLst/>
          </a:prstGeom>
          <a:solidFill>
            <a:srgbClr val="92D05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dirty="0" smtClean="0">
              <a:solidFill>
                <a:schemeClr val="tx1"/>
              </a:solidFill>
              <a:latin typeface="Times New Roman" pitchFamily="18" charset="0"/>
              <a:cs typeface="Times New Roman" pitchFamily="18" charset="0"/>
            </a:endParaRPr>
          </a:p>
        </p:txBody>
      </p:sp>
      <p:sp>
        <p:nvSpPr>
          <p:cNvPr id="29" name="正方形/長方形 28"/>
          <p:cNvSpPr/>
          <p:nvPr/>
        </p:nvSpPr>
        <p:spPr>
          <a:xfrm>
            <a:off x="5984329" y="1833694"/>
            <a:ext cx="1545616" cy="307777"/>
          </a:xfrm>
          <a:prstGeom prst="rect">
            <a:avLst/>
          </a:prstGeom>
        </p:spPr>
        <p:txBody>
          <a:bodyPr wrap="none">
            <a:spAutoFit/>
          </a:bodyPr>
          <a:lstStyle/>
          <a:p>
            <a:pPr algn="ctr"/>
            <a:r>
              <a:rPr lang="en-US" altLang="ja-JP" sz="1400" smtClean="0">
                <a:cs typeface="Times New Roman" pitchFamily="18" charset="0"/>
              </a:rPr>
              <a:t>Application Server</a:t>
            </a:r>
            <a:endParaRPr lang="en-US" altLang="ja-JP" sz="1400" dirty="0">
              <a:cs typeface="Times New Roman" pitchFamily="18" charset="0"/>
            </a:endParaRPr>
          </a:p>
        </p:txBody>
      </p:sp>
      <p:sp>
        <p:nvSpPr>
          <p:cNvPr id="30" name="正方形/長方形 29"/>
          <p:cNvSpPr/>
          <p:nvPr/>
        </p:nvSpPr>
        <p:spPr>
          <a:xfrm>
            <a:off x="5968624" y="2306889"/>
            <a:ext cx="1556128" cy="31042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Status Management</a:t>
            </a:r>
            <a:endParaRPr kumimoji="1" lang="ja-JP" altLang="en-US" dirty="0" smtClean="0">
              <a:solidFill>
                <a:schemeClr val="tx1"/>
              </a:solidFill>
              <a:latin typeface="Times New Roman" pitchFamily="18" charset="0"/>
              <a:cs typeface="Times New Roman" pitchFamily="18" charset="0"/>
            </a:endParaRPr>
          </a:p>
        </p:txBody>
      </p:sp>
      <p:sp>
        <p:nvSpPr>
          <p:cNvPr id="31" name="正方形/長方形 30"/>
          <p:cNvSpPr/>
          <p:nvPr/>
        </p:nvSpPr>
        <p:spPr>
          <a:xfrm>
            <a:off x="5436520" y="5041719"/>
            <a:ext cx="2565400" cy="1051577"/>
          </a:xfrm>
          <a:prstGeom prst="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dirty="0" smtClean="0">
              <a:solidFill>
                <a:schemeClr val="tx1"/>
              </a:solidFill>
              <a:latin typeface="Times New Roman" pitchFamily="18" charset="0"/>
              <a:cs typeface="Times New Roman" pitchFamily="18" charset="0"/>
            </a:endParaRPr>
          </a:p>
          <a:p>
            <a:pPr algn="ctr"/>
            <a:endParaRPr lang="en-US" altLang="ja-JP" dirty="0" smtClean="0">
              <a:solidFill>
                <a:schemeClr val="tx1"/>
              </a:solidFill>
              <a:latin typeface="Times New Roman" pitchFamily="18" charset="0"/>
              <a:cs typeface="Times New Roman" pitchFamily="18" charset="0"/>
            </a:endParaRPr>
          </a:p>
          <a:p>
            <a:pPr algn="ctr"/>
            <a:endParaRPr lang="ja-JP" altLang="en-US" dirty="0" smtClean="0">
              <a:solidFill>
                <a:schemeClr val="tx1"/>
              </a:solidFill>
              <a:latin typeface="Times New Roman" pitchFamily="18" charset="0"/>
              <a:cs typeface="Times New Roman" pitchFamily="18" charset="0"/>
            </a:endParaRPr>
          </a:p>
        </p:txBody>
      </p:sp>
      <p:sp>
        <p:nvSpPr>
          <p:cNvPr id="32" name="正方形/長方形 31"/>
          <p:cNvSpPr/>
          <p:nvPr/>
        </p:nvSpPr>
        <p:spPr>
          <a:xfrm>
            <a:off x="6009873" y="5126822"/>
            <a:ext cx="1241878" cy="307777"/>
          </a:xfrm>
          <a:prstGeom prst="rect">
            <a:avLst/>
          </a:prstGeom>
        </p:spPr>
        <p:txBody>
          <a:bodyPr wrap="none">
            <a:spAutoFit/>
          </a:bodyPr>
          <a:lstStyle/>
          <a:p>
            <a:pPr algn="ctr"/>
            <a:r>
              <a:rPr lang="en-US" altLang="ja-JP" sz="1400" dirty="0">
                <a:cs typeface="Times New Roman" pitchFamily="18" charset="0"/>
              </a:rPr>
              <a:t>Wireless </a:t>
            </a:r>
            <a:r>
              <a:rPr lang="en-US" altLang="ja-JP" sz="1400" dirty="0" smtClean="0">
                <a:cs typeface="Times New Roman" pitchFamily="18" charset="0"/>
              </a:rPr>
              <a:t>Node</a:t>
            </a:r>
            <a:endParaRPr lang="en-US" altLang="ja-JP" sz="1400" dirty="0">
              <a:cs typeface="Times New Roman" pitchFamily="18" charset="0"/>
            </a:endParaRPr>
          </a:p>
        </p:txBody>
      </p:sp>
      <p:sp>
        <p:nvSpPr>
          <p:cNvPr id="33" name="正方形/長方形 32"/>
          <p:cNvSpPr/>
          <p:nvPr/>
        </p:nvSpPr>
        <p:spPr>
          <a:xfrm>
            <a:off x="5891071" y="3346368"/>
            <a:ext cx="1606529" cy="523220"/>
          </a:xfrm>
          <a:prstGeom prst="rect">
            <a:avLst/>
          </a:prstGeom>
        </p:spPr>
        <p:txBody>
          <a:bodyPr wrap="none">
            <a:spAutoFit/>
          </a:bodyPr>
          <a:lstStyle/>
          <a:p>
            <a:pPr algn="ctr"/>
            <a:r>
              <a:rPr lang="en-US" altLang="ja-JP" sz="1400" dirty="0" smtClean="0">
                <a:cs typeface="Times New Roman" pitchFamily="18" charset="0"/>
              </a:rPr>
              <a:t>Radio Resource </a:t>
            </a:r>
          </a:p>
          <a:p>
            <a:pPr algn="ctr"/>
            <a:r>
              <a:rPr lang="en-US" altLang="ja-JP" sz="1400" dirty="0" smtClean="0">
                <a:cs typeface="Times New Roman" pitchFamily="18" charset="0"/>
              </a:rPr>
              <a:t>Management Entity</a:t>
            </a:r>
            <a:endParaRPr lang="en-US" altLang="ja-JP" sz="1400" dirty="0">
              <a:cs typeface="Times New Roman" pitchFamily="18" charset="0"/>
            </a:endParaRPr>
          </a:p>
        </p:txBody>
      </p:sp>
      <p:sp>
        <p:nvSpPr>
          <p:cNvPr id="34" name="正方形/長方形 33"/>
          <p:cNvSpPr/>
          <p:nvPr/>
        </p:nvSpPr>
        <p:spPr>
          <a:xfrm>
            <a:off x="5868568" y="3923213"/>
            <a:ext cx="1671221" cy="331872"/>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Optimization  Function</a:t>
            </a:r>
            <a:endParaRPr kumimoji="1" lang="ja-JP" altLang="en-US" dirty="0" smtClean="0">
              <a:solidFill>
                <a:schemeClr val="tx1"/>
              </a:solidFill>
              <a:latin typeface="Times New Roman" pitchFamily="18" charset="0"/>
              <a:cs typeface="Times New Roman" pitchFamily="18" charset="0"/>
            </a:endParaRPr>
          </a:p>
        </p:txBody>
      </p:sp>
      <p:sp>
        <p:nvSpPr>
          <p:cNvPr id="35" name="右矢印 34"/>
          <p:cNvSpPr/>
          <p:nvPr/>
        </p:nvSpPr>
        <p:spPr>
          <a:xfrm rot="5400000">
            <a:off x="6713857" y="298769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6" name="右矢印 35"/>
          <p:cNvSpPr/>
          <p:nvPr/>
        </p:nvSpPr>
        <p:spPr>
          <a:xfrm rot="16200000" flipV="1">
            <a:off x="6417643" y="2975819"/>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7" name="右矢印 36"/>
          <p:cNvSpPr/>
          <p:nvPr/>
        </p:nvSpPr>
        <p:spPr>
          <a:xfrm rot="5400000">
            <a:off x="6713857" y="460119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8" name="右矢印 37"/>
          <p:cNvSpPr/>
          <p:nvPr/>
        </p:nvSpPr>
        <p:spPr>
          <a:xfrm rot="16200000" flipV="1">
            <a:off x="6409018" y="4589311"/>
            <a:ext cx="348757" cy="167126"/>
          </a:xfrm>
          <a:prstGeom prst="rightArrow">
            <a:avLst/>
          </a:prstGeom>
          <a:solidFill>
            <a:srgbClr val="FF00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mtClean="0">
              <a:solidFill>
                <a:schemeClr val="tx1"/>
              </a:solidFill>
              <a:latin typeface="Times New Roman" pitchFamily="18" charset="0"/>
              <a:cs typeface="Times New Roman" pitchFamily="18" charset="0"/>
            </a:endParaRPr>
          </a:p>
        </p:txBody>
      </p:sp>
      <p:sp>
        <p:nvSpPr>
          <p:cNvPr id="39" name="正方形/長方形 38"/>
          <p:cNvSpPr/>
          <p:nvPr/>
        </p:nvSpPr>
        <p:spPr>
          <a:xfrm>
            <a:off x="5515260" y="5506607"/>
            <a:ext cx="1180176"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Radio Resource</a:t>
            </a:r>
          </a:p>
          <a:p>
            <a:pPr algn="ctr"/>
            <a:r>
              <a:rPr kumimoji="1" lang="en-US" altLang="ja-JP" dirty="0" smtClean="0">
                <a:solidFill>
                  <a:schemeClr val="tx1"/>
                </a:solidFill>
                <a:latin typeface="Times New Roman" pitchFamily="18" charset="0"/>
                <a:cs typeface="Times New Roman" pitchFamily="18" charset="0"/>
              </a:rPr>
              <a:t>Measurement</a:t>
            </a:r>
            <a:endParaRPr kumimoji="1" lang="ja-JP" altLang="en-US" dirty="0" smtClean="0">
              <a:solidFill>
                <a:schemeClr val="tx1"/>
              </a:solidFill>
              <a:latin typeface="Times New Roman" pitchFamily="18" charset="0"/>
              <a:cs typeface="Times New Roman" pitchFamily="18" charset="0"/>
            </a:endParaRPr>
          </a:p>
        </p:txBody>
      </p:sp>
      <p:sp>
        <p:nvSpPr>
          <p:cNvPr id="40" name="正方形/長方形 39"/>
          <p:cNvSpPr/>
          <p:nvPr/>
        </p:nvSpPr>
        <p:spPr>
          <a:xfrm>
            <a:off x="6993808" y="2780928"/>
            <a:ext cx="1609287" cy="523220"/>
          </a:xfrm>
          <a:prstGeom prst="rect">
            <a:avLst/>
          </a:prstGeom>
        </p:spPr>
        <p:txBody>
          <a:bodyPr wrap="none">
            <a:spAutoFit/>
          </a:bodyPr>
          <a:lstStyle/>
          <a:p>
            <a:r>
              <a:rPr lang="en-US" altLang="ja-JP" sz="1400" dirty="0" smtClean="0">
                <a:cs typeface="Times New Roman" pitchFamily="18" charset="0"/>
              </a:rPr>
              <a:t>desired  </a:t>
            </a:r>
            <a:r>
              <a:rPr lang="en-US" altLang="ja-JP" sz="1400" dirty="0" err="1" smtClean="0">
                <a:cs typeface="Times New Roman" pitchFamily="18" charset="0"/>
              </a:rPr>
              <a:t>QoS</a:t>
            </a:r>
            <a:endParaRPr lang="en-US" altLang="ja-JP" sz="1400" dirty="0" smtClean="0">
              <a:cs typeface="Times New Roman" pitchFamily="18" charset="0"/>
            </a:endParaRPr>
          </a:p>
          <a:p>
            <a:r>
              <a:rPr lang="en-US" altLang="ja-JP" sz="1400" dirty="0">
                <a:cs typeface="Times New Roman" pitchFamily="18" charset="0"/>
              </a:rPr>
              <a:t>(</a:t>
            </a:r>
            <a:r>
              <a:rPr lang="en-US" altLang="ja-JP" sz="1400" dirty="0" smtClean="0">
                <a:cs typeface="Times New Roman" pitchFamily="18" charset="0"/>
              </a:rPr>
              <a:t>data rate, delay, ...)</a:t>
            </a:r>
          </a:p>
        </p:txBody>
      </p:sp>
      <p:sp>
        <p:nvSpPr>
          <p:cNvPr id="41" name="正方形/長方形 40"/>
          <p:cNvSpPr/>
          <p:nvPr/>
        </p:nvSpPr>
        <p:spPr>
          <a:xfrm>
            <a:off x="6681412" y="5506607"/>
            <a:ext cx="1248500" cy="48614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latin typeface="Times New Roman" pitchFamily="18" charset="0"/>
                <a:cs typeface="Times New Roman" pitchFamily="18" charset="0"/>
              </a:rPr>
              <a:t>Configuration</a:t>
            </a:r>
          </a:p>
          <a:p>
            <a:pPr algn="ctr"/>
            <a:r>
              <a:rPr kumimoji="1" lang="en-US" altLang="ja-JP" dirty="0" smtClean="0">
                <a:solidFill>
                  <a:schemeClr val="tx1"/>
                </a:solidFill>
                <a:latin typeface="Times New Roman" pitchFamily="18" charset="0"/>
                <a:cs typeface="Times New Roman" pitchFamily="18" charset="0"/>
              </a:rPr>
              <a:t>Modification</a:t>
            </a:r>
            <a:endParaRPr kumimoji="1" lang="ja-JP" altLang="en-US" dirty="0" smtClean="0">
              <a:solidFill>
                <a:schemeClr val="tx1"/>
              </a:solidFill>
              <a:latin typeface="Times New Roman" pitchFamily="18" charset="0"/>
              <a:cs typeface="Times New Roman" pitchFamily="18" charset="0"/>
            </a:endParaRPr>
          </a:p>
        </p:txBody>
      </p:sp>
      <p:sp>
        <p:nvSpPr>
          <p:cNvPr id="42" name="正方形/長方形 41"/>
          <p:cNvSpPr/>
          <p:nvPr/>
        </p:nvSpPr>
        <p:spPr>
          <a:xfrm>
            <a:off x="4545536" y="2780928"/>
            <a:ext cx="2000869" cy="523220"/>
          </a:xfrm>
          <a:prstGeom prst="rect">
            <a:avLst/>
          </a:prstGeom>
        </p:spPr>
        <p:txBody>
          <a:bodyPr wrap="none">
            <a:spAutoFit/>
          </a:bodyPr>
          <a:lstStyle/>
          <a:p>
            <a:r>
              <a:rPr lang="en-US" altLang="ja-JP" sz="1400" dirty="0" smtClean="0">
                <a:cs typeface="Times New Roman" pitchFamily="18" charset="0"/>
              </a:rPr>
              <a:t>  network condition</a:t>
            </a:r>
          </a:p>
          <a:p>
            <a:r>
              <a:rPr lang="en-US" altLang="ja-JP" sz="1400" dirty="0" smtClean="0">
                <a:cs typeface="Times New Roman" pitchFamily="18" charset="0"/>
              </a:rPr>
              <a:t>(maximum data rate, …)</a:t>
            </a:r>
          </a:p>
        </p:txBody>
      </p:sp>
      <p:sp>
        <p:nvSpPr>
          <p:cNvPr id="43" name="正方形/長方形 42"/>
          <p:cNvSpPr/>
          <p:nvPr/>
        </p:nvSpPr>
        <p:spPr>
          <a:xfrm>
            <a:off x="4473528" y="4446491"/>
            <a:ext cx="2006831" cy="523220"/>
          </a:xfrm>
          <a:prstGeom prst="rect">
            <a:avLst/>
          </a:prstGeom>
        </p:spPr>
        <p:txBody>
          <a:bodyPr wrap="none">
            <a:spAutoFit/>
          </a:bodyPr>
          <a:lstStyle/>
          <a:p>
            <a:r>
              <a:rPr lang="en-US" altLang="ja-JP" sz="1400" dirty="0" smtClean="0">
                <a:cs typeface="Times New Roman" pitchFamily="18" charset="0"/>
              </a:rPr>
              <a:t>      measurement result</a:t>
            </a:r>
          </a:p>
          <a:p>
            <a:r>
              <a:rPr lang="en-US" altLang="ja-JP" sz="1400" dirty="0" smtClean="0">
                <a:cs typeface="Times New Roman" pitchFamily="18" charset="0"/>
              </a:rPr>
              <a:t>(interference, battery, …)</a:t>
            </a:r>
          </a:p>
        </p:txBody>
      </p:sp>
      <p:sp>
        <p:nvSpPr>
          <p:cNvPr id="44" name="正方形/長方形 43"/>
          <p:cNvSpPr/>
          <p:nvPr/>
        </p:nvSpPr>
        <p:spPr>
          <a:xfrm>
            <a:off x="6928099" y="4417948"/>
            <a:ext cx="2180405" cy="523220"/>
          </a:xfrm>
          <a:prstGeom prst="rect">
            <a:avLst/>
          </a:prstGeom>
        </p:spPr>
        <p:txBody>
          <a:bodyPr wrap="none">
            <a:spAutoFit/>
          </a:bodyPr>
          <a:lstStyle/>
          <a:p>
            <a:r>
              <a:rPr lang="en-US" altLang="ja-JP" sz="1400" dirty="0" smtClean="0">
                <a:cs typeface="Times New Roman" pitchFamily="18" charset="0"/>
              </a:rPr>
              <a:t>communication parameters</a:t>
            </a:r>
          </a:p>
          <a:p>
            <a:r>
              <a:rPr lang="en-US" altLang="ja-JP" sz="1400" dirty="0" smtClean="0">
                <a:cs typeface="Times New Roman" pitchFamily="18" charset="0"/>
              </a:rPr>
              <a:t>(interval, topology, ...)</a:t>
            </a:r>
          </a:p>
        </p:txBody>
      </p:sp>
    </p:spTree>
    <p:extLst>
      <p:ext uri="{BB962C8B-B14F-4D97-AF65-F5344CB8AC3E}">
        <p14:creationId xmlns:p14="http://schemas.microsoft.com/office/powerpoint/2010/main" val="24299431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685800"/>
            <a:ext cx="8064896" cy="870992"/>
          </a:xfrm>
        </p:spPr>
        <p:txBody>
          <a:bodyPr/>
          <a:lstStyle/>
          <a:p>
            <a:r>
              <a:rPr lang="en-GB" altLang="ja-JP" sz="3200" dirty="0" smtClean="0"/>
              <a:t>Radio Resource Measurement and Management</a:t>
            </a:r>
            <a:endParaRPr kumimoji="1" lang="en-GB" altLang="ja-JP" sz="3200" dirty="0"/>
          </a:p>
        </p:txBody>
      </p:sp>
      <p:sp>
        <p:nvSpPr>
          <p:cNvPr id="3" name="日付プレースホルダー 2"/>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4" name="フッター プレースホルダー 3"/>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5" name="スライド番号プレースホルダー 4"/>
          <p:cNvSpPr>
            <a:spLocks noGrp="1"/>
          </p:cNvSpPr>
          <p:nvPr>
            <p:ph type="sldNum" sz="quarter" idx="12"/>
          </p:nvPr>
        </p:nvSpPr>
        <p:spPr>
          <a:xfrm>
            <a:off x="4393695" y="6475413"/>
            <a:ext cx="432811" cy="184666"/>
          </a:xfrm>
        </p:spPr>
        <p:txBody>
          <a:bodyPr/>
          <a:lstStyle/>
          <a:p>
            <a:r>
              <a:rPr lang="en-GB" altLang="ja-JP" dirty="0" smtClean="0"/>
              <a:t>Slide </a:t>
            </a:r>
            <a:fld id="{F80C6039-A5FA-4F5B-9853-58798A63706D}" type="slidenum">
              <a:rPr lang="en-GB" altLang="ja-JP" smtClean="0"/>
              <a:pPr/>
              <a:t>8</a:t>
            </a:fld>
            <a:endParaRPr lang="en-GB" altLang="ja-JP"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565257"/>
            <a:ext cx="6148733" cy="4609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テキスト ボックス 8"/>
          <p:cNvSpPr txBox="1"/>
          <p:nvPr/>
        </p:nvSpPr>
        <p:spPr>
          <a:xfrm>
            <a:off x="3215139" y="6248345"/>
            <a:ext cx="5798382" cy="276999"/>
          </a:xfrm>
          <a:prstGeom prst="rect">
            <a:avLst/>
          </a:prstGeom>
          <a:noFill/>
        </p:spPr>
        <p:txBody>
          <a:bodyPr wrap="none" rtlCol="0">
            <a:spAutoFit/>
          </a:bodyPr>
          <a:lstStyle/>
          <a:p>
            <a:r>
              <a:rPr lang="en-GB" altLang="ja-JP" dirty="0" smtClean="0"/>
              <a:t>Additional use case of temporal and flexible industrial network deployment (15-13-0654r1)</a:t>
            </a:r>
            <a:endParaRPr kumimoji="1" lang="en-GB" altLang="ja-JP" dirty="0"/>
          </a:p>
        </p:txBody>
      </p:sp>
    </p:spTree>
    <p:extLst>
      <p:ext uri="{BB962C8B-B14F-4D97-AF65-F5344CB8AC3E}">
        <p14:creationId xmlns:p14="http://schemas.microsoft.com/office/powerpoint/2010/main" val="2263439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GB" dirty="0" smtClean="0"/>
              <a:t>Key Functions for RRMM</a:t>
            </a:r>
            <a:endParaRPr lang="en-GB" dirty="0"/>
          </a:p>
        </p:txBody>
      </p:sp>
      <p:sp>
        <p:nvSpPr>
          <p:cNvPr id="3" name="コンテンツ プレースホルダー 2"/>
          <p:cNvSpPr>
            <a:spLocks noGrp="1"/>
          </p:cNvSpPr>
          <p:nvPr>
            <p:ph idx="1"/>
          </p:nvPr>
        </p:nvSpPr>
        <p:spPr>
          <a:xfrm>
            <a:off x="685800" y="1981200"/>
            <a:ext cx="7772400" cy="4400128"/>
          </a:xfrm>
        </p:spPr>
        <p:txBody>
          <a:bodyPr>
            <a:normAutofit fontScale="55000" lnSpcReduction="20000"/>
          </a:bodyPr>
          <a:lstStyle/>
          <a:p>
            <a:r>
              <a:rPr lang="en-GB" dirty="0" smtClean="0">
                <a:latin typeface="+mj-lt"/>
              </a:rPr>
              <a:t>Measurement related functions:</a:t>
            </a:r>
          </a:p>
          <a:p>
            <a:pPr lvl="1"/>
            <a:r>
              <a:rPr lang="en-US" sz="2900" dirty="0" smtClean="0">
                <a:latin typeface="+mj-lt"/>
              </a:rPr>
              <a:t>An enhanced function on the Receiver Energy Detection defined in 802.15.4</a:t>
            </a:r>
            <a:endParaRPr lang="en-GB" sz="2900" dirty="0" smtClean="0">
              <a:latin typeface="+mj-lt"/>
            </a:endParaRPr>
          </a:p>
          <a:p>
            <a:pPr lvl="1"/>
            <a:r>
              <a:rPr lang="en-GB" sz="2900" dirty="0" smtClean="0">
                <a:latin typeface="+mj-lt"/>
              </a:rPr>
              <a:t>A function to get knowledge about radio resource </a:t>
            </a:r>
            <a:r>
              <a:rPr lang="en-GB" sz="2900" dirty="0" smtClean="0">
                <a:latin typeface="+mj-lt"/>
              </a:rPr>
              <a:t>utilization </a:t>
            </a:r>
            <a:r>
              <a:rPr lang="en-GB" sz="2900" dirty="0" smtClean="0">
                <a:latin typeface="+mj-lt"/>
              </a:rPr>
              <a:t>ratio, which can be calculated from channel load information</a:t>
            </a:r>
          </a:p>
          <a:p>
            <a:pPr lvl="1"/>
            <a:r>
              <a:rPr lang="en-GB" sz="2900" dirty="0" smtClean="0">
                <a:latin typeface="+mj-lt"/>
              </a:rPr>
              <a:t>Measurements for </a:t>
            </a:r>
            <a:r>
              <a:rPr lang="en-GB" sz="2900" dirty="0" err="1" smtClean="0">
                <a:latin typeface="+mj-lt"/>
              </a:rPr>
              <a:t>QoS</a:t>
            </a:r>
            <a:r>
              <a:rPr lang="en-GB" sz="2900" dirty="0" smtClean="0">
                <a:latin typeface="+mj-lt"/>
              </a:rPr>
              <a:t> related metrics, including packet error rate and delay</a:t>
            </a:r>
          </a:p>
          <a:p>
            <a:pPr lvl="1"/>
            <a:r>
              <a:rPr lang="en-GB" sz="2900" dirty="0" smtClean="0">
                <a:latin typeface="+mj-lt"/>
              </a:rPr>
              <a:t>Measurements for link quality related metrics, including RSSI and LQI</a:t>
            </a:r>
          </a:p>
          <a:p>
            <a:pPr lvl="1"/>
            <a:endParaRPr lang="en-GB" sz="2900" dirty="0" smtClean="0">
              <a:latin typeface="+mj-lt"/>
            </a:endParaRPr>
          </a:p>
          <a:p>
            <a:r>
              <a:rPr lang="en-GB" dirty="0" smtClean="0">
                <a:latin typeface="+mj-lt"/>
              </a:rPr>
              <a:t>Management functions:</a:t>
            </a:r>
          </a:p>
          <a:p>
            <a:pPr lvl="1"/>
            <a:r>
              <a:rPr lang="en-GB" sz="2900" dirty="0" smtClean="0">
                <a:latin typeface="+mj-lt"/>
              </a:rPr>
              <a:t>Advanced channel selection for </a:t>
            </a:r>
            <a:r>
              <a:rPr lang="en-GB" sz="2900" dirty="0" smtClean="0">
                <a:latin typeface="+mj-lt"/>
              </a:rPr>
              <a:t>optimizing </a:t>
            </a:r>
            <a:r>
              <a:rPr lang="en-GB" sz="2900" dirty="0" smtClean="0">
                <a:latin typeface="+mj-lt"/>
              </a:rPr>
              <a:t>spectrum resources </a:t>
            </a:r>
            <a:r>
              <a:rPr lang="en-GB" sz="2900" dirty="0" smtClean="0">
                <a:latin typeface="+mj-lt"/>
              </a:rPr>
              <a:t>utilization </a:t>
            </a:r>
            <a:r>
              <a:rPr lang="en-GB" sz="2900" dirty="0" smtClean="0">
                <a:latin typeface="+mj-lt"/>
              </a:rPr>
              <a:t>for WPANs, such as adaptive frequency selection</a:t>
            </a:r>
          </a:p>
          <a:p>
            <a:pPr lvl="1"/>
            <a:r>
              <a:rPr lang="en-GB" sz="2900" dirty="0" smtClean="0">
                <a:latin typeface="+mj-lt"/>
              </a:rPr>
              <a:t>Transmit power control</a:t>
            </a:r>
          </a:p>
          <a:p>
            <a:pPr lvl="1"/>
            <a:r>
              <a:rPr lang="en-GB" sz="2900" dirty="0" smtClean="0">
                <a:latin typeface="+mj-lt"/>
              </a:rPr>
              <a:t>Intelligent radio resource control within the operating PAN</a:t>
            </a:r>
          </a:p>
          <a:p>
            <a:pPr lvl="1"/>
            <a:endParaRPr lang="en-GB" sz="2900" dirty="0" smtClean="0">
              <a:latin typeface="+mj-lt"/>
            </a:endParaRPr>
          </a:p>
          <a:p>
            <a:r>
              <a:rPr lang="en-US" dirty="0" smtClean="0">
                <a:latin typeface="+mj-lt"/>
              </a:rPr>
              <a:t>Messaging for collecting/distributing information</a:t>
            </a:r>
          </a:p>
          <a:p>
            <a:pPr lvl="1"/>
            <a:r>
              <a:rPr lang="en-GB" sz="2900" dirty="0" smtClean="0">
                <a:latin typeface="+mj-lt"/>
              </a:rPr>
              <a:t>Collecting/exchanging the measured information to/with PAN coordinator</a:t>
            </a:r>
            <a:endParaRPr lang="en-GB" sz="2900" dirty="0">
              <a:latin typeface="+mj-lt"/>
            </a:endParaRPr>
          </a:p>
          <a:p>
            <a:pPr lvl="1"/>
            <a:r>
              <a:rPr lang="en-GB" sz="2900" dirty="0">
                <a:latin typeface="+mj-lt"/>
              </a:rPr>
              <a:t>Conveying management </a:t>
            </a:r>
            <a:r>
              <a:rPr lang="en-GB" sz="2900" dirty="0" smtClean="0">
                <a:latin typeface="+mj-lt"/>
              </a:rPr>
              <a:t>commands/information</a:t>
            </a:r>
            <a:endParaRPr lang="en-GB" sz="2900" dirty="0">
              <a:latin typeface="+mj-lt"/>
            </a:endParaRPr>
          </a:p>
        </p:txBody>
      </p:sp>
      <p:sp>
        <p:nvSpPr>
          <p:cNvPr id="4" name="日付プレースホルダー 3"/>
          <p:cNvSpPr>
            <a:spLocks noGrp="1"/>
          </p:cNvSpPr>
          <p:nvPr>
            <p:ph type="dt" sz="half" idx="10"/>
          </p:nvPr>
        </p:nvSpPr>
        <p:spPr>
          <a:xfrm>
            <a:off x="685800" y="378281"/>
            <a:ext cx="1600200" cy="215444"/>
          </a:xfrm>
        </p:spPr>
        <p:txBody>
          <a:bodyPr/>
          <a:lstStyle/>
          <a:p>
            <a:r>
              <a:rPr lang="en-US" altLang="ja-JP" smtClean="0"/>
              <a:t>9 May 2014</a:t>
            </a:r>
            <a:endParaRPr lang="en-GB" altLang="ja-JP" dirty="0"/>
          </a:p>
        </p:txBody>
      </p:sp>
      <p:sp>
        <p:nvSpPr>
          <p:cNvPr id="5" name="フッター プレースホルダー 4"/>
          <p:cNvSpPr>
            <a:spLocks noGrp="1"/>
          </p:cNvSpPr>
          <p:nvPr>
            <p:ph type="ftr" sz="quarter" idx="11"/>
          </p:nvPr>
        </p:nvSpPr>
        <p:spPr>
          <a:xfrm>
            <a:off x="5486400" y="6475413"/>
            <a:ext cx="3124200" cy="184666"/>
          </a:xfrm>
        </p:spPr>
        <p:txBody>
          <a:bodyPr/>
          <a:lstStyle/>
          <a:p>
            <a:r>
              <a:rPr lang="pl-PL" altLang="ja-JP" smtClean="0"/>
              <a:t>M Ariyoshi (ATR)</a:t>
            </a:r>
            <a:endParaRPr lang="en-GB" altLang="ja-JP" dirty="0"/>
          </a:p>
        </p:txBody>
      </p:sp>
      <p:sp>
        <p:nvSpPr>
          <p:cNvPr id="6" name="スライド番号プレースホルダー 5"/>
          <p:cNvSpPr>
            <a:spLocks noGrp="1"/>
          </p:cNvSpPr>
          <p:nvPr>
            <p:ph type="sldNum" sz="quarter" idx="12"/>
          </p:nvPr>
        </p:nvSpPr>
        <p:spPr>
          <a:xfrm>
            <a:off x="4393695" y="6475413"/>
            <a:ext cx="432811" cy="184666"/>
          </a:xfrm>
        </p:spPr>
        <p:txBody>
          <a:bodyPr/>
          <a:lstStyle/>
          <a:p>
            <a:r>
              <a:rPr lang="en-GB" altLang="ja-JP" dirty="0" smtClean="0"/>
              <a:t>Slide </a:t>
            </a:r>
            <a:fld id="{8242A585-2600-43B1-ABC9-06D037E96BAE}" type="slidenum">
              <a:rPr lang="en-GB" altLang="ja-JP" smtClean="0"/>
              <a:pPr/>
              <a:t>9</a:t>
            </a:fld>
            <a:endParaRPr lang="en-GB" altLang="ja-JP" dirty="0"/>
          </a:p>
        </p:txBody>
      </p:sp>
    </p:spTree>
    <p:extLst>
      <p:ext uri="{BB962C8B-B14F-4D97-AF65-F5344CB8AC3E}">
        <p14:creationId xmlns:p14="http://schemas.microsoft.com/office/powerpoint/2010/main" val="2270762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テーマ">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テーマ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テーマ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テーマ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テーマ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テーマ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テーマ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テーマ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IEEE-P802_15</Template>
  <TotalTime>3928</TotalTime>
  <Words>1241</Words>
  <Application>Microsoft Office PowerPoint</Application>
  <PresentationFormat>画面に合わせる (4:3)</PresentationFormat>
  <Paragraphs>206</Paragraphs>
  <Slides>15</Slides>
  <Notes>2</Notes>
  <HiddenSlides>0</HiddenSlides>
  <MMClips>0</MMClips>
  <ScaleCrop>false</ScaleCrop>
  <HeadingPairs>
    <vt:vector size="4" baseType="variant">
      <vt:variant>
        <vt:lpstr>テーマ</vt:lpstr>
      </vt:variant>
      <vt:variant>
        <vt:i4>1</vt:i4>
      </vt:variant>
      <vt:variant>
        <vt:lpstr>スライド タイトル</vt:lpstr>
      </vt:variant>
      <vt:variant>
        <vt:i4>15</vt:i4>
      </vt:variant>
    </vt:vector>
  </HeadingPairs>
  <TitlesOfParts>
    <vt:vector size="16" baseType="lpstr">
      <vt:lpstr>IEEE-P802_15</vt:lpstr>
      <vt:lpstr>PowerPoint プレゼンテーション</vt:lpstr>
      <vt:lpstr>PowerPoint プレゼンテーション</vt:lpstr>
      <vt:lpstr>Summary</vt:lpstr>
      <vt:lpstr>Outline</vt:lpstr>
      <vt:lpstr>Use Case: Medical/Health-care</vt:lpstr>
      <vt:lpstr>Use Case: Flexible Deployment of Industrial Wireless Network </vt:lpstr>
      <vt:lpstr>Use Case: Infrastructure Monitoring</vt:lpstr>
      <vt:lpstr>Radio Resource Measurement and Management</vt:lpstr>
      <vt:lpstr>Key Functions for RRMM</vt:lpstr>
      <vt:lpstr>Modified Scope for SRU PAR</vt:lpstr>
      <vt:lpstr>Proposed Updates on SRU PAR (1/4)</vt:lpstr>
      <vt:lpstr>Proposed Updates on SRU PAR (2/4)</vt:lpstr>
      <vt:lpstr>Proposed Updates on SRU PAR (3/4)</vt:lpstr>
      <vt:lpstr>Proposed Updates on SRU PAR (4/4)</vt:lpstr>
      <vt:lpstr>References</vt:lpstr>
    </vt:vector>
  </TitlesOfParts>
  <Company>ATR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subject>IEEE 802.15 &lt;subject&gt;</dc:subject>
  <dc:creator>Masayuki Ariyoshi</dc:creator>
  <dc:description>15-14-0xxx-00-0sru</dc:description>
  <cp:lastModifiedBy>M Ariyoshi</cp:lastModifiedBy>
  <cp:revision>199</cp:revision>
  <cp:lastPrinted>2013-09-13T00:09:45Z</cp:lastPrinted>
  <dcterms:created xsi:type="dcterms:W3CDTF">2013-04-16T01:38:08Z</dcterms:created>
  <dcterms:modified xsi:type="dcterms:W3CDTF">2014-05-07T09:18:32Z</dcterms:modified>
</cp:coreProperties>
</file>