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0"/>
  </p:notesMasterIdLst>
  <p:handoutMasterIdLst>
    <p:handoutMasterId r:id="rId21"/>
  </p:handoutMasterIdLst>
  <p:sldIdLst>
    <p:sldId id="827" r:id="rId5"/>
    <p:sldId id="825" r:id="rId6"/>
    <p:sldId id="826" r:id="rId7"/>
    <p:sldId id="805" r:id="rId8"/>
    <p:sldId id="806" r:id="rId9"/>
    <p:sldId id="807" r:id="rId10"/>
    <p:sldId id="811" r:id="rId11"/>
    <p:sldId id="830" r:id="rId12"/>
    <p:sldId id="831" r:id="rId13"/>
    <p:sldId id="832" r:id="rId14"/>
    <p:sldId id="833" r:id="rId15"/>
    <p:sldId id="828" r:id="rId16"/>
    <p:sldId id="834" r:id="rId17"/>
    <p:sldId id="829" r:id="rId18"/>
    <p:sldId id="82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 initials="CG" lastIdx="2" clrIdx="0"/>
  <p:cmAuthor id="1" name="liho" initials="hk" lastIdx="4" clrIdx="1"/>
  <p:cmAuthor id="2" name="Qing Li" initials="Q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3333FF"/>
    <a:srgbClr val="E33E1D"/>
    <a:srgbClr val="006600"/>
    <a:srgbClr val="D46C2C"/>
    <a:srgbClr val="000000"/>
    <a:srgbClr val="FF99FF"/>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9" autoAdjust="0"/>
    <p:restoredTop sz="91107" autoAdjust="0"/>
  </p:normalViewPr>
  <p:slideViewPr>
    <p:cSldViewPr>
      <p:cViewPr>
        <p:scale>
          <a:sx n="80" d="100"/>
          <a:sy n="80" d="100"/>
        </p:scale>
        <p:origin x="-9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4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2014-05-05</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5/5/2014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dirty="0"/>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5</a:t>
            </a:fld>
            <a:endParaRPr lang="en-US" dirty="0"/>
          </a:p>
        </p:txBody>
      </p:sp>
    </p:spTree>
    <p:extLst>
      <p:ext uri="{BB962C8B-B14F-4D97-AF65-F5344CB8AC3E}">
        <p14:creationId xmlns:p14="http://schemas.microsoft.com/office/powerpoint/2010/main" val="3415179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6</a:t>
            </a:fld>
            <a:endParaRPr lang="en-US" dirty="0"/>
          </a:p>
        </p:txBody>
      </p:sp>
    </p:spTree>
    <p:extLst>
      <p:ext uri="{BB962C8B-B14F-4D97-AF65-F5344CB8AC3E}">
        <p14:creationId xmlns:p14="http://schemas.microsoft.com/office/powerpoint/2010/main" val="407835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dirty="0"/>
          </a:p>
        </p:txBody>
      </p:sp>
    </p:spTree>
    <p:extLst>
      <p:ext uri="{BB962C8B-B14F-4D97-AF65-F5344CB8AC3E}">
        <p14:creationId xmlns:p14="http://schemas.microsoft.com/office/powerpoint/2010/main" val="1103708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8</a:t>
            </a:fld>
            <a:endParaRPr lang="en-US" dirty="0"/>
          </a:p>
        </p:txBody>
      </p:sp>
    </p:spTree>
    <p:extLst>
      <p:ext uri="{BB962C8B-B14F-4D97-AF65-F5344CB8AC3E}">
        <p14:creationId xmlns:p14="http://schemas.microsoft.com/office/powerpoint/2010/main" val="1103708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dirty="0"/>
          </a:p>
        </p:txBody>
      </p:sp>
    </p:spTree>
    <p:extLst>
      <p:ext uri="{BB962C8B-B14F-4D97-AF65-F5344CB8AC3E}">
        <p14:creationId xmlns:p14="http://schemas.microsoft.com/office/powerpoint/2010/main" val="1103708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dirty="0"/>
          </a:p>
        </p:txBody>
      </p:sp>
    </p:spTree>
    <p:extLst>
      <p:ext uri="{BB962C8B-B14F-4D97-AF65-F5344CB8AC3E}">
        <p14:creationId xmlns:p14="http://schemas.microsoft.com/office/powerpoint/2010/main" val="1103708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11</a:t>
            </a:fld>
            <a:endParaRPr lang="en-US" dirty="0"/>
          </a:p>
        </p:txBody>
      </p:sp>
    </p:spTree>
    <p:extLst>
      <p:ext uri="{BB962C8B-B14F-4D97-AF65-F5344CB8AC3E}">
        <p14:creationId xmlns:p14="http://schemas.microsoft.com/office/powerpoint/2010/main" val="110370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1"/>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1"/>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15-14-0263-00-0008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4"/>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5410200" y="6381329"/>
            <a:ext cx="3276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CW, QL, HL, ZC, TH@InterDigital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1"/>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1"/>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9"/>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220072" y="6324601"/>
            <a:ext cx="3466728"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CW, QL, HL, ZC, TH@InterDigital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1"/>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2014</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1"/>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15-14-0263-00-0008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1"/>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1"/>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262979"/>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smtClean="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smtClean="0">
              <a:latin typeface="Times New Roman" pitchFamily="18" charset="0"/>
              <a:ea typeface="굴림" pitchFamily="50" charset="-127"/>
              <a:cs typeface="Times New Roman" pitchFamily="18" charset="0"/>
            </a:endParaRPr>
          </a:p>
          <a:p>
            <a:pPr latinLnBrk="0">
              <a:defRPr/>
            </a:pPr>
            <a:endParaRPr kumimoji="0" lang="en-US" altLang="ko-KR" sz="1600" dirty="0" smtClean="0">
              <a:latin typeface="Times New Roman" pitchFamily="18" charset="0"/>
              <a:ea typeface="굴림" pitchFamily="50" charset="-127"/>
              <a:cs typeface="Times New Roman" pitchFamily="18" charset="0"/>
            </a:endParaRPr>
          </a:p>
          <a:p>
            <a:pPr>
              <a:defRPr/>
            </a:pPr>
            <a:r>
              <a:rPr lang="en-US" altLang="ko-KR" sz="1600" b="1" dirty="0" smtClean="0">
                <a:ea typeface="굴림" pitchFamily="50" charset="-127"/>
              </a:rPr>
              <a:t>Submission Title:</a:t>
            </a:r>
            <a:r>
              <a:rPr lang="en-US" altLang="ko-KR" sz="1600" dirty="0" smtClean="0">
                <a:ea typeface="굴림" pitchFamily="50" charset="-127"/>
              </a:rPr>
              <a:t> [Cross-Layer Context Management]	</a:t>
            </a:r>
          </a:p>
          <a:p>
            <a:pPr>
              <a:defRPr/>
            </a:pPr>
            <a:r>
              <a:rPr lang="en-US" altLang="ko-KR" sz="1600" b="1" dirty="0" smtClean="0">
                <a:ea typeface="굴림" pitchFamily="50" charset="-127"/>
              </a:rPr>
              <a:t>Date Submitted:  [</a:t>
            </a:r>
            <a:r>
              <a:rPr lang="en-US" altLang="ko-KR" sz="1600" dirty="0">
                <a:ea typeface="굴림" pitchFamily="50" charset="-127"/>
              </a:rPr>
              <a:t>5</a:t>
            </a:r>
            <a:r>
              <a:rPr lang="en-US" altLang="ko-KR" sz="1600" dirty="0" smtClean="0">
                <a:ea typeface="굴림" pitchFamily="50" charset="-127"/>
              </a:rPr>
              <a:t> May </a:t>
            </a:r>
            <a:r>
              <a:rPr lang="en-US" altLang="ko-KR" sz="1600" dirty="0">
                <a:ea typeface="굴림" pitchFamily="50" charset="-127"/>
              </a:rPr>
              <a:t>2014</a:t>
            </a:r>
            <a:r>
              <a:rPr lang="en-US" altLang="ko-KR" sz="1600" dirty="0" smtClean="0">
                <a:ea typeface="굴림" pitchFamily="50" charset="-127"/>
              </a:rPr>
              <a:t>]	</a:t>
            </a:r>
          </a:p>
          <a:p>
            <a:pPr>
              <a:defRPr/>
            </a:pPr>
            <a:r>
              <a:rPr lang="en-US" altLang="ko-KR" sz="1600" b="1" dirty="0" smtClean="0">
                <a:ea typeface="굴림" pitchFamily="50" charset="-127"/>
              </a:rPr>
              <a:t>Source:</a:t>
            </a:r>
            <a:r>
              <a:rPr lang="en-US" altLang="ko-KR" sz="1600" dirty="0" smtClean="0">
                <a:ea typeface="굴림" pitchFamily="50" charset="-127"/>
              </a:rPr>
              <a:t> </a:t>
            </a:r>
            <a:r>
              <a:rPr lang="en-US" altLang="ko-KR" sz="1600" dirty="0">
                <a:ea typeface="굴림" pitchFamily="50" charset="-127"/>
              </a:rPr>
              <a:t>[Chonggang Wang, Qing </a:t>
            </a:r>
            <a:r>
              <a:rPr lang="en-US" altLang="ko-KR" sz="1600" dirty="0" smtClean="0">
                <a:ea typeface="굴림" pitchFamily="50" charset="-127"/>
              </a:rPr>
              <a:t>Li, Hongkun Li, Zhuo Chen, Tao Han]</a:t>
            </a:r>
            <a:endParaRPr lang="en-US" altLang="ko-KR" sz="1600" baseline="30000" dirty="0" smtClean="0">
              <a:ea typeface="굴림" pitchFamily="50" charset="-127"/>
            </a:endParaRPr>
          </a:p>
          <a:p>
            <a:pPr>
              <a:defRPr/>
            </a:pPr>
            <a:r>
              <a:rPr lang="en-US" altLang="ko-KR" sz="1600" dirty="0" smtClean="0">
                <a:ea typeface="굴림" pitchFamily="50" charset="-127"/>
              </a:rPr>
              <a:t>Company [InterDigital Communications Corporation]</a:t>
            </a:r>
          </a:p>
          <a:p>
            <a:pPr>
              <a:defRPr/>
            </a:pPr>
            <a:r>
              <a:rPr lang="en-US" altLang="ko-KR" sz="1600" dirty="0" smtClean="0">
                <a:ea typeface="굴림" pitchFamily="50" charset="-127"/>
              </a:rPr>
              <a:t>Address [781 Third Avenue, King of Prussia, PA 19406-1409, USA] </a:t>
            </a:r>
          </a:p>
          <a:p>
            <a:pPr>
              <a:defRPr/>
            </a:pPr>
            <a:r>
              <a:rPr lang="en-US" altLang="ko-KR" sz="1600" dirty="0" smtClean="0">
                <a:ea typeface="굴림" pitchFamily="50" charset="-127"/>
              </a:rPr>
              <a:t>Voice:[610-878-5695], FAX: [610-878-7885], E-Mail:[Qing.Li@InterDigital.com]</a:t>
            </a:r>
          </a:p>
          <a:p>
            <a:pPr>
              <a:spcBef>
                <a:spcPts val="600"/>
              </a:spcBef>
              <a:spcAft>
                <a:spcPts val="600"/>
              </a:spcAft>
              <a:defRPr/>
            </a:pPr>
            <a:r>
              <a:rPr lang="en-US" altLang="ko-KR" sz="1600" b="1" dirty="0" smtClean="0">
                <a:ea typeface="굴림" pitchFamily="50" charset="-127"/>
              </a:rPr>
              <a:t>Re:</a:t>
            </a:r>
            <a:r>
              <a:rPr lang="en-US" altLang="ko-KR" sz="1600" dirty="0" smtClean="0">
                <a:ea typeface="굴림" pitchFamily="50" charset="-127"/>
              </a:rPr>
              <a:t> [ Call for </a:t>
            </a:r>
            <a:r>
              <a:rPr lang="en-US" altLang="ko-KR" sz="1600" dirty="0" smtClean="0">
                <a:ea typeface="굴림" pitchFamily="50" charset="-127"/>
              </a:rPr>
              <a:t>Final</a:t>
            </a:r>
            <a:r>
              <a:rPr lang="en-US" altLang="ko-KR" sz="1600" dirty="0" smtClean="0">
                <a:ea typeface="굴림" pitchFamily="50" charset="-127"/>
              </a:rPr>
              <a:t> </a:t>
            </a:r>
            <a:r>
              <a:rPr lang="en-US" altLang="ko-KR" sz="1600" dirty="0" smtClean="0">
                <a:ea typeface="굴림" pitchFamily="50" charset="-127"/>
              </a:rPr>
              <a:t>Contributions]</a:t>
            </a:r>
          </a:p>
          <a:p>
            <a:pPr>
              <a:spcBef>
                <a:spcPts val="600"/>
              </a:spcBef>
              <a:spcAft>
                <a:spcPts val="600"/>
              </a:spcAft>
              <a:defRPr/>
            </a:pPr>
            <a:r>
              <a:rPr lang="en-US" altLang="ko-KR" sz="1600" b="1" dirty="0" smtClean="0">
                <a:ea typeface="굴림" pitchFamily="50" charset="-127"/>
              </a:rPr>
              <a:t>Abstract:</a:t>
            </a:r>
            <a:r>
              <a:rPr lang="en-US" altLang="ko-KR" sz="1600" dirty="0" smtClean="0">
                <a:ea typeface="굴림" pitchFamily="50" charset="-127"/>
              </a:rPr>
              <a:t>	[This document presents cross-layer context management for 802.15.8 TG]</a:t>
            </a:r>
          </a:p>
          <a:p>
            <a:pPr>
              <a:spcBef>
                <a:spcPts val="600"/>
              </a:spcBef>
              <a:spcAft>
                <a:spcPts val="600"/>
              </a:spcAft>
              <a:defRPr/>
            </a:pPr>
            <a:r>
              <a:rPr lang="en-US" altLang="ko-KR" sz="1600" b="1" dirty="0" smtClean="0">
                <a:ea typeface="굴림" pitchFamily="50" charset="-127"/>
              </a:rPr>
              <a:t>Purpose:</a:t>
            </a:r>
            <a:r>
              <a:rPr lang="en-US" altLang="ko-KR" sz="1600" dirty="0" smtClean="0">
                <a:ea typeface="굴림" pitchFamily="50" charset="-127"/>
              </a:rPr>
              <a:t>	[To discuss technical feasibility of the proposed cross-layer context management for 802.15.8 TG]</a:t>
            </a: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Notice:</a:t>
            </a:r>
            <a:r>
              <a:rPr kumimoji="0" lang="en-US" altLang="ko-KR" sz="1600" dirty="0" smtClean="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smtClean="0">
                <a:latin typeface="Times New Roman" pitchFamily="18" charset="0"/>
                <a:ea typeface="굴림" pitchFamily="50" charset="-127"/>
                <a:cs typeface="Times New Roman" pitchFamily="18" charset="0"/>
              </a:rPr>
              <a:t>Release:</a:t>
            </a:r>
            <a:r>
              <a:rPr kumimoji="0" lang="en-US" altLang="ko-KR" sz="1600" dirty="0" smtClean="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endParaRPr kumimoji="0" lang="en-US" altLang="ko-KR" sz="1600" dirty="0">
              <a:latin typeface="Times New Roman" pitchFamily="18" charset="0"/>
              <a:ea typeface="굴림" pitchFamily="50" charset="-127"/>
              <a:cs typeface="Times New Roman" pitchFamily="18" charset="0"/>
            </a:endParaRPr>
          </a:p>
        </p:txBody>
      </p:sp>
    </p:spTree>
    <p:extLst>
      <p:ext uri="{BB962C8B-B14F-4D97-AF65-F5344CB8AC3E}">
        <p14:creationId xmlns:p14="http://schemas.microsoft.com/office/powerpoint/2010/main" val="2632252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HLCM SAP </a:t>
            </a:r>
            <a:endParaRPr lang="en-US" dirty="0"/>
          </a:p>
        </p:txBody>
      </p:sp>
      <p:sp>
        <p:nvSpPr>
          <p:cNvPr id="3" name="Content Placeholder 2"/>
          <p:cNvSpPr>
            <a:spLocks noGrp="1"/>
          </p:cNvSpPr>
          <p:nvPr>
            <p:ph idx="1"/>
          </p:nvPr>
        </p:nvSpPr>
        <p:spPr>
          <a:xfrm>
            <a:off x="457200" y="1628800"/>
            <a:ext cx="8229600" cy="816495"/>
          </a:xfrm>
        </p:spPr>
        <p:txBody>
          <a:bodyPr>
            <a:normAutofit/>
          </a:bodyPr>
          <a:lstStyle/>
          <a:p>
            <a:r>
              <a:rPr lang="en-US" dirty="0" smtClean="0"/>
              <a:t>High Layer Subscribes Context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1867989370"/>
              </p:ext>
            </p:extLst>
          </p:nvPr>
        </p:nvGraphicFramePr>
        <p:xfrm>
          <a:off x="1187624" y="2276872"/>
          <a:ext cx="6696744" cy="3774066"/>
        </p:xfrm>
        <a:graphic>
          <a:graphicData uri="http://schemas.openxmlformats.org/presentationml/2006/ole">
            <mc:AlternateContent xmlns:mc="http://schemas.openxmlformats.org/markup-compatibility/2006">
              <mc:Choice xmlns:v="urn:schemas-microsoft-com:vml" Requires="v">
                <p:oleObj spid="_x0000_s1033236" name="Visio" r:id="rId4" imgW="5521196" imgH="3106636" progId="Visio.Drawing.11">
                  <p:embed/>
                </p:oleObj>
              </mc:Choice>
              <mc:Fallback>
                <p:oleObj name="Visio" r:id="rId4" imgW="5521196" imgH="3106636" progId="Visio.Drawing.11">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2276872"/>
                        <a:ext cx="6696744" cy="3774066"/>
                      </a:xfrm>
                      <a:prstGeom prst="rect">
                        <a:avLst/>
                      </a:prstGeom>
                      <a:noFill/>
                    </p:spPr>
                  </p:pic>
                </p:oleObj>
              </mc:Fallback>
            </mc:AlternateContent>
          </a:graphicData>
        </a:graphic>
      </p:graphicFrame>
    </p:spTree>
    <p:extLst>
      <p:ext uri="{BB962C8B-B14F-4D97-AF65-F5344CB8AC3E}">
        <p14:creationId xmlns:p14="http://schemas.microsoft.com/office/powerpoint/2010/main" val="2162467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HLCM SAP </a:t>
            </a:r>
            <a:endParaRPr lang="en-US" dirty="0"/>
          </a:p>
        </p:txBody>
      </p:sp>
      <p:sp>
        <p:nvSpPr>
          <p:cNvPr id="3" name="Content Placeholder 2"/>
          <p:cNvSpPr>
            <a:spLocks noGrp="1"/>
          </p:cNvSpPr>
          <p:nvPr>
            <p:ph idx="1"/>
          </p:nvPr>
        </p:nvSpPr>
        <p:spPr>
          <a:xfrm>
            <a:off x="457200" y="1628800"/>
            <a:ext cx="8229600" cy="816495"/>
          </a:xfrm>
        </p:spPr>
        <p:txBody>
          <a:bodyPr>
            <a:normAutofit/>
          </a:bodyPr>
          <a:lstStyle/>
          <a:p>
            <a:r>
              <a:rPr lang="en-US" dirty="0" smtClean="0"/>
              <a:t>High Layer Receives Context Notification</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1765338296"/>
              </p:ext>
            </p:extLst>
          </p:nvPr>
        </p:nvGraphicFramePr>
        <p:xfrm>
          <a:off x="1665886" y="2492896"/>
          <a:ext cx="5426394" cy="3672408"/>
        </p:xfrm>
        <a:graphic>
          <a:graphicData uri="http://schemas.openxmlformats.org/presentationml/2006/ole">
            <mc:AlternateContent xmlns:mc="http://schemas.openxmlformats.org/markup-compatibility/2006">
              <mc:Choice xmlns:v="urn:schemas-microsoft-com:vml" Requires="v">
                <p:oleObj spid="_x0000_s1034258" name="Visio" r:id="rId4" imgW="5464282" imgH="3692457" progId="Visio.Drawing.11">
                  <p:embed/>
                </p:oleObj>
              </mc:Choice>
              <mc:Fallback>
                <p:oleObj name="Visio" r:id="rId4" imgW="5464282" imgH="3692457" progId="Visio.Drawing.11">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5886" y="2492896"/>
                        <a:ext cx="5426394" cy="3672408"/>
                      </a:xfrm>
                      <a:prstGeom prst="rect">
                        <a:avLst/>
                      </a:prstGeom>
                      <a:noFill/>
                    </p:spPr>
                  </p:pic>
                </p:oleObj>
              </mc:Fallback>
            </mc:AlternateContent>
          </a:graphicData>
        </a:graphic>
      </p:graphicFrame>
    </p:spTree>
    <p:extLst>
      <p:ext uri="{BB962C8B-B14F-4D97-AF65-F5344CB8AC3E}">
        <p14:creationId xmlns:p14="http://schemas.microsoft.com/office/powerpoint/2010/main" val="1670784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PLCM SAP </a:t>
            </a:r>
            <a:endParaRPr lang="en-US" dirty="0"/>
          </a:p>
        </p:txBody>
      </p:sp>
      <p:sp>
        <p:nvSpPr>
          <p:cNvPr id="3" name="Content Placeholder 2"/>
          <p:cNvSpPr>
            <a:spLocks noGrp="1"/>
          </p:cNvSpPr>
          <p:nvPr>
            <p:ph idx="1"/>
          </p:nvPr>
        </p:nvSpPr>
        <p:spPr>
          <a:xfrm>
            <a:off x="457200" y="1412776"/>
            <a:ext cx="8229600" cy="816495"/>
          </a:xfrm>
        </p:spPr>
        <p:txBody>
          <a:bodyPr/>
          <a:lstStyle/>
          <a:p>
            <a:r>
              <a:rPr lang="en-US" dirty="0" smtClean="0"/>
              <a:t>PHY Layer Reports Context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4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004565024"/>
              </p:ext>
            </p:extLst>
          </p:nvPr>
        </p:nvGraphicFramePr>
        <p:xfrm>
          <a:off x="1475656" y="2420888"/>
          <a:ext cx="5599604" cy="3384376"/>
        </p:xfrm>
        <a:graphic>
          <a:graphicData uri="http://schemas.openxmlformats.org/presentationml/2006/ole">
            <mc:AlternateContent xmlns:mc="http://schemas.openxmlformats.org/markup-compatibility/2006">
              <mc:Choice xmlns:v="urn:schemas-microsoft-com:vml" Requires="v">
                <p:oleObj spid="_x0000_s1030197" name="Visio" r:id="rId3" imgW="3463931" imgH="2092257" progId="Visio.Drawing.11">
                  <p:embed/>
                </p:oleObj>
              </mc:Choice>
              <mc:Fallback>
                <p:oleObj name="Visio" r:id="rId3" imgW="3463931" imgH="2092257" progId="Visio.Drawing.11">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2420888"/>
                        <a:ext cx="5599604" cy="3384376"/>
                      </a:xfrm>
                      <a:prstGeom prst="rect">
                        <a:avLst/>
                      </a:prstGeom>
                      <a:noFill/>
                    </p:spPr>
                  </p:pic>
                </p:oleObj>
              </mc:Fallback>
            </mc:AlternateContent>
          </a:graphicData>
        </a:graphic>
      </p:graphicFrame>
    </p:spTree>
    <p:extLst>
      <p:ext uri="{BB962C8B-B14F-4D97-AF65-F5344CB8AC3E}">
        <p14:creationId xmlns:p14="http://schemas.microsoft.com/office/powerpoint/2010/main" val="3477589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PLCM SAP </a:t>
            </a:r>
            <a:endParaRPr lang="en-US" dirty="0"/>
          </a:p>
        </p:txBody>
      </p:sp>
      <p:sp>
        <p:nvSpPr>
          <p:cNvPr id="3" name="Content Placeholder 2"/>
          <p:cNvSpPr>
            <a:spLocks noGrp="1"/>
          </p:cNvSpPr>
          <p:nvPr>
            <p:ph idx="1"/>
          </p:nvPr>
        </p:nvSpPr>
        <p:spPr>
          <a:xfrm>
            <a:off x="457200" y="1460377"/>
            <a:ext cx="8229600" cy="816495"/>
          </a:xfrm>
        </p:spPr>
        <p:txBody>
          <a:bodyPr>
            <a:normAutofit/>
          </a:bodyPr>
          <a:lstStyle/>
          <a:p>
            <a:r>
              <a:rPr lang="en-US" dirty="0" smtClean="0"/>
              <a:t>CM Enables/Disables Context Measurement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4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3533532770"/>
              </p:ext>
            </p:extLst>
          </p:nvPr>
        </p:nvGraphicFramePr>
        <p:xfrm>
          <a:off x="2195736" y="2276872"/>
          <a:ext cx="4640620" cy="3888432"/>
        </p:xfrm>
        <a:graphic>
          <a:graphicData uri="http://schemas.openxmlformats.org/presentationml/2006/ole">
            <mc:AlternateContent xmlns:mc="http://schemas.openxmlformats.org/markup-compatibility/2006">
              <mc:Choice xmlns:v="urn:schemas-microsoft-com:vml" Requires="v">
                <p:oleObj spid="_x0000_s1035280" name="Visio" r:id="rId3" imgW="3463931" imgH="2905057" progId="Visio.Drawing.11">
                  <p:embed/>
                </p:oleObj>
              </mc:Choice>
              <mc:Fallback>
                <p:oleObj name="Visio" r:id="rId3" imgW="3463931" imgH="2905057" progId="Visio.Drawing.11">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2276872"/>
                        <a:ext cx="4640620" cy="3888432"/>
                      </a:xfrm>
                      <a:prstGeom prst="rect">
                        <a:avLst/>
                      </a:prstGeom>
                      <a:noFill/>
                    </p:spPr>
                  </p:pic>
                </p:oleObj>
              </mc:Fallback>
            </mc:AlternateContent>
          </a:graphicData>
        </a:graphic>
      </p:graphicFrame>
    </p:spTree>
    <p:extLst>
      <p:ext uri="{BB962C8B-B14F-4D97-AF65-F5344CB8AC3E}">
        <p14:creationId xmlns:p14="http://schemas.microsoft.com/office/powerpoint/2010/main" val="801719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IEEE 802.15.8 Reference Model</a:t>
            </a:r>
          </a:p>
          <a:p>
            <a:pPr lvl="1"/>
            <a:r>
              <a:rPr lang="en-US" dirty="0"/>
              <a:t>C</a:t>
            </a:r>
            <a:r>
              <a:rPr lang="en-US" dirty="0" smtClean="0"/>
              <a:t>ontext Management (CM), i.e. PD </a:t>
            </a:r>
            <a:r>
              <a:rPr lang="en-US" dirty="0"/>
              <a:t>M</a:t>
            </a:r>
            <a:r>
              <a:rPr lang="en-US" dirty="0" smtClean="0"/>
              <a:t>anagement </a:t>
            </a:r>
            <a:r>
              <a:rPr lang="en-US" dirty="0"/>
              <a:t>E</a:t>
            </a:r>
            <a:r>
              <a:rPr lang="en-US" dirty="0" smtClean="0"/>
              <a:t>ntity</a:t>
            </a:r>
          </a:p>
          <a:p>
            <a:r>
              <a:rPr lang="en-US" dirty="0" smtClean="0"/>
              <a:t>Context Management Use Case</a:t>
            </a:r>
          </a:p>
          <a:p>
            <a:pPr lvl="1"/>
            <a:r>
              <a:rPr lang="en-US" dirty="0" smtClean="0"/>
              <a:t>Inter-PD and intra-PD context exchange</a:t>
            </a:r>
          </a:p>
          <a:p>
            <a:r>
              <a:rPr lang="en-US" dirty="0" smtClean="0"/>
              <a:t>Proposed Cross-Layer Context Management Architecture</a:t>
            </a:r>
          </a:p>
          <a:p>
            <a:pPr lvl="1"/>
            <a:r>
              <a:rPr lang="en-US" dirty="0" smtClean="0"/>
              <a:t>Context Manager as an MAC function</a:t>
            </a:r>
          </a:p>
          <a:p>
            <a:r>
              <a:rPr lang="en-US" dirty="0" smtClean="0"/>
              <a:t>Proposed Cross-Layer Context Management Interaction</a:t>
            </a:r>
          </a:p>
          <a:p>
            <a:pPr lvl="1"/>
            <a:r>
              <a:rPr lang="en-US" dirty="0" smtClean="0"/>
              <a:t>Primitives between high layer and the CM (i.e. HLCM SAP)</a:t>
            </a:r>
          </a:p>
          <a:p>
            <a:pPr lvl="1"/>
            <a:r>
              <a:rPr lang="en-US" dirty="0" smtClean="0"/>
              <a:t>Primitives between PHY layer and the CM (i.e. PLCM SAP)</a:t>
            </a:r>
          </a:p>
          <a:p>
            <a:r>
              <a:rPr lang="en-US" dirty="0" smtClean="0"/>
              <a:t>Procedures for HLCM SAP</a:t>
            </a:r>
          </a:p>
          <a:p>
            <a:r>
              <a:rPr lang="en-US" dirty="0" smtClean="0"/>
              <a:t>Procedures for PLCM SAP</a:t>
            </a:r>
          </a:p>
        </p:txBody>
      </p:sp>
    </p:spTree>
    <p:extLst>
      <p:ext uri="{BB962C8B-B14F-4D97-AF65-F5344CB8AC3E}">
        <p14:creationId xmlns:p14="http://schemas.microsoft.com/office/powerpoint/2010/main" val="3845166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a:t>
            </a:r>
            <a:r>
              <a:rPr lang="en-US" dirty="0"/>
              <a:t>P</a:t>
            </a:r>
            <a:r>
              <a:rPr lang="en-US" dirty="0" smtClean="0"/>
              <a:t>AC Framework </a:t>
            </a:r>
            <a:r>
              <a:rPr lang="en-US" dirty="0"/>
              <a:t>Document (doc.: IEEE 802.15-14-0085-01-0008</a:t>
            </a:r>
            <a:r>
              <a:rPr lang="en-US" dirty="0" smtClean="0"/>
              <a:t>)</a:t>
            </a:r>
          </a:p>
          <a:p>
            <a:endParaRPr lang="en-US" dirty="0"/>
          </a:p>
        </p:txBody>
      </p:sp>
    </p:spTree>
    <p:extLst>
      <p:ext uri="{BB962C8B-B14F-4D97-AF65-F5344CB8AC3E}">
        <p14:creationId xmlns:p14="http://schemas.microsoft.com/office/powerpoint/2010/main" val="2569668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Content</a:t>
            </a:r>
            <a:endParaRPr lang="en-US" dirty="0"/>
          </a:p>
        </p:txBody>
      </p:sp>
      <p:sp>
        <p:nvSpPr>
          <p:cNvPr id="3" name="Content Placeholder 2"/>
          <p:cNvSpPr>
            <a:spLocks noGrp="1"/>
          </p:cNvSpPr>
          <p:nvPr>
            <p:ph idx="1"/>
          </p:nvPr>
        </p:nvSpPr>
        <p:spPr/>
        <p:txBody>
          <a:bodyPr>
            <a:normAutofit lnSpcReduction="10000"/>
          </a:bodyPr>
          <a:lstStyle/>
          <a:p>
            <a:r>
              <a:rPr lang="en-US" dirty="0" smtClean="0"/>
              <a:t>IEEE 802.15.8 Reference Model</a:t>
            </a:r>
          </a:p>
          <a:p>
            <a:r>
              <a:rPr lang="en-US" dirty="0" smtClean="0"/>
              <a:t>Context Management Use Case</a:t>
            </a:r>
          </a:p>
          <a:p>
            <a:r>
              <a:rPr lang="en-US" dirty="0" smtClean="0"/>
              <a:t>Proposed Cross-Layer Context Management Architecture</a:t>
            </a:r>
          </a:p>
          <a:p>
            <a:r>
              <a:rPr lang="en-US" dirty="0" smtClean="0"/>
              <a:t>Proposed Cross-Layer Context Management Interaction</a:t>
            </a:r>
          </a:p>
          <a:p>
            <a:r>
              <a:rPr lang="en-US" dirty="0" smtClean="0"/>
              <a:t>Primitives for HLCM SAP</a:t>
            </a:r>
          </a:p>
          <a:p>
            <a:r>
              <a:rPr lang="en-US" dirty="0" smtClean="0"/>
              <a:t>Primitives for PLCM SAP</a:t>
            </a:r>
          </a:p>
        </p:txBody>
      </p:sp>
    </p:spTree>
    <p:extLst>
      <p:ext uri="{BB962C8B-B14F-4D97-AF65-F5344CB8AC3E}">
        <p14:creationId xmlns:p14="http://schemas.microsoft.com/office/powerpoint/2010/main" val="1709343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802.15.8 Reference Model</a:t>
            </a:r>
            <a:endParaRPr lang="en-US" dirty="0"/>
          </a:p>
        </p:txBody>
      </p:sp>
      <p:sp>
        <p:nvSpPr>
          <p:cNvPr id="3" name="Content Placeholder 2"/>
          <p:cNvSpPr>
            <a:spLocks noGrp="1"/>
          </p:cNvSpPr>
          <p:nvPr>
            <p:ph idx="1"/>
          </p:nvPr>
        </p:nvSpPr>
        <p:spPr/>
        <p:txBody>
          <a:bodyPr/>
          <a:lstStyle/>
          <a:p>
            <a:r>
              <a:rPr lang="en-US" dirty="0" smtClean="0"/>
              <a:t>PAC Framework Document [1]</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52914242"/>
              </p:ext>
            </p:extLst>
          </p:nvPr>
        </p:nvGraphicFramePr>
        <p:xfrm>
          <a:off x="1313656" y="2420888"/>
          <a:ext cx="6570712" cy="3881671"/>
        </p:xfrm>
        <a:graphic>
          <a:graphicData uri="http://schemas.openxmlformats.org/presentationml/2006/ole">
            <mc:AlternateContent xmlns:mc="http://schemas.openxmlformats.org/markup-compatibility/2006">
              <mc:Choice xmlns:v="urn:schemas-microsoft-com:vml" Requires="v">
                <p:oleObj spid="_x0000_s1026152" name="Visio" r:id="rId3" imgW="6889161" imgH="4072758" progId="Visio.Drawing.11">
                  <p:embed/>
                </p:oleObj>
              </mc:Choice>
              <mc:Fallback>
                <p:oleObj name="Visio" r:id="rId3" imgW="6889161" imgH="407275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3656" y="2420888"/>
                        <a:ext cx="6570712" cy="3881671"/>
                      </a:xfrm>
                      <a:prstGeom prst="rect">
                        <a:avLst/>
                      </a:prstGeom>
                      <a:noFill/>
                    </p:spPr>
                  </p:pic>
                </p:oleObj>
              </mc:Fallback>
            </mc:AlternateContent>
          </a:graphicData>
        </a:graphic>
      </p:graphicFrame>
    </p:spTree>
    <p:extLst>
      <p:ext uri="{BB962C8B-B14F-4D97-AF65-F5344CB8AC3E}">
        <p14:creationId xmlns:p14="http://schemas.microsoft.com/office/powerpoint/2010/main" val="13397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 Management Use Case </a:t>
            </a:r>
            <a:endParaRPr lang="en-US" dirty="0"/>
          </a:p>
        </p:txBody>
      </p:sp>
      <p:sp>
        <p:nvSpPr>
          <p:cNvPr id="3" name="Content Placeholder 2"/>
          <p:cNvSpPr>
            <a:spLocks noGrp="1"/>
          </p:cNvSpPr>
          <p:nvPr>
            <p:ph idx="1"/>
          </p:nvPr>
        </p:nvSpPr>
        <p:spPr>
          <a:xfrm>
            <a:off x="457200" y="4941168"/>
            <a:ext cx="8229600" cy="1368152"/>
          </a:xfrm>
        </p:spPr>
        <p:txBody>
          <a:bodyPr>
            <a:normAutofit fontScale="47500" lnSpcReduction="20000"/>
          </a:bodyPr>
          <a:lstStyle/>
          <a:p>
            <a:r>
              <a:rPr lang="en-US" dirty="0" smtClean="0"/>
              <a:t>Intra-PD Context Management</a:t>
            </a:r>
          </a:p>
          <a:p>
            <a:pPr lvl="1"/>
            <a:r>
              <a:rPr lang="en-US" dirty="0" smtClean="0"/>
              <a:t>The </a:t>
            </a:r>
            <a:r>
              <a:rPr lang="en-US" dirty="0"/>
              <a:t>higher layer requests the MAC layer to discover a particular </a:t>
            </a:r>
            <a:r>
              <a:rPr lang="en-US" dirty="0" smtClean="0"/>
              <a:t>PD (e.g</a:t>
            </a:r>
            <a:r>
              <a:rPr lang="en-US" dirty="0"/>
              <a:t>. </a:t>
            </a:r>
            <a:r>
              <a:rPr lang="en-US" dirty="0" smtClean="0"/>
              <a:t>a friend) </a:t>
            </a:r>
            <a:r>
              <a:rPr lang="en-US" dirty="0"/>
              <a:t>in </a:t>
            </a:r>
            <a:r>
              <a:rPr lang="en-US" dirty="0" smtClean="0"/>
              <a:t>proximity.</a:t>
            </a:r>
            <a:endParaRPr lang="en-US" dirty="0"/>
          </a:p>
          <a:p>
            <a:pPr lvl="1"/>
            <a:r>
              <a:rPr lang="en-US" dirty="0" smtClean="0"/>
              <a:t>The </a:t>
            </a:r>
            <a:r>
              <a:rPr lang="en-US" dirty="0"/>
              <a:t>MAC layer indicates to the higher layer of new </a:t>
            </a:r>
            <a:r>
              <a:rPr lang="en-US" dirty="0" smtClean="0"/>
              <a:t>PDs </a:t>
            </a:r>
            <a:r>
              <a:rPr lang="en-US" dirty="0"/>
              <a:t>occurring in </a:t>
            </a:r>
            <a:r>
              <a:rPr lang="en-US" dirty="0" smtClean="0"/>
              <a:t>proximity.</a:t>
            </a:r>
          </a:p>
          <a:p>
            <a:pPr lvl="1"/>
            <a:endParaRPr lang="en-US" dirty="0"/>
          </a:p>
          <a:p>
            <a:r>
              <a:rPr lang="en-US" dirty="0" smtClean="0"/>
              <a:t>Inter-PD Context Management</a:t>
            </a:r>
          </a:p>
          <a:p>
            <a:pPr lvl="1"/>
            <a:r>
              <a:rPr lang="en-US" dirty="0" smtClean="0"/>
              <a:t>A PD </a:t>
            </a:r>
            <a:r>
              <a:rPr lang="en-US" dirty="0"/>
              <a:t>indicates its service/application/user context to a group of other </a:t>
            </a:r>
            <a:r>
              <a:rPr lang="en-US" dirty="0" smtClean="0"/>
              <a:t>PDs in </a:t>
            </a:r>
            <a:r>
              <a:rPr lang="en-US" dirty="0"/>
              <a:t>proximity.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9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59606995"/>
              </p:ext>
            </p:extLst>
          </p:nvPr>
        </p:nvGraphicFramePr>
        <p:xfrm>
          <a:off x="1276465" y="1412776"/>
          <a:ext cx="6463887" cy="3456384"/>
        </p:xfrm>
        <a:graphic>
          <a:graphicData uri="http://schemas.openxmlformats.org/presentationml/2006/ole">
            <mc:AlternateContent xmlns:mc="http://schemas.openxmlformats.org/markup-compatibility/2006">
              <mc:Choice xmlns:v="urn:schemas-microsoft-com:vml" Requires="v">
                <p:oleObj spid="_x0000_s1029224" name="Visio" r:id="rId3" imgW="6625489" imgH="3539395" progId="Visio.Drawing.11">
                  <p:embed/>
                </p:oleObj>
              </mc:Choice>
              <mc:Fallback>
                <p:oleObj name="Visio" r:id="rId3" imgW="6625489" imgH="3539395" progId="Visio.Drawing.11">
                  <p:embed/>
                  <p:pic>
                    <p:nvPicPr>
                      <p:cNvPr id="0" name="Object 95"/>
                      <p:cNvPicPr>
                        <a:picLocks noChangeAspect="1" noChangeArrowheads="1"/>
                      </p:cNvPicPr>
                      <p:nvPr/>
                    </p:nvPicPr>
                    <p:blipFill>
                      <a:blip r:embed="rId4"/>
                      <a:srcRect/>
                      <a:stretch>
                        <a:fillRect/>
                      </a:stretch>
                    </p:blipFill>
                    <p:spPr bwMode="auto">
                      <a:xfrm>
                        <a:off x="1276465" y="1412776"/>
                        <a:ext cx="6463887" cy="3456384"/>
                      </a:xfrm>
                      <a:prstGeom prst="rect">
                        <a:avLst/>
                      </a:prstGeom>
                      <a:noFill/>
                    </p:spPr>
                  </p:pic>
                </p:oleObj>
              </mc:Fallback>
            </mc:AlternateContent>
          </a:graphicData>
        </a:graphic>
      </p:graphicFrame>
    </p:spTree>
    <p:extLst>
      <p:ext uri="{BB962C8B-B14F-4D97-AF65-F5344CB8AC3E}">
        <p14:creationId xmlns:p14="http://schemas.microsoft.com/office/powerpoint/2010/main" val="3040606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Cross-Layer Context Management Architecture</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TextBox 8"/>
          <p:cNvSpPr txBox="1"/>
          <p:nvPr/>
        </p:nvSpPr>
        <p:spPr>
          <a:xfrm>
            <a:off x="7020272" y="2898810"/>
            <a:ext cx="1800200" cy="1754326"/>
          </a:xfrm>
          <a:prstGeom prst="rect">
            <a:avLst/>
          </a:prstGeom>
          <a:noFill/>
        </p:spPr>
        <p:txBody>
          <a:bodyPr wrap="square" rtlCol="0">
            <a:spAutoFit/>
          </a:bodyPr>
          <a:lstStyle/>
          <a:p>
            <a:pPr algn="ctr"/>
            <a:r>
              <a:rPr lang="en-US" b="1" dirty="0" smtClean="0"/>
              <a:t>Context Manager</a:t>
            </a:r>
          </a:p>
          <a:p>
            <a:pPr algn="ctr"/>
            <a:r>
              <a:rPr lang="en-US" b="1" dirty="0" smtClean="0"/>
              <a:t>(CM) </a:t>
            </a:r>
          </a:p>
          <a:p>
            <a:pPr algn="ctr"/>
            <a:r>
              <a:rPr lang="en-US" b="1" dirty="0" smtClean="0"/>
              <a:t>as an </a:t>
            </a:r>
          </a:p>
          <a:p>
            <a:pPr algn="ctr"/>
            <a:r>
              <a:rPr lang="en-US" b="1" dirty="0" smtClean="0"/>
              <a:t>MAC </a:t>
            </a:r>
          </a:p>
          <a:p>
            <a:pPr algn="ctr"/>
            <a:r>
              <a:rPr lang="en-US" b="1" dirty="0" smtClean="0"/>
              <a:t>Function</a:t>
            </a:r>
            <a:endParaRPr lang="en-US" b="1" dirty="0"/>
          </a:p>
        </p:txBody>
      </p:sp>
      <p:sp>
        <p:nvSpPr>
          <p:cNvPr id="11" name="TextBox 10"/>
          <p:cNvSpPr txBox="1"/>
          <p:nvPr/>
        </p:nvSpPr>
        <p:spPr>
          <a:xfrm>
            <a:off x="2058657" y="5435932"/>
            <a:ext cx="4961615" cy="646331"/>
          </a:xfrm>
          <a:prstGeom prst="rect">
            <a:avLst/>
          </a:prstGeom>
          <a:noFill/>
        </p:spPr>
        <p:txBody>
          <a:bodyPr wrap="none" rtlCol="0">
            <a:spAutoFit/>
          </a:bodyPr>
          <a:lstStyle/>
          <a:p>
            <a:r>
              <a:rPr lang="en-US" b="1" dirty="0" smtClean="0"/>
              <a:t>HLCM SAP</a:t>
            </a:r>
            <a:r>
              <a:rPr lang="en-US" dirty="0" smtClean="0"/>
              <a:t>: High Layer to Context Manager SAP</a:t>
            </a:r>
          </a:p>
          <a:p>
            <a:r>
              <a:rPr lang="en-US" b="1" dirty="0" smtClean="0"/>
              <a:t>PLCM SAP</a:t>
            </a:r>
            <a:r>
              <a:rPr lang="en-US" dirty="0" smtClean="0"/>
              <a:t>: PHY Layer to Context Manager SAP</a:t>
            </a:r>
          </a:p>
        </p:txBody>
      </p:sp>
      <p:sp>
        <p:nvSpPr>
          <p:cNvPr id="3"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23987538"/>
              </p:ext>
            </p:extLst>
          </p:nvPr>
        </p:nvGraphicFramePr>
        <p:xfrm>
          <a:off x="2339752" y="1937212"/>
          <a:ext cx="4320480" cy="3219980"/>
        </p:xfrm>
        <a:graphic>
          <a:graphicData uri="http://schemas.openxmlformats.org/presentationml/2006/ole">
            <mc:AlternateContent xmlns:mc="http://schemas.openxmlformats.org/markup-compatibility/2006">
              <mc:Choice xmlns:v="urn:schemas-microsoft-com:vml" Requires="v">
                <p:oleObj spid="_x0000_s1007756" name="Visio" r:id="rId4" imgW="3578298" imgH="2663732" progId="Visio.Drawing.11">
                  <p:embed/>
                </p:oleObj>
              </mc:Choice>
              <mc:Fallback>
                <p:oleObj name="Visio" r:id="rId4" imgW="3578298" imgH="2663732" progId="Visio.Drawing.11">
                  <p:embed/>
                  <p:pic>
                    <p:nvPicPr>
                      <p:cNvPr id="0" name="Object 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1937212"/>
                        <a:ext cx="4320480" cy="3219980"/>
                      </a:xfrm>
                      <a:prstGeom prst="rect">
                        <a:avLst/>
                      </a:prstGeom>
                      <a:noFill/>
                    </p:spPr>
                  </p:pic>
                </p:oleObj>
              </mc:Fallback>
            </mc:AlternateContent>
          </a:graphicData>
        </a:graphic>
      </p:graphicFrame>
    </p:spTree>
    <p:extLst>
      <p:ext uri="{BB962C8B-B14F-4D97-AF65-F5344CB8AC3E}">
        <p14:creationId xmlns:p14="http://schemas.microsoft.com/office/powerpoint/2010/main" val="2519444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Cross-Layer Context Management Interactions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48749213"/>
              </p:ext>
            </p:extLst>
          </p:nvPr>
        </p:nvGraphicFramePr>
        <p:xfrm>
          <a:off x="827584" y="2492896"/>
          <a:ext cx="7344817" cy="2982294"/>
        </p:xfrm>
        <a:graphic>
          <a:graphicData uri="http://schemas.openxmlformats.org/drawingml/2006/table">
            <a:tbl>
              <a:tblPr firstRow="1" firstCol="1" bandRow="1">
                <a:tableStyleId>{5C22544A-7EE6-4342-B048-85BDC9FD1C3A}</a:tableStyleId>
              </a:tblPr>
              <a:tblGrid>
                <a:gridCol w="1986713"/>
                <a:gridCol w="1685696"/>
                <a:gridCol w="1264272"/>
                <a:gridCol w="1204068"/>
                <a:gridCol w="1204068"/>
              </a:tblGrid>
              <a:tr h="698529">
                <a:tc>
                  <a:txBody>
                    <a:bodyPr/>
                    <a:lstStyle/>
                    <a:p>
                      <a:pPr marL="0" marR="0" algn="ctr">
                        <a:lnSpc>
                          <a:spcPct val="115000"/>
                        </a:lnSpc>
                        <a:spcBef>
                          <a:spcPts val="0"/>
                        </a:spcBef>
                        <a:spcAft>
                          <a:spcPts val="0"/>
                        </a:spcAft>
                      </a:pPr>
                      <a:r>
                        <a:rPr lang="en-US" sz="1600" dirty="0">
                          <a:effectLst/>
                        </a:rPr>
                        <a:t>Interactions</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Requester</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Receiver</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HLCM SAP</a:t>
                      </a:r>
                      <a:endParaRPr lang="en-US" sz="1600" dirty="0">
                        <a:effectLst/>
                        <a:latin typeface="Calibri"/>
                        <a:ea typeface="Calibri"/>
                        <a:cs typeface="Times New Roman"/>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600" b="1" kern="1200" dirty="0" smtClean="0">
                          <a:solidFill>
                            <a:schemeClr val="lt1"/>
                          </a:solidFill>
                          <a:effectLst/>
                          <a:latin typeface="+mn-lt"/>
                          <a:ea typeface="+mn-ea"/>
                          <a:cs typeface="+mn-cs"/>
                        </a:rPr>
                        <a:t>PLCM SAP</a:t>
                      </a:r>
                      <a:endParaRPr lang="en-US" sz="1600" b="1" kern="1200" dirty="0">
                        <a:solidFill>
                          <a:schemeClr val="lt1"/>
                        </a:solidFill>
                        <a:effectLst/>
                        <a:latin typeface="+mn-lt"/>
                        <a:ea typeface="+mn-ea"/>
                        <a:cs typeface="+mn-cs"/>
                      </a:endParaRPr>
                    </a:p>
                  </a:txBody>
                  <a:tcPr marL="68580" marR="68580" marT="0" marB="0" anchor="ctr"/>
                </a:tc>
              </a:tr>
              <a:tr h="453599">
                <a:tc>
                  <a:txBody>
                    <a:bodyPr/>
                    <a:lstStyle/>
                    <a:p>
                      <a:pPr marL="0" marR="0">
                        <a:lnSpc>
                          <a:spcPct val="115000"/>
                        </a:lnSpc>
                        <a:spcBef>
                          <a:spcPts val="0"/>
                        </a:spcBef>
                        <a:spcAft>
                          <a:spcPts val="0"/>
                        </a:spcAft>
                      </a:pPr>
                      <a:r>
                        <a:rPr lang="en-US" sz="1400" dirty="0" smtClean="0">
                          <a:effectLst/>
                        </a:rPr>
                        <a:t>Context</a:t>
                      </a:r>
                      <a:r>
                        <a:rPr lang="en-US" sz="1400" baseline="0" dirty="0" smtClean="0">
                          <a:effectLst/>
                        </a:rPr>
                        <a:t> Retrieval</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latin typeface="+mn-lt"/>
                          <a:ea typeface="+mn-ea"/>
                          <a:cs typeface="+mn-cs"/>
                        </a:rPr>
                        <a:t>High</a:t>
                      </a:r>
                      <a:r>
                        <a:rPr lang="en-US" sz="1400" baseline="0" dirty="0" smtClean="0">
                          <a:effectLst/>
                          <a:latin typeface="+mn-lt"/>
                          <a:ea typeface="+mn-ea"/>
                          <a:cs typeface="+mn-cs"/>
                        </a:rPr>
                        <a:t> Layer</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CM</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rPr>
                        <a:t>√</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ctr"/>
                </a:tc>
              </a:tr>
              <a:tr h="427594">
                <a:tc>
                  <a:txBody>
                    <a:bodyPr/>
                    <a:lstStyle/>
                    <a:p>
                      <a:pPr marL="0" marR="0">
                        <a:lnSpc>
                          <a:spcPct val="115000"/>
                        </a:lnSpc>
                        <a:spcBef>
                          <a:spcPts val="0"/>
                        </a:spcBef>
                        <a:spcAft>
                          <a:spcPts val="0"/>
                        </a:spcAft>
                      </a:pPr>
                      <a:r>
                        <a:rPr lang="en-US" sz="1400" dirty="0" smtClean="0">
                          <a:effectLst/>
                        </a:rPr>
                        <a:t>Context Subscription</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latin typeface="+mn-lt"/>
                          <a:ea typeface="+mn-ea"/>
                          <a:cs typeface="+mn-cs"/>
                        </a:rPr>
                        <a:t>High</a:t>
                      </a:r>
                      <a:r>
                        <a:rPr lang="en-US" sz="1400" baseline="0" dirty="0" smtClean="0">
                          <a:effectLst/>
                          <a:latin typeface="+mn-lt"/>
                          <a:ea typeface="+mn-ea"/>
                          <a:cs typeface="+mn-cs"/>
                        </a:rPr>
                        <a:t> Layer</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CM</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ctr"/>
                </a:tc>
              </a:tr>
              <a:tr h="350643">
                <a:tc>
                  <a:txBody>
                    <a:bodyPr/>
                    <a:lstStyle/>
                    <a:p>
                      <a:pPr marL="0" marR="0">
                        <a:lnSpc>
                          <a:spcPct val="115000"/>
                        </a:lnSpc>
                        <a:spcBef>
                          <a:spcPts val="0"/>
                        </a:spcBef>
                        <a:spcAft>
                          <a:spcPts val="0"/>
                        </a:spcAft>
                      </a:pPr>
                      <a:r>
                        <a:rPr lang="en-US" sz="1400" dirty="0" smtClean="0">
                          <a:effectLst/>
                        </a:rPr>
                        <a:t>Context Notification</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CM</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latin typeface="+mn-lt"/>
                          <a:ea typeface="+mn-ea"/>
                          <a:cs typeface="+mn-cs"/>
                        </a:rPr>
                        <a:t>Higher</a:t>
                      </a:r>
                      <a:r>
                        <a:rPr lang="en-US" sz="1400" baseline="0" dirty="0" smtClean="0">
                          <a:effectLst/>
                          <a:latin typeface="+mn-lt"/>
                          <a:ea typeface="+mn-ea"/>
                          <a:cs typeface="+mn-cs"/>
                        </a:rPr>
                        <a:t> Layer</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ctr"/>
                </a:tc>
              </a:tr>
              <a:tr h="350643">
                <a:tc>
                  <a:txBody>
                    <a:bodyPr/>
                    <a:lstStyle/>
                    <a:p>
                      <a:pPr marL="0" marR="0" algn="ctr">
                        <a:lnSpc>
                          <a:spcPct val="115000"/>
                        </a:lnSpc>
                        <a:spcBef>
                          <a:spcPts val="0"/>
                        </a:spcBef>
                        <a:spcAft>
                          <a:spcPts val="0"/>
                        </a:spcAft>
                      </a:pPr>
                      <a:r>
                        <a:rPr lang="en-US" sz="1400" dirty="0" smtClean="0">
                          <a:effectLst/>
                          <a:latin typeface="+mn-lt"/>
                          <a:ea typeface="Calibri"/>
                          <a:cs typeface="Times New Roman"/>
                        </a:rPr>
                        <a:t>Context Deletion</a:t>
                      </a:r>
                      <a:endParaRPr lang="en-US" sz="1400" dirty="0">
                        <a:effectLst/>
                        <a:latin typeface="+mn-lt"/>
                        <a:ea typeface="Calibri"/>
                        <a:cs typeface="Times New Roman"/>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High Layer</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CM</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dirty="0" smtClean="0">
                          <a:effectLst/>
                        </a:rPr>
                        <a:t>√</a:t>
                      </a:r>
                      <a:endParaRPr lang="en-US" sz="1400" dirty="0" smtClean="0">
                        <a:effectLst/>
                        <a:latin typeface="Calibri"/>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L="68580" marR="68580" marT="0" marB="0" anchor="ctr"/>
                </a:tc>
              </a:tr>
              <a:tr h="350643">
                <a:tc>
                  <a:txBody>
                    <a:bodyPr/>
                    <a:lstStyle/>
                    <a:p>
                      <a:pPr marL="0" marR="0" algn="ctr">
                        <a:lnSpc>
                          <a:spcPct val="115000"/>
                        </a:lnSpc>
                        <a:spcBef>
                          <a:spcPts val="0"/>
                        </a:spcBef>
                        <a:spcAft>
                          <a:spcPts val="0"/>
                        </a:spcAft>
                      </a:pPr>
                      <a:r>
                        <a:rPr lang="en-US" sz="1400" dirty="0" smtClean="0">
                          <a:effectLst/>
                          <a:latin typeface="+mn-lt"/>
                          <a:ea typeface="Calibri"/>
                          <a:cs typeface="Times New Roman"/>
                        </a:rPr>
                        <a:t>Context Report</a:t>
                      </a:r>
                      <a:endParaRPr lang="en-US" sz="1400" dirty="0">
                        <a:effectLst/>
                        <a:latin typeface="+mn-lt"/>
                        <a:ea typeface="Calibri"/>
                        <a:cs typeface="Times New Roman"/>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PHY or High Layer</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CM</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dirty="0" smtClean="0">
                          <a:effectLst/>
                        </a:rPr>
                        <a:t>√</a:t>
                      </a:r>
                      <a:endParaRPr lang="en-US" sz="1400" dirty="0" smtClean="0">
                        <a:effectLst/>
                        <a:latin typeface="Calibri"/>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a:t>
                      </a:r>
                    </a:p>
                  </a:txBody>
                  <a:tcPr marL="68580" marR="68580" marT="0" marB="0" anchor="ctr"/>
                </a:tc>
              </a:tr>
              <a:tr h="350643">
                <a:tc>
                  <a:txBody>
                    <a:bodyPr/>
                    <a:lstStyle/>
                    <a:p>
                      <a:pPr marL="0" marR="0" algn="ctr">
                        <a:lnSpc>
                          <a:spcPct val="115000"/>
                        </a:lnSpc>
                        <a:spcBef>
                          <a:spcPts val="0"/>
                        </a:spcBef>
                        <a:spcAft>
                          <a:spcPts val="0"/>
                        </a:spcAft>
                      </a:pPr>
                      <a:r>
                        <a:rPr lang="en-US" sz="1400" dirty="0" smtClean="0">
                          <a:effectLst/>
                          <a:latin typeface="+mn-lt"/>
                          <a:ea typeface="Calibri"/>
                          <a:cs typeface="Times New Roman"/>
                        </a:rPr>
                        <a:t>Context Measurement</a:t>
                      </a:r>
                      <a:endParaRPr lang="en-US" sz="1400" dirty="0">
                        <a:effectLst/>
                        <a:latin typeface="+mn-lt"/>
                        <a:ea typeface="Calibri"/>
                        <a:cs typeface="Times New Roman"/>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CM</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PHY</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400" dirty="0" smtClean="0">
                        <a:effectLst/>
                        <a:latin typeface="Calibri"/>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dirty="0" smtClean="0">
                          <a:effectLst/>
                        </a:rPr>
                        <a:t>√</a:t>
                      </a:r>
                      <a:endParaRPr lang="en-US" sz="1400" dirty="0" smtClean="0">
                        <a:effectLst/>
                        <a:latin typeface="Calibri"/>
                        <a:ea typeface="Calibri"/>
                        <a:cs typeface="Times New Roman"/>
                      </a:endParaRPr>
                    </a:p>
                  </a:txBody>
                  <a:tcPr marL="68580" marR="68580" marT="0" marB="0" anchor="ctr"/>
                </a:tc>
              </a:tr>
            </a:tbl>
          </a:graphicData>
        </a:graphic>
      </p:graphicFrame>
      <p:sp>
        <p:nvSpPr>
          <p:cNvPr id="3" name="TextBox 2"/>
          <p:cNvSpPr txBox="1"/>
          <p:nvPr/>
        </p:nvSpPr>
        <p:spPr>
          <a:xfrm>
            <a:off x="1691680" y="1844824"/>
            <a:ext cx="5671424" cy="369332"/>
          </a:xfrm>
          <a:prstGeom prst="rect">
            <a:avLst/>
          </a:prstGeom>
          <a:noFill/>
        </p:spPr>
        <p:txBody>
          <a:bodyPr wrap="none" rtlCol="0">
            <a:spAutoFit/>
          </a:bodyPr>
          <a:lstStyle/>
          <a:p>
            <a:r>
              <a:rPr lang="en-US" b="1" dirty="0" smtClean="0"/>
              <a:t>Table 1. Examples of Context Management Interactions</a:t>
            </a:r>
            <a:endParaRPr lang="en-US" b="1" dirty="0"/>
          </a:p>
        </p:txBody>
      </p:sp>
    </p:spTree>
    <p:extLst>
      <p:ext uri="{BB962C8B-B14F-4D97-AF65-F5344CB8AC3E}">
        <p14:creationId xmlns:p14="http://schemas.microsoft.com/office/powerpoint/2010/main" val="2795590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HLCM SAP </a:t>
            </a:r>
            <a:endParaRPr lang="en-US" dirty="0"/>
          </a:p>
        </p:txBody>
      </p:sp>
      <p:sp>
        <p:nvSpPr>
          <p:cNvPr id="3" name="Content Placeholder 2"/>
          <p:cNvSpPr>
            <a:spLocks noGrp="1"/>
          </p:cNvSpPr>
          <p:nvPr>
            <p:ph idx="1"/>
          </p:nvPr>
        </p:nvSpPr>
        <p:spPr>
          <a:xfrm>
            <a:off x="457200" y="1628800"/>
            <a:ext cx="8229600" cy="816495"/>
          </a:xfrm>
        </p:spPr>
        <p:txBody>
          <a:bodyPr>
            <a:normAutofit/>
          </a:bodyPr>
          <a:lstStyle/>
          <a:p>
            <a:r>
              <a:rPr lang="en-US" dirty="0" smtClean="0"/>
              <a:t>High Layer Reports Context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9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1355990858"/>
              </p:ext>
            </p:extLst>
          </p:nvPr>
        </p:nvGraphicFramePr>
        <p:xfrm>
          <a:off x="1115616" y="2420888"/>
          <a:ext cx="6480720" cy="3518105"/>
        </p:xfrm>
        <a:graphic>
          <a:graphicData uri="http://schemas.openxmlformats.org/presentationml/2006/ole">
            <mc:AlternateContent xmlns:mc="http://schemas.openxmlformats.org/markup-compatibility/2006">
              <mc:Choice xmlns:v="urn:schemas-microsoft-com:vml" Requires="v">
                <p:oleObj spid="_x0000_s1012846" name="Visio" r:id="rId4" imgW="5521196" imgH="3006657" progId="Visio.Drawing.11">
                  <p:embed/>
                </p:oleObj>
              </mc:Choice>
              <mc:Fallback>
                <p:oleObj name="Visio" r:id="rId4" imgW="5521196" imgH="3006657" progId="Visio.Drawing.11">
                  <p:embed/>
                  <p:pic>
                    <p:nvPicPr>
                      <p:cNvPr id="0" name="Object 9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2420888"/>
                        <a:ext cx="6480720" cy="3518105"/>
                      </a:xfrm>
                      <a:prstGeom prst="rect">
                        <a:avLst/>
                      </a:prstGeom>
                      <a:noFill/>
                    </p:spPr>
                  </p:pic>
                </p:oleObj>
              </mc:Fallback>
            </mc:AlternateContent>
          </a:graphicData>
        </a:graphic>
      </p:graphicFrame>
    </p:spTree>
    <p:extLst>
      <p:ext uri="{BB962C8B-B14F-4D97-AF65-F5344CB8AC3E}">
        <p14:creationId xmlns:p14="http://schemas.microsoft.com/office/powerpoint/2010/main" val="2722880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HLCM SAP </a:t>
            </a:r>
            <a:endParaRPr lang="en-US" dirty="0"/>
          </a:p>
        </p:txBody>
      </p:sp>
      <p:sp>
        <p:nvSpPr>
          <p:cNvPr id="3" name="Content Placeholder 2"/>
          <p:cNvSpPr>
            <a:spLocks noGrp="1"/>
          </p:cNvSpPr>
          <p:nvPr>
            <p:ph idx="1"/>
          </p:nvPr>
        </p:nvSpPr>
        <p:spPr>
          <a:xfrm>
            <a:off x="457200" y="1628800"/>
            <a:ext cx="8229600" cy="816495"/>
          </a:xfrm>
        </p:spPr>
        <p:txBody>
          <a:bodyPr/>
          <a:lstStyle/>
          <a:p>
            <a:r>
              <a:rPr lang="en-US" dirty="0" smtClean="0"/>
              <a:t>High Layer Retrieves Context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608441805"/>
              </p:ext>
            </p:extLst>
          </p:nvPr>
        </p:nvGraphicFramePr>
        <p:xfrm>
          <a:off x="1138448" y="2348880"/>
          <a:ext cx="6601904" cy="3707919"/>
        </p:xfrm>
        <a:graphic>
          <a:graphicData uri="http://schemas.openxmlformats.org/presentationml/2006/ole">
            <mc:AlternateContent xmlns:mc="http://schemas.openxmlformats.org/markup-compatibility/2006">
              <mc:Choice xmlns:v="urn:schemas-microsoft-com:vml" Requires="v">
                <p:oleObj spid="_x0000_s1031188" name="Visio" r:id="rId4" imgW="5521196" imgH="3106636" progId="Visio.Drawing.11">
                  <p:embed/>
                </p:oleObj>
              </mc:Choice>
              <mc:Fallback>
                <p:oleObj name="Visio" r:id="rId4" imgW="5521196" imgH="3106636"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8448" y="2348880"/>
                        <a:ext cx="6601904" cy="3707919"/>
                      </a:xfrm>
                      <a:prstGeom prst="rect">
                        <a:avLst/>
                      </a:prstGeom>
                      <a:noFill/>
                    </p:spPr>
                  </p:pic>
                </p:oleObj>
              </mc:Fallback>
            </mc:AlternateContent>
          </a:graphicData>
        </a:graphic>
      </p:graphicFrame>
    </p:spTree>
    <p:extLst>
      <p:ext uri="{BB962C8B-B14F-4D97-AF65-F5344CB8AC3E}">
        <p14:creationId xmlns:p14="http://schemas.microsoft.com/office/powerpoint/2010/main" val="1798815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HLCM SAP </a:t>
            </a:r>
            <a:endParaRPr lang="en-US" dirty="0"/>
          </a:p>
        </p:txBody>
      </p:sp>
      <p:sp>
        <p:nvSpPr>
          <p:cNvPr id="3" name="Content Placeholder 2"/>
          <p:cNvSpPr>
            <a:spLocks noGrp="1"/>
          </p:cNvSpPr>
          <p:nvPr>
            <p:ph idx="1"/>
          </p:nvPr>
        </p:nvSpPr>
        <p:spPr>
          <a:xfrm>
            <a:off x="457200" y="1628800"/>
            <a:ext cx="8229600" cy="816495"/>
          </a:xfrm>
        </p:spPr>
        <p:txBody>
          <a:bodyPr>
            <a:normAutofit/>
          </a:bodyPr>
          <a:lstStyle/>
          <a:p>
            <a:r>
              <a:rPr lang="en-US" dirty="0" smtClean="0"/>
              <a:t>High Layer Deletes Context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109581729"/>
              </p:ext>
            </p:extLst>
          </p:nvPr>
        </p:nvGraphicFramePr>
        <p:xfrm>
          <a:off x="1043608" y="2348880"/>
          <a:ext cx="6624736" cy="3733706"/>
        </p:xfrm>
        <a:graphic>
          <a:graphicData uri="http://schemas.openxmlformats.org/presentationml/2006/ole">
            <mc:AlternateContent xmlns:mc="http://schemas.openxmlformats.org/markup-compatibility/2006">
              <mc:Choice xmlns:v="urn:schemas-microsoft-com:vml" Requires="v">
                <p:oleObj spid="_x0000_s1032213" name="Visio" r:id="rId4" imgW="5521196" imgH="3106636" progId="Visio.Drawing.11">
                  <p:embed/>
                </p:oleObj>
              </mc:Choice>
              <mc:Fallback>
                <p:oleObj name="Visio" r:id="rId4" imgW="5521196" imgH="3106636" progId="Visio.Drawing.11">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3608" y="2348880"/>
                        <a:ext cx="6624736" cy="3733706"/>
                      </a:xfrm>
                      <a:prstGeom prst="rect">
                        <a:avLst/>
                      </a:prstGeom>
                      <a:noFill/>
                    </p:spPr>
                  </p:pic>
                </p:oleObj>
              </mc:Fallback>
            </mc:AlternateContent>
          </a:graphicData>
        </a:graphic>
      </p:graphicFrame>
    </p:spTree>
    <p:extLst>
      <p:ext uri="{BB962C8B-B14F-4D97-AF65-F5344CB8AC3E}">
        <p14:creationId xmlns:p14="http://schemas.microsoft.com/office/powerpoint/2010/main" val="3397158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9E7D636-D1A9-424F-85CF-A033F87387DD}"/>
</file>

<file path=customXml/itemProps2.xml><?xml version="1.0" encoding="utf-8"?>
<ds:datastoreItem xmlns:ds="http://schemas.openxmlformats.org/officeDocument/2006/customXml" ds:itemID="{5E26FBF2-A5DD-4EFF-8BB7-08695BEEF342}"/>
</file>

<file path=customXml/itemProps3.xml><?xml version="1.0" encoding="utf-8"?>
<ds:datastoreItem xmlns:ds="http://schemas.openxmlformats.org/officeDocument/2006/customXml" ds:itemID="{40106AA1-83F6-418B-A889-1967DD22DE65}"/>
</file>

<file path=docProps/app.xml><?xml version="1.0" encoding="utf-8"?>
<Properties xmlns="http://schemas.openxmlformats.org/officeDocument/2006/extended-properties" xmlns:vt="http://schemas.openxmlformats.org/officeDocument/2006/docPropsVTypes">
  <TotalTime>178792</TotalTime>
  <Words>360</Words>
  <Application>Microsoft Office PowerPoint</Application>
  <PresentationFormat>On-screen Show (4:3)</PresentationFormat>
  <Paragraphs>106</Paragraphs>
  <Slides>15</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Visio</vt:lpstr>
      <vt:lpstr>PowerPoint Presentation</vt:lpstr>
      <vt:lpstr>Content</vt:lpstr>
      <vt:lpstr>IEEE 802.15.8 Reference Model</vt:lpstr>
      <vt:lpstr>Context Management Use Case </vt:lpstr>
      <vt:lpstr>Cross-Layer Context Management Architecture</vt:lpstr>
      <vt:lpstr>Cross-Layer Context Management Interactions</vt:lpstr>
      <vt:lpstr>Primitives for HLCM SAP </vt:lpstr>
      <vt:lpstr>Primitives for HLCM SAP </vt:lpstr>
      <vt:lpstr>Primitives for HLCM SAP </vt:lpstr>
      <vt:lpstr>Primitives for HLCM SAP </vt:lpstr>
      <vt:lpstr>Primitives for HLCM SAP </vt:lpstr>
      <vt:lpstr>Primitives for PLCM SAP </vt:lpstr>
      <vt:lpstr>Primitives for PLCM SAP </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Layer Proposal for Preliminary Contribution </dc:title>
  <dc:creator>Soo-Young Chang</dc:creator>
  <cp:lastModifiedBy>Wang, Chonggang</cp:lastModifiedBy>
  <cp:revision>2871</cp:revision>
  <dcterms:created xsi:type="dcterms:W3CDTF">2010-05-03T18:32:55Z</dcterms:created>
  <dcterms:modified xsi:type="dcterms:W3CDTF">2014-05-05T16:36:52Z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