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35"/>
  </p:notesMasterIdLst>
  <p:sldIdLst>
    <p:sldId id="283" r:id="rId6"/>
    <p:sldId id="284" r:id="rId7"/>
    <p:sldId id="320" r:id="rId8"/>
    <p:sldId id="285" r:id="rId9"/>
    <p:sldId id="346" r:id="rId10"/>
    <p:sldId id="299" r:id="rId11"/>
    <p:sldId id="321" r:id="rId12"/>
    <p:sldId id="301" r:id="rId13"/>
    <p:sldId id="322" r:id="rId14"/>
    <p:sldId id="323" r:id="rId15"/>
    <p:sldId id="319" r:id="rId16"/>
    <p:sldId id="330" r:id="rId17"/>
    <p:sldId id="314" r:id="rId18"/>
    <p:sldId id="317" r:id="rId19"/>
    <p:sldId id="318" r:id="rId20"/>
    <p:sldId id="335" r:id="rId21"/>
    <p:sldId id="334" r:id="rId22"/>
    <p:sldId id="336" r:id="rId23"/>
    <p:sldId id="345" r:id="rId24"/>
    <p:sldId id="337" r:id="rId25"/>
    <p:sldId id="347" r:id="rId26"/>
    <p:sldId id="338" r:id="rId27"/>
    <p:sldId id="339" r:id="rId28"/>
    <p:sldId id="340" r:id="rId29"/>
    <p:sldId id="341" r:id="rId30"/>
    <p:sldId id="342" r:id="rId31"/>
    <p:sldId id="343" r:id="rId32"/>
    <p:sldId id="344"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n, Zhuo" initials="CZ" lastIdx="60" clrIdx="0"/>
  <p:cmAuthor id="1" name="Han, Tao" initials="HT" lastIdx="2" clrIdx="1"/>
  <p:cmAuthor id="2" name="Wang, Chonggang" initials="C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3" autoAdjust="0"/>
    <p:restoredTop sz="84982" autoAdjust="0"/>
  </p:normalViewPr>
  <p:slideViewPr>
    <p:cSldViewPr>
      <p:cViewPr>
        <p:scale>
          <a:sx n="70" d="100"/>
          <a:sy n="70" d="100"/>
        </p:scale>
        <p:origin x="-1272"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765B7-FBC4-4B47-8090-6A3D9AA812CF}" type="datetimeFigureOut">
              <a:rPr lang="en-US" smtClean="0"/>
              <a:t>5/5/2014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6513F-F885-49DD-B721-E38AF1E3646C}" type="slidenum">
              <a:rPr lang="en-US" smtClean="0"/>
              <a:t>‹#›</a:t>
            </a:fld>
            <a:endParaRPr lang="en-US" dirty="0"/>
          </a:p>
        </p:txBody>
      </p:sp>
    </p:spTree>
    <p:extLst>
      <p:ext uri="{BB962C8B-B14F-4D97-AF65-F5344CB8AC3E}">
        <p14:creationId xmlns:p14="http://schemas.microsoft.com/office/powerpoint/2010/main" val="277976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13</a:t>
            </a:fld>
            <a:endParaRPr lang="en-US" dirty="0"/>
          </a:p>
        </p:txBody>
      </p:sp>
    </p:spTree>
    <p:extLst>
      <p:ext uri="{BB962C8B-B14F-4D97-AF65-F5344CB8AC3E}">
        <p14:creationId xmlns:p14="http://schemas.microsoft.com/office/powerpoint/2010/main" val="212423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3DD9A-90E0-468B-8B0A-AB478B9E30F4}" type="slidenum">
              <a:rPr lang="en-US" smtClean="0"/>
              <a:t>17</a:t>
            </a:fld>
            <a:endParaRPr lang="en-US" dirty="0"/>
          </a:p>
        </p:txBody>
      </p:sp>
    </p:spTree>
    <p:extLst>
      <p:ext uri="{BB962C8B-B14F-4D97-AF65-F5344CB8AC3E}">
        <p14:creationId xmlns:p14="http://schemas.microsoft.com/office/powerpoint/2010/main" val="1339573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3DD9A-90E0-468B-8B0A-AB478B9E30F4}" type="slidenum">
              <a:rPr lang="en-US" smtClean="0"/>
              <a:t>18</a:t>
            </a:fld>
            <a:endParaRPr lang="en-US" dirty="0"/>
          </a:p>
        </p:txBody>
      </p:sp>
    </p:spTree>
    <p:extLst>
      <p:ext uri="{BB962C8B-B14F-4D97-AF65-F5344CB8AC3E}">
        <p14:creationId xmlns:p14="http://schemas.microsoft.com/office/powerpoint/2010/main" val="1023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19</a:t>
            </a:fld>
            <a:endParaRPr lang="en-US" dirty="0"/>
          </a:p>
        </p:txBody>
      </p:sp>
    </p:spTree>
    <p:extLst>
      <p:ext uri="{BB962C8B-B14F-4D97-AF65-F5344CB8AC3E}">
        <p14:creationId xmlns:p14="http://schemas.microsoft.com/office/powerpoint/2010/main" val="95926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7083DD9A-90E0-468B-8B0A-AB478B9E30F4}" type="slidenum">
              <a:rPr lang="en-US" smtClean="0"/>
              <a:t>20</a:t>
            </a:fld>
            <a:endParaRPr lang="en-US" dirty="0"/>
          </a:p>
        </p:txBody>
      </p:sp>
    </p:spTree>
    <p:extLst>
      <p:ext uri="{BB962C8B-B14F-4D97-AF65-F5344CB8AC3E}">
        <p14:creationId xmlns:p14="http://schemas.microsoft.com/office/powerpoint/2010/main" val="56238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3DD9A-90E0-468B-8B0A-AB478B9E30F4}" type="slidenum">
              <a:rPr lang="en-US" smtClean="0"/>
              <a:t>22</a:t>
            </a:fld>
            <a:endParaRPr lang="en-US" dirty="0"/>
          </a:p>
        </p:txBody>
      </p:sp>
    </p:spTree>
    <p:extLst>
      <p:ext uri="{BB962C8B-B14F-4D97-AF65-F5344CB8AC3E}">
        <p14:creationId xmlns:p14="http://schemas.microsoft.com/office/powerpoint/2010/main" val="200126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083DD9A-90E0-468B-8B0A-AB478B9E30F4}" type="slidenum">
              <a:rPr lang="en-US" smtClean="0"/>
              <a:t>23</a:t>
            </a:fld>
            <a:endParaRPr lang="en-US" dirty="0"/>
          </a:p>
        </p:txBody>
      </p:sp>
    </p:spTree>
    <p:extLst>
      <p:ext uri="{BB962C8B-B14F-4D97-AF65-F5344CB8AC3E}">
        <p14:creationId xmlns:p14="http://schemas.microsoft.com/office/powerpoint/2010/main" val="1000874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083DD9A-90E0-468B-8B0A-AB478B9E30F4}" type="slidenum">
              <a:rPr lang="en-US" smtClean="0"/>
              <a:t>24</a:t>
            </a:fld>
            <a:endParaRPr lang="en-US" dirty="0"/>
          </a:p>
        </p:txBody>
      </p:sp>
    </p:spTree>
    <p:extLst>
      <p:ext uri="{BB962C8B-B14F-4D97-AF65-F5344CB8AC3E}">
        <p14:creationId xmlns:p14="http://schemas.microsoft.com/office/powerpoint/2010/main" val="227670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083DD9A-90E0-468B-8B0A-AB478B9E30F4}" type="slidenum">
              <a:rPr lang="en-US" smtClean="0"/>
              <a:t>25</a:t>
            </a:fld>
            <a:endParaRPr lang="en-US" dirty="0"/>
          </a:p>
        </p:txBody>
      </p:sp>
    </p:spTree>
    <p:extLst>
      <p:ext uri="{BB962C8B-B14F-4D97-AF65-F5344CB8AC3E}">
        <p14:creationId xmlns:p14="http://schemas.microsoft.com/office/powerpoint/2010/main" val="282826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3DD9A-90E0-468B-8B0A-AB478B9E30F4}" type="slidenum">
              <a:rPr lang="en-US" smtClean="0"/>
              <a:t>26</a:t>
            </a:fld>
            <a:endParaRPr lang="en-US" dirty="0"/>
          </a:p>
        </p:txBody>
      </p:sp>
    </p:spTree>
    <p:extLst>
      <p:ext uri="{BB962C8B-B14F-4D97-AF65-F5344CB8AC3E}">
        <p14:creationId xmlns:p14="http://schemas.microsoft.com/office/powerpoint/2010/main" val="216026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2</a:t>
            </a:fld>
            <a:endParaRPr lang="en-US" dirty="0"/>
          </a:p>
        </p:txBody>
      </p:sp>
    </p:spTree>
    <p:extLst>
      <p:ext uri="{BB962C8B-B14F-4D97-AF65-F5344CB8AC3E}">
        <p14:creationId xmlns:p14="http://schemas.microsoft.com/office/powerpoint/2010/main" val="358347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3DD9A-90E0-468B-8B0A-AB478B9E30F4}" type="slidenum">
              <a:rPr lang="en-US" smtClean="0"/>
              <a:t>27</a:t>
            </a:fld>
            <a:endParaRPr lang="en-US" dirty="0"/>
          </a:p>
        </p:txBody>
      </p:sp>
    </p:spTree>
    <p:extLst>
      <p:ext uri="{BB962C8B-B14F-4D97-AF65-F5344CB8AC3E}">
        <p14:creationId xmlns:p14="http://schemas.microsoft.com/office/powerpoint/2010/main" val="1680917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6</a:t>
            </a:fld>
            <a:endParaRPr lang="en-US" dirty="0"/>
          </a:p>
        </p:txBody>
      </p:sp>
    </p:spTree>
    <p:extLst>
      <p:ext uri="{BB962C8B-B14F-4D97-AF65-F5344CB8AC3E}">
        <p14:creationId xmlns:p14="http://schemas.microsoft.com/office/powerpoint/2010/main" val="94387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7</a:t>
            </a:fld>
            <a:endParaRPr lang="en-US" dirty="0"/>
          </a:p>
        </p:txBody>
      </p:sp>
    </p:spTree>
    <p:extLst>
      <p:ext uri="{BB962C8B-B14F-4D97-AF65-F5344CB8AC3E}">
        <p14:creationId xmlns:p14="http://schemas.microsoft.com/office/powerpoint/2010/main" val="61584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8</a:t>
            </a:fld>
            <a:endParaRPr lang="en-US" dirty="0"/>
          </a:p>
        </p:txBody>
      </p:sp>
    </p:spTree>
    <p:extLst>
      <p:ext uri="{BB962C8B-B14F-4D97-AF65-F5344CB8AC3E}">
        <p14:creationId xmlns:p14="http://schemas.microsoft.com/office/powerpoint/2010/main" val="171045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9</a:t>
            </a:fld>
            <a:endParaRPr lang="en-US" dirty="0"/>
          </a:p>
        </p:txBody>
      </p:sp>
    </p:spTree>
    <p:extLst>
      <p:ext uri="{BB962C8B-B14F-4D97-AF65-F5344CB8AC3E}">
        <p14:creationId xmlns:p14="http://schemas.microsoft.com/office/powerpoint/2010/main" val="129641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10</a:t>
            </a:fld>
            <a:endParaRPr lang="en-US" dirty="0"/>
          </a:p>
        </p:txBody>
      </p:sp>
    </p:spTree>
    <p:extLst>
      <p:ext uri="{BB962C8B-B14F-4D97-AF65-F5344CB8AC3E}">
        <p14:creationId xmlns:p14="http://schemas.microsoft.com/office/powerpoint/2010/main" val="27649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11</a:t>
            </a:fld>
            <a:endParaRPr lang="en-US" dirty="0"/>
          </a:p>
        </p:txBody>
      </p:sp>
    </p:spTree>
    <p:extLst>
      <p:ext uri="{BB962C8B-B14F-4D97-AF65-F5344CB8AC3E}">
        <p14:creationId xmlns:p14="http://schemas.microsoft.com/office/powerpoint/2010/main" val="184392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12</a:t>
            </a:fld>
            <a:endParaRPr lang="en-US" dirty="0"/>
          </a:p>
        </p:txBody>
      </p:sp>
    </p:spTree>
    <p:extLst>
      <p:ext uri="{BB962C8B-B14F-4D97-AF65-F5344CB8AC3E}">
        <p14:creationId xmlns:p14="http://schemas.microsoft.com/office/powerpoint/2010/main" val="272745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solidFill>
                  <a:prstClr val="black"/>
                </a:solidFill>
                <a:cs typeface="Times New Roman" pitchFamily="18" charset="0"/>
              </a:rPr>
              <a:t>May 2014</a:t>
            </a:r>
            <a:endParaRPr lang="en-US" sz="1400" b="1" dirty="0">
              <a:solidFill>
                <a:prstClr val="black"/>
              </a:solidFill>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prstClr val="black"/>
                </a:solidFill>
                <a:cs typeface="Times New Roman" pitchFamily="18" charset="0"/>
              </a:rPr>
              <a:t>doc.: IEEE </a:t>
            </a:r>
            <a:r>
              <a:rPr lang="en-US" sz="1400" b="1" dirty="0" smtClean="0">
                <a:solidFill>
                  <a:prstClr val="black"/>
                </a:solidFill>
              </a:rPr>
              <a:t>15-14-0261-00-0008</a:t>
            </a:r>
            <a:endParaRPr lang="en-US" sz="1400" b="1" dirty="0">
              <a:solidFill>
                <a:prstClr val="black"/>
              </a:solidFill>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22176" y="6376243"/>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defRPr/>
            </a:pPr>
            <a:r>
              <a:rPr lang="en-US" dirty="0" smtClean="0">
                <a:solidFill>
                  <a:prstClr val="black"/>
                </a:solidFill>
              </a:rPr>
              <a:t>Submission</a:t>
            </a:r>
            <a:endParaRPr lang="en-US" dirty="0">
              <a:solidFill>
                <a:prstClr val="black"/>
              </a:solidFill>
            </a:endParaRPr>
          </a:p>
        </p:txBody>
      </p:sp>
      <p:sp>
        <p:nvSpPr>
          <p:cNvPr id="12" name="Date Placeholder 3"/>
          <p:cNvSpPr txBox="1">
            <a:spLocks/>
          </p:cNvSpPr>
          <p:nvPr userDrawn="1"/>
        </p:nvSpPr>
        <p:spPr>
          <a:xfrm>
            <a:off x="5724128" y="6381328"/>
            <a:ext cx="2962672"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r">
              <a:defRPr/>
            </a:pPr>
            <a:r>
              <a:rPr lang="en-US" dirty="0" smtClean="0">
                <a:solidFill>
                  <a:prstClr val="black"/>
                </a:solidFill>
              </a:rPr>
              <a:t>TH, CW, QL, HL, ZC@InterDigital</a:t>
            </a:r>
            <a:endParaRPr lang="en-US" dirty="0">
              <a:solidFill>
                <a:prstClr val="black"/>
              </a:solidFill>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ctr">
              <a:defRPr/>
            </a:pPr>
            <a:r>
              <a:rPr lang="en-US" dirty="0" smtClean="0">
                <a:solidFill>
                  <a:prstClr val="black"/>
                </a:solidFill>
              </a:rPr>
              <a:t>Slide </a:t>
            </a:r>
            <a:fld id="{03A12984-0DDF-4C5E-9156-2D48CD352EE6}" type="slidenum">
              <a:rPr lang="en-US" smtClean="0">
                <a:solidFill>
                  <a:prstClr val="black"/>
                </a:solidFill>
              </a:rPr>
              <a:pPr algn="ctr">
                <a:defRPr/>
              </a:pPr>
              <a:t>‹#›</a:t>
            </a:fld>
            <a:endParaRPr lang="en-US" dirty="0">
              <a:solidFill>
                <a:prstClr val="black"/>
              </a:solidFill>
            </a:endParaRPr>
          </a:p>
        </p:txBody>
      </p:sp>
    </p:spTree>
    <p:extLst>
      <p:ext uri="{BB962C8B-B14F-4D97-AF65-F5344CB8AC3E}">
        <p14:creationId xmlns:p14="http://schemas.microsoft.com/office/powerpoint/2010/main" val="329994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395536" y="6381328"/>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defRPr/>
            </a:pPr>
            <a:r>
              <a:rPr lang="en-US" dirty="0" smtClean="0">
                <a:solidFill>
                  <a:prstClr val="black"/>
                </a:solidFill>
              </a:rPr>
              <a:t>Submission</a:t>
            </a:r>
            <a:endParaRPr lang="en-US" dirty="0">
              <a:solidFill>
                <a:prstClr val="black"/>
              </a:solidFill>
            </a:endParaRPr>
          </a:p>
        </p:txBody>
      </p:sp>
      <p:sp>
        <p:nvSpPr>
          <p:cNvPr id="9" name="Date Placeholder 3"/>
          <p:cNvSpPr txBox="1">
            <a:spLocks/>
          </p:cNvSpPr>
          <p:nvPr userDrawn="1"/>
        </p:nvSpPr>
        <p:spPr>
          <a:xfrm>
            <a:off x="5724128" y="6324600"/>
            <a:ext cx="2962672"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r">
              <a:defRPr/>
            </a:pPr>
            <a:r>
              <a:rPr lang="en-US" dirty="0" smtClean="0">
                <a:solidFill>
                  <a:prstClr val="black"/>
                </a:solidFill>
              </a:rPr>
              <a:t>TH, CW, QL, HL, ZC @InterDigital</a:t>
            </a:r>
            <a:endParaRPr lang="en-US" dirty="0">
              <a:solidFill>
                <a:prstClr val="black"/>
              </a:solidFill>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solidFill>
                  <a:prstClr val="black"/>
                </a:solidFill>
                <a:cs typeface="Times New Roman" pitchFamily="18" charset="0"/>
              </a:rPr>
              <a:t>May 2014</a:t>
            </a:r>
            <a:endParaRPr lang="en-US" sz="1400" b="1" dirty="0">
              <a:solidFill>
                <a:prstClr val="black"/>
              </a:solidFill>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prstClr val="black"/>
                </a:solidFill>
                <a:cs typeface="Times New Roman" pitchFamily="18" charset="0"/>
              </a:rPr>
              <a:t>doc.: IEEE </a:t>
            </a:r>
            <a:r>
              <a:rPr lang="en-US" sz="1400" b="1" dirty="0" smtClean="0">
                <a:solidFill>
                  <a:prstClr val="black"/>
                </a:solidFill>
              </a:rPr>
              <a:t>15-14-0261-00-0008</a:t>
            </a:r>
            <a:endParaRPr lang="en-US" sz="1400" b="1" dirty="0">
              <a:solidFill>
                <a:prstClr val="black"/>
              </a:solidFill>
              <a:cs typeface="Times New Roman" pitchFamily="18" charset="0"/>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ctr">
              <a:defRPr/>
            </a:pPr>
            <a:r>
              <a:rPr lang="en-US" dirty="0" smtClean="0">
                <a:solidFill>
                  <a:prstClr val="black"/>
                </a:solidFill>
              </a:rPr>
              <a:t>Slide </a:t>
            </a:r>
            <a:fld id="{03A12984-0DDF-4C5E-9156-2D48CD352EE6}" type="slidenum">
              <a:rPr lang="en-US" smtClean="0">
                <a:solidFill>
                  <a:prstClr val="black"/>
                </a:solidFill>
              </a:rPr>
              <a:pPr algn="ctr">
                <a:defRPr/>
              </a:pPr>
              <a:t>‹#›</a:t>
            </a:fld>
            <a:endParaRPr lang="en-US" dirty="0">
              <a:solidFill>
                <a:prstClr val="black"/>
              </a:solidFill>
            </a:endParaRPr>
          </a:p>
        </p:txBody>
      </p:sp>
    </p:spTree>
    <p:extLst>
      <p:ext uri="{BB962C8B-B14F-4D97-AF65-F5344CB8AC3E}">
        <p14:creationId xmlns:p14="http://schemas.microsoft.com/office/powerpoint/2010/main" val="188646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solidFill>
                  <a:prstClr val="black"/>
                </a:solidFill>
                <a:cs typeface="Times New Roman" pitchFamily="18" charset="0"/>
              </a:rPr>
              <a:t>March 2014</a:t>
            </a:r>
            <a:endParaRPr lang="en-US" sz="1400" b="1" dirty="0">
              <a:solidFill>
                <a:prstClr val="black"/>
              </a:solidFill>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prstClr val="black"/>
                </a:solidFill>
                <a:cs typeface="Times New Roman" pitchFamily="18" charset="0"/>
              </a:rPr>
              <a:t>doc.: IEEE </a:t>
            </a:r>
            <a:r>
              <a:rPr lang="en-US" sz="1400" b="1" dirty="0" smtClean="0">
                <a:solidFill>
                  <a:prstClr val="black"/>
                </a:solidFill>
              </a:rPr>
              <a:t>15-14-xxxx-00-0008</a:t>
            </a:r>
            <a:endParaRPr lang="en-US" sz="1400" b="1" dirty="0">
              <a:solidFill>
                <a:prstClr val="black"/>
              </a:solidFill>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22176" y="6376243"/>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defRPr/>
            </a:pPr>
            <a:r>
              <a:rPr lang="en-US" dirty="0" smtClean="0">
                <a:solidFill>
                  <a:prstClr val="black"/>
                </a:solidFill>
              </a:rPr>
              <a:t>Submission</a:t>
            </a:r>
            <a:endParaRPr lang="en-US" dirty="0">
              <a:solidFill>
                <a:prstClr val="black"/>
              </a:solidFill>
            </a:endParaRPr>
          </a:p>
        </p:txBody>
      </p:sp>
      <p:sp>
        <p:nvSpPr>
          <p:cNvPr id="12" name="Date Placeholder 3"/>
          <p:cNvSpPr txBox="1">
            <a:spLocks/>
          </p:cNvSpPr>
          <p:nvPr userDrawn="1"/>
        </p:nvSpPr>
        <p:spPr>
          <a:xfrm>
            <a:off x="5724128" y="6381328"/>
            <a:ext cx="2962672"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r">
              <a:defRPr/>
            </a:pPr>
            <a:r>
              <a:rPr lang="en-US" dirty="0" smtClean="0">
                <a:solidFill>
                  <a:prstClr val="black"/>
                </a:solidFill>
              </a:rPr>
              <a:t>QL, CW, HL, ZC, TH @InterDigital</a:t>
            </a:r>
            <a:endParaRPr lang="en-US" dirty="0">
              <a:solidFill>
                <a:prstClr val="black"/>
              </a:solidFill>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ctr">
              <a:defRPr/>
            </a:pPr>
            <a:r>
              <a:rPr lang="en-US" dirty="0" smtClean="0">
                <a:solidFill>
                  <a:prstClr val="black"/>
                </a:solidFill>
              </a:rPr>
              <a:t>Slide </a:t>
            </a:r>
            <a:fld id="{03A12984-0DDF-4C5E-9156-2D48CD352EE6}" type="slidenum">
              <a:rPr lang="en-US" smtClean="0">
                <a:solidFill>
                  <a:prstClr val="black"/>
                </a:solidFill>
              </a:rPr>
              <a:pPr algn="ctr">
                <a:defRPr/>
              </a:pPr>
              <a:t>‹#›</a:t>
            </a:fld>
            <a:endParaRPr lang="en-US" dirty="0">
              <a:solidFill>
                <a:prstClr val="black"/>
              </a:solidFill>
            </a:endParaRPr>
          </a:p>
        </p:txBody>
      </p:sp>
    </p:spTree>
    <p:extLst>
      <p:ext uri="{BB962C8B-B14F-4D97-AF65-F5344CB8AC3E}">
        <p14:creationId xmlns:p14="http://schemas.microsoft.com/office/powerpoint/2010/main" val="365253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395536" y="6381328"/>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defRPr/>
            </a:pPr>
            <a:r>
              <a:rPr lang="en-US" dirty="0" smtClean="0">
                <a:solidFill>
                  <a:prstClr val="black"/>
                </a:solidFill>
              </a:rPr>
              <a:t>Submission</a:t>
            </a:r>
            <a:endParaRPr lang="en-US" dirty="0">
              <a:solidFill>
                <a:prstClr val="black"/>
              </a:solidFill>
            </a:endParaRPr>
          </a:p>
        </p:txBody>
      </p:sp>
      <p:sp>
        <p:nvSpPr>
          <p:cNvPr id="9" name="Date Placeholder 3"/>
          <p:cNvSpPr txBox="1">
            <a:spLocks/>
          </p:cNvSpPr>
          <p:nvPr userDrawn="1"/>
        </p:nvSpPr>
        <p:spPr>
          <a:xfrm>
            <a:off x="5724128" y="6324600"/>
            <a:ext cx="2962672"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r">
              <a:defRPr/>
            </a:pPr>
            <a:r>
              <a:rPr lang="en-US" dirty="0" smtClean="0">
                <a:solidFill>
                  <a:prstClr val="black"/>
                </a:solidFill>
              </a:rPr>
              <a:t>TH, CW, QL, HL, ZC@InterDigital</a:t>
            </a:r>
            <a:endParaRPr lang="en-US" dirty="0">
              <a:solidFill>
                <a:prstClr val="black"/>
              </a:solidFill>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solidFill>
                  <a:prstClr val="black"/>
                </a:solidFill>
                <a:cs typeface="Times New Roman" pitchFamily="18" charset="0"/>
              </a:rPr>
              <a:t>May 2014</a:t>
            </a:r>
            <a:endParaRPr lang="en-US" sz="1400" b="1" dirty="0">
              <a:solidFill>
                <a:prstClr val="black"/>
              </a:solidFill>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prstClr val="black"/>
                </a:solidFill>
                <a:cs typeface="Times New Roman" pitchFamily="18" charset="0"/>
              </a:rPr>
              <a:t>doc.: IEEE </a:t>
            </a:r>
            <a:r>
              <a:rPr lang="en-US" sz="1400" b="1" dirty="0" smtClean="0">
                <a:solidFill>
                  <a:prstClr val="black"/>
                </a:solidFill>
              </a:rPr>
              <a:t>15-14-0261-00-0008</a:t>
            </a:r>
            <a:endParaRPr lang="en-US" sz="1400" b="1" dirty="0">
              <a:solidFill>
                <a:prstClr val="black"/>
              </a:solidFill>
              <a:cs typeface="Times New Roman" pitchFamily="18" charset="0"/>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ctr">
              <a:defRPr/>
            </a:pPr>
            <a:r>
              <a:rPr lang="en-US" dirty="0" smtClean="0">
                <a:solidFill>
                  <a:prstClr val="black"/>
                </a:solidFill>
              </a:rPr>
              <a:t>Slide </a:t>
            </a:r>
            <a:fld id="{03A12984-0DDF-4C5E-9156-2D48CD352EE6}" type="slidenum">
              <a:rPr lang="en-US" smtClean="0">
                <a:solidFill>
                  <a:prstClr val="black"/>
                </a:solidFill>
              </a:rPr>
              <a:pPr algn="ctr">
                <a:defRPr/>
              </a:pPr>
              <a:t>‹#›</a:t>
            </a:fld>
            <a:endParaRPr lang="en-US" dirty="0">
              <a:solidFill>
                <a:prstClr val="black"/>
              </a:solidFill>
            </a:endParaRPr>
          </a:p>
        </p:txBody>
      </p:sp>
    </p:spTree>
    <p:extLst>
      <p:ext uri="{BB962C8B-B14F-4D97-AF65-F5344CB8AC3E}">
        <p14:creationId xmlns:p14="http://schemas.microsoft.com/office/powerpoint/2010/main" val="2740838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Slide 1</a:t>
            </a:r>
            <a:endParaRPr lang="en-US" dirty="0">
              <a:solidFill>
                <a:prstClr val="black">
                  <a:tint val="75000"/>
                </a:prstClr>
              </a:solidFill>
            </a:endParaRPr>
          </a:p>
        </p:txBody>
      </p:sp>
    </p:spTree>
    <p:extLst>
      <p:ext uri="{BB962C8B-B14F-4D97-AF65-F5344CB8AC3E}">
        <p14:creationId xmlns:p14="http://schemas.microsoft.com/office/powerpoint/2010/main" val="1740867630"/>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Slide 1</a:t>
            </a:r>
            <a:endParaRPr lang="en-US" dirty="0">
              <a:solidFill>
                <a:prstClr val="black">
                  <a:tint val="75000"/>
                </a:prstClr>
              </a:solidFill>
            </a:endParaRPr>
          </a:p>
        </p:txBody>
      </p:sp>
    </p:spTree>
    <p:extLst>
      <p:ext uri="{BB962C8B-B14F-4D97-AF65-F5344CB8AC3E}">
        <p14:creationId xmlns:p14="http://schemas.microsoft.com/office/powerpoint/2010/main" val="3180112035"/>
      </p:ext>
    </p:extLst>
  </p:cSld>
  <p:clrMap bg1="lt1" tx1="dk1" bg2="lt2" tx2="dk2" accent1="accent1" accent2="accent2" accent3="accent3" accent4="accent4" accent5="accent5" accent6="accent6" hlink="hlink" folHlink="folHlink"/>
  <p:sldLayoutIdLst>
    <p:sldLayoutId id="2147483664" r:id="rId1"/>
    <p:sldLayoutId id="2147483665" r:id="rId2"/>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7638" y="609600"/>
            <a:ext cx="8853518" cy="5016758"/>
          </a:xfrm>
          <a:prstGeom prst="rect">
            <a:avLst/>
          </a:prstGeom>
          <a:noFill/>
          <a:ln w="12700">
            <a:noFill/>
            <a:miter lim="800000"/>
            <a:headEnd type="none" w="sm" len="sm"/>
            <a:tailEnd type="none" w="sm" len="sm"/>
          </a:ln>
          <a:effectLst/>
        </p:spPr>
        <p:txBody>
          <a:bodyPr wrap="square">
            <a:spAutoFit/>
          </a:bodyPr>
          <a:lstStyle/>
          <a:p>
            <a:pPr algn="ctr">
              <a:defRPr/>
            </a:pPr>
            <a:r>
              <a:rPr lang="en-US" altLang="ko-KR" b="1" u="sng" dirty="0" smtClean="0">
                <a:solidFill>
                  <a:prstClr val="black"/>
                </a:solidFill>
                <a:effectLst>
                  <a:outerShdw blurRad="38100" dist="38100" dir="2700000" algn="tl">
                    <a:srgbClr val="C0C0C0"/>
                  </a:outerShdw>
                </a:effectLst>
                <a:ea typeface="굴림" pitchFamily="50" charset="-127"/>
                <a:cs typeface="Times New Roman" pitchFamily="18" charset="0"/>
              </a:rPr>
              <a:t>Project: IEEE P802.15 Working Group for Wireless Personal Area Networks (WPANs)</a:t>
            </a:r>
            <a:endParaRPr lang="en-US" altLang="ko-KR" sz="1600" b="1" dirty="0" smtClean="0">
              <a:solidFill>
                <a:prstClr val="black"/>
              </a:solidFill>
              <a:ea typeface="굴림" pitchFamily="50" charset="-127"/>
              <a:cs typeface="Times New Roman" pitchFamily="18" charset="0"/>
            </a:endParaRPr>
          </a:p>
          <a:p>
            <a:pPr>
              <a:defRPr/>
            </a:pPr>
            <a:endParaRPr lang="en-US" altLang="ko-KR" sz="1600" dirty="0" smtClean="0">
              <a:solidFill>
                <a:prstClr val="black"/>
              </a:solidFill>
              <a:ea typeface="굴림" pitchFamily="50" charset="-127"/>
              <a:cs typeface="Times New Roman" pitchFamily="18" charset="0"/>
            </a:endParaRPr>
          </a:p>
          <a:p>
            <a:pPr>
              <a:defRPr/>
            </a:pPr>
            <a:r>
              <a:rPr lang="en-US" altLang="ko-KR" sz="1600" b="1" dirty="0" smtClean="0">
                <a:solidFill>
                  <a:prstClr val="black"/>
                </a:solidFill>
                <a:ea typeface="굴림" pitchFamily="50" charset="-127"/>
              </a:rPr>
              <a:t>Submission Title:</a:t>
            </a:r>
            <a:r>
              <a:rPr lang="en-US" altLang="ko-KR" sz="1600" dirty="0" smtClean="0">
                <a:solidFill>
                  <a:prstClr val="black"/>
                </a:solidFill>
                <a:ea typeface="굴림" pitchFamily="50" charset="-127"/>
              </a:rPr>
              <a:t> [Reliable Multicast for PAC]	</a:t>
            </a:r>
          </a:p>
          <a:p>
            <a:pPr>
              <a:defRPr/>
            </a:pPr>
            <a:r>
              <a:rPr lang="en-US" altLang="ko-KR" sz="1600" b="1" dirty="0" smtClean="0">
                <a:solidFill>
                  <a:prstClr val="black"/>
                </a:solidFill>
                <a:ea typeface="굴림" pitchFamily="50" charset="-127"/>
              </a:rPr>
              <a:t>Date Submitted:  [5</a:t>
            </a:r>
            <a:r>
              <a:rPr lang="en-US" altLang="ko-KR" sz="1600" dirty="0" smtClean="0">
                <a:solidFill>
                  <a:prstClr val="black"/>
                </a:solidFill>
                <a:ea typeface="굴림" pitchFamily="50" charset="-127"/>
              </a:rPr>
              <a:t> May 2014]	</a:t>
            </a:r>
          </a:p>
          <a:p>
            <a:pPr>
              <a:defRPr/>
            </a:pPr>
            <a:r>
              <a:rPr lang="en-US" altLang="ko-KR" sz="1600" b="1" dirty="0" smtClean="0">
                <a:solidFill>
                  <a:prstClr val="black"/>
                </a:solidFill>
                <a:ea typeface="굴림" pitchFamily="50" charset="-127"/>
              </a:rPr>
              <a:t>Source:</a:t>
            </a:r>
            <a:r>
              <a:rPr lang="en-US" altLang="ko-KR" sz="1600" dirty="0" smtClean="0">
                <a:solidFill>
                  <a:prstClr val="black"/>
                </a:solidFill>
                <a:ea typeface="굴림" pitchFamily="50" charset="-127"/>
              </a:rPr>
              <a:t> [Tao Han, Chonggang </a:t>
            </a:r>
            <a:r>
              <a:rPr lang="en-US" altLang="ko-KR" sz="1600" dirty="0">
                <a:solidFill>
                  <a:prstClr val="black"/>
                </a:solidFill>
                <a:ea typeface="굴림" pitchFamily="50" charset="-127"/>
              </a:rPr>
              <a:t>Wang, Qing </a:t>
            </a:r>
            <a:r>
              <a:rPr lang="en-US" altLang="ko-KR" sz="1600" dirty="0" smtClean="0">
                <a:solidFill>
                  <a:prstClr val="black"/>
                </a:solidFill>
                <a:ea typeface="굴림" pitchFamily="50" charset="-127"/>
              </a:rPr>
              <a:t>Li, Hongkun Li, Zhuo Chen]</a:t>
            </a:r>
            <a:endParaRPr lang="en-US" altLang="ko-KR" sz="1600" baseline="30000" dirty="0" smtClean="0">
              <a:solidFill>
                <a:prstClr val="black"/>
              </a:solidFill>
              <a:ea typeface="굴림" pitchFamily="50" charset="-127"/>
            </a:endParaRPr>
          </a:p>
          <a:p>
            <a:pPr>
              <a:defRPr/>
            </a:pPr>
            <a:r>
              <a:rPr lang="en-US" altLang="ko-KR" sz="1600" dirty="0" smtClean="0">
                <a:solidFill>
                  <a:prstClr val="black"/>
                </a:solidFill>
                <a:ea typeface="굴림" pitchFamily="50" charset="-127"/>
              </a:rPr>
              <a:t>Company [InterDigital Communications Corporation]</a:t>
            </a:r>
          </a:p>
          <a:p>
            <a:pPr>
              <a:defRPr/>
            </a:pPr>
            <a:r>
              <a:rPr lang="en-US" altLang="ko-KR" sz="1600" dirty="0" smtClean="0">
                <a:solidFill>
                  <a:prstClr val="black"/>
                </a:solidFill>
                <a:ea typeface="굴림" pitchFamily="50" charset="-127"/>
              </a:rPr>
              <a:t>Address [781 Third Avenue, King of Prussia, PA 19406-1409, USA] </a:t>
            </a:r>
          </a:p>
          <a:p>
            <a:pPr>
              <a:defRPr/>
            </a:pPr>
            <a:r>
              <a:rPr lang="en-US" altLang="ko-KR" sz="1600" dirty="0" smtClean="0">
                <a:solidFill>
                  <a:prstClr val="black"/>
                </a:solidFill>
                <a:ea typeface="굴림" pitchFamily="50" charset="-127"/>
              </a:rPr>
              <a:t>Voice:[610-878-5695], FAX: [610-878-7885], E-Mail:[Qing.Li@InterDigital.com]</a:t>
            </a:r>
          </a:p>
          <a:p>
            <a:pPr>
              <a:spcBef>
                <a:spcPts val="600"/>
              </a:spcBef>
              <a:spcAft>
                <a:spcPts val="600"/>
              </a:spcAft>
              <a:defRPr/>
            </a:pPr>
            <a:r>
              <a:rPr lang="en-US" altLang="ko-KR" sz="1600" b="1" dirty="0" smtClean="0">
                <a:solidFill>
                  <a:prstClr val="black"/>
                </a:solidFill>
                <a:ea typeface="굴림" pitchFamily="50" charset="-127"/>
              </a:rPr>
              <a:t>Re:</a:t>
            </a:r>
            <a:r>
              <a:rPr lang="en-US" altLang="ko-KR" sz="1600" dirty="0" smtClean="0">
                <a:solidFill>
                  <a:prstClr val="black"/>
                </a:solidFill>
                <a:ea typeface="굴림" pitchFamily="50" charset="-127"/>
              </a:rPr>
              <a:t> [ Call for Final Contributions]</a:t>
            </a:r>
          </a:p>
          <a:p>
            <a:pPr>
              <a:spcBef>
                <a:spcPts val="600"/>
              </a:spcBef>
              <a:spcAft>
                <a:spcPts val="600"/>
              </a:spcAft>
              <a:defRPr/>
            </a:pPr>
            <a:r>
              <a:rPr lang="en-US" altLang="ko-KR" sz="1600" b="1" dirty="0" smtClean="0">
                <a:solidFill>
                  <a:prstClr val="black"/>
                </a:solidFill>
                <a:ea typeface="굴림" pitchFamily="50" charset="-127"/>
              </a:rPr>
              <a:t>Abstract:</a:t>
            </a:r>
            <a:r>
              <a:rPr lang="en-US" altLang="ko-KR" sz="1600" dirty="0" smtClean="0">
                <a:solidFill>
                  <a:prstClr val="black"/>
                </a:solidFill>
                <a:ea typeface="굴림" pitchFamily="50" charset="-127"/>
              </a:rPr>
              <a:t>	[This document presents reliable multicast schemes for 802.15.8 TG]</a:t>
            </a:r>
          </a:p>
          <a:p>
            <a:pPr>
              <a:spcBef>
                <a:spcPts val="600"/>
              </a:spcBef>
              <a:spcAft>
                <a:spcPts val="600"/>
              </a:spcAft>
              <a:defRPr/>
            </a:pPr>
            <a:r>
              <a:rPr lang="en-US" altLang="ko-KR" sz="1600" b="1" dirty="0" smtClean="0">
                <a:solidFill>
                  <a:prstClr val="black"/>
                </a:solidFill>
                <a:ea typeface="굴림" pitchFamily="50" charset="-127"/>
              </a:rPr>
              <a:t>Purpose:</a:t>
            </a:r>
            <a:r>
              <a:rPr lang="en-US" altLang="ko-KR" sz="1600" dirty="0" smtClean="0">
                <a:solidFill>
                  <a:prstClr val="black"/>
                </a:solidFill>
                <a:ea typeface="굴림" pitchFamily="50" charset="-127"/>
              </a:rPr>
              <a:t>	[To discuss technical feasibility of the proposed reliable multicast schemes for 802.15.8 TG]</a:t>
            </a:r>
          </a:p>
          <a:p>
            <a:pPr>
              <a:defRPr/>
            </a:pPr>
            <a:endParaRPr lang="en-US" altLang="ko-KR" sz="1600" b="1" dirty="0" smtClean="0">
              <a:solidFill>
                <a:prstClr val="black"/>
              </a:solidFill>
              <a:ea typeface="굴림" pitchFamily="50" charset="-127"/>
              <a:cs typeface="Times New Roman" pitchFamily="18" charset="0"/>
            </a:endParaRPr>
          </a:p>
          <a:p>
            <a:pPr>
              <a:defRPr/>
            </a:pPr>
            <a:r>
              <a:rPr lang="en-US" altLang="ko-KR" sz="1600" b="1" dirty="0" smtClean="0">
                <a:solidFill>
                  <a:prstClr val="black"/>
                </a:solidFill>
                <a:ea typeface="굴림" pitchFamily="50" charset="-127"/>
                <a:cs typeface="Times New Roman" pitchFamily="18" charset="0"/>
              </a:rPr>
              <a:t>Notice:</a:t>
            </a:r>
            <a:r>
              <a:rPr lang="en-US" altLang="ko-KR" sz="1600" dirty="0" smtClean="0">
                <a:solidFill>
                  <a:prstClr val="black"/>
                </a:solidFill>
                <a:ea typeface="굴림" pitchFamily="50" charset="-127"/>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ko-KR" sz="1600" b="1" dirty="0" smtClean="0">
                <a:solidFill>
                  <a:prstClr val="black"/>
                </a:solidFill>
                <a:ea typeface="굴림" pitchFamily="50" charset="-127"/>
                <a:cs typeface="Times New Roman" pitchFamily="18" charset="0"/>
              </a:rPr>
              <a:t>Release:</a:t>
            </a:r>
            <a:r>
              <a:rPr lang="en-US" altLang="ko-KR" sz="1600" dirty="0" smtClean="0">
                <a:solidFill>
                  <a:prstClr val="black"/>
                </a:solidFill>
                <a:ea typeface="굴림" pitchFamily="50" charset="-127"/>
                <a:cs typeface="Times New Roman" pitchFamily="18" charset="0"/>
              </a:rPr>
              <a:t> The contributor acknowledges and accepts that this contribution becomes the property of IEEE and may be made publicly available by P802.15.	</a:t>
            </a:r>
            <a:endParaRPr lang="en-US" altLang="ko-KR" sz="1600" dirty="0">
              <a:solidFill>
                <a:prstClr val="black"/>
              </a:solidFill>
              <a:ea typeface="굴림" pitchFamily="50" charset="-127"/>
              <a:cs typeface="Times New Roman" pitchFamily="18" charset="0"/>
            </a:endParaRPr>
          </a:p>
        </p:txBody>
      </p:sp>
    </p:spTree>
    <p:extLst>
      <p:ext uri="{BB962C8B-B14F-4D97-AF65-F5344CB8AC3E}">
        <p14:creationId xmlns:p14="http://schemas.microsoft.com/office/powerpoint/2010/main" val="259215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Multicast Use Cases (5/5)</a:t>
            </a:r>
            <a:endParaRPr lang="en-US" dirty="0"/>
          </a:p>
        </p:txBody>
      </p:sp>
      <p:sp>
        <p:nvSpPr>
          <p:cNvPr id="3" name="Content Placeholder 2"/>
          <p:cNvSpPr>
            <a:spLocks noGrp="1"/>
          </p:cNvSpPr>
          <p:nvPr>
            <p:ph idx="1"/>
          </p:nvPr>
        </p:nvSpPr>
        <p:spPr>
          <a:xfrm>
            <a:off x="304800" y="1524000"/>
            <a:ext cx="8610600" cy="4449763"/>
          </a:xfrm>
        </p:spPr>
        <p:txBody>
          <a:bodyPr>
            <a:normAutofit/>
          </a:bodyPr>
          <a:lstStyle/>
          <a:p>
            <a:pPr>
              <a:buClr>
                <a:srgbClr val="00B0F0"/>
              </a:buClr>
            </a:pPr>
            <a:r>
              <a:rPr lang="en-US" sz="2800" dirty="0" smtClean="0">
                <a:cs typeface="Arial" pitchFamily="34" charset="0"/>
              </a:rPr>
              <a:t>Hybrid Multi-Hop Multicast (e.g. Conference Meeting)</a:t>
            </a:r>
          </a:p>
          <a:p>
            <a:pPr lvl="1">
              <a:buClr>
                <a:srgbClr val="00B0F0"/>
              </a:buClr>
            </a:pPr>
            <a:r>
              <a:rPr lang="en-US" sz="2400" dirty="0" smtClean="0">
                <a:cs typeface="Arial" pitchFamily="34" charset="0"/>
              </a:rPr>
              <a:t>PD 1 control all the multicast.</a:t>
            </a:r>
          </a:p>
          <a:p>
            <a:pPr lvl="1">
              <a:buClr>
                <a:srgbClr val="00B0F0"/>
              </a:buClr>
            </a:pPr>
            <a:r>
              <a:rPr lang="en-US" sz="2400" dirty="0" smtClean="0">
                <a:cs typeface="Arial" pitchFamily="34" charset="0"/>
              </a:rPr>
              <a:t>PDs can directly multicast data.</a:t>
            </a:r>
            <a:endParaRPr lang="en-US" sz="2400" dirty="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09420004"/>
              </p:ext>
            </p:extLst>
          </p:nvPr>
        </p:nvGraphicFramePr>
        <p:xfrm>
          <a:off x="1295400" y="3096854"/>
          <a:ext cx="6858000" cy="3106377"/>
        </p:xfrm>
        <a:graphic>
          <a:graphicData uri="http://schemas.openxmlformats.org/presentationml/2006/ole">
            <mc:AlternateContent xmlns:mc="http://schemas.openxmlformats.org/markup-compatibility/2006">
              <mc:Choice xmlns:v="urn:schemas-microsoft-com:vml" Requires="v">
                <p:oleObj spid="_x0000_s36987" name="Visio" r:id="rId4" imgW="5575412" imgH="2453530" progId="Visio.Drawing.11">
                  <p:embed/>
                </p:oleObj>
              </mc:Choice>
              <mc:Fallback>
                <p:oleObj name="Visio" r:id="rId4" imgW="5575412" imgH="2453530" progId="Visio.Drawing.11">
                  <p:embed/>
                  <p:pic>
                    <p:nvPicPr>
                      <p:cNvPr id="0" name=""/>
                      <p:cNvPicPr/>
                      <p:nvPr/>
                    </p:nvPicPr>
                    <p:blipFill>
                      <a:blip r:embed="rId5"/>
                      <a:stretch>
                        <a:fillRect/>
                      </a:stretch>
                    </p:blipFill>
                    <p:spPr>
                      <a:xfrm>
                        <a:off x="1295400" y="3096854"/>
                        <a:ext cx="6858000" cy="3106377"/>
                      </a:xfrm>
                      <a:prstGeom prst="rect">
                        <a:avLst/>
                      </a:prstGeom>
                    </p:spPr>
                  </p:pic>
                </p:oleObj>
              </mc:Fallback>
            </mc:AlternateContent>
          </a:graphicData>
        </a:graphic>
      </p:graphicFrame>
    </p:spTree>
    <p:extLst>
      <p:ext uri="{BB962C8B-B14F-4D97-AF65-F5344CB8AC3E}">
        <p14:creationId xmlns:p14="http://schemas.microsoft.com/office/powerpoint/2010/main" val="58312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15400" cy="944562"/>
          </a:xfrm>
        </p:spPr>
        <p:txBody>
          <a:bodyPr>
            <a:normAutofit/>
          </a:bodyPr>
          <a:lstStyle/>
          <a:p>
            <a:r>
              <a:rPr lang="en-US" sz="3200" dirty="0"/>
              <a:t>MAC Multicast Reliability </a:t>
            </a:r>
            <a:r>
              <a:rPr lang="en-US" sz="3200" dirty="0" smtClean="0"/>
              <a:t>Management</a:t>
            </a:r>
            <a:endParaRPr lang="en-US" sz="3200" dirty="0"/>
          </a:p>
        </p:txBody>
      </p:sp>
      <p:sp>
        <p:nvSpPr>
          <p:cNvPr id="3" name="Content Placeholder 2"/>
          <p:cNvSpPr>
            <a:spLocks noGrp="1"/>
          </p:cNvSpPr>
          <p:nvPr>
            <p:ph idx="1"/>
          </p:nvPr>
        </p:nvSpPr>
        <p:spPr>
          <a:xfrm>
            <a:off x="381000" y="1676400"/>
            <a:ext cx="8534400" cy="4449763"/>
          </a:xfrm>
        </p:spPr>
        <p:txBody>
          <a:bodyPr>
            <a:normAutofit/>
          </a:bodyPr>
          <a:lstStyle/>
          <a:p>
            <a:pPr marL="342900" lvl="2" indent="-342900">
              <a:buClr>
                <a:srgbClr val="00B0F0"/>
              </a:buClr>
            </a:pPr>
            <a:r>
              <a:rPr lang="en-US" sz="2800" dirty="0" smtClean="0">
                <a:cs typeface="Arial" pitchFamily="34" charset="0"/>
              </a:rPr>
              <a:t>Multicast Reliability Management</a:t>
            </a:r>
            <a:r>
              <a:rPr lang="en-US" sz="2800" dirty="0">
                <a:cs typeface="Arial" pitchFamily="34" charset="0"/>
              </a:rPr>
              <a:t> </a:t>
            </a:r>
            <a:endParaRPr lang="en-US" sz="2800" dirty="0" smtClean="0">
              <a:cs typeface="Arial" pitchFamily="34" charset="0"/>
            </a:endParaRPr>
          </a:p>
          <a:p>
            <a:pPr marL="800100" lvl="3" indent="-342900">
              <a:buClr>
                <a:srgbClr val="00B0F0"/>
              </a:buClr>
            </a:pPr>
            <a:r>
              <a:rPr lang="en-US" sz="2400" dirty="0" smtClean="0">
                <a:cs typeface="Arial" pitchFamily="34" charset="0"/>
              </a:rPr>
              <a:t>Manage </a:t>
            </a:r>
            <a:r>
              <a:rPr lang="en-US" sz="2400" dirty="0">
                <a:cs typeface="Arial" pitchFamily="34" charset="0"/>
              </a:rPr>
              <a:t>multicast reliability </a:t>
            </a:r>
            <a:r>
              <a:rPr lang="en-US" sz="2400" dirty="0" smtClean="0">
                <a:cs typeface="Arial" pitchFamily="34" charset="0"/>
              </a:rPr>
              <a:t>to provide context-aware flexible </a:t>
            </a:r>
            <a:r>
              <a:rPr lang="en-US" sz="2400" dirty="0">
                <a:cs typeface="Arial" pitchFamily="34" charset="0"/>
              </a:rPr>
              <a:t>reliability of </a:t>
            </a:r>
            <a:r>
              <a:rPr lang="en-US" sz="2400" dirty="0" smtClean="0">
                <a:cs typeface="Arial" pitchFamily="34" charset="0"/>
              </a:rPr>
              <a:t>multicast. </a:t>
            </a:r>
          </a:p>
          <a:p>
            <a:pPr marL="800100" lvl="3" indent="-342900">
              <a:buClr>
                <a:srgbClr val="00B0F0"/>
              </a:buClr>
            </a:pPr>
            <a:endParaRPr lang="en-US" sz="2400" dirty="0">
              <a:cs typeface="Arial" pitchFamily="34" charset="0"/>
            </a:endParaRPr>
          </a:p>
          <a:p>
            <a:pPr marL="342900" lvl="2" indent="-342900">
              <a:buClr>
                <a:srgbClr val="00B0F0"/>
              </a:buClr>
            </a:pPr>
            <a:r>
              <a:rPr lang="en-US" sz="2800" dirty="0" smtClean="0">
                <a:cs typeface="Arial" pitchFamily="34" charset="0"/>
              </a:rPr>
              <a:t>Context-Aware Flexible Multicast Reliability</a:t>
            </a:r>
          </a:p>
          <a:p>
            <a:pPr marL="342900" lvl="2" indent="-342900">
              <a:buClr>
                <a:srgbClr val="00B0F0"/>
              </a:buClr>
            </a:pPr>
            <a:endParaRPr lang="en-US" sz="600" dirty="0" smtClean="0">
              <a:cs typeface="Arial" pitchFamily="34" charset="0"/>
            </a:endParaRPr>
          </a:p>
          <a:p>
            <a:pPr marL="800100" lvl="3" indent="-342900">
              <a:buClr>
                <a:srgbClr val="00B0F0"/>
              </a:buClr>
            </a:pPr>
            <a:r>
              <a:rPr lang="en-US" sz="2400" dirty="0">
                <a:cs typeface="Arial" pitchFamily="34" charset="0"/>
              </a:rPr>
              <a:t>Using different ACK policies between the sender PD and receiver PDs to achieve multicast reliability in more efficient way</a:t>
            </a:r>
            <a:r>
              <a:rPr lang="en-US" sz="2400" dirty="0" smtClean="0">
                <a:cs typeface="Arial" pitchFamily="34" charset="0"/>
              </a:rPr>
              <a:t>.</a:t>
            </a:r>
          </a:p>
          <a:p>
            <a:pPr marL="800100" lvl="3" indent="-342900">
              <a:buClr>
                <a:srgbClr val="00B0F0"/>
              </a:buClr>
            </a:pPr>
            <a:endParaRPr lang="en-US" sz="2800" dirty="0" smtClean="0">
              <a:cs typeface="Arial" pitchFamily="34" charset="0"/>
            </a:endParaRPr>
          </a:p>
          <a:p>
            <a:pPr marL="800100" lvl="3" indent="-342900">
              <a:buClr>
                <a:srgbClr val="00B0F0"/>
              </a:buClr>
            </a:pPr>
            <a:endParaRPr lang="en-US" sz="900" dirty="0">
              <a:cs typeface="Arial" pitchFamily="34" charset="0"/>
            </a:endParaRPr>
          </a:p>
          <a:p>
            <a:pPr marL="457200" lvl="3" indent="0">
              <a:buClr>
                <a:srgbClr val="00B0F0"/>
              </a:buClr>
              <a:buNone/>
            </a:pPr>
            <a:endParaRPr lang="en-US" sz="2800" dirty="0"/>
          </a:p>
        </p:txBody>
      </p:sp>
    </p:spTree>
    <p:extLst>
      <p:ext uri="{BB962C8B-B14F-4D97-AF65-F5344CB8AC3E}">
        <p14:creationId xmlns:p14="http://schemas.microsoft.com/office/powerpoint/2010/main" val="97534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9220200" cy="944562"/>
          </a:xfrm>
        </p:spPr>
        <p:txBody>
          <a:bodyPr>
            <a:noAutofit/>
          </a:bodyPr>
          <a:lstStyle/>
          <a:p>
            <a:pPr lvl="2" algn="ctr" rtl="0">
              <a:spcBef>
                <a:spcPct val="0"/>
              </a:spcBef>
            </a:pPr>
            <a:r>
              <a:rPr lang="en-US" sz="3200" dirty="0" smtClean="0"/>
              <a:t>MAC Multicast Reliability Management </a:t>
            </a:r>
            <a:r>
              <a:rPr lang="en-US" sz="3200" b="1" dirty="0" smtClean="0">
                <a:latin typeface="Arial" pitchFamily="34" charset="0"/>
                <a:cs typeface="Arial" pitchFamily="34" charset="0"/>
              </a:rPr>
              <a:t>(</a:t>
            </a:r>
            <a:r>
              <a:rPr lang="en-US" sz="3200" b="1" dirty="0" smtClean="0"/>
              <a:t>1/4</a:t>
            </a:r>
            <a:r>
              <a:rPr lang="en-US" sz="3200" b="1" dirty="0"/>
              <a:t>)</a:t>
            </a:r>
          </a:p>
        </p:txBody>
      </p:sp>
      <p:sp>
        <p:nvSpPr>
          <p:cNvPr id="3" name="Content Placeholder 2"/>
          <p:cNvSpPr>
            <a:spLocks noGrp="1"/>
          </p:cNvSpPr>
          <p:nvPr>
            <p:ph idx="1"/>
          </p:nvPr>
        </p:nvSpPr>
        <p:spPr>
          <a:xfrm>
            <a:off x="304800" y="1524000"/>
            <a:ext cx="8839200" cy="4800600"/>
          </a:xfrm>
        </p:spPr>
        <p:txBody>
          <a:bodyPr>
            <a:normAutofit lnSpcReduction="10000"/>
          </a:bodyPr>
          <a:lstStyle/>
          <a:p>
            <a:pPr marL="342900" lvl="2" indent="-342900">
              <a:buClr>
                <a:srgbClr val="00B0F0"/>
              </a:buClr>
            </a:pPr>
            <a:r>
              <a:rPr lang="en-US" sz="2800" b="1" u="sng" dirty="0">
                <a:cs typeface="Arial" pitchFamily="34" charset="0"/>
              </a:rPr>
              <a:t>ACK Policy</a:t>
            </a:r>
            <a:r>
              <a:rPr lang="en-US" sz="2800" dirty="0">
                <a:cs typeface="Arial" pitchFamily="34" charset="0"/>
              </a:rPr>
              <a:t>:</a:t>
            </a:r>
          </a:p>
          <a:p>
            <a:pPr marL="800100" lvl="3" indent="-342900">
              <a:lnSpc>
                <a:spcPct val="150000"/>
              </a:lnSpc>
              <a:buClr>
                <a:srgbClr val="00B0F0"/>
              </a:buClr>
            </a:pPr>
            <a:r>
              <a:rPr lang="en-US" sz="2400" b="1" dirty="0">
                <a:solidFill>
                  <a:srgbClr val="FF0000"/>
                </a:solidFill>
                <a:cs typeface="Arial" pitchFamily="34" charset="0"/>
              </a:rPr>
              <a:t>All ACK</a:t>
            </a:r>
            <a:r>
              <a:rPr lang="en-US" sz="2400" dirty="0">
                <a:cs typeface="Arial" pitchFamily="34" charset="0"/>
              </a:rPr>
              <a:t>: All PDs (i.e. receivers) need to send ACK. </a:t>
            </a:r>
          </a:p>
          <a:p>
            <a:pPr marL="800100" lvl="3" indent="-342900">
              <a:buClr>
                <a:srgbClr val="00B0F0"/>
              </a:buClr>
            </a:pPr>
            <a:r>
              <a:rPr lang="en-US" sz="2400" b="1" dirty="0">
                <a:solidFill>
                  <a:srgbClr val="FF0000"/>
                </a:solidFill>
                <a:cs typeface="Arial" pitchFamily="34" charset="0"/>
              </a:rPr>
              <a:t>Any ACK</a:t>
            </a:r>
            <a:r>
              <a:rPr lang="en-US" sz="2400" dirty="0">
                <a:cs typeface="Arial" pitchFamily="34" charset="0"/>
              </a:rPr>
              <a:t>: ACK is only required from any PD (i.e. receiver).</a:t>
            </a:r>
          </a:p>
          <a:p>
            <a:pPr marL="800100" lvl="3" indent="-342900">
              <a:buClr>
                <a:srgbClr val="00B0F0"/>
              </a:buClr>
            </a:pPr>
            <a:r>
              <a:rPr lang="en-US" sz="2400" b="1" dirty="0">
                <a:solidFill>
                  <a:srgbClr val="FF0000"/>
                </a:solidFill>
                <a:cs typeface="Arial" pitchFamily="34" charset="0"/>
              </a:rPr>
              <a:t>Partial ACK</a:t>
            </a:r>
            <a:r>
              <a:rPr lang="en-US" sz="2400" dirty="0">
                <a:cs typeface="Arial" pitchFamily="34" charset="0"/>
              </a:rPr>
              <a:t>: Only some PDs (i.e. receivers) send ACK</a:t>
            </a:r>
            <a:r>
              <a:rPr lang="en-US" sz="2400" dirty="0" smtClean="0">
                <a:cs typeface="Arial" pitchFamily="34" charset="0"/>
              </a:rPr>
              <a:t>.</a:t>
            </a:r>
          </a:p>
          <a:p>
            <a:pPr marL="800100" lvl="3" indent="-342900">
              <a:buClr>
                <a:srgbClr val="00B0F0"/>
              </a:buClr>
            </a:pPr>
            <a:r>
              <a:rPr lang="en-US" sz="2400" b="1" dirty="0">
                <a:cs typeface="Arial" pitchFamily="34" charset="0"/>
              </a:rPr>
              <a:t>Location-based ACK</a:t>
            </a:r>
            <a:r>
              <a:rPr lang="en-US" sz="2400" b="1" dirty="0" smtClean="0"/>
              <a:t>: </a:t>
            </a:r>
            <a:r>
              <a:rPr lang="en-US" sz="2400" dirty="0">
                <a:cs typeface="Arial" pitchFamily="34" charset="0"/>
              </a:rPr>
              <a:t>Only PDs around a location need to send back ACK. In this case, additional location information will be contained in this field. </a:t>
            </a:r>
          </a:p>
          <a:p>
            <a:pPr marL="800100" lvl="3" indent="-342900">
              <a:buClr>
                <a:srgbClr val="00B0F0"/>
              </a:buClr>
            </a:pPr>
            <a:r>
              <a:rPr lang="en-US" sz="2400" b="1" dirty="0">
                <a:cs typeface="Arial" pitchFamily="34" charset="0"/>
              </a:rPr>
              <a:t>Context-based ACK</a:t>
            </a:r>
            <a:r>
              <a:rPr lang="en-US" sz="2400" b="1" dirty="0" smtClean="0"/>
              <a:t>: </a:t>
            </a:r>
            <a:r>
              <a:rPr lang="en-US" sz="2400" dirty="0">
                <a:cs typeface="Arial" pitchFamily="34" charset="0"/>
              </a:rPr>
              <a:t>Only peers without mobility or low mobility need to send back ACK. </a:t>
            </a:r>
          </a:p>
          <a:p>
            <a:pPr marL="800100" lvl="3" indent="-342900">
              <a:buClr>
                <a:srgbClr val="00B0F0"/>
              </a:buClr>
            </a:pPr>
            <a:r>
              <a:rPr lang="en-US" sz="2400" b="1" dirty="0">
                <a:cs typeface="Arial" pitchFamily="34" charset="0"/>
              </a:rPr>
              <a:t>Information-based ACK</a:t>
            </a:r>
            <a:r>
              <a:rPr lang="en-US" sz="2400" b="1" dirty="0" smtClean="0"/>
              <a:t>: </a:t>
            </a:r>
            <a:r>
              <a:rPr lang="en-US" sz="2400" dirty="0">
                <a:cs typeface="Arial" pitchFamily="34" charset="0"/>
              </a:rPr>
              <a:t>Indicate if ACK is required for each packet or just for some packets or just when intended information such as a command or an event is fully decoded. </a:t>
            </a:r>
          </a:p>
        </p:txBody>
      </p:sp>
    </p:spTree>
    <p:extLst>
      <p:ext uri="{BB962C8B-B14F-4D97-AF65-F5344CB8AC3E}">
        <p14:creationId xmlns:p14="http://schemas.microsoft.com/office/powerpoint/2010/main" val="2940269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763000" cy="944562"/>
          </a:xfrm>
        </p:spPr>
        <p:txBody>
          <a:bodyPr>
            <a:noAutofit/>
          </a:bodyPr>
          <a:lstStyle/>
          <a:p>
            <a:r>
              <a:rPr lang="en-US" sz="3200" dirty="0"/>
              <a:t>MAC Multicast Reliability Management </a:t>
            </a:r>
            <a:r>
              <a:rPr lang="en-US" sz="3200" dirty="0" smtClean="0">
                <a:latin typeface="Arial" pitchFamily="34" charset="0"/>
                <a:cs typeface="Arial" pitchFamily="34" charset="0"/>
              </a:rPr>
              <a:t>(</a:t>
            </a:r>
            <a:r>
              <a:rPr lang="en-US" sz="3200" dirty="0" smtClean="0"/>
              <a:t>2/4</a:t>
            </a:r>
            <a:r>
              <a:rPr lang="en-US" sz="3200" dirty="0"/>
              <a:t>)</a:t>
            </a:r>
          </a:p>
        </p:txBody>
      </p:sp>
      <p:sp>
        <p:nvSpPr>
          <p:cNvPr id="3" name="Content Placeholder 2"/>
          <p:cNvSpPr>
            <a:spLocks noGrp="1"/>
          </p:cNvSpPr>
          <p:nvPr>
            <p:ph idx="1"/>
          </p:nvPr>
        </p:nvSpPr>
        <p:spPr>
          <a:xfrm>
            <a:off x="457200" y="1366099"/>
            <a:ext cx="8229600" cy="2133599"/>
          </a:xfrm>
        </p:spPr>
        <p:txBody>
          <a:bodyPr>
            <a:normAutofit lnSpcReduction="10000"/>
          </a:bodyPr>
          <a:lstStyle/>
          <a:p>
            <a:pPr>
              <a:buClr>
                <a:srgbClr val="00B0F0"/>
              </a:buClr>
            </a:pPr>
            <a:r>
              <a:rPr lang="en-US" sz="2400" dirty="0" smtClean="0">
                <a:cs typeface="Arial" pitchFamily="34" charset="0"/>
              </a:rPr>
              <a:t>All ACK </a:t>
            </a:r>
            <a:r>
              <a:rPr lang="en-US" sz="2400" dirty="0">
                <a:cs typeface="Arial" pitchFamily="34" charset="0"/>
              </a:rPr>
              <a:t>U</a:t>
            </a:r>
            <a:r>
              <a:rPr lang="en-US" sz="2400" dirty="0" smtClean="0">
                <a:cs typeface="Arial" pitchFamily="34" charset="0"/>
              </a:rPr>
              <a:t>se Case: Conference Meeting</a:t>
            </a:r>
          </a:p>
          <a:p>
            <a:pPr lvl="1">
              <a:buClr>
                <a:srgbClr val="00B0F0"/>
              </a:buClr>
            </a:pPr>
            <a:r>
              <a:rPr lang="en-US" sz="2000" dirty="0" smtClean="0">
                <a:cs typeface="Arial" pitchFamily="34" charset="0"/>
              </a:rPr>
              <a:t>PD 1-4 have an important conference meeting.</a:t>
            </a:r>
          </a:p>
          <a:p>
            <a:pPr lvl="1">
              <a:buClr>
                <a:srgbClr val="00B0F0"/>
              </a:buClr>
            </a:pPr>
            <a:r>
              <a:rPr lang="en-US" sz="2000" dirty="0" smtClean="0">
                <a:cs typeface="Arial" pitchFamily="34" charset="0"/>
              </a:rPr>
              <a:t>PD 1 is the speaker who multicasts data to PD 2-4.</a:t>
            </a:r>
          </a:p>
          <a:p>
            <a:pPr lvl="1">
              <a:buClr>
                <a:srgbClr val="00B0F0"/>
              </a:buClr>
            </a:pPr>
            <a:r>
              <a:rPr lang="en-US" sz="2000" dirty="0" smtClean="0">
                <a:cs typeface="Arial" pitchFamily="34" charset="0"/>
              </a:rPr>
              <a:t>PD 2-4 are required to send ACK to PD 1 to acknowledge receiving the multicast data.</a:t>
            </a:r>
          </a:p>
          <a:p>
            <a:pPr lvl="1">
              <a:buClr>
                <a:srgbClr val="00B0F0"/>
              </a:buClr>
            </a:pPr>
            <a:r>
              <a:rPr lang="en-US" sz="2000" dirty="0" smtClean="0">
                <a:cs typeface="Arial" pitchFamily="34" charset="0"/>
              </a:rPr>
              <a:t>PD 1 multicasts new data only after receiving all ACKs from PD 2-4. </a:t>
            </a:r>
            <a:endParaRPr lang="en-US" sz="2000" dirty="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9641876"/>
              </p:ext>
            </p:extLst>
          </p:nvPr>
        </p:nvGraphicFramePr>
        <p:xfrm>
          <a:off x="1600200" y="3423498"/>
          <a:ext cx="5715000" cy="3053502"/>
        </p:xfrm>
        <a:graphic>
          <a:graphicData uri="http://schemas.openxmlformats.org/presentationml/2006/ole">
            <mc:AlternateContent xmlns:mc="http://schemas.openxmlformats.org/markup-compatibility/2006">
              <mc:Choice xmlns:v="urn:schemas-microsoft-com:vml" Requires="v">
                <p:oleObj spid="_x0000_s30869" name="Visio" r:id="rId4" imgW="5272348" imgH="2819186" progId="Visio.Drawing.11">
                  <p:embed/>
                </p:oleObj>
              </mc:Choice>
              <mc:Fallback>
                <p:oleObj name="Visio" r:id="rId4" imgW="5272348" imgH="2819186" progId="Visio.Drawing.11">
                  <p:embed/>
                  <p:pic>
                    <p:nvPicPr>
                      <p:cNvPr id="0" name="Object 1"/>
                      <p:cNvPicPr>
                        <a:picLocks noChangeAspect="1" noChangeArrowheads="1"/>
                      </p:cNvPicPr>
                      <p:nvPr/>
                    </p:nvPicPr>
                    <p:blipFill>
                      <a:blip r:embed="rId5"/>
                      <a:srcRect/>
                      <a:stretch>
                        <a:fillRect/>
                      </a:stretch>
                    </p:blipFill>
                    <p:spPr bwMode="auto">
                      <a:xfrm>
                        <a:off x="1600200" y="3423498"/>
                        <a:ext cx="5715000" cy="3053502"/>
                      </a:xfrm>
                      <a:prstGeom prst="rect">
                        <a:avLst/>
                      </a:prstGeom>
                      <a:noFill/>
                    </p:spPr>
                  </p:pic>
                </p:oleObj>
              </mc:Fallback>
            </mc:AlternateContent>
          </a:graphicData>
        </a:graphic>
      </p:graphicFrame>
    </p:spTree>
    <p:extLst>
      <p:ext uri="{BB962C8B-B14F-4D97-AF65-F5344CB8AC3E}">
        <p14:creationId xmlns:p14="http://schemas.microsoft.com/office/powerpoint/2010/main" val="422376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678363"/>
          </a:xfrm>
        </p:spPr>
        <p:txBody>
          <a:bodyPr>
            <a:normAutofit/>
          </a:bodyPr>
          <a:lstStyle/>
          <a:p>
            <a:pPr>
              <a:buClr>
                <a:srgbClr val="00B0F0"/>
              </a:buClr>
            </a:pPr>
            <a:r>
              <a:rPr lang="en-US" sz="2400" dirty="0" smtClean="0">
                <a:cs typeface="Arial" pitchFamily="34" charset="0"/>
              </a:rPr>
              <a:t>Any ACK Use </a:t>
            </a:r>
            <a:r>
              <a:rPr lang="en-US" sz="2400" dirty="0">
                <a:cs typeface="Arial" pitchFamily="34" charset="0"/>
              </a:rPr>
              <a:t>C</a:t>
            </a:r>
            <a:r>
              <a:rPr lang="en-US" sz="2400" dirty="0" smtClean="0">
                <a:cs typeface="Arial" pitchFamily="34" charset="0"/>
              </a:rPr>
              <a:t>ase: Data Backup (Caching)</a:t>
            </a:r>
          </a:p>
          <a:p>
            <a:pPr lvl="1">
              <a:buClr>
                <a:srgbClr val="00B0F0"/>
              </a:buClr>
            </a:pPr>
            <a:r>
              <a:rPr lang="en-US" sz="1900" dirty="0" smtClean="0">
                <a:cs typeface="Arial" pitchFamily="34" charset="0"/>
              </a:rPr>
              <a:t>PD 1-4 are a group of PDs running a data backup/caching application.</a:t>
            </a:r>
          </a:p>
          <a:p>
            <a:pPr lvl="1">
              <a:buClr>
                <a:srgbClr val="00B0F0"/>
              </a:buClr>
            </a:pPr>
            <a:r>
              <a:rPr lang="en-US" sz="1900" dirty="0" smtClean="0">
                <a:cs typeface="Arial" pitchFamily="34" charset="0"/>
              </a:rPr>
              <a:t>PD 1 aims to backup its data in one of the PDs in its group.</a:t>
            </a:r>
          </a:p>
          <a:p>
            <a:pPr lvl="1">
              <a:buClr>
                <a:srgbClr val="00B0F0"/>
              </a:buClr>
            </a:pPr>
            <a:r>
              <a:rPr lang="en-US" sz="1900" dirty="0" smtClean="0">
                <a:cs typeface="Arial" pitchFamily="34" charset="0"/>
              </a:rPr>
              <a:t>Any PDs in group can send an ACK to PD 1 to confirm the data backup.</a:t>
            </a:r>
          </a:p>
          <a:p>
            <a:pPr lvl="1">
              <a:buClr>
                <a:srgbClr val="00B0F0"/>
              </a:buClr>
            </a:pPr>
            <a:r>
              <a:rPr lang="en-US" sz="1900" dirty="0" smtClean="0">
                <a:cs typeface="Arial" pitchFamily="34" charset="0"/>
              </a:rPr>
              <a:t>PD 1 multicasts new data as long as receiving one ACK from PD 2-4. </a:t>
            </a:r>
            <a:endParaRPr lang="en-US" sz="1900" dirty="0">
              <a:cs typeface="Arial" pitchFamily="34" charset="0"/>
            </a:endParaRP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3747151"/>
              </p:ext>
            </p:extLst>
          </p:nvPr>
        </p:nvGraphicFramePr>
        <p:xfrm>
          <a:off x="1447800" y="3261880"/>
          <a:ext cx="6019800" cy="3215120"/>
        </p:xfrm>
        <a:graphic>
          <a:graphicData uri="http://schemas.openxmlformats.org/presentationml/2006/ole">
            <mc:AlternateContent xmlns:mc="http://schemas.openxmlformats.org/markup-compatibility/2006">
              <mc:Choice xmlns:v="urn:schemas-microsoft-com:vml" Requires="v">
                <p:oleObj spid="_x0000_s31894" name="Visio" r:id="rId3" imgW="5025130" imgH="2688269" progId="Visio.Drawing.11">
                  <p:embed/>
                </p:oleObj>
              </mc:Choice>
              <mc:Fallback>
                <p:oleObj name="Visio" r:id="rId3" imgW="5025130" imgH="2688269" progId="Visio.Drawing.11">
                  <p:embed/>
                  <p:pic>
                    <p:nvPicPr>
                      <p:cNvPr id="0" name="Object 3"/>
                      <p:cNvPicPr>
                        <a:picLocks noChangeAspect="1" noChangeArrowheads="1"/>
                      </p:cNvPicPr>
                      <p:nvPr/>
                    </p:nvPicPr>
                    <p:blipFill>
                      <a:blip r:embed="rId4"/>
                      <a:srcRect/>
                      <a:stretch>
                        <a:fillRect/>
                      </a:stretch>
                    </p:blipFill>
                    <p:spPr bwMode="auto">
                      <a:xfrm>
                        <a:off x="1447800" y="3261880"/>
                        <a:ext cx="6019800" cy="3215120"/>
                      </a:xfrm>
                      <a:prstGeom prst="rect">
                        <a:avLst/>
                      </a:prstGeom>
                      <a:noFill/>
                    </p:spPr>
                  </p:pic>
                </p:oleObj>
              </mc:Fallback>
            </mc:AlternateContent>
          </a:graphicData>
        </a:graphic>
      </p:graphicFrame>
      <p:sp>
        <p:nvSpPr>
          <p:cNvPr id="7" name="Title 1"/>
          <p:cNvSpPr txBox="1">
            <a:spLocks/>
          </p:cNvSpPr>
          <p:nvPr/>
        </p:nvSpPr>
        <p:spPr>
          <a:xfrm>
            <a:off x="369627" y="457200"/>
            <a:ext cx="8763000"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b="1" i="0" kern="1200" baseline="0">
                <a:solidFill>
                  <a:schemeClr val="tx1"/>
                </a:solidFill>
                <a:latin typeface="+mj-lt"/>
                <a:ea typeface="+mj-ea"/>
                <a:cs typeface="+mj-cs"/>
              </a:defRPr>
            </a:lvl1pPr>
          </a:lstStyle>
          <a:p>
            <a:r>
              <a:rPr lang="en-US" sz="3200" dirty="0" smtClean="0"/>
              <a:t>MAC Multicast Reliability Management </a:t>
            </a:r>
            <a:r>
              <a:rPr lang="en-US" sz="3200" dirty="0" smtClean="0">
                <a:latin typeface="Arial" pitchFamily="34" charset="0"/>
                <a:cs typeface="Arial" pitchFamily="34" charset="0"/>
              </a:rPr>
              <a:t>(</a:t>
            </a:r>
            <a:r>
              <a:rPr lang="en-US" sz="3200" dirty="0" smtClean="0"/>
              <a:t>3/4)</a:t>
            </a:r>
            <a:endParaRPr lang="en-US" sz="3200" dirty="0"/>
          </a:p>
        </p:txBody>
      </p:sp>
    </p:spTree>
    <p:extLst>
      <p:ext uri="{BB962C8B-B14F-4D97-AF65-F5344CB8AC3E}">
        <p14:creationId xmlns:p14="http://schemas.microsoft.com/office/powerpoint/2010/main" val="37428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97245"/>
            <a:ext cx="8991600" cy="3733800"/>
          </a:xfrm>
        </p:spPr>
        <p:txBody>
          <a:bodyPr>
            <a:normAutofit/>
          </a:bodyPr>
          <a:lstStyle/>
          <a:p>
            <a:pPr>
              <a:buClr>
                <a:srgbClr val="00B0F0"/>
              </a:buClr>
            </a:pPr>
            <a:r>
              <a:rPr lang="en-US" sz="2400" dirty="0" smtClean="0">
                <a:cs typeface="Arial" pitchFamily="34" charset="0"/>
              </a:rPr>
              <a:t>Partial ACK Use </a:t>
            </a:r>
            <a:r>
              <a:rPr lang="en-US" sz="2400" dirty="0">
                <a:cs typeface="Arial" pitchFamily="34" charset="0"/>
              </a:rPr>
              <a:t>C</a:t>
            </a:r>
            <a:r>
              <a:rPr lang="en-US" sz="2400" dirty="0" smtClean="0">
                <a:cs typeface="Arial" pitchFamily="34" charset="0"/>
              </a:rPr>
              <a:t>ase: Personalized Advertisement</a:t>
            </a:r>
          </a:p>
          <a:p>
            <a:pPr lvl="1">
              <a:buClr>
                <a:srgbClr val="00B0F0"/>
              </a:buClr>
            </a:pPr>
            <a:r>
              <a:rPr lang="en-US" sz="2000" dirty="0" smtClean="0">
                <a:cs typeface="Arial" pitchFamily="34" charset="0"/>
              </a:rPr>
              <a:t>PD 1 multicasts its advertisement to a group of targeted customers, PD 2-5. </a:t>
            </a:r>
          </a:p>
          <a:p>
            <a:pPr lvl="1">
              <a:buClr>
                <a:srgbClr val="00B0F0"/>
              </a:buClr>
            </a:pPr>
            <a:r>
              <a:rPr lang="en-US" sz="2000" dirty="0" smtClean="0">
                <a:cs typeface="Arial" pitchFamily="34" charset="0"/>
              </a:rPr>
              <a:t>PD 1 aims to ensure at least 50% of its targeted customers receive the advertisement.  </a:t>
            </a:r>
          </a:p>
          <a:p>
            <a:pPr lvl="1">
              <a:buClr>
                <a:srgbClr val="00B0F0"/>
              </a:buClr>
            </a:pPr>
            <a:r>
              <a:rPr lang="en-US" sz="2000" dirty="0">
                <a:cs typeface="Arial" pitchFamily="34" charset="0"/>
              </a:rPr>
              <a:t>1</a:t>
            </a:r>
            <a:r>
              <a:rPr lang="en-US" sz="2000" dirty="0" smtClean="0">
                <a:cs typeface="Arial" pitchFamily="34" charset="0"/>
              </a:rPr>
              <a:t> or more PDs in the group can send an ACK to PD 1. </a:t>
            </a:r>
          </a:p>
          <a:p>
            <a:pPr lvl="1">
              <a:buClr>
                <a:srgbClr val="00B0F0"/>
              </a:buClr>
            </a:pPr>
            <a:r>
              <a:rPr lang="en-US" sz="2000" dirty="0" smtClean="0">
                <a:cs typeface="Arial" pitchFamily="34" charset="0"/>
              </a:rPr>
              <a:t>PD 1 multicasts new data only after receiving ACKs </a:t>
            </a:r>
            <a:r>
              <a:rPr lang="en-US" sz="2000" dirty="0">
                <a:cs typeface="Arial" pitchFamily="34" charset="0"/>
              </a:rPr>
              <a:t>from </a:t>
            </a:r>
            <a:r>
              <a:rPr lang="en-US" sz="2000" dirty="0" smtClean="0">
                <a:cs typeface="Arial" pitchFamily="34" charset="0"/>
              </a:rPr>
              <a:t>at least 50% of the PDs. </a:t>
            </a:r>
            <a:endParaRPr lang="en-US" sz="2000" dirty="0">
              <a:cs typeface="Arial" pitchFamily="34"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69321498"/>
              </p:ext>
            </p:extLst>
          </p:nvPr>
        </p:nvGraphicFramePr>
        <p:xfrm>
          <a:off x="1600200" y="3759444"/>
          <a:ext cx="6248400" cy="2793756"/>
        </p:xfrm>
        <a:graphic>
          <a:graphicData uri="http://schemas.openxmlformats.org/presentationml/2006/ole">
            <mc:AlternateContent xmlns:mc="http://schemas.openxmlformats.org/markup-compatibility/2006">
              <mc:Choice xmlns:v="urn:schemas-microsoft-com:vml" Requires="v">
                <p:oleObj spid="_x0000_s32917" name="Visio" r:id="rId3" imgW="5946297" imgH="3573978" progId="Visio.Drawing.11">
                  <p:embed/>
                </p:oleObj>
              </mc:Choice>
              <mc:Fallback>
                <p:oleObj name="Visio" r:id="rId3" imgW="5946297" imgH="3573978" progId="Visio.Drawing.11">
                  <p:embed/>
                  <p:pic>
                    <p:nvPicPr>
                      <p:cNvPr id="0" name="Object 1"/>
                      <p:cNvPicPr>
                        <a:picLocks noChangeAspect="1" noChangeArrowheads="1"/>
                      </p:cNvPicPr>
                      <p:nvPr/>
                    </p:nvPicPr>
                    <p:blipFill>
                      <a:blip r:embed="rId4"/>
                      <a:srcRect/>
                      <a:stretch>
                        <a:fillRect/>
                      </a:stretch>
                    </p:blipFill>
                    <p:spPr bwMode="auto">
                      <a:xfrm>
                        <a:off x="1600200" y="3759444"/>
                        <a:ext cx="6248400" cy="2793756"/>
                      </a:xfrm>
                      <a:prstGeom prst="rect">
                        <a:avLst/>
                      </a:prstGeom>
                      <a:noFill/>
                    </p:spPr>
                  </p:pic>
                </p:oleObj>
              </mc:Fallback>
            </mc:AlternateContent>
          </a:graphicData>
        </a:graphic>
      </p:graphicFrame>
      <p:sp>
        <p:nvSpPr>
          <p:cNvPr id="6" name="Title 1"/>
          <p:cNvSpPr txBox="1">
            <a:spLocks/>
          </p:cNvSpPr>
          <p:nvPr/>
        </p:nvSpPr>
        <p:spPr>
          <a:xfrm>
            <a:off x="228600" y="503238"/>
            <a:ext cx="8763000"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b="1" i="0" kern="1200" baseline="0">
                <a:solidFill>
                  <a:schemeClr val="tx1"/>
                </a:solidFill>
                <a:latin typeface="+mj-lt"/>
                <a:ea typeface="+mj-ea"/>
                <a:cs typeface="+mj-cs"/>
              </a:defRPr>
            </a:lvl1pPr>
          </a:lstStyle>
          <a:p>
            <a:r>
              <a:rPr lang="en-US" sz="3200" dirty="0" smtClean="0"/>
              <a:t>MAC Multicast Reliability Management </a:t>
            </a:r>
            <a:r>
              <a:rPr lang="en-US" sz="3200" dirty="0" smtClean="0">
                <a:latin typeface="Arial" pitchFamily="34" charset="0"/>
                <a:cs typeface="Arial" pitchFamily="34" charset="0"/>
              </a:rPr>
              <a:t>(</a:t>
            </a:r>
            <a:r>
              <a:rPr lang="en-US" sz="3200" dirty="0" smtClean="0"/>
              <a:t>4/4)</a:t>
            </a:r>
            <a:endParaRPr lang="en-US" sz="3200" dirty="0"/>
          </a:p>
        </p:txBody>
      </p:sp>
    </p:spTree>
    <p:extLst>
      <p:ext uri="{BB962C8B-B14F-4D97-AF65-F5344CB8AC3E}">
        <p14:creationId xmlns:p14="http://schemas.microsoft.com/office/powerpoint/2010/main" val="37428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944562"/>
          </a:xfrm>
        </p:spPr>
        <p:txBody>
          <a:bodyPr/>
          <a:lstStyle/>
          <a:p>
            <a:r>
              <a:rPr lang="en-US" dirty="0"/>
              <a:t>MAC Multicast Simulation</a:t>
            </a:r>
          </a:p>
        </p:txBody>
      </p:sp>
    </p:spTree>
    <p:extLst>
      <p:ext uri="{BB962C8B-B14F-4D97-AF65-F5344CB8AC3E}">
        <p14:creationId xmlns:p14="http://schemas.microsoft.com/office/powerpoint/2010/main" val="119135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MAC Multicast Simulation Topology</a:t>
            </a:r>
            <a:endParaRPr lang="en-US" dirty="0"/>
          </a:p>
        </p:txBody>
      </p:sp>
      <p:sp>
        <p:nvSpPr>
          <p:cNvPr id="5" name="TextBox 4"/>
          <p:cNvSpPr txBox="1"/>
          <p:nvPr/>
        </p:nvSpPr>
        <p:spPr>
          <a:xfrm>
            <a:off x="4419600" y="1524000"/>
            <a:ext cx="4238767" cy="4493538"/>
          </a:xfrm>
          <a:prstGeom prst="rect">
            <a:avLst/>
          </a:prstGeom>
          <a:noFill/>
        </p:spPr>
        <p:txBody>
          <a:bodyPr wrap="square" rtlCol="0">
            <a:spAutoFit/>
          </a:bodyPr>
          <a:lstStyle/>
          <a:p>
            <a:pPr marL="342900" indent="-342900">
              <a:buAutoNum type="arabicPeriod"/>
            </a:pPr>
            <a:r>
              <a:rPr lang="en-US" sz="2200" dirty="0" smtClean="0"/>
              <a:t>100 PDs are randomly distributed in the blue circle. The radius of the circle is  40 m. </a:t>
            </a:r>
            <a:endParaRPr lang="en-US" sz="2200" dirty="0" smtClean="0">
              <a:solidFill>
                <a:srgbClr val="FF0000"/>
              </a:solidFill>
            </a:endParaRPr>
          </a:p>
          <a:p>
            <a:pPr marL="342900" indent="-342900">
              <a:buFontTx/>
              <a:buAutoNum type="arabicPeriod"/>
            </a:pPr>
            <a:r>
              <a:rPr lang="en-US" sz="2200" dirty="0"/>
              <a:t>The radius of the circle indicates the transmission range of a PD.</a:t>
            </a:r>
          </a:p>
          <a:p>
            <a:pPr marL="342900" indent="-342900">
              <a:buAutoNum type="arabicPeriod"/>
            </a:pPr>
            <a:r>
              <a:rPr lang="en-US" sz="2200" dirty="0" smtClean="0"/>
              <a:t>All PDs run the same multicast application and have already associated with each other.</a:t>
            </a:r>
          </a:p>
          <a:p>
            <a:pPr marL="342900" indent="-342900">
              <a:buAutoNum type="arabicPeriod"/>
            </a:pPr>
            <a:r>
              <a:rPr lang="en-US" sz="2200" dirty="0" smtClean="0"/>
              <a:t>Only one PD broadcast data packets. The PD 0 is at the center of the blue circle and broadcast data packets to the other PDs. </a:t>
            </a:r>
          </a:p>
        </p:txBody>
      </p:sp>
      <p:graphicFrame>
        <p:nvGraphicFramePr>
          <p:cNvPr id="7" name="Object 6"/>
          <p:cNvGraphicFramePr>
            <a:graphicFrameLocks noChangeAspect="1"/>
          </p:cNvGraphicFramePr>
          <p:nvPr>
            <p:extLst>
              <p:ext uri="{D42A27DB-BD31-4B8C-83A1-F6EECF244321}">
                <p14:modId xmlns:p14="http://schemas.microsoft.com/office/powerpoint/2010/main" val="595337025"/>
              </p:ext>
            </p:extLst>
          </p:nvPr>
        </p:nvGraphicFramePr>
        <p:xfrm>
          <a:off x="609600" y="1651502"/>
          <a:ext cx="3427413" cy="4292098"/>
        </p:xfrm>
        <a:graphic>
          <a:graphicData uri="http://schemas.openxmlformats.org/presentationml/2006/ole">
            <mc:AlternateContent xmlns:mc="http://schemas.openxmlformats.org/markup-compatibility/2006">
              <mc:Choice xmlns:v="urn:schemas-microsoft-com:vml" Requires="v">
                <p:oleObj spid="_x0000_s41063" name="Visio" r:id="rId4" imgW="4342186" imgH="5437700" progId="Visio.Drawing.11">
                  <p:embed/>
                </p:oleObj>
              </mc:Choice>
              <mc:Fallback>
                <p:oleObj name="Visio" r:id="rId4" imgW="4342186" imgH="5437700" progId="Visio.Drawing.11">
                  <p:embed/>
                  <p:pic>
                    <p:nvPicPr>
                      <p:cNvPr id="0" name=""/>
                      <p:cNvPicPr/>
                      <p:nvPr/>
                    </p:nvPicPr>
                    <p:blipFill>
                      <a:blip r:embed="rId5"/>
                      <a:stretch>
                        <a:fillRect/>
                      </a:stretch>
                    </p:blipFill>
                    <p:spPr>
                      <a:xfrm>
                        <a:off x="609600" y="1651502"/>
                        <a:ext cx="3427413" cy="4292098"/>
                      </a:xfrm>
                      <a:prstGeom prst="rect">
                        <a:avLst/>
                      </a:prstGeom>
                    </p:spPr>
                  </p:pic>
                </p:oleObj>
              </mc:Fallback>
            </mc:AlternateContent>
          </a:graphicData>
        </a:graphic>
      </p:graphicFrame>
    </p:spTree>
    <p:extLst>
      <p:ext uri="{BB962C8B-B14F-4D97-AF65-F5344CB8AC3E}">
        <p14:creationId xmlns:p14="http://schemas.microsoft.com/office/powerpoint/2010/main" val="18569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066800"/>
          </a:xfrm>
        </p:spPr>
        <p:txBody>
          <a:bodyPr>
            <a:normAutofit fontScale="90000"/>
          </a:bodyPr>
          <a:lstStyle/>
          <a:p>
            <a:r>
              <a:rPr lang="en-US" dirty="0" smtClean="0"/>
              <a:t>Implemented MAC Multicast Mechanisms</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20000"/>
          </a:bodyPr>
          <a:lstStyle/>
          <a:p>
            <a:pPr marL="342900" lvl="2" indent="-342900">
              <a:lnSpc>
                <a:spcPct val="120000"/>
              </a:lnSpc>
              <a:buClr>
                <a:srgbClr val="00B0F0"/>
              </a:buClr>
            </a:pPr>
            <a:r>
              <a:rPr lang="en-US" sz="3000" b="1" u="sng" dirty="0"/>
              <a:t>ACK Policy</a:t>
            </a:r>
            <a:r>
              <a:rPr lang="en-US" sz="3000" b="1" u="sng" dirty="0" smtClean="0"/>
              <a:t>:</a:t>
            </a:r>
          </a:p>
          <a:p>
            <a:pPr marL="800100" lvl="3" indent="-342900">
              <a:lnSpc>
                <a:spcPct val="120000"/>
              </a:lnSpc>
              <a:buClr>
                <a:srgbClr val="00B0F0"/>
              </a:buClr>
            </a:pPr>
            <a:r>
              <a:rPr lang="en-US" sz="2600" u="sng" dirty="0" smtClean="0"/>
              <a:t>All ACK</a:t>
            </a:r>
            <a:r>
              <a:rPr lang="en-US" sz="2600" dirty="0" smtClean="0"/>
              <a:t>: All PDs need to send ACK. The sender </a:t>
            </a:r>
            <a:r>
              <a:rPr lang="en-US" sz="2600" dirty="0">
                <a:cs typeface="Arial" pitchFamily="34" charset="0"/>
              </a:rPr>
              <a:t>multicasts new data only after receiving all ACKs from </a:t>
            </a:r>
            <a:r>
              <a:rPr lang="en-US" sz="2600" dirty="0" smtClean="0">
                <a:cs typeface="Arial" pitchFamily="34" charset="0"/>
              </a:rPr>
              <a:t>the PDs in the multicast group.</a:t>
            </a:r>
          </a:p>
          <a:p>
            <a:pPr marL="800100" lvl="3" indent="-342900">
              <a:lnSpc>
                <a:spcPct val="120000"/>
              </a:lnSpc>
              <a:buClr>
                <a:srgbClr val="00B0F0"/>
              </a:buClr>
            </a:pPr>
            <a:r>
              <a:rPr lang="en-US" sz="2400" u="sng" dirty="0" smtClean="0"/>
              <a:t>Any </a:t>
            </a:r>
            <a:r>
              <a:rPr lang="en-US" sz="2400" u="sng" dirty="0"/>
              <a:t>ACK</a:t>
            </a:r>
            <a:r>
              <a:rPr lang="en-US" sz="2400" dirty="0"/>
              <a:t>: ACK is only required from any PD (i.e. </a:t>
            </a:r>
            <a:r>
              <a:rPr lang="en-US" sz="2400" dirty="0" smtClean="0"/>
              <a:t>receiver). The sender </a:t>
            </a:r>
            <a:r>
              <a:rPr lang="en-US" sz="2400" dirty="0" smtClean="0">
                <a:cs typeface="Arial" pitchFamily="34" charset="0"/>
              </a:rPr>
              <a:t>multicasts </a:t>
            </a:r>
            <a:r>
              <a:rPr lang="en-US" sz="2400" dirty="0">
                <a:cs typeface="Arial" pitchFamily="34" charset="0"/>
              </a:rPr>
              <a:t>new data as long as receiving one ACK from the PDs in the multicast </a:t>
            </a:r>
            <a:r>
              <a:rPr lang="en-US" sz="2400" dirty="0" smtClean="0">
                <a:cs typeface="Arial" pitchFamily="34" charset="0"/>
              </a:rPr>
              <a:t>group.</a:t>
            </a:r>
          </a:p>
          <a:p>
            <a:pPr marL="800100" lvl="3" indent="-342900">
              <a:lnSpc>
                <a:spcPct val="120000"/>
              </a:lnSpc>
              <a:buClr>
                <a:srgbClr val="00B0F0"/>
              </a:buClr>
            </a:pPr>
            <a:r>
              <a:rPr lang="en-US" sz="2400" u="sng" dirty="0" smtClean="0"/>
              <a:t>Partial </a:t>
            </a:r>
            <a:r>
              <a:rPr lang="en-US" sz="2400" u="sng" dirty="0"/>
              <a:t>ACK</a:t>
            </a:r>
            <a:r>
              <a:rPr lang="en-US" sz="2400" dirty="0"/>
              <a:t>: Only some PDs (i.e. receivers) send ACK</a:t>
            </a:r>
            <a:r>
              <a:rPr lang="en-US" sz="2400" dirty="0" smtClean="0"/>
              <a:t>. </a:t>
            </a:r>
            <a:r>
              <a:rPr lang="en-US" sz="2400" dirty="0" smtClean="0">
                <a:cs typeface="Arial" pitchFamily="34" charset="0"/>
              </a:rPr>
              <a:t>The sender </a:t>
            </a:r>
            <a:r>
              <a:rPr lang="en-US" sz="2400" dirty="0">
                <a:cs typeface="Arial" pitchFamily="34" charset="0"/>
              </a:rPr>
              <a:t>multicasts new data only after receiving ACKs from at least </a:t>
            </a:r>
            <a:r>
              <a:rPr lang="en-US" sz="2400" dirty="0" smtClean="0">
                <a:cs typeface="Arial" pitchFamily="34" charset="0"/>
              </a:rPr>
              <a:t>a certain percentage of </a:t>
            </a:r>
            <a:r>
              <a:rPr lang="en-US" sz="2400" dirty="0">
                <a:cs typeface="Arial" pitchFamily="34" charset="0"/>
              </a:rPr>
              <a:t>the </a:t>
            </a:r>
            <a:r>
              <a:rPr lang="en-US" sz="2400" dirty="0" smtClean="0">
                <a:cs typeface="Arial" pitchFamily="34" charset="0"/>
              </a:rPr>
              <a:t>PDs in the multicast group. </a:t>
            </a:r>
            <a:r>
              <a:rPr lang="en-US" sz="2400" dirty="0" smtClean="0"/>
              <a:t>In the simulation, the transmitter requires to receive ACKs from at least 50% of the PDs.</a:t>
            </a:r>
            <a:endParaRPr lang="en-US" sz="2400" dirty="0"/>
          </a:p>
          <a:p>
            <a:endParaRPr lang="en-US" dirty="0"/>
          </a:p>
        </p:txBody>
      </p:sp>
    </p:spTree>
    <p:extLst>
      <p:ext uri="{BB962C8B-B14F-4D97-AF65-F5344CB8AC3E}">
        <p14:creationId xmlns:p14="http://schemas.microsoft.com/office/powerpoint/2010/main" val="1940219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Scenarios</a:t>
            </a:r>
            <a:endParaRPr lang="en-US" dirty="0"/>
          </a:p>
        </p:txBody>
      </p:sp>
      <p:sp>
        <p:nvSpPr>
          <p:cNvPr id="3" name="Content Placeholder 2"/>
          <p:cNvSpPr>
            <a:spLocks noGrp="1"/>
          </p:cNvSpPr>
          <p:nvPr>
            <p:ph idx="1"/>
          </p:nvPr>
        </p:nvSpPr>
        <p:spPr/>
        <p:txBody>
          <a:bodyPr>
            <a:normAutofit fontScale="92500"/>
          </a:bodyPr>
          <a:lstStyle/>
          <a:p>
            <a:pPr>
              <a:lnSpc>
                <a:spcPct val="200000"/>
              </a:lnSpc>
              <a:buClr>
                <a:srgbClr val="00B0F0"/>
              </a:buClr>
            </a:pPr>
            <a:r>
              <a:rPr lang="en-US" dirty="0" smtClean="0"/>
              <a:t>Scenario 1:</a:t>
            </a:r>
          </a:p>
          <a:p>
            <a:pPr lvl="1">
              <a:lnSpc>
                <a:spcPct val="200000"/>
              </a:lnSpc>
              <a:buClr>
                <a:srgbClr val="00B0F0"/>
              </a:buClr>
            </a:pPr>
            <a:r>
              <a:rPr lang="en-US" dirty="0" smtClean="0"/>
              <a:t>MAC Reliable Multicast Data Transmission in CFP</a:t>
            </a:r>
          </a:p>
          <a:p>
            <a:pPr>
              <a:lnSpc>
                <a:spcPct val="200000"/>
              </a:lnSpc>
              <a:buClr>
                <a:srgbClr val="00B0F0"/>
              </a:buClr>
            </a:pPr>
            <a:r>
              <a:rPr lang="en-US" dirty="0" smtClean="0"/>
              <a:t>Scenario 2:</a:t>
            </a:r>
          </a:p>
          <a:p>
            <a:pPr lvl="1">
              <a:lnSpc>
                <a:spcPct val="200000"/>
              </a:lnSpc>
              <a:buClr>
                <a:srgbClr val="00B0F0"/>
              </a:buClr>
            </a:pPr>
            <a:r>
              <a:rPr lang="en-US" dirty="0" smtClean="0"/>
              <a:t>MAC Reliable Multicast Data Transmission in CAP </a:t>
            </a:r>
          </a:p>
        </p:txBody>
      </p:sp>
    </p:spTree>
    <p:extLst>
      <p:ext uri="{BB962C8B-B14F-4D97-AF65-F5344CB8AC3E}">
        <p14:creationId xmlns:p14="http://schemas.microsoft.com/office/powerpoint/2010/main" val="32579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39552"/>
          </a:xfrm>
        </p:spPr>
        <p:txBody>
          <a:bodyPr>
            <a:normAutofit/>
          </a:bodyPr>
          <a:lstStyle/>
          <a:p>
            <a:r>
              <a:rPr lang="en-US" sz="2800" dirty="0" smtClean="0"/>
              <a:t>Requirements</a:t>
            </a:r>
            <a:endParaRPr lang="en-US" sz="2800" dirty="0"/>
          </a:p>
        </p:txBody>
      </p:sp>
      <p:sp>
        <p:nvSpPr>
          <p:cNvPr id="3" name="Content Placeholder 2"/>
          <p:cNvSpPr>
            <a:spLocks noGrp="1"/>
          </p:cNvSpPr>
          <p:nvPr>
            <p:ph idx="1"/>
          </p:nvPr>
        </p:nvSpPr>
        <p:spPr>
          <a:xfrm>
            <a:off x="304800" y="1196752"/>
            <a:ext cx="8610600" cy="4929411"/>
          </a:xfrm>
        </p:spPr>
        <p:txBody>
          <a:bodyPr>
            <a:normAutofit/>
          </a:bodyPr>
          <a:lstStyle/>
          <a:p>
            <a:pPr>
              <a:buClr>
                <a:srgbClr val="00B0F0"/>
              </a:buClr>
            </a:pPr>
            <a:r>
              <a:rPr lang="en-US" altLang="ko-KR" sz="2400" dirty="0" smtClean="0">
                <a:cs typeface="Arial" pitchFamily="34" charset="0"/>
              </a:rPr>
              <a:t>Excerpts </a:t>
            </a:r>
            <a:r>
              <a:rPr lang="en-US" altLang="ko-KR" sz="2400" dirty="0">
                <a:cs typeface="Arial" pitchFamily="34" charset="0"/>
              </a:rPr>
              <a:t>from IEEE 802.15.8 TGD [</a:t>
            </a:r>
            <a:r>
              <a:rPr lang="en-US" altLang="ko-KR" sz="2400" dirty="0" smtClean="0">
                <a:cs typeface="Arial" pitchFamily="34" charset="0"/>
              </a:rPr>
              <a:t>1]:</a:t>
            </a:r>
            <a:endParaRPr lang="en-US" altLang="ko-KR" sz="2400" dirty="0">
              <a:cs typeface="Arial" pitchFamily="34" charset="0"/>
            </a:endParaRPr>
          </a:p>
          <a:p>
            <a:pPr lvl="1">
              <a:buClr>
                <a:srgbClr val="00B0F0"/>
              </a:buClr>
            </a:pPr>
            <a:r>
              <a:rPr lang="en-US" sz="2200" b="1" u="sng" dirty="0">
                <a:solidFill>
                  <a:prstClr val="black"/>
                </a:solidFill>
                <a:cs typeface="Arial" pitchFamily="34" charset="0"/>
              </a:rPr>
              <a:t>6.9 Multicast</a:t>
            </a:r>
            <a:r>
              <a:rPr lang="en-US" sz="2200" dirty="0">
                <a:solidFill>
                  <a:prstClr val="black"/>
                </a:solidFill>
                <a:cs typeface="Arial" pitchFamily="34" charset="0"/>
              </a:rPr>
              <a:t>: “IEEE 802.15.8 may support a reliable multicast transmission including both one-hop and multi-hop cases</a:t>
            </a:r>
            <a:r>
              <a:rPr lang="en-US" sz="2200" dirty="0" smtClean="0">
                <a:solidFill>
                  <a:prstClr val="black"/>
                </a:solidFill>
                <a:cs typeface="Arial" pitchFamily="34" charset="0"/>
              </a:rPr>
              <a:t>.”</a:t>
            </a:r>
          </a:p>
          <a:p>
            <a:pPr>
              <a:buClr>
                <a:srgbClr val="00B0F0"/>
              </a:buClr>
            </a:pPr>
            <a:r>
              <a:rPr lang="en-US" sz="2400" dirty="0" smtClean="0">
                <a:cs typeface="Arial" pitchFamily="34" charset="0"/>
              </a:rPr>
              <a:t>Excerpts </a:t>
            </a:r>
            <a:r>
              <a:rPr lang="en-US" sz="2400" dirty="0">
                <a:cs typeface="Arial" pitchFamily="34" charset="0"/>
              </a:rPr>
              <a:t>from </a:t>
            </a:r>
            <a:r>
              <a:rPr lang="en-US" altLang="ko-KR" sz="2400" dirty="0">
                <a:cs typeface="Arial" pitchFamily="34" charset="0"/>
              </a:rPr>
              <a:t>IEEE 802.15.8 </a:t>
            </a:r>
            <a:r>
              <a:rPr lang="en-US" altLang="ko-KR" sz="2400" dirty="0" smtClean="0">
                <a:cs typeface="Arial" pitchFamily="34" charset="0"/>
              </a:rPr>
              <a:t>PFD </a:t>
            </a:r>
            <a:r>
              <a:rPr lang="en-US" altLang="ko-KR" sz="2400" dirty="0">
                <a:cs typeface="Arial" pitchFamily="34" charset="0"/>
              </a:rPr>
              <a:t>[2</a:t>
            </a:r>
            <a:r>
              <a:rPr lang="en-US" altLang="ko-KR" sz="2400" dirty="0" smtClean="0">
                <a:cs typeface="Arial" pitchFamily="34" charset="0"/>
              </a:rPr>
              <a:t>]:</a:t>
            </a:r>
            <a:endParaRPr lang="en-US" altLang="ko-KR" sz="2400" dirty="0">
              <a:cs typeface="Arial" pitchFamily="34" charset="0"/>
            </a:endParaRPr>
          </a:p>
          <a:p>
            <a:pPr lvl="1">
              <a:buClr>
                <a:srgbClr val="00B0F0"/>
              </a:buClr>
            </a:pPr>
            <a:r>
              <a:rPr lang="en-GB" sz="2200" b="1" u="sng" dirty="0" smtClean="0"/>
              <a:t>5.6.2 Multicast</a:t>
            </a:r>
            <a:r>
              <a:rPr lang="en-GB" sz="2200" b="1" dirty="0" smtClean="0"/>
              <a:t>: </a:t>
            </a:r>
            <a:r>
              <a:rPr lang="en-GB" sz="2200" dirty="0" smtClean="0"/>
              <a:t>“</a:t>
            </a:r>
            <a:r>
              <a:rPr lang="en-GB" sz="2200" dirty="0"/>
              <a:t>Multicast is a one-to-many </a:t>
            </a:r>
            <a:r>
              <a:rPr lang="en-GB" sz="2200" dirty="0" smtClean="0"/>
              <a:t>data communication </a:t>
            </a:r>
            <a:r>
              <a:rPr lang="en-GB" sz="2200" dirty="0"/>
              <a:t>to a group or groups of PDs which may be addressed by multicast group ID(s).</a:t>
            </a:r>
            <a:r>
              <a:rPr lang="en-GB" sz="2200" dirty="0" smtClean="0"/>
              <a:t>”</a:t>
            </a:r>
            <a:endParaRPr lang="en-US" sz="2200" dirty="0"/>
          </a:p>
          <a:p>
            <a:pPr lvl="1">
              <a:buClr>
                <a:srgbClr val="00B0F0"/>
              </a:buClr>
            </a:pPr>
            <a:endParaRPr lang="en-US" sz="2200" dirty="0">
              <a:solidFill>
                <a:prstClr val="black"/>
              </a:solidFill>
              <a:cs typeface="Arial" pitchFamily="34" charset="0"/>
            </a:endParaRPr>
          </a:p>
        </p:txBody>
      </p:sp>
    </p:spTree>
    <p:extLst>
      <p:ext uri="{BB962C8B-B14F-4D97-AF65-F5344CB8AC3E}">
        <p14:creationId xmlns:p14="http://schemas.microsoft.com/office/powerpoint/2010/main" val="2784681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 (1/2)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839200" cy="4754563"/>
              </a:xfrm>
            </p:spPr>
            <p:txBody>
              <a:bodyPr>
                <a:normAutofit/>
              </a:bodyPr>
              <a:lstStyle/>
              <a:p>
                <a:pPr>
                  <a:buClr>
                    <a:srgbClr val="00B0F0"/>
                  </a:buClr>
                </a:pPr>
                <a:r>
                  <a:rPr lang="en-US" sz="3000" b="1" u="sng" dirty="0"/>
                  <a:t>Multicast Packet Delivery Ratio (MPDR</a:t>
                </a:r>
                <a:r>
                  <a:rPr lang="en-US" u="sng" dirty="0" smtClean="0"/>
                  <a:t>)</a:t>
                </a:r>
                <a:r>
                  <a:rPr lang="en-US" dirty="0" smtClean="0"/>
                  <a:t>: </a:t>
                </a:r>
              </a:p>
              <a:p>
                <a:pPr lvl="1">
                  <a:buClr>
                    <a:srgbClr val="00B0F0"/>
                  </a:buClr>
                </a:pPr>
                <a14:m>
                  <m:oMath xmlns:m="http://schemas.openxmlformats.org/officeDocument/2006/math">
                    <m:sSub>
                      <m:sSubPr>
                        <m:ctrlPr>
                          <a:rPr lang="en-US" b="0" i="1" dirty="0" smtClean="0">
                            <a:latin typeface="Cambria Math"/>
                          </a:rPr>
                        </m:ctrlPr>
                      </m:sSubPr>
                      <m:e>
                        <m:r>
                          <a:rPr lang="en-US" b="0" i="1" dirty="0" smtClean="0">
                            <a:latin typeface="Cambria Math"/>
                          </a:rPr>
                          <m:t>𝑁</m:t>
                        </m:r>
                      </m:e>
                      <m:sub>
                        <m:r>
                          <a:rPr lang="en-US" b="0" i="1" dirty="0" smtClean="0">
                            <a:latin typeface="Cambria Math"/>
                          </a:rPr>
                          <m:t>𝑅</m:t>
                        </m:r>
                      </m:sub>
                    </m:sSub>
                    <m:r>
                      <a:rPr lang="en-US" b="0" i="0" dirty="0" smtClean="0">
                        <a:latin typeface="Cambria Math"/>
                      </a:rPr>
                      <m:t>:</m:t>
                    </m:r>
                  </m:oMath>
                </a14:m>
                <a:r>
                  <a:rPr lang="en-US" dirty="0" smtClean="0"/>
                  <a:t> the total number of packets received by all associated PDs</a:t>
                </a:r>
              </a:p>
              <a:p>
                <a:pPr lvl="1">
                  <a:buClr>
                    <a:srgbClr val="00B0F0"/>
                  </a:buClr>
                </a:pPr>
                <a14:m>
                  <m:oMath xmlns:m="http://schemas.openxmlformats.org/officeDocument/2006/math">
                    <m:sSub>
                      <m:sSubPr>
                        <m:ctrlPr>
                          <a:rPr lang="en-US" i="1" dirty="0">
                            <a:latin typeface="Cambria Math"/>
                          </a:rPr>
                        </m:ctrlPr>
                      </m:sSubPr>
                      <m:e>
                        <m:r>
                          <a:rPr lang="en-US" dirty="0">
                            <a:latin typeface="Cambria Math"/>
                          </a:rPr>
                          <m:t>𝑁</m:t>
                        </m:r>
                      </m:e>
                      <m:sub>
                        <m:r>
                          <a:rPr lang="en-US" dirty="0">
                            <a:latin typeface="Cambria Math"/>
                          </a:rPr>
                          <m:t>𝑇</m:t>
                        </m:r>
                      </m:sub>
                    </m:sSub>
                  </m:oMath>
                </a14:m>
                <a:r>
                  <a:rPr lang="en-US" dirty="0"/>
                  <a:t>: the total number of packets transmitted by the </a:t>
                </a:r>
                <a:r>
                  <a:rPr lang="en-US" dirty="0" smtClean="0"/>
                  <a:t>sender</a:t>
                </a:r>
              </a:p>
              <a:p>
                <a:pPr lvl="1">
                  <a:buClr>
                    <a:srgbClr val="00B0F0"/>
                  </a:buClr>
                </a:pPr>
                <a14:m>
                  <m:oMath xmlns:m="http://schemas.openxmlformats.org/officeDocument/2006/math">
                    <m:sSub>
                      <m:sSubPr>
                        <m:ctrlPr>
                          <a:rPr lang="en-US" i="1" dirty="0">
                            <a:latin typeface="Cambria Math"/>
                          </a:rPr>
                        </m:ctrlPr>
                      </m:sSubPr>
                      <m:e>
                        <m:r>
                          <a:rPr lang="en-US" i="1" dirty="0">
                            <a:latin typeface="Cambria Math"/>
                          </a:rPr>
                          <m:t>𝑁</m:t>
                        </m:r>
                      </m:e>
                      <m:sub>
                        <m:r>
                          <a:rPr lang="en-US" b="0" i="1" dirty="0" smtClean="0">
                            <a:latin typeface="Cambria Math"/>
                          </a:rPr>
                          <m:t>𝑃𝐷</m:t>
                        </m:r>
                      </m:sub>
                    </m:sSub>
                  </m:oMath>
                </a14:m>
                <a:r>
                  <a:rPr lang="en-US" dirty="0" smtClean="0"/>
                  <a:t>: the total number of PDs in the multicast group</a:t>
                </a:r>
                <a:endParaRPr lang="en-US" dirty="0"/>
              </a:p>
              <a:p>
                <a:pPr lvl="1">
                  <a:buClr>
                    <a:srgbClr val="00B0F0"/>
                  </a:buClr>
                </a:pPr>
                <a:endParaRPr lang="en-US" sz="2400" dirty="0">
                  <a:solidFill>
                    <a:srgbClr val="FF0000"/>
                  </a:solidFill>
                </a:endParaRPr>
              </a:p>
              <a:p>
                <a:endParaRPr lang="en-US" u="sng" dirty="0" smtClean="0"/>
              </a:p>
              <a:p>
                <a:endParaRPr lang="en-US" u="sng" dirty="0"/>
              </a:p>
              <a:p>
                <a:endParaRPr lang="en-US" dirty="0" smtClean="0"/>
              </a:p>
              <a:p>
                <a:endParaRPr lang="en-US" u="sng"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839200" cy="4754563"/>
              </a:xfrm>
              <a:blipFill rotWithShape="1">
                <a:blip r:embed="rId3"/>
                <a:stretch>
                  <a:fillRect l="-1379" t="-1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05051" y="4800600"/>
                <a:ext cx="7696200" cy="844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b="0" i="1" smtClean="0">
                          <a:latin typeface="Cambria Math"/>
                        </a:rPr>
                        <m:t>𝑀𝑃𝐷𝑅</m:t>
                      </m:r>
                      <m:r>
                        <a:rPr lang="en-US" sz="2400" b="0" i="1" smtClean="0">
                          <a:latin typeface="Cambria Math"/>
                        </a:rPr>
                        <m:t>=</m:t>
                      </m:r>
                      <m:f>
                        <m:fPr>
                          <m:ctrlPr>
                            <a:rPr lang="en-US" sz="2400" b="0" i="1" smtClean="0">
                              <a:latin typeface="Cambria Math"/>
                            </a:rPr>
                          </m:ctrlPr>
                        </m:fPr>
                        <m:num>
                          <m:sSub>
                            <m:sSubPr>
                              <m:ctrlPr>
                                <a:rPr lang="en-US" sz="2400" i="1" dirty="0">
                                  <a:latin typeface="Cambria Math"/>
                                </a:rPr>
                              </m:ctrlPr>
                            </m:sSubPr>
                            <m:e>
                              <m:r>
                                <a:rPr lang="en-US" sz="2400" i="1" dirty="0">
                                  <a:latin typeface="Cambria Math"/>
                                </a:rPr>
                                <m:t>𝑁</m:t>
                              </m:r>
                            </m:e>
                            <m:sub>
                              <m:r>
                                <a:rPr lang="en-US" sz="2400" i="1" dirty="0">
                                  <a:latin typeface="Cambria Math"/>
                                </a:rPr>
                                <m:t>𝑅</m:t>
                              </m:r>
                            </m:sub>
                          </m:sSub>
                        </m:num>
                        <m:den>
                          <m:sSub>
                            <m:sSubPr>
                              <m:ctrlPr>
                                <a:rPr lang="en-US" sz="2400" i="1" dirty="0">
                                  <a:latin typeface="Cambria Math"/>
                                </a:rPr>
                              </m:ctrlPr>
                            </m:sSubPr>
                            <m:e>
                              <m:r>
                                <a:rPr lang="en-US" sz="2400" i="1" dirty="0">
                                  <a:latin typeface="Cambria Math"/>
                                </a:rPr>
                                <m:t>𝑁</m:t>
                              </m:r>
                            </m:e>
                            <m:sub>
                              <m:r>
                                <a:rPr lang="en-US" sz="2400" b="0" i="1" dirty="0" smtClean="0">
                                  <a:latin typeface="Cambria Math"/>
                                </a:rPr>
                                <m:t>𝑇</m:t>
                              </m:r>
                            </m:sub>
                          </m:sSub>
                          <m:r>
                            <a:rPr lang="en-US" sz="2400" b="0" i="1" smtClean="0">
                              <a:latin typeface="Cambria Math"/>
                            </a:rPr>
                            <m:t>×</m:t>
                          </m:r>
                          <m:sSub>
                            <m:sSubPr>
                              <m:ctrlPr>
                                <a:rPr lang="en-US" sz="2400" i="1" dirty="0">
                                  <a:latin typeface="Cambria Math"/>
                                </a:rPr>
                              </m:ctrlPr>
                            </m:sSubPr>
                            <m:e>
                              <m:r>
                                <a:rPr lang="en-US" sz="2400" i="1" dirty="0">
                                  <a:latin typeface="Cambria Math"/>
                                </a:rPr>
                                <m:t>𝑁</m:t>
                              </m:r>
                            </m:e>
                            <m:sub>
                              <m:r>
                                <a:rPr lang="en-US" sz="2400" b="0" i="1" dirty="0" smtClean="0">
                                  <a:latin typeface="Cambria Math"/>
                                </a:rPr>
                                <m:t>𝑃𝐷</m:t>
                              </m:r>
                            </m:sub>
                          </m:sSub>
                        </m:den>
                      </m:f>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605051" y="4800600"/>
                <a:ext cx="7696200" cy="84420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870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dirty="0"/>
              <a:t>Performance Metrics </a:t>
            </a:r>
            <a:r>
              <a:rPr lang="en-US" dirty="0" smtClean="0"/>
              <a:t>(2/2</a:t>
            </a:r>
            <a:r>
              <a:rPr lang="en-US" dirty="0"/>
              <a: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71600"/>
                <a:ext cx="8686800" cy="4953000"/>
              </a:xfrm>
            </p:spPr>
            <p:txBody>
              <a:bodyPr>
                <a:normAutofit fontScale="92500" lnSpcReduction="20000"/>
              </a:bodyPr>
              <a:lstStyle/>
              <a:p>
                <a:pPr>
                  <a:buClr>
                    <a:srgbClr val="00B0F0"/>
                  </a:buClr>
                </a:pPr>
                <a:r>
                  <a:rPr lang="en-US" b="1" u="sng" dirty="0" smtClean="0"/>
                  <a:t>Reliable Throughput (RT)</a:t>
                </a:r>
                <a:r>
                  <a:rPr lang="en-US" b="1" dirty="0" smtClean="0"/>
                  <a:t>: </a:t>
                </a:r>
              </a:p>
              <a:p>
                <a:pPr lvl="1">
                  <a:buClr>
                    <a:srgbClr val="00B0F0"/>
                  </a:buClr>
                </a:pPr>
                <a14:m>
                  <m:oMath xmlns:m="http://schemas.openxmlformats.org/officeDocument/2006/math">
                    <m:r>
                      <a:rPr lang="en-US" b="0" i="1" dirty="0" smtClean="0">
                        <a:latin typeface="Cambria Math"/>
                        <a:ea typeface="Cambria Math"/>
                      </a:rPr>
                      <m:t>𝜃</m:t>
                    </m:r>
                    <m:r>
                      <a:rPr lang="en-US" b="0" i="1" smtClean="0">
                        <a:latin typeface="Cambria Math"/>
                        <a:ea typeface="Cambria Math"/>
                      </a:rPr>
                      <m:t>:</m:t>
                    </m:r>
                  </m:oMath>
                </a14:m>
                <a:r>
                  <a:rPr lang="en-US" b="1" dirty="0" smtClean="0"/>
                  <a:t> </a:t>
                </a:r>
                <a:r>
                  <a:rPr lang="en-US" dirty="0" smtClean="0"/>
                  <a:t>MPDR threshold</a:t>
                </a:r>
                <a:r>
                  <a:rPr lang="en-US" b="1" dirty="0" smtClean="0"/>
                  <a:t>.</a:t>
                </a:r>
              </a:p>
              <a:p>
                <a:pPr lvl="1">
                  <a:buClr>
                    <a:srgbClr val="00B0F0"/>
                  </a:buClr>
                </a:pPr>
                <a14:m>
                  <m:oMath xmlns:m="http://schemas.openxmlformats.org/officeDocument/2006/math">
                    <m:sSub>
                      <m:sSubPr>
                        <m:ctrlPr>
                          <a:rPr lang="en-US" i="1" smtClean="0">
                            <a:latin typeface="Cambria Math"/>
                          </a:rPr>
                        </m:ctrlPr>
                      </m:sSubPr>
                      <m:e>
                        <m:r>
                          <a:rPr lang="en-US" b="0" i="1" smtClean="0">
                            <a:latin typeface="Cambria Math"/>
                          </a:rPr>
                          <m:t>𝑁</m:t>
                        </m:r>
                      </m:e>
                      <m:sub>
                        <m:r>
                          <a:rPr lang="en-US" b="0" i="1" smtClean="0">
                            <a:latin typeface="Cambria Math"/>
                          </a:rPr>
                          <m:t>𝑅</m:t>
                        </m:r>
                      </m:sub>
                    </m:sSub>
                    <m:r>
                      <a:rPr lang="en-US" b="0" i="1" smtClean="0">
                        <a:latin typeface="Cambria Math"/>
                      </a:rPr>
                      <m:t>(</m:t>
                    </m:r>
                    <m:r>
                      <a:rPr lang="en-US" b="0" i="1" smtClean="0">
                        <a:latin typeface="Cambria Math"/>
                      </a:rPr>
                      <m:t>𝑖</m:t>
                    </m:r>
                    <m:r>
                      <a:rPr lang="en-US" b="0" i="1" smtClean="0">
                        <a:latin typeface="Cambria Math"/>
                      </a:rPr>
                      <m:t>)</m:t>
                    </m:r>
                  </m:oMath>
                </a14:m>
                <a:r>
                  <a:rPr lang="en-US" dirty="0" smtClean="0"/>
                  <a:t>: the total number of PDs received the </a:t>
                </a:r>
                <a14:m>
                  <m:oMath xmlns:m="http://schemas.openxmlformats.org/officeDocument/2006/math">
                    <m:sSup>
                      <m:sSupPr>
                        <m:ctrlPr>
                          <a:rPr lang="en-US" b="0" i="1" dirty="0" smtClean="0">
                            <a:latin typeface="Cambria Math"/>
                          </a:rPr>
                        </m:ctrlPr>
                      </m:sSupPr>
                      <m:e>
                        <m:r>
                          <a:rPr lang="en-US" b="0" i="1" dirty="0" smtClean="0">
                            <a:latin typeface="Cambria Math"/>
                          </a:rPr>
                          <m:t>𝑖</m:t>
                        </m:r>
                      </m:e>
                      <m:sup>
                        <m:r>
                          <a:rPr lang="en-US" b="0" i="1" dirty="0" smtClean="0">
                            <a:latin typeface="Cambria Math"/>
                          </a:rPr>
                          <m:t>𝑡h</m:t>
                        </m:r>
                      </m:sup>
                    </m:sSup>
                  </m:oMath>
                </a14:m>
                <a:r>
                  <a:rPr lang="en-US" dirty="0" smtClean="0"/>
                  <a:t> packet</a:t>
                </a:r>
              </a:p>
              <a:p>
                <a:pPr lvl="1">
                  <a:buClr>
                    <a:srgbClr val="00B0F0"/>
                  </a:buClr>
                </a:pPr>
                <a14:m>
                  <m:oMath xmlns:m="http://schemas.openxmlformats.org/officeDocument/2006/math">
                    <m:sSub>
                      <m:sSubPr>
                        <m:ctrlPr>
                          <a:rPr lang="en-US" i="1" dirty="0">
                            <a:latin typeface="Cambria Math"/>
                          </a:rPr>
                        </m:ctrlPr>
                      </m:sSubPr>
                      <m:e>
                        <m:r>
                          <a:rPr lang="en-US" i="1" dirty="0">
                            <a:latin typeface="Cambria Math"/>
                          </a:rPr>
                          <m:t>𝑁</m:t>
                        </m:r>
                      </m:e>
                      <m:sub>
                        <m:r>
                          <a:rPr lang="en-US" i="1" dirty="0">
                            <a:latin typeface="Cambria Math"/>
                          </a:rPr>
                          <m:t>𝑃𝐷</m:t>
                        </m:r>
                      </m:sub>
                    </m:sSub>
                  </m:oMath>
                </a14:m>
                <a:r>
                  <a:rPr lang="en-US" dirty="0"/>
                  <a:t>: the total number of PDs in the multicast </a:t>
                </a:r>
                <a:r>
                  <a:rPr lang="en-US" dirty="0" smtClean="0"/>
                  <a:t>group</a:t>
                </a:r>
              </a:p>
              <a:p>
                <a:pPr lvl="1">
                  <a:buClr>
                    <a:srgbClr val="00B0F0"/>
                  </a:buClr>
                </a:pPr>
                <a14:m>
                  <m:oMath xmlns:m="http://schemas.openxmlformats.org/officeDocument/2006/math">
                    <m:r>
                      <a:rPr lang="en-US" i="1" smtClean="0">
                        <a:latin typeface="Cambria Math"/>
                        <a:ea typeface="Cambria Math"/>
                      </a:rPr>
                      <m:t>𝛿</m:t>
                    </m:r>
                    <m:d>
                      <m:dPr>
                        <m:ctrlPr>
                          <a:rPr lang="en-US" b="0" i="1" smtClean="0">
                            <a:latin typeface="Cambria Math"/>
                            <a:ea typeface="Cambria Math"/>
                          </a:rPr>
                        </m:ctrlPr>
                      </m:dPr>
                      <m:e>
                        <m:r>
                          <a:rPr lang="en-US" b="0" i="1" smtClean="0">
                            <a:latin typeface="Cambria Math"/>
                            <a:ea typeface="Cambria Math"/>
                          </a:rPr>
                          <m:t>𝑖</m:t>
                        </m:r>
                      </m:e>
                    </m:d>
                    <m:r>
                      <a:rPr lang="en-US" b="0" i="1" smtClean="0">
                        <a:latin typeface="Cambria Math"/>
                        <a:ea typeface="Cambria Math"/>
                      </a:rPr>
                      <m:t>=</m:t>
                    </m:r>
                    <m:d>
                      <m:dPr>
                        <m:begChr m:val="{"/>
                        <m:endChr m:val=""/>
                        <m:ctrlPr>
                          <a:rPr lang="en-US" b="0" i="1" smtClean="0">
                            <a:latin typeface="Cambria Math"/>
                            <a:ea typeface="Cambria Math"/>
                          </a:rPr>
                        </m:ctrlPr>
                      </m:dPr>
                      <m:e>
                        <m:eqArr>
                          <m:eqArrPr>
                            <m:ctrlPr>
                              <a:rPr lang="en-US" b="0" i="1" smtClean="0">
                                <a:latin typeface="Cambria Math"/>
                                <a:ea typeface="Cambria Math"/>
                              </a:rPr>
                            </m:ctrlPr>
                          </m:eqArrPr>
                          <m:e>
                            <m:r>
                              <a:rPr lang="en-US" b="0" i="1" smtClean="0">
                                <a:latin typeface="Cambria Math"/>
                                <a:ea typeface="Cambria Math"/>
                              </a:rPr>
                              <m:t>  1;               </m:t>
                            </m:r>
                            <m:f>
                              <m:fPr>
                                <m:ctrlPr>
                                  <a:rPr lang="en-US" i="1">
                                    <a:latin typeface="Cambria Math"/>
                                    <a:ea typeface="Cambria Math"/>
                                  </a:rPr>
                                </m:ctrlPr>
                              </m:fPr>
                              <m:num>
                                <m:sSub>
                                  <m:sSubPr>
                                    <m:ctrlPr>
                                      <a:rPr lang="en-US" i="1">
                                        <a:latin typeface="Cambria Math"/>
                                      </a:rPr>
                                    </m:ctrlPr>
                                  </m:sSubPr>
                                  <m:e>
                                    <m:r>
                                      <a:rPr lang="en-US" i="1">
                                        <a:latin typeface="Cambria Math"/>
                                      </a:rPr>
                                      <m:t>𝑁</m:t>
                                    </m:r>
                                  </m:e>
                                  <m:sub>
                                    <m:r>
                                      <a:rPr lang="en-US" b="0" i="1" smtClean="0">
                                        <a:latin typeface="Cambria Math"/>
                                      </a:rPr>
                                      <m:t>𝑅</m:t>
                                    </m:r>
                                  </m:sub>
                                </m:sSub>
                                <m:r>
                                  <a:rPr lang="en-US" i="1">
                                    <a:latin typeface="Cambria Math"/>
                                  </a:rPr>
                                  <m:t>(</m:t>
                                </m:r>
                                <m:r>
                                  <a:rPr lang="en-US" i="1">
                                    <a:latin typeface="Cambria Math"/>
                                  </a:rPr>
                                  <m:t>𝑖</m:t>
                                </m:r>
                                <m:r>
                                  <a:rPr lang="en-US" i="1">
                                    <a:latin typeface="Cambria Math"/>
                                  </a:rPr>
                                  <m:t>)</m:t>
                                </m:r>
                              </m:num>
                              <m:den>
                                <m:sSub>
                                  <m:sSubPr>
                                    <m:ctrlPr>
                                      <a:rPr lang="en-US" i="1" dirty="0">
                                        <a:latin typeface="Cambria Math"/>
                                      </a:rPr>
                                    </m:ctrlPr>
                                  </m:sSubPr>
                                  <m:e>
                                    <m:r>
                                      <a:rPr lang="en-US" i="1" dirty="0">
                                        <a:latin typeface="Cambria Math"/>
                                      </a:rPr>
                                      <m:t>𝑁</m:t>
                                    </m:r>
                                  </m:e>
                                  <m:sub>
                                    <m:r>
                                      <a:rPr lang="en-US" i="1" dirty="0">
                                        <a:latin typeface="Cambria Math"/>
                                      </a:rPr>
                                      <m:t>𝑃𝐷</m:t>
                                    </m:r>
                                  </m:sub>
                                </m:sSub>
                              </m:den>
                            </m:f>
                            <m:r>
                              <a:rPr lang="en-US" b="0" i="1" dirty="0" smtClean="0">
                                <a:latin typeface="Cambria Math"/>
                              </a:rPr>
                              <m:t>≥</m:t>
                            </m:r>
                            <m:r>
                              <a:rPr lang="en-US" i="1" dirty="0">
                                <a:latin typeface="Cambria Math"/>
                                <a:ea typeface="Cambria Math"/>
                              </a:rPr>
                              <m:t>𝜃</m:t>
                            </m:r>
                            <m:r>
                              <a:rPr lang="en-US" b="0" i="1" dirty="0" smtClean="0">
                                <a:latin typeface="Cambria Math"/>
                              </a:rPr>
                              <m:t>;</m:t>
                            </m:r>
                            <m:r>
                              <a:rPr lang="en-US" i="1" dirty="0" smtClean="0">
                                <a:latin typeface="Cambria Math"/>
                                <a:ea typeface="Cambria Math"/>
                              </a:rPr>
                              <m:t> </m:t>
                            </m:r>
                          </m:e>
                          <m:e>
                            <m:r>
                              <a:rPr lang="en-US" b="0" i="1" smtClean="0">
                                <a:latin typeface="Cambria Math"/>
                                <a:ea typeface="Cambria Math"/>
                              </a:rPr>
                              <m:t>0;         </m:t>
                            </m:r>
                            <m:r>
                              <a:rPr lang="en-US" b="0" i="1" smtClean="0">
                                <a:latin typeface="Cambria Math"/>
                                <a:ea typeface="Cambria Math"/>
                              </a:rPr>
                              <m:t>𝑜𝑡h𝑒𝑟𝑤𝑖𝑠𝑒</m:t>
                            </m:r>
                            <m:r>
                              <a:rPr lang="en-US" b="0" i="1" smtClean="0">
                                <a:latin typeface="Cambria Math"/>
                                <a:ea typeface="Cambria Math"/>
                              </a:rPr>
                              <m:t>.  </m:t>
                            </m:r>
                          </m:e>
                        </m:eqArr>
                      </m:e>
                    </m:d>
                  </m:oMath>
                </a14:m>
                <a:endParaRPr lang="en-US" dirty="0" smtClean="0"/>
              </a:p>
              <a:p>
                <a:pPr lvl="1">
                  <a:buClr>
                    <a:srgbClr val="00B0F0"/>
                  </a:buClr>
                </a:pPr>
                <a14:m>
                  <m:oMath xmlns:m="http://schemas.openxmlformats.org/officeDocument/2006/math">
                    <m:sSub>
                      <m:sSubPr>
                        <m:ctrlPr>
                          <a:rPr lang="en-US" i="1" dirty="0">
                            <a:latin typeface="Cambria Math"/>
                          </a:rPr>
                        </m:ctrlPr>
                      </m:sSubPr>
                      <m:e>
                        <m:r>
                          <a:rPr lang="en-US" dirty="0">
                            <a:latin typeface="Cambria Math"/>
                          </a:rPr>
                          <m:t>𝑁</m:t>
                        </m:r>
                      </m:e>
                      <m:sub>
                        <m:r>
                          <a:rPr lang="en-US" dirty="0">
                            <a:latin typeface="Cambria Math"/>
                          </a:rPr>
                          <m:t>𝑇</m:t>
                        </m:r>
                      </m:sub>
                    </m:sSub>
                  </m:oMath>
                </a14:m>
                <a:r>
                  <a:rPr lang="en-US" dirty="0"/>
                  <a:t>: the total number of packets transmitted by the sender</a:t>
                </a:r>
              </a:p>
              <a:p>
                <a:pPr lvl="1">
                  <a:buClr>
                    <a:srgbClr val="00B0F0"/>
                  </a:buClr>
                </a:pPr>
                <a:endParaRPr lang="en-US" dirty="0" smtClean="0"/>
              </a:p>
              <a:p>
                <a:pPr marL="457200" lvl="1" indent="0">
                  <a:buClr>
                    <a:srgbClr val="00B0F0"/>
                  </a:buClr>
                  <a:buNone/>
                </a:pPr>
                <a14:m>
                  <m:oMathPara xmlns:m="http://schemas.openxmlformats.org/officeDocument/2006/math">
                    <m:oMathParaPr>
                      <m:jc m:val="centerGroup"/>
                    </m:oMathParaPr>
                    <m:oMath xmlns:m="http://schemas.openxmlformats.org/officeDocument/2006/math">
                      <m:r>
                        <a:rPr lang="en-US" b="0" i="1" smtClean="0">
                          <a:latin typeface="Cambria Math"/>
                        </a:rPr>
                        <m:t>𝑅𝑇</m:t>
                      </m:r>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sSub>
                            <m:sSubPr>
                              <m:ctrlPr>
                                <a:rPr lang="en-US" b="0" i="1" smtClean="0">
                                  <a:latin typeface="Cambria Math"/>
                                </a:rPr>
                              </m:ctrlPr>
                            </m:sSubPr>
                            <m:e>
                              <m:r>
                                <a:rPr lang="en-US" b="0" i="1" smtClean="0">
                                  <a:latin typeface="Cambria Math"/>
                                </a:rPr>
                                <m:t>𝑁</m:t>
                              </m:r>
                            </m:e>
                            <m:sub>
                              <m:r>
                                <a:rPr lang="en-US" b="0" i="1" smtClean="0">
                                  <a:latin typeface="Cambria Math"/>
                                </a:rPr>
                                <m:t>𝑇</m:t>
                              </m:r>
                            </m:sub>
                          </m:sSub>
                        </m:sup>
                        <m:e>
                          <m:r>
                            <a:rPr lang="en-US" b="0" i="1" smtClean="0">
                              <a:latin typeface="Cambria Math"/>
                              <a:ea typeface="Cambria Math"/>
                            </a:rPr>
                            <m:t>𝛿</m:t>
                          </m:r>
                          <m:d>
                            <m:dPr>
                              <m:ctrlPr>
                                <a:rPr lang="en-US" b="0" i="1" smtClean="0">
                                  <a:latin typeface="Cambria Math"/>
                                  <a:ea typeface="Cambria Math"/>
                                </a:rPr>
                              </m:ctrlPr>
                            </m:dPr>
                            <m:e>
                              <m:r>
                                <a:rPr lang="en-US" b="0" i="1" smtClean="0">
                                  <a:latin typeface="Cambria Math"/>
                                  <a:ea typeface="Cambria Math"/>
                                </a:rPr>
                                <m:t>𝑖</m:t>
                              </m:r>
                            </m:e>
                          </m:d>
                        </m:e>
                      </m:nary>
                    </m:oMath>
                  </m:oMathPara>
                </a14:m>
                <a:endParaRPr lang="en-US" sz="3300" dirty="0" smtClean="0"/>
              </a:p>
              <a:p>
                <a:pPr marL="0" indent="0">
                  <a:buClr>
                    <a:srgbClr val="00B0F0"/>
                  </a:buClr>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71600"/>
                <a:ext cx="8686800" cy="4953000"/>
              </a:xfrm>
              <a:blipFill rotWithShape="1">
                <a:blip r:embed="rId2"/>
                <a:stretch>
                  <a:fillRect l="-1404" t="-3444"/>
                </a:stretch>
              </a:blipFill>
            </p:spPr>
            <p:txBody>
              <a:bodyPr/>
              <a:lstStyle/>
              <a:p>
                <a:r>
                  <a:rPr lang="en-US">
                    <a:noFill/>
                  </a:rPr>
                  <a:t> </a:t>
                </a:r>
              </a:p>
            </p:txBody>
          </p:sp>
        </mc:Fallback>
      </mc:AlternateContent>
    </p:spTree>
    <p:extLst>
      <p:ext uri="{BB962C8B-B14F-4D97-AF65-F5344CB8AC3E}">
        <p14:creationId xmlns:p14="http://schemas.microsoft.com/office/powerpoint/2010/main" val="52672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762000"/>
          </a:xfrm>
        </p:spPr>
        <p:txBody>
          <a:bodyPr>
            <a:normAutofit fontScale="90000"/>
          </a:bodyPr>
          <a:lstStyle/>
          <a:p>
            <a:r>
              <a:rPr lang="en-US" dirty="0" smtClean="0"/>
              <a:t>Simulation Parameters in Scenario 1</a:t>
            </a:r>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588054886"/>
                  </p:ext>
                </p:extLst>
              </p:nvPr>
            </p:nvGraphicFramePr>
            <p:xfrm>
              <a:off x="457200" y="1295400"/>
              <a:ext cx="8305800" cy="4966153"/>
            </p:xfrm>
            <a:graphic>
              <a:graphicData uri="http://schemas.openxmlformats.org/drawingml/2006/table">
                <a:tbl>
                  <a:tblPr firstRow="1" bandRow="1">
                    <a:tableStyleId>{5C22544A-7EE6-4342-B048-85BDC9FD1C3A}</a:tableStyleId>
                  </a:tblPr>
                  <a:tblGrid>
                    <a:gridCol w="3548842"/>
                    <a:gridCol w="4756958"/>
                  </a:tblGrid>
                  <a:tr h="444381">
                    <a:tc>
                      <a:txBody>
                        <a:bodyPr/>
                        <a:lstStyle/>
                        <a:p>
                          <a:r>
                            <a:rPr lang="en-US" sz="1800" dirty="0" smtClean="0"/>
                            <a:t>Parameter</a:t>
                          </a:r>
                          <a:endParaRPr lang="en-US" sz="1800" dirty="0"/>
                        </a:p>
                      </a:txBody>
                      <a:tcPr/>
                    </a:tc>
                    <a:tc>
                      <a:txBody>
                        <a:bodyPr/>
                        <a:lstStyle/>
                        <a:p>
                          <a:r>
                            <a:rPr lang="en-US" sz="1800" dirty="0" smtClean="0"/>
                            <a:t>Value</a:t>
                          </a:r>
                          <a:endParaRPr lang="en-US" sz="1800" dirty="0"/>
                        </a:p>
                      </a:txBody>
                      <a:tcPr/>
                    </a:tc>
                  </a:tr>
                  <a:tr h="320103">
                    <a:tc>
                      <a:txBody>
                        <a:bodyPr/>
                        <a:lstStyle/>
                        <a:p>
                          <a:r>
                            <a:rPr lang="en-US" sz="1600" dirty="0" smtClean="0"/>
                            <a:t>Slot size</a:t>
                          </a:r>
                          <a:endParaRPr lang="en-US" sz="1600" dirty="0"/>
                        </a:p>
                      </a:txBody>
                      <a:tcPr/>
                    </a:tc>
                    <a:tc>
                      <a:txBody>
                        <a:bodyPr/>
                        <a:lstStyle/>
                        <a:p>
                          <a:r>
                            <a:rPr lang="en-US" sz="1600" dirty="0" smtClean="0"/>
                            <a:t>1</a:t>
                          </a:r>
                          <a:r>
                            <a:rPr lang="en-US" sz="1600" baseline="0" dirty="0" smtClean="0"/>
                            <a:t> ms</a:t>
                          </a:r>
                          <a:endParaRPr lang="en-US" sz="1600" dirty="0"/>
                        </a:p>
                      </a:txBody>
                      <a:tcPr/>
                    </a:tc>
                  </a:tr>
                  <a:tr h="320103">
                    <a:tc>
                      <a:txBody>
                        <a:bodyPr/>
                        <a:lstStyle/>
                        <a:p>
                          <a:r>
                            <a:rPr lang="en-US" sz="1600" dirty="0" smtClean="0"/>
                            <a:t>Superframe length </a:t>
                          </a:r>
                          <a:endParaRPr lang="en-US" sz="1600" dirty="0"/>
                        </a:p>
                      </a:txBody>
                      <a:tcPr/>
                    </a:tc>
                    <a:tc>
                      <a:txBody>
                        <a:bodyPr/>
                        <a:lstStyle/>
                        <a:p>
                          <a:r>
                            <a:rPr lang="en-US" sz="1600" dirty="0" smtClean="0"/>
                            <a:t>800 ms (800 slots)</a:t>
                          </a:r>
                          <a:endParaRPr lang="en-US" sz="1600" dirty="0"/>
                        </a:p>
                      </a:txBody>
                      <a:tcPr/>
                    </a:tc>
                  </a:tr>
                  <a:tr h="320103">
                    <a:tc>
                      <a:txBody>
                        <a:bodyPr/>
                        <a:lstStyle/>
                        <a:p>
                          <a:r>
                            <a:rPr lang="en-US" sz="1600" dirty="0" smtClean="0"/>
                            <a:t>Channel</a:t>
                          </a:r>
                          <a:r>
                            <a:rPr lang="en-US" sz="1600" baseline="0" dirty="0" smtClean="0"/>
                            <a:t> access method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CFP</a:t>
                          </a:r>
                        </a:p>
                      </a:txBody>
                      <a:tcPr/>
                    </a:tc>
                  </a:tr>
                  <a:tr h="320103">
                    <a:tc>
                      <a:txBody>
                        <a:bodyPr/>
                        <a:lstStyle/>
                        <a:p>
                          <a:r>
                            <a:rPr lang="en-US" sz="1600" dirty="0" smtClean="0"/>
                            <a:t>CFP length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100 ms (100 slots)</a:t>
                          </a:r>
                        </a:p>
                      </a:txBody>
                      <a:tcPr/>
                    </a:tc>
                  </a:tr>
                  <a:tr h="320103">
                    <a:tc>
                      <a:txBody>
                        <a:bodyPr/>
                        <a:lstStyle/>
                        <a:p>
                          <a:r>
                            <a:rPr lang="en-US" sz="1600" dirty="0" smtClean="0"/>
                            <a:t>CFP allocation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One slot</a:t>
                          </a:r>
                          <a:r>
                            <a:rPr lang="en-US" sz="1600" baseline="0" dirty="0" smtClean="0"/>
                            <a:t> </a:t>
                          </a:r>
                          <a:r>
                            <a:rPr lang="en-US" sz="1600" dirty="0" smtClean="0"/>
                            <a:t>per PD per</a:t>
                          </a:r>
                          <a:r>
                            <a:rPr lang="en-US" sz="1600" baseline="0" dirty="0" smtClean="0"/>
                            <a:t> Superframe</a:t>
                          </a:r>
                          <a:endParaRPr lang="en-US" sz="1600" dirty="0" smtClean="0"/>
                        </a:p>
                      </a:txBody>
                      <a:tcPr/>
                    </a:tc>
                  </a:tr>
                  <a:tr h="320103">
                    <a:tc>
                      <a:txBody>
                        <a:bodyPr/>
                        <a:lstStyle/>
                        <a:p>
                          <a:r>
                            <a:rPr lang="en-US" sz="1600" dirty="0" smtClean="0"/>
                            <a:t>Packet transmission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One packet per slot</a:t>
                          </a:r>
                        </a:p>
                      </a:txBody>
                      <a:tcPr/>
                    </a:tc>
                  </a:tr>
                  <a:tr h="320103">
                    <a:tc>
                      <a:txBody>
                        <a:bodyPr/>
                        <a:lstStyle/>
                        <a:p>
                          <a:r>
                            <a:rPr lang="en-US" sz="1600" dirty="0" smtClean="0"/>
                            <a:t>Simulation time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240 seconds (300 Superframes)</a:t>
                          </a:r>
                        </a:p>
                      </a:txBody>
                      <a:tcPr/>
                    </a:tc>
                  </a:tr>
                  <a:tr h="320103">
                    <a:tc>
                      <a:txBody>
                        <a:bodyPr/>
                        <a:lstStyle/>
                        <a:p>
                          <a:r>
                            <a:rPr lang="en-US" sz="1600" dirty="0" smtClean="0"/>
                            <a:t>Packet size</a:t>
                          </a:r>
                          <a:endParaRPr lang="en-US" sz="1600" dirty="0"/>
                        </a:p>
                      </a:txBody>
                      <a:tcPr/>
                    </a:tc>
                    <a:tc>
                      <a:txBody>
                        <a:bodyPr/>
                        <a:lstStyle/>
                        <a:p>
                          <a:r>
                            <a:rPr lang="en-US" sz="1600" dirty="0" smtClean="0"/>
                            <a:t>Data packet :174 bytes; ACK</a:t>
                          </a:r>
                          <a:r>
                            <a:rPr lang="en-US" sz="1600" baseline="0" dirty="0" smtClean="0"/>
                            <a:t> packet: 47 bytes</a:t>
                          </a:r>
                          <a:endParaRPr lang="en-US" sz="1600" dirty="0"/>
                        </a:p>
                      </a:txBody>
                      <a:tcPr/>
                    </a:tc>
                  </a:tr>
                  <a:tr h="320103">
                    <a:tc>
                      <a:txBody>
                        <a:bodyPr/>
                        <a:lstStyle/>
                        <a:p>
                          <a:r>
                            <a:rPr lang="en-US" sz="1600" dirty="0" smtClean="0"/>
                            <a:t>Bandwidth</a:t>
                          </a:r>
                          <a:endParaRPr lang="en-US" sz="1600" dirty="0"/>
                        </a:p>
                      </a:txBody>
                      <a:tcPr/>
                    </a:tc>
                    <a:tc>
                      <a:txBody>
                        <a:bodyPr/>
                        <a:lstStyle/>
                        <a:p>
                          <a:r>
                            <a:rPr lang="en-US" sz="1600" dirty="0" smtClean="0"/>
                            <a:t>10 MHz</a:t>
                          </a:r>
                          <a:endParaRPr lang="en-US" sz="1600" dirty="0"/>
                        </a:p>
                      </a:txBody>
                      <a:tcPr/>
                    </a:tc>
                  </a:tr>
                  <a:tr h="320103">
                    <a:tc>
                      <a:txBody>
                        <a:bodyPr/>
                        <a:lstStyle/>
                        <a:p>
                          <a:r>
                            <a:rPr lang="en-US" sz="1600" dirty="0" smtClean="0"/>
                            <a:t>Tx power</a:t>
                          </a:r>
                          <a:endParaRPr lang="en-US" sz="1600" dirty="0"/>
                        </a:p>
                      </a:txBody>
                      <a:tcPr/>
                    </a:tc>
                    <a:tc>
                      <a:txBody>
                        <a:bodyPr/>
                        <a:lstStyle/>
                        <a:p>
                          <a:r>
                            <a:rPr lang="en-US" sz="1600" dirty="0" smtClean="0"/>
                            <a:t>20 dBm</a:t>
                          </a:r>
                          <a:endParaRPr lang="en-US" sz="1600" dirty="0"/>
                        </a:p>
                      </a:txBody>
                      <a:tcPr/>
                    </a:tc>
                  </a:tr>
                  <a:tr h="320103">
                    <a:tc>
                      <a:txBody>
                        <a:bodyPr/>
                        <a:lstStyle/>
                        <a:p>
                          <a:r>
                            <a:rPr lang="en-US" sz="1600" dirty="0" smtClean="0"/>
                            <a:t>Transmission</a:t>
                          </a:r>
                          <a:r>
                            <a:rPr lang="en-US" sz="1600" baseline="0" dirty="0" smtClean="0"/>
                            <a:t> timeout </a:t>
                          </a:r>
                          <a:endParaRPr lang="en-US" sz="1600" dirty="0"/>
                        </a:p>
                      </a:txBody>
                      <a:tcPr/>
                    </a:tc>
                    <a:tc>
                      <a:txBody>
                        <a:bodyPr/>
                        <a:lstStyle/>
                        <a:p>
                          <a:r>
                            <a:rPr lang="en-US" sz="1600" dirty="0" smtClean="0"/>
                            <a:t>3200</a:t>
                          </a:r>
                          <a:r>
                            <a:rPr lang="en-US" sz="1600" baseline="0" dirty="0" smtClean="0"/>
                            <a:t> ms (4 Superframe length)</a:t>
                          </a:r>
                          <a:endParaRPr lang="en-US" sz="1600" dirty="0"/>
                        </a:p>
                      </a:txBody>
                      <a:tcPr/>
                    </a:tc>
                  </a:tr>
                  <a:tr h="320103">
                    <a:tc>
                      <a:txBody>
                        <a:bodyPr/>
                        <a:lstStyle/>
                        <a:p>
                          <a:r>
                            <a:rPr lang="en-US" sz="1600" dirty="0" smtClean="0"/>
                            <a:t>Maximum</a:t>
                          </a:r>
                          <a:r>
                            <a:rPr lang="en-US" sz="1600" baseline="0" dirty="0" smtClean="0"/>
                            <a:t> num. of retransmission</a:t>
                          </a:r>
                          <a:endParaRPr lang="en-US" sz="1600" dirty="0"/>
                        </a:p>
                      </a:txBody>
                      <a:tcPr/>
                    </a:tc>
                    <a:tc>
                      <a:txBody>
                        <a:bodyPr/>
                        <a:lstStyle/>
                        <a:p>
                          <a:r>
                            <a:rPr lang="en-US" sz="1600" dirty="0" smtClean="0"/>
                            <a:t>4 </a:t>
                          </a:r>
                          <a:endParaRPr lang="en-US" sz="1600" dirty="0"/>
                        </a:p>
                      </a:txBody>
                      <a:tcPr/>
                    </a:tc>
                  </a:tr>
                  <a:tr h="498412">
                    <a:tc>
                      <a:txBody>
                        <a:bodyPr/>
                        <a:lstStyle/>
                        <a:p>
                          <a:r>
                            <a:rPr lang="en-US" sz="1600" dirty="0" smtClean="0"/>
                            <a:t>Channel</a:t>
                          </a:r>
                          <a:r>
                            <a:rPr lang="en-US" sz="1600" baseline="0" dirty="0" smtClean="0"/>
                            <a:t> condition parameter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BER;</a:t>
                          </a:r>
                          <a:r>
                            <a:rPr lang="en-US" sz="1600" baseline="0" dirty="0" smtClean="0"/>
                            <a:t>  range from</a:t>
                          </a:r>
                          <a14:m>
                            <m:oMath xmlns:m="http://schemas.openxmlformats.org/officeDocument/2006/math">
                              <m:sSup>
                                <m:sSupPr>
                                  <m:ctrlPr>
                                    <a:rPr lang="en-US" sz="1600" b="0" i="1" smtClean="0">
                                      <a:latin typeface="Cambria Math"/>
                                      <a:ea typeface="Cambria Math"/>
                                    </a:rPr>
                                  </m:ctrlPr>
                                </m:sSupPr>
                                <m:e>
                                  <m:r>
                                    <a:rPr lang="en-US" sz="1600" b="0" i="1" smtClean="0">
                                      <a:latin typeface="Cambria Math"/>
                                      <a:ea typeface="Cambria Math"/>
                                    </a:rPr>
                                    <m:t> 1 ×10</m:t>
                                  </m:r>
                                </m:e>
                                <m:sup>
                                  <m:r>
                                    <a:rPr lang="en-US" sz="1600" b="0" i="1" smtClean="0">
                                      <a:latin typeface="Cambria Math"/>
                                      <a:ea typeface="Cambria Math"/>
                                    </a:rPr>
                                    <m:t>−5</m:t>
                                  </m:r>
                                </m:sup>
                              </m:sSup>
                            </m:oMath>
                          </a14:m>
                          <a:r>
                            <a:rPr lang="en-US" sz="1600" dirty="0" smtClean="0"/>
                            <a:t>  to </a:t>
                          </a:r>
                          <a14:m>
                            <m:oMath xmlns:m="http://schemas.openxmlformats.org/officeDocument/2006/math">
                              <m:r>
                                <a:rPr lang="en-US" sz="1600" b="0" i="1" smtClean="0">
                                  <a:latin typeface="Cambria Math"/>
                                </a:rPr>
                                <m:t>15</m:t>
                              </m:r>
                              <m:r>
                                <a:rPr lang="en-US" sz="1600" b="0" i="1" smtClean="0">
                                  <a:latin typeface="Cambria Math"/>
                                  <a:ea typeface="Cambria Math"/>
                                </a:rPr>
                                <m:t>×</m:t>
                              </m:r>
                              <m:sSup>
                                <m:sSupPr>
                                  <m:ctrlPr>
                                    <a:rPr lang="en-US" sz="1600" b="0" i="1" smtClean="0">
                                      <a:latin typeface="Cambria Math"/>
                                      <a:ea typeface="Cambria Math"/>
                                    </a:rPr>
                                  </m:ctrlPr>
                                </m:sSupPr>
                                <m:e>
                                  <m:r>
                                    <a:rPr lang="en-US" sz="1600" b="0" i="1" smtClean="0">
                                      <a:latin typeface="Cambria Math"/>
                                      <a:ea typeface="Cambria Math"/>
                                    </a:rPr>
                                    <m:t>10</m:t>
                                  </m:r>
                                </m:e>
                                <m:sup>
                                  <m:r>
                                    <a:rPr lang="en-US" sz="1600" b="0" i="1" smtClean="0">
                                      <a:latin typeface="Cambria Math"/>
                                      <a:ea typeface="Cambria Math"/>
                                    </a:rPr>
                                    <m:t>−5</m:t>
                                  </m:r>
                                </m:sup>
                              </m:sSup>
                            </m:oMath>
                          </a14:m>
                          <a:r>
                            <a:rPr lang="en-US" sz="1600" dirty="0" smtClean="0"/>
                            <a:t> </a:t>
                          </a:r>
                          <a:endParaRPr lang="en-US" sz="1600"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588054886"/>
                  </p:ext>
                </p:extLst>
              </p:nvPr>
            </p:nvGraphicFramePr>
            <p:xfrm>
              <a:off x="457200" y="1295400"/>
              <a:ext cx="8305800" cy="4966153"/>
            </p:xfrm>
            <a:graphic>
              <a:graphicData uri="http://schemas.openxmlformats.org/drawingml/2006/table">
                <a:tbl>
                  <a:tblPr firstRow="1" bandRow="1">
                    <a:tableStyleId>{5C22544A-7EE6-4342-B048-85BDC9FD1C3A}</a:tableStyleId>
                  </a:tblPr>
                  <a:tblGrid>
                    <a:gridCol w="3548842"/>
                    <a:gridCol w="4756958"/>
                  </a:tblGrid>
                  <a:tr h="444381">
                    <a:tc>
                      <a:txBody>
                        <a:bodyPr/>
                        <a:lstStyle/>
                        <a:p>
                          <a:r>
                            <a:rPr lang="en-US" sz="1800" dirty="0" smtClean="0"/>
                            <a:t>Parameter</a:t>
                          </a:r>
                          <a:endParaRPr lang="en-US" sz="1800" dirty="0"/>
                        </a:p>
                      </a:txBody>
                      <a:tcPr/>
                    </a:tc>
                    <a:tc>
                      <a:txBody>
                        <a:bodyPr/>
                        <a:lstStyle/>
                        <a:p>
                          <a:r>
                            <a:rPr lang="en-US" sz="1800" dirty="0" smtClean="0"/>
                            <a:t>Value</a:t>
                          </a:r>
                          <a:endParaRPr lang="en-US" sz="1800" dirty="0"/>
                        </a:p>
                      </a:txBody>
                      <a:tcPr/>
                    </a:tc>
                  </a:tr>
                  <a:tr h="335280">
                    <a:tc>
                      <a:txBody>
                        <a:bodyPr/>
                        <a:lstStyle/>
                        <a:p>
                          <a:r>
                            <a:rPr lang="en-US" sz="1600" dirty="0" smtClean="0"/>
                            <a:t>Slot size</a:t>
                          </a:r>
                          <a:endParaRPr lang="en-US" sz="1600" dirty="0"/>
                        </a:p>
                      </a:txBody>
                      <a:tcPr/>
                    </a:tc>
                    <a:tc>
                      <a:txBody>
                        <a:bodyPr/>
                        <a:lstStyle/>
                        <a:p>
                          <a:r>
                            <a:rPr lang="en-US" sz="1600" dirty="0" smtClean="0"/>
                            <a:t>1</a:t>
                          </a:r>
                          <a:r>
                            <a:rPr lang="en-US" sz="1600" baseline="0" dirty="0" smtClean="0"/>
                            <a:t> ms</a:t>
                          </a:r>
                          <a:endParaRPr lang="en-US" sz="1600" dirty="0"/>
                        </a:p>
                      </a:txBody>
                      <a:tcPr/>
                    </a:tc>
                  </a:tr>
                  <a:tr h="335280">
                    <a:tc>
                      <a:txBody>
                        <a:bodyPr/>
                        <a:lstStyle/>
                        <a:p>
                          <a:r>
                            <a:rPr lang="en-US" sz="1600" dirty="0" smtClean="0"/>
                            <a:t>Superframe length </a:t>
                          </a:r>
                          <a:endParaRPr lang="en-US" sz="1600" dirty="0"/>
                        </a:p>
                      </a:txBody>
                      <a:tcPr/>
                    </a:tc>
                    <a:tc>
                      <a:txBody>
                        <a:bodyPr/>
                        <a:lstStyle/>
                        <a:p>
                          <a:r>
                            <a:rPr lang="en-US" sz="1600" dirty="0" smtClean="0"/>
                            <a:t>800 ms (800 slots)</a:t>
                          </a:r>
                          <a:endParaRPr lang="en-US" sz="1600" dirty="0"/>
                        </a:p>
                      </a:txBody>
                      <a:tcPr/>
                    </a:tc>
                  </a:tr>
                  <a:tr h="335280">
                    <a:tc>
                      <a:txBody>
                        <a:bodyPr/>
                        <a:lstStyle/>
                        <a:p>
                          <a:r>
                            <a:rPr lang="en-US" sz="1600" dirty="0" smtClean="0"/>
                            <a:t>Channel</a:t>
                          </a:r>
                          <a:r>
                            <a:rPr lang="en-US" sz="1600" baseline="0" dirty="0" smtClean="0"/>
                            <a:t> access method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CFP</a:t>
                          </a:r>
                          <a:endParaRPr lang="en-US" sz="1600" dirty="0" smtClean="0"/>
                        </a:p>
                      </a:txBody>
                      <a:tcPr/>
                    </a:tc>
                  </a:tr>
                  <a:tr h="335280">
                    <a:tc>
                      <a:txBody>
                        <a:bodyPr/>
                        <a:lstStyle/>
                        <a:p>
                          <a:r>
                            <a:rPr lang="en-US" sz="1600" dirty="0" smtClean="0"/>
                            <a:t>CFP length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100 ms (100 slots)</a:t>
                          </a:r>
                        </a:p>
                      </a:txBody>
                      <a:tcPr/>
                    </a:tc>
                  </a:tr>
                  <a:tr h="335280">
                    <a:tc>
                      <a:txBody>
                        <a:bodyPr/>
                        <a:lstStyle/>
                        <a:p>
                          <a:r>
                            <a:rPr lang="en-US" sz="1600" dirty="0" smtClean="0"/>
                            <a:t>CFP allocation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One slot</a:t>
                          </a:r>
                          <a:r>
                            <a:rPr lang="en-US" sz="1600" baseline="0" dirty="0" smtClean="0"/>
                            <a:t> </a:t>
                          </a:r>
                          <a:r>
                            <a:rPr lang="en-US" sz="1600" dirty="0" smtClean="0"/>
                            <a:t>per PD per</a:t>
                          </a:r>
                          <a:r>
                            <a:rPr lang="en-US" sz="1600" baseline="0" dirty="0" smtClean="0"/>
                            <a:t> </a:t>
                          </a:r>
                          <a:r>
                            <a:rPr lang="en-US" sz="1600" baseline="0" dirty="0" smtClean="0"/>
                            <a:t>Superframe</a:t>
                          </a:r>
                          <a:endParaRPr lang="en-US" sz="1600" dirty="0" smtClean="0"/>
                        </a:p>
                      </a:txBody>
                      <a:tcPr/>
                    </a:tc>
                  </a:tr>
                  <a:tr h="335280">
                    <a:tc>
                      <a:txBody>
                        <a:bodyPr/>
                        <a:lstStyle/>
                        <a:p>
                          <a:r>
                            <a:rPr lang="en-US" sz="1600" dirty="0" smtClean="0"/>
                            <a:t>Packet transmission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One packet per slot</a:t>
                          </a:r>
                        </a:p>
                      </a:txBody>
                      <a:tcPr/>
                    </a:tc>
                  </a:tr>
                  <a:tr h="335280">
                    <a:tc>
                      <a:txBody>
                        <a:bodyPr/>
                        <a:lstStyle/>
                        <a:p>
                          <a:r>
                            <a:rPr lang="en-US" sz="1600" dirty="0" smtClean="0"/>
                            <a:t>Simulation time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240 seconds (300 Superframes)</a:t>
                          </a:r>
                        </a:p>
                      </a:txBody>
                      <a:tcPr/>
                    </a:tc>
                  </a:tr>
                  <a:tr h="335280">
                    <a:tc>
                      <a:txBody>
                        <a:bodyPr/>
                        <a:lstStyle/>
                        <a:p>
                          <a:r>
                            <a:rPr lang="en-US" sz="1600" dirty="0" smtClean="0"/>
                            <a:t>Packet size</a:t>
                          </a:r>
                          <a:endParaRPr lang="en-US" sz="1600" dirty="0"/>
                        </a:p>
                      </a:txBody>
                      <a:tcPr/>
                    </a:tc>
                    <a:tc>
                      <a:txBody>
                        <a:bodyPr/>
                        <a:lstStyle/>
                        <a:p>
                          <a:r>
                            <a:rPr lang="en-US" sz="1600" dirty="0" smtClean="0"/>
                            <a:t>Data packet :174 bytes; ACK</a:t>
                          </a:r>
                          <a:r>
                            <a:rPr lang="en-US" sz="1600" baseline="0" dirty="0" smtClean="0"/>
                            <a:t> packet: 47 bytes</a:t>
                          </a:r>
                          <a:endParaRPr lang="en-US" sz="1600" dirty="0"/>
                        </a:p>
                      </a:txBody>
                      <a:tcPr/>
                    </a:tc>
                  </a:tr>
                  <a:tr h="335280">
                    <a:tc>
                      <a:txBody>
                        <a:bodyPr/>
                        <a:lstStyle/>
                        <a:p>
                          <a:r>
                            <a:rPr lang="en-US" sz="1600" dirty="0" smtClean="0"/>
                            <a:t>Bandwidth</a:t>
                          </a:r>
                          <a:endParaRPr lang="en-US" sz="1600" dirty="0"/>
                        </a:p>
                      </a:txBody>
                      <a:tcPr/>
                    </a:tc>
                    <a:tc>
                      <a:txBody>
                        <a:bodyPr/>
                        <a:lstStyle/>
                        <a:p>
                          <a:r>
                            <a:rPr lang="en-US" sz="1600" dirty="0" smtClean="0"/>
                            <a:t>10 MHz</a:t>
                          </a:r>
                          <a:endParaRPr lang="en-US" sz="1600" dirty="0"/>
                        </a:p>
                      </a:txBody>
                      <a:tcPr/>
                    </a:tc>
                  </a:tr>
                  <a:tr h="335280">
                    <a:tc>
                      <a:txBody>
                        <a:bodyPr/>
                        <a:lstStyle/>
                        <a:p>
                          <a:r>
                            <a:rPr lang="en-US" sz="1600" dirty="0" smtClean="0"/>
                            <a:t>Tx power</a:t>
                          </a:r>
                          <a:endParaRPr lang="en-US" sz="1600" dirty="0"/>
                        </a:p>
                      </a:txBody>
                      <a:tcPr/>
                    </a:tc>
                    <a:tc>
                      <a:txBody>
                        <a:bodyPr/>
                        <a:lstStyle/>
                        <a:p>
                          <a:r>
                            <a:rPr lang="en-US" sz="1600" dirty="0" smtClean="0"/>
                            <a:t>20 dBm</a:t>
                          </a:r>
                          <a:endParaRPr lang="en-US" sz="1600" dirty="0"/>
                        </a:p>
                      </a:txBody>
                      <a:tcPr/>
                    </a:tc>
                  </a:tr>
                  <a:tr h="335280">
                    <a:tc>
                      <a:txBody>
                        <a:bodyPr/>
                        <a:lstStyle/>
                        <a:p>
                          <a:r>
                            <a:rPr lang="en-US" sz="1600" dirty="0" smtClean="0"/>
                            <a:t>Transmission</a:t>
                          </a:r>
                          <a:r>
                            <a:rPr lang="en-US" sz="1600" baseline="0" dirty="0" smtClean="0"/>
                            <a:t> timeout </a:t>
                          </a:r>
                          <a:endParaRPr lang="en-US" sz="1600" dirty="0"/>
                        </a:p>
                      </a:txBody>
                      <a:tcPr/>
                    </a:tc>
                    <a:tc>
                      <a:txBody>
                        <a:bodyPr/>
                        <a:lstStyle/>
                        <a:p>
                          <a:r>
                            <a:rPr lang="en-US" sz="1600" dirty="0" smtClean="0"/>
                            <a:t>3200</a:t>
                          </a:r>
                          <a:r>
                            <a:rPr lang="en-US" sz="1600" baseline="0" dirty="0" smtClean="0"/>
                            <a:t> ms (4 </a:t>
                          </a:r>
                          <a:r>
                            <a:rPr lang="en-US" sz="1600" baseline="0" dirty="0" smtClean="0"/>
                            <a:t>Superframe </a:t>
                          </a:r>
                          <a:r>
                            <a:rPr lang="en-US" sz="1600" baseline="0" dirty="0" smtClean="0"/>
                            <a:t>length)</a:t>
                          </a:r>
                          <a:endParaRPr lang="en-US" sz="1600" dirty="0"/>
                        </a:p>
                      </a:txBody>
                      <a:tcPr/>
                    </a:tc>
                  </a:tr>
                  <a:tr h="335280">
                    <a:tc>
                      <a:txBody>
                        <a:bodyPr/>
                        <a:lstStyle/>
                        <a:p>
                          <a:r>
                            <a:rPr lang="en-US" sz="1600" dirty="0" smtClean="0"/>
                            <a:t>Maximum</a:t>
                          </a:r>
                          <a:r>
                            <a:rPr lang="en-US" sz="1600" baseline="0" dirty="0" smtClean="0"/>
                            <a:t> num. of retransmission</a:t>
                          </a:r>
                          <a:endParaRPr lang="en-US" sz="1600" dirty="0"/>
                        </a:p>
                      </a:txBody>
                      <a:tcPr/>
                    </a:tc>
                    <a:tc>
                      <a:txBody>
                        <a:bodyPr/>
                        <a:lstStyle/>
                        <a:p>
                          <a:r>
                            <a:rPr lang="en-US" sz="1600" dirty="0" smtClean="0"/>
                            <a:t>4 </a:t>
                          </a:r>
                          <a:endParaRPr lang="en-US" sz="1600" dirty="0"/>
                        </a:p>
                      </a:txBody>
                      <a:tcPr/>
                    </a:tc>
                  </a:tr>
                  <a:tr h="498412">
                    <a:tc>
                      <a:txBody>
                        <a:bodyPr/>
                        <a:lstStyle/>
                        <a:p>
                          <a:r>
                            <a:rPr lang="en-US" sz="1600" dirty="0" smtClean="0"/>
                            <a:t>Channel</a:t>
                          </a:r>
                          <a:r>
                            <a:rPr lang="en-US" sz="1600" baseline="0" dirty="0" smtClean="0"/>
                            <a:t> condition parameter</a:t>
                          </a:r>
                          <a:endParaRPr lang="en-US" sz="1600" dirty="0"/>
                        </a:p>
                      </a:txBody>
                      <a:tcPr/>
                    </a:tc>
                    <a:tc>
                      <a:txBody>
                        <a:bodyPr/>
                        <a:lstStyle/>
                        <a:p>
                          <a:endParaRPr lang="en-US"/>
                        </a:p>
                      </a:txBody>
                      <a:tcPr>
                        <a:blipFill rotWithShape="1">
                          <a:blip r:embed="rId3"/>
                          <a:stretch>
                            <a:fillRect l="-74520" t="-898780" b="-1220"/>
                          </a:stretch>
                        </a:blipFill>
                      </a:tcPr>
                    </a:tc>
                  </a:tr>
                </a:tbl>
              </a:graphicData>
            </a:graphic>
          </p:graphicFrame>
        </mc:Fallback>
      </mc:AlternateContent>
    </p:spTree>
    <p:extLst>
      <p:ext uri="{BB962C8B-B14F-4D97-AF65-F5344CB8AC3E}">
        <p14:creationId xmlns:p14="http://schemas.microsoft.com/office/powerpoint/2010/main" val="1506594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Results in Scenario 1 (1/2)</a:t>
            </a:r>
            <a:endParaRPr lang="en-US" dirty="0"/>
          </a:p>
        </p:txBody>
      </p:sp>
      <p:sp>
        <p:nvSpPr>
          <p:cNvPr id="3" name="Content Placeholder 2"/>
          <p:cNvSpPr>
            <a:spLocks noGrp="1"/>
          </p:cNvSpPr>
          <p:nvPr>
            <p:ph idx="1"/>
          </p:nvPr>
        </p:nvSpPr>
        <p:spPr>
          <a:xfrm>
            <a:off x="76200" y="1417637"/>
            <a:ext cx="8763000" cy="4525963"/>
          </a:xfrm>
        </p:spPr>
        <p:txBody>
          <a:bodyPr/>
          <a:lstStyle/>
          <a:p>
            <a:pPr algn="just">
              <a:buClr>
                <a:srgbClr val="00B0F0"/>
              </a:buClr>
            </a:pPr>
            <a:r>
              <a:rPr lang="en-US" sz="2600" dirty="0" smtClean="0"/>
              <a:t>The ACK policy for reliable multicast should be context aware</a:t>
            </a:r>
            <a:r>
              <a:rPr lang="en-US" sz="2600" dirty="0"/>
              <a:t>.</a:t>
            </a:r>
            <a:r>
              <a:rPr lang="en-US" sz="2600" dirty="0" smtClean="0"/>
              <a:t> A </a:t>
            </a:r>
            <a:r>
              <a:rPr lang="en-US" sz="2600" dirty="0"/>
              <a:t>PD </a:t>
            </a:r>
            <a:r>
              <a:rPr lang="en-US" sz="2600" dirty="0" smtClean="0"/>
              <a:t>should select </a:t>
            </a:r>
            <a:r>
              <a:rPr lang="en-US" sz="2600" dirty="0"/>
              <a:t>different ACK policy based on the application’s reliability requirement and </a:t>
            </a:r>
            <a:r>
              <a:rPr lang="en-US" sz="2600" dirty="0" smtClean="0"/>
              <a:t>BER</a:t>
            </a:r>
            <a:r>
              <a:rPr lang="en-US" sz="2600" dirty="0"/>
              <a:t>.</a:t>
            </a:r>
          </a:p>
          <a:p>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4896134" y="2971800"/>
                <a:ext cx="4180336" cy="2865400"/>
              </a:xfrm>
              <a:prstGeom prst="rect">
                <a:avLst/>
              </a:prstGeom>
              <a:noFill/>
            </p:spPr>
            <p:txBody>
              <a:bodyPr wrap="square" rtlCol="0">
                <a:spAutoFit/>
              </a:bodyPr>
              <a:lstStyle/>
              <a:p>
                <a:pPr marL="342900" indent="-342900">
                  <a:buAutoNum type="arabicPeriod"/>
                </a:pPr>
                <a:r>
                  <a:rPr lang="en-US" dirty="0" smtClean="0"/>
                  <a:t>“All ACK” achieves the highest packet delivery ratio that means “All ACK” is the most reliable. </a:t>
                </a:r>
              </a:p>
              <a:p>
                <a:pPr marL="342900" indent="-342900">
                  <a:buAutoNum type="arabicPeriod"/>
                </a:pPr>
                <a:r>
                  <a:rPr lang="en-US" dirty="0" smtClean="0"/>
                  <a:t>When BER ≥</a:t>
                </a:r>
                <a14:m>
                  <m:oMath xmlns:m="http://schemas.openxmlformats.org/officeDocument/2006/math">
                    <m:r>
                      <a:rPr lang="en-US" b="0" i="1" smtClean="0">
                        <a:latin typeface="Cambria Math"/>
                      </a:rPr>
                      <m:t>9</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−5</m:t>
                        </m:r>
                      </m:sup>
                    </m:sSup>
                  </m:oMath>
                </a14:m>
                <a:r>
                  <a:rPr lang="en-US" dirty="0" smtClean="0"/>
                  <a:t>. “All ACK” and “Partial ACK” have the same MPDR. The MPDR is limited by the BER. Therefore, under this context (BER), “Partial ACK” is a better policy even when the application requires high reliability.  </a:t>
                </a:r>
              </a:p>
            </p:txBody>
          </p:sp>
        </mc:Choice>
        <mc:Fallback xmlns="">
          <p:sp>
            <p:nvSpPr>
              <p:cNvPr id="5" name="TextBox 4"/>
              <p:cNvSpPr txBox="1">
                <a:spLocks noRot="1" noChangeAspect="1" noMove="1" noResize="1" noEditPoints="1" noAdjustHandles="1" noChangeArrowheads="1" noChangeShapeType="1" noTextEdit="1"/>
              </p:cNvSpPr>
              <p:nvPr/>
            </p:nvSpPr>
            <p:spPr>
              <a:xfrm>
                <a:off x="4896134" y="2971800"/>
                <a:ext cx="4180336" cy="2865400"/>
              </a:xfrm>
              <a:prstGeom prst="rect">
                <a:avLst/>
              </a:prstGeom>
              <a:blipFill rotWithShape="1">
                <a:blip r:embed="rId3"/>
                <a:stretch>
                  <a:fillRect l="-875" t="-1064" r="-1895" b="-2340"/>
                </a:stretch>
              </a:blipFill>
            </p:spPr>
            <p:txBody>
              <a:bodyPr/>
              <a:lstStyle/>
              <a:p>
                <a:r>
                  <a:rPr lang="en-US">
                    <a:noFill/>
                  </a:rPr>
                  <a:t> </a:t>
                </a:r>
              </a:p>
            </p:txBody>
          </p:sp>
        </mc:Fallback>
      </mc:AlternateContent>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4" y="2743200"/>
            <a:ext cx="4943476" cy="350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038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Simulation Results in Scenario 1 (2/2)</a:t>
            </a:r>
            <a:endParaRPr lang="en-US" dirty="0"/>
          </a:p>
        </p:txBody>
      </p:sp>
      <p:sp>
        <p:nvSpPr>
          <p:cNvPr id="3" name="Content Placeholder 2"/>
          <p:cNvSpPr>
            <a:spLocks noGrp="1"/>
          </p:cNvSpPr>
          <p:nvPr>
            <p:ph idx="1"/>
          </p:nvPr>
        </p:nvSpPr>
        <p:spPr>
          <a:xfrm>
            <a:off x="457200" y="1189037"/>
            <a:ext cx="8229600" cy="4525963"/>
          </a:xfrm>
        </p:spPr>
        <p:txBody>
          <a:bodyPr/>
          <a:lstStyle/>
          <a:p>
            <a:pPr>
              <a:buClr>
                <a:srgbClr val="00B0F0"/>
              </a:buClr>
            </a:pPr>
            <a:r>
              <a:rPr lang="en-US" sz="2800" dirty="0"/>
              <a:t>Different ACK policy should be applied for different context, e.g., </a:t>
            </a:r>
            <a:r>
              <a:rPr lang="en-US" sz="2800" dirty="0" smtClean="0"/>
              <a:t>reliability and throughput requirements of </a:t>
            </a:r>
            <a:r>
              <a:rPr lang="en-US" sz="2800" dirty="0"/>
              <a:t>applications.</a:t>
            </a:r>
          </a:p>
          <a:p>
            <a:pPr marL="0" indent="0">
              <a:buNone/>
            </a:pP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4686869" y="2338368"/>
                <a:ext cx="4609531" cy="3757632"/>
              </a:xfrm>
              <a:prstGeom prst="rect">
                <a:avLst/>
              </a:prstGeom>
              <a:noFill/>
            </p:spPr>
            <p:txBody>
              <a:bodyPr wrap="square" rtlCol="0">
                <a:spAutoFit/>
              </a:bodyPr>
              <a:lstStyle/>
              <a:p>
                <a:pPr marL="342900" indent="-342900">
                  <a:lnSpc>
                    <a:spcPct val="120000"/>
                  </a:lnSpc>
                  <a:buAutoNum type="arabicPeriod"/>
                </a:pPr>
                <a:r>
                  <a:rPr lang="en-US" sz="2000" dirty="0" smtClean="0"/>
                  <a:t>BER is </a:t>
                </a:r>
                <a14:m>
                  <m:oMath xmlns:m="http://schemas.openxmlformats.org/officeDocument/2006/math">
                    <m:r>
                      <a:rPr lang="en-US" sz="2000" b="0" i="1" smtClean="0">
                        <a:latin typeface="Cambria Math"/>
                      </a:rPr>
                      <m:t>5</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−5</m:t>
                        </m:r>
                      </m:sup>
                    </m:sSup>
                  </m:oMath>
                </a14:m>
                <a:r>
                  <a:rPr lang="en-US" sz="2000" dirty="0" smtClean="0"/>
                  <a:t>.</a:t>
                </a:r>
              </a:p>
              <a:p>
                <a:pPr marL="342900" indent="-342900">
                  <a:lnSpc>
                    <a:spcPct val="120000"/>
                  </a:lnSpc>
                  <a:buAutoNum type="arabicPeriod"/>
                </a:pPr>
                <a:r>
                  <a:rPr lang="en-US" sz="2000" dirty="0" smtClean="0"/>
                  <a:t>Low reliability requirement, e.g. </a:t>
                </a:r>
                <a14:m>
                  <m:oMath xmlns:m="http://schemas.openxmlformats.org/officeDocument/2006/math">
                    <m:r>
                      <a:rPr lang="en-US" sz="2000" i="1" dirty="0" smtClean="0">
                        <a:latin typeface="Cambria Math"/>
                        <a:ea typeface="Cambria Math"/>
                      </a:rPr>
                      <m:t>𝜃</m:t>
                    </m:r>
                  </m:oMath>
                </a14:m>
                <a:r>
                  <a:rPr lang="en-US" sz="2000" dirty="0" smtClean="0"/>
                  <a:t>&lt;=48%,  “Any ACK” achieves higher throughput. </a:t>
                </a:r>
              </a:p>
              <a:p>
                <a:pPr marL="342900" indent="-342900">
                  <a:lnSpc>
                    <a:spcPct val="120000"/>
                  </a:lnSpc>
                  <a:buAutoNum type="arabicPeriod"/>
                </a:pPr>
                <a:r>
                  <a:rPr lang="en-US" sz="2000" dirty="0" smtClean="0"/>
                  <a:t>Medium reliability requirement, e.g., 48%&lt;</a:t>
                </a:r>
                <a:r>
                  <a:rPr lang="en-US" sz="2000" dirty="0">
                    <a:ea typeface="Cambria Math"/>
                  </a:rPr>
                  <a:t> </a:t>
                </a:r>
                <a14:m>
                  <m:oMath xmlns:m="http://schemas.openxmlformats.org/officeDocument/2006/math">
                    <m:r>
                      <a:rPr lang="en-US" sz="2000" i="1" dirty="0">
                        <a:latin typeface="Cambria Math"/>
                        <a:ea typeface="Cambria Math"/>
                      </a:rPr>
                      <m:t>𝜃</m:t>
                    </m:r>
                    <m:r>
                      <a:rPr lang="en-US" sz="2000" i="1" dirty="0">
                        <a:latin typeface="Cambria Math"/>
                        <a:ea typeface="Cambria Math"/>
                      </a:rPr>
                      <m:t> </m:t>
                    </m:r>
                  </m:oMath>
                </a14:m>
                <a:r>
                  <a:rPr lang="en-US" sz="2000" dirty="0" smtClean="0"/>
                  <a:t>&lt;=70%, “Partial ACK” achieves higher throughput.</a:t>
                </a:r>
              </a:p>
              <a:p>
                <a:pPr marL="342900" indent="-342900">
                  <a:lnSpc>
                    <a:spcPct val="120000"/>
                  </a:lnSpc>
                  <a:buFontTx/>
                  <a:buAutoNum type="arabicPeriod"/>
                </a:pPr>
                <a:r>
                  <a:rPr lang="en-US" sz="2000" dirty="0" smtClean="0"/>
                  <a:t>High reliability requirement, </a:t>
                </a:r>
                <a:r>
                  <a:rPr lang="en-US" sz="2000" dirty="0"/>
                  <a:t>e.g., </a:t>
                </a:r>
                <a14:m>
                  <m:oMath xmlns:m="http://schemas.openxmlformats.org/officeDocument/2006/math">
                    <m:r>
                      <a:rPr lang="en-US" sz="2000" i="1" dirty="0">
                        <a:latin typeface="Cambria Math"/>
                        <a:ea typeface="Cambria Math"/>
                      </a:rPr>
                      <m:t>𝜃</m:t>
                    </m:r>
                    <m:r>
                      <a:rPr lang="en-US" sz="2000" i="1" dirty="0">
                        <a:latin typeface="Cambria Math"/>
                        <a:ea typeface="Cambria Math"/>
                      </a:rPr>
                      <m:t> </m:t>
                    </m:r>
                  </m:oMath>
                </a14:m>
                <a:r>
                  <a:rPr lang="en-US" sz="2000" dirty="0" smtClean="0"/>
                  <a:t>&gt;70%, “All ACK</a:t>
                </a:r>
                <a:r>
                  <a:rPr lang="en-US" sz="2000" dirty="0"/>
                  <a:t>” achieves higher throughput</a:t>
                </a:r>
                <a:r>
                  <a:rPr lang="en-US" sz="2000" dirty="0" smtClean="0"/>
                  <a:t>.</a:t>
                </a:r>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686869" y="2338368"/>
                <a:ext cx="4609531" cy="3757632"/>
              </a:xfrm>
              <a:prstGeom prst="rect">
                <a:avLst/>
              </a:prstGeom>
              <a:blipFill rotWithShape="1">
                <a:blip r:embed="rId3"/>
                <a:stretch>
                  <a:fillRect l="-1190" r="-661" b="-2110"/>
                </a:stretch>
              </a:blipFill>
            </p:spPr>
            <p:txBody>
              <a:bodyPr/>
              <a:lstStyle/>
              <a:p>
                <a:r>
                  <a:rPr lang="en-US">
                    <a:noFill/>
                  </a:rPr>
                  <a:t> </a:t>
                </a:r>
              </a:p>
            </p:txBody>
          </p:sp>
        </mc:Fallback>
      </mc:AlternateContent>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800"/>
            <a:ext cx="5029200" cy="381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66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a:t>Simulation Parameters </a:t>
            </a:r>
            <a:r>
              <a:rPr lang="en-US" dirty="0" smtClean="0"/>
              <a:t>in Scenario 2</a:t>
            </a:r>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28180259"/>
                  </p:ext>
                </p:extLst>
              </p:nvPr>
            </p:nvGraphicFramePr>
            <p:xfrm>
              <a:off x="533400" y="1524000"/>
              <a:ext cx="8382000" cy="4604830"/>
            </p:xfrm>
            <a:graphic>
              <a:graphicData uri="http://schemas.openxmlformats.org/drawingml/2006/table">
                <a:tbl>
                  <a:tblPr firstRow="1" bandRow="1">
                    <a:tableStyleId>{5C22544A-7EE6-4342-B048-85BDC9FD1C3A}</a:tableStyleId>
                  </a:tblPr>
                  <a:tblGrid>
                    <a:gridCol w="3581400"/>
                    <a:gridCol w="4800600"/>
                  </a:tblGrid>
                  <a:tr h="277674">
                    <a:tc>
                      <a:txBody>
                        <a:bodyPr/>
                        <a:lstStyle/>
                        <a:p>
                          <a:r>
                            <a:rPr lang="en-US" sz="1600" dirty="0" smtClean="0"/>
                            <a:t>Parameter</a:t>
                          </a:r>
                          <a:endParaRPr lang="en-US" sz="1600" dirty="0"/>
                        </a:p>
                      </a:txBody>
                      <a:tcPr/>
                    </a:tc>
                    <a:tc>
                      <a:txBody>
                        <a:bodyPr/>
                        <a:lstStyle/>
                        <a:p>
                          <a:r>
                            <a:rPr lang="en-US" sz="1600" dirty="0" smtClean="0"/>
                            <a:t>Value</a:t>
                          </a:r>
                          <a:endParaRPr lang="en-US" sz="1600" dirty="0"/>
                        </a:p>
                      </a:txBody>
                      <a:tcPr/>
                    </a:tc>
                  </a:tr>
                  <a:tr h="254534">
                    <a:tc>
                      <a:txBody>
                        <a:bodyPr/>
                        <a:lstStyle/>
                        <a:p>
                          <a:r>
                            <a:rPr lang="en-US" sz="1400" dirty="0" smtClean="0"/>
                            <a:t>Slot size</a:t>
                          </a:r>
                          <a:endParaRPr lang="en-US" sz="1400" dirty="0"/>
                        </a:p>
                      </a:txBody>
                      <a:tcPr/>
                    </a:tc>
                    <a:tc>
                      <a:txBody>
                        <a:bodyPr/>
                        <a:lstStyle/>
                        <a:p>
                          <a:r>
                            <a:rPr lang="en-US" sz="1400" dirty="0" smtClean="0"/>
                            <a:t>1</a:t>
                          </a:r>
                          <a:r>
                            <a:rPr lang="en-US" sz="1400" baseline="0" dirty="0" smtClean="0"/>
                            <a:t> ms</a:t>
                          </a:r>
                          <a:endParaRPr lang="en-US" sz="1400" dirty="0"/>
                        </a:p>
                      </a:txBody>
                      <a:tcPr/>
                    </a:tc>
                  </a:tr>
                  <a:tr h="254534">
                    <a:tc>
                      <a:txBody>
                        <a:bodyPr/>
                        <a:lstStyle/>
                        <a:p>
                          <a:r>
                            <a:rPr lang="en-US" sz="1400" dirty="0" smtClean="0"/>
                            <a:t>Superframe length </a:t>
                          </a:r>
                          <a:endParaRPr lang="en-US" sz="1400" dirty="0"/>
                        </a:p>
                      </a:txBody>
                      <a:tcPr/>
                    </a:tc>
                    <a:tc>
                      <a:txBody>
                        <a:bodyPr/>
                        <a:lstStyle/>
                        <a:p>
                          <a:r>
                            <a:rPr lang="en-US" sz="1400" dirty="0" smtClean="0"/>
                            <a:t>800 ms (800 slots)</a:t>
                          </a:r>
                          <a:endParaRPr lang="en-US" sz="1400" dirty="0"/>
                        </a:p>
                      </a:txBody>
                      <a:tcPr/>
                    </a:tc>
                  </a:tr>
                  <a:tr h="254534">
                    <a:tc>
                      <a:txBody>
                        <a:bodyPr/>
                        <a:lstStyle/>
                        <a:p>
                          <a:r>
                            <a:rPr lang="en-US" sz="1400" dirty="0" smtClean="0"/>
                            <a:t>Channel access method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CAP</a:t>
                          </a:r>
                        </a:p>
                      </a:txBody>
                      <a:tcPr/>
                    </a:tc>
                  </a:tr>
                  <a:tr h="254534">
                    <a:tc>
                      <a:txBody>
                        <a:bodyPr/>
                        <a:lstStyle/>
                        <a:p>
                          <a:r>
                            <a:rPr lang="en-US" sz="1400" dirty="0" smtClean="0"/>
                            <a:t>CAP</a:t>
                          </a:r>
                          <a:r>
                            <a:rPr lang="en-US" sz="1400" baseline="0" dirty="0" smtClean="0"/>
                            <a:t> </a:t>
                          </a:r>
                          <a:r>
                            <a:rPr lang="en-US" sz="1400" dirty="0" smtClean="0"/>
                            <a:t>length</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200 ms (200 slots)</a:t>
                          </a:r>
                        </a:p>
                      </a:txBody>
                      <a:tcPr/>
                    </a:tc>
                  </a:tr>
                  <a:tr h="254534">
                    <a:tc>
                      <a:txBody>
                        <a:bodyPr/>
                        <a:lstStyle/>
                        <a:p>
                          <a:r>
                            <a:rPr lang="en-US" sz="1400" dirty="0" smtClean="0"/>
                            <a:t>Backoff window in</a:t>
                          </a:r>
                          <a:r>
                            <a:rPr lang="en-US" sz="1400" baseline="0" dirty="0" smtClean="0"/>
                            <a:t> CAP</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Random from 2 ms to 300 ms</a:t>
                          </a:r>
                        </a:p>
                      </a:txBody>
                      <a:tcPr/>
                    </a:tc>
                  </a:tr>
                  <a:tr h="254534">
                    <a:tc>
                      <a:txBody>
                        <a:bodyPr/>
                        <a:lstStyle/>
                        <a:p>
                          <a:r>
                            <a:rPr lang="en-US" sz="1400" dirty="0" smtClean="0"/>
                            <a:t>Channel</a:t>
                          </a:r>
                          <a:r>
                            <a:rPr lang="en-US" sz="1400" baseline="0" dirty="0" smtClean="0"/>
                            <a:t> access priority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ACK packets </a:t>
                          </a:r>
                          <a:r>
                            <a:rPr lang="en-US" sz="1400" baseline="0" dirty="0" smtClean="0"/>
                            <a:t> (high); data packets (low).</a:t>
                          </a:r>
                          <a:endParaRPr lang="en-US" sz="1400" dirty="0" smtClean="0"/>
                        </a:p>
                      </a:txBody>
                      <a:tcPr/>
                    </a:tc>
                  </a:tr>
                  <a:tr h="254534">
                    <a:tc>
                      <a:txBody>
                        <a:bodyPr/>
                        <a:lstStyle/>
                        <a:p>
                          <a:r>
                            <a:rPr lang="en-US" sz="1400" dirty="0" smtClean="0"/>
                            <a:t>Packet</a:t>
                          </a:r>
                          <a:r>
                            <a:rPr lang="en-US" sz="1400" baseline="0" dirty="0" smtClean="0"/>
                            <a:t> transmission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One packet per slot</a:t>
                          </a:r>
                        </a:p>
                      </a:txBody>
                      <a:tcPr/>
                    </a:tc>
                  </a:tr>
                  <a:tr h="254534">
                    <a:tc>
                      <a:txBody>
                        <a:bodyPr/>
                        <a:lstStyle/>
                        <a:p>
                          <a:r>
                            <a:rPr lang="en-US" sz="1400" dirty="0" smtClean="0"/>
                            <a:t>Packet size</a:t>
                          </a:r>
                          <a:endParaRPr lang="en-US" sz="1400" dirty="0"/>
                        </a:p>
                      </a:txBody>
                      <a:tcPr/>
                    </a:tc>
                    <a:tc>
                      <a:txBody>
                        <a:bodyPr/>
                        <a:lstStyle/>
                        <a:p>
                          <a:r>
                            <a:rPr lang="en-US" sz="1400" dirty="0" smtClean="0"/>
                            <a:t>Data packet :174 bytes; ACK</a:t>
                          </a:r>
                          <a:r>
                            <a:rPr lang="en-US" sz="1400" baseline="0" dirty="0" smtClean="0"/>
                            <a:t> packet: 47 bytes</a:t>
                          </a:r>
                          <a:endParaRPr lang="en-US" sz="1400" dirty="0"/>
                        </a:p>
                      </a:txBody>
                      <a:tcPr/>
                    </a:tc>
                  </a:tr>
                  <a:tr h="254534">
                    <a:tc>
                      <a:txBody>
                        <a:bodyPr/>
                        <a:lstStyle/>
                        <a:p>
                          <a:r>
                            <a:rPr lang="en-US" sz="1400" dirty="0" smtClean="0"/>
                            <a:t>Simulation time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240 seconds (300 Superframe length)</a:t>
                          </a:r>
                        </a:p>
                      </a:txBody>
                      <a:tcPr/>
                    </a:tc>
                  </a:tr>
                  <a:tr h="254534">
                    <a:tc>
                      <a:txBody>
                        <a:bodyPr/>
                        <a:lstStyle/>
                        <a:p>
                          <a:r>
                            <a:rPr lang="en-US" sz="1400" dirty="0" smtClean="0"/>
                            <a:t>Bandwidth</a:t>
                          </a:r>
                          <a:endParaRPr lang="en-US" sz="1400" dirty="0"/>
                        </a:p>
                      </a:txBody>
                      <a:tcPr/>
                    </a:tc>
                    <a:tc>
                      <a:txBody>
                        <a:bodyPr/>
                        <a:lstStyle/>
                        <a:p>
                          <a:r>
                            <a:rPr lang="en-US" sz="1400" dirty="0" smtClean="0"/>
                            <a:t>10 MHz</a:t>
                          </a:r>
                          <a:endParaRPr lang="en-US" sz="1400" dirty="0"/>
                        </a:p>
                      </a:txBody>
                      <a:tcPr/>
                    </a:tc>
                  </a:tr>
                  <a:tr h="254534">
                    <a:tc>
                      <a:txBody>
                        <a:bodyPr/>
                        <a:lstStyle/>
                        <a:p>
                          <a:r>
                            <a:rPr lang="en-US" sz="1400" dirty="0" smtClean="0"/>
                            <a:t>Tx power</a:t>
                          </a:r>
                          <a:endParaRPr lang="en-US" sz="1400" dirty="0"/>
                        </a:p>
                      </a:txBody>
                      <a:tcPr/>
                    </a:tc>
                    <a:tc>
                      <a:txBody>
                        <a:bodyPr/>
                        <a:lstStyle/>
                        <a:p>
                          <a:r>
                            <a:rPr lang="en-US" sz="1400" dirty="0" smtClean="0"/>
                            <a:t>20 dBm</a:t>
                          </a:r>
                          <a:endParaRPr lang="en-US" sz="1400" dirty="0"/>
                        </a:p>
                      </a:txBody>
                      <a:tcPr/>
                    </a:tc>
                  </a:tr>
                  <a:tr h="254534">
                    <a:tc>
                      <a:txBody>
                        <a:bodyPr/>
                        <a:lstStyle/>
                        <a:p>
                          <a:r>
                            <a:rPr lang="en-US" sz="1400" dirty="0" smtClean="0"/>
                            <a:t>Transmission</a:t>
                          </a:r>
                          <a:r>
                            <a:rPr lang="en-US" sz="1400" baseline="0" dirty="0" smtClean="0"/>
                            <a:t> timeout</a:t>
                          </a:r>
                          <a:endParaRPr lang="en-US" sz="1400" dirty="0"/>
                        </a:p>
                      </a:txBody>
                      <a:tcPr/>
                    </a:tc>
                    <a:tc>
                      <a:txBody>
                        <a:bodyPr/>
                        <a:lstStyle/>
                        <a:p>
                          <a:r>
                            <a:rPr lang="en-US" sz="1400" dirty="0" smtClean="0"/>
                            <a:t>3200</a:t>
                          </a:r>
                          <a:r>
                            <a:rPr lang="en-US" sz="1400" baseline="0" dirty="0" smtClean="0"/>
                            <a:t> ms (4 Superframe length)</a:t>
                          </a:r>
                          <a:endParaRPr lang="en-US" sz="1400" dirty="0"/>
                        </a:p>
                      </a:txBody>
                      <a:tcPr/>
                    </a:tc>
                  </a:tr>
                  <a:tr h="254534">
                    <a:tc>
                      <a:txBody>
                        <a:bodyPr/>
                        <a:lstStyle/>
                        <a:p>
                          <a:r>
                            <a:rPr lang="en-US" sz="1400" dirty="0" smtClean="0"/>
                            <a:t>Maximum</a:t>
                          </a:r>
                          <a:r>
                            <a:rPr lang="en-US" sz="1400" baseline="0" dirty="0" smtClean="0"/>
                            <a:t> num. of retransmission</a:t>
                          </a:r>
                          <a:endParaRPr lang="en-US" sz="1400" dirty="0"/>
                        </a:p>
                      </a:txBody>
                      <a:tcPr/>
                    </a:tc>
                    <a:tc>
                      <a:txBody>
                        <a:bodyPr/>
                        <a:lstStyle/>
                        <a:p>
                          <a:r>
                            <a:rPr lang="en-US" sz="1400" dirty="0" smtClean="0"/>
                            <a:t>4</a:t>
                          </a:r>
                          <a:endParaRPr lang="en-US" sz="1400" dirty="0"/>
                        </a:p>
                      </a:txBody>
                      <a:tcPr/>
                    </a:tc>
                  </a:tr>
                  <a:tr h="256655">
                    <a:tc>
                      <a:txBody>
                        <a:bodyPr/>
                        <a:lstStyle/>
                        <a:p>
                          <a:r>
                            <a:rPr lang="en-US" sz="1400" dirty="0" smtClean="0"/>
                            <a:t>Channel</a:t>
                          </a:r>
                          <a:r>
                            <a:rPr lang="en-US" sz="1400" baseline="0" dirty="0" smtClean="0"/>
                            <a:t> condition parameter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BER;</a:t>
                          </a:r>
                          <a:r>
                            <a:rPr lang="en-US" sz="1400" baseline="0" dirty="0" smtClean="0"/>
                            <a:t>  range from</a:t>
                          </a:r>
                          <a14:m>
                            <m:oMath xmlns:m="http://schemas.openxmlformats.org/officeDocument/2006/math">
                              <m:sSup>
                                <m:sSupPr>
                                  <m:ctrlPr>
                                    <a:rPr lang="en-US" sz="1400" b="0" i="1" smtClean="0">
                                      <a:latin typeface="Cambria Math"/>
                                      <a:ea typeface="Cambria Math"/>
                                    </a:rPr>
                                  </m:ctrlPr>
                                </m:sSupPr>
                                <m:e>
                                  <m:r>
                                    <a:rPr lang="en-US" sz="1400" b="0" i="1" smtClean="0">
                                      <a:latin typeface="Cambria Math"/>
                                      <a:ea typeface="Cambria Math"/>
                                    </a:rPr>
                                    <m:t> 1 ×10</m:t>
                                  </m:r>
                                </m:e>
                                <m:sup>
                                  <m:r>
                                    <a:rPr lang="en-US" sz="1400" b="0" i="1" smtClean="0">
                                      <a:latin typeface="Cambria Math"/>
                                      <a:ea typeface="Cambria Math"/>
                                    </a:rPr>
                                    <m:t>−5</m:t>
                                  </m:r>
                                </m:sup>
                              </m:sSup>
                            </m:oMath>
                          </a14:m>
                          <a:r>
                            <a:rPr lang="en-US" sz="1400" dirty="0" smtClean="0"/>
                            <a:t>  to </a:t>
                          </a:r>
                          <a14:m>
                            <m:oMath xmlns:m="http://schemas.openxmlformats.org/officeDocument/2006/math">
                              <m:r>
                                <a:rPr lang="en-US" sz="1400" b="0" i="1" smtClean="0">
                                  <a:latin typeface="Cambria Math"/>
                                </a:rPr>
                                <m:t>15</m:t>
                              </m:r>
                              <m:r>
                                <a:rPr lang="en-US" sz="1400" b="0" i="1" smtClean="0">
                                  <a:latin typeface="Cambria Math"/>
                                  <a:ea typeface="Cambria Math"/>
                                </a:rPr>
                                <m:t>×</m:t>
                              </m:r>
                              <m:sSup>
                                <m:sSupPr>
                                  <m:ctrlPr>
                                    <a:rPr lang="en-US" sz="1400" b="0" i="1" smtClean="0">
                                      <a:latin typeface="Cambria Math"/>
                                      <a:ea typeface="Cambria Math"/>
                                    </a:rPr>
                                  </m:ctrlPr>
                                </m:sSupPr>
                                <m:e>
                                  <m:r>
                                    <a:rPr lang="en-US" sz="1400" b="0" i="1" smtClean="0">
                                      <a:latin typeface="Cambria Math"/>
                                      <a:ea typeface="Cambria Math"/>
                                    </a:rPr>
                                    <m:t>10</m:t>
                                  </m:r>
                                </m:e>
                                <m:sup>
                                  <m:r>
                                    <a:rPr lang="en-US" sz="1400" b="0" i="1" smtClean="0">
                                      <a:latin typeface="Cambria Math"/>
                                      <a:ea typeface="Cambria Math"/>
                                    </a:rPr>
                                    <m:t>−5</m:t>
                                  </m:r>
                                </m:sup>
                              </m:sSup>
                            </m:oMath>
                          </a14:m>
                          <a:r>
                            <a:rPr lang="en-US" sz="1400" dirty="0" smtClean="0"/>
                            <a:t> </a:t>
                          </a:r>
                          <a:endParaRPr lang="en-US" sz="1400"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28180259"/>
                  </p:ext>
                </p:extLst>
              </p:nvPr>
            </p:nvGraphicFramePr>
            <p:xfrm>
              <a:off x="533400" y="1524000"/>
              <a:ext cx="8382000" cy="4604830"/>
            </p:xfrm>
            <a:graphic>
              <a:graphicData uri="http://schemas.openxmlformats.org/drawingml/2006/table">
                <a:tbl>
                  <a:tblPr firstRow="1" bandRow="1">
                    <a:tableStyleId>{5C22544A-7EE6-4342-B048-85BDC9FD1C3A}</a:tableStyleId>
                  </a:tblPr>
                  <a:tblGrid>
                    <a:gridCol w="3581400"/>
                    <a:gridCol w="4800600"/>
                  </a:tblGrid>
                  <a:tr h="335280">
                    <a:tc>
                      <a:txBody>
                        <a:bodyPr/>
                        <a:lstStyle/>
                        <a:p>
                          <a:r>
                            <a:rPr lang="en-US" sz="1600" dirty="0" smtClean="0"/>
                            <a:t>Parameter</a:t>
                          </a:r>
                          <a:endParaRPr lang="en-US" sz="1600" dirty="0"/>
                        </a:p>
                      </a:txBody>
                      <a:tcPr/>
                    </a:tc>
                    <a:tc>
                      <a:txBody>
                        <a:bodyPr/>
                        <a:lstStyle/>
                        <a:p>
                          <a:r>
                            <a:rPr lang="en-US" sz="1600" dirty="0" smtClean="0"/>
                            <a:t>Value</a:t>
                          </a:r>
                          <a:endParaRPr lang="en-US" sz="1600" dirty="0"/>
                        </a:p>
                      </a:txBody>
                      <a:tcPr/>
                    </a:tc>
                  </a:tr>
                  <a:tr h="304800">
                    <a:tc>
                      <a:txBody>
                        <a:bodyPr/>
                        <a:lstStyle/>
                        <a:p>
                          <a:r>
                            <a:rPr lang="en-US" sz="1400" dirty="0" smtClean="0"/>
                            <a:t>Slot size</a:t>
                          </a:r>
                          <a:endParaRPr lang="en-US" sz="1400" dirty="0"/>
                        </a:p>
                      </a:txBody>
                      <a:tcPr/>
                    </a:tc>
                    <a:tc>
                      <a:txBody>
                        <a:bodyPr/>
                        <a:lstStyle/>
                        <a:p>
                          <a:r>
                            <a:rPr lang="en-US" sz="1400" dirty="0" smtClean="0"/>
                            <a:t>1</a:t>
                          </a:r>
                          <a:r>
                            <a:rPr lang="en-US" sz="1400" baseline="0" dirty="0" smtClean="0"/>
                            <a:t> ms</a:t>
                          </a:r>
                          <a:endParaRPr lang="en-US" sz="1400" dirty="0"/>
                        </a:p>
                      </a:txBody>
                      <a:tcPr/>
                    </a:tc>
                  </a:tr>
                  <a:tr h="304800">
                    <a:tc>
                      <a:txBody>
                        <a:bodyPr/>
                        <a:lstStyle/>
                        <a:p>
                          <a:r>
                            <a:rPr lang="en-US" sz="1400" dirty="0" smtClean="0"/>
                            <a:t>Superframe length </a:t>
                          </a:r>
                          <a:endParaRPr lang="en-US" sz="1400" dirty="0"/>
                        </a:p>
                      </a:txBody>
                      <a:tcPr/>
                    </a:tc>
                    <a:tc>
                      <a:txBody>
                        <a:bodyPr/>
                        <a:lstStyle/>
                        <a:p>
                          <a:r>
                            <a:rPr lang="en-US" sz="1400" dirty="0" smtClean="0"/>
                            <a:t>800 ms (800 slots)</a:t>
                          </a:r>
                          <a:endParaRPr lang="en-US" sz="1400" dirty="0"/>
                        </a:p>
                      </a:txBody>
                      <a:tcPr/>
                    </a:tc>
                  </a:tr>
                  <a:tr h="304800">
                    <a:tc>
                      <a:txBody>
                        <a:bodyPr/>
                        <a:lstStyle/>
                        <a:p>
                          <a:r>
                            <a:rPr lang="en-US" sz="1400" dirty="0" smtClean="0"/>
                            <a:t>Channel access method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CAP</a:t>
                          </a:r>
                        </a:p>
                      </a:txBody>
                      <a:tcPr/>
                    </a:tc>
                  </a:tr>
                  <a:tr h="304800">
                    <a:tc>
                      <a:txBody>
                        <a:bodyPr/>
                        <a:lstStyle/>
                        <a:p>
                          <a:r>
                            <a:rPr lang="en-US" sz="1400" dirty="0" smtClean="0"/>
                            <a:t>CAP</a:t>
                          </a:r>
                          <a:r>
                            <a:rPr lang="en-US" sz="1400" baseline="0" dirty="0" smtClean="0"/>
                            <a:t> </a:t>
                          </a:r>
                          <a:r>
                            <a:rPr lang="en-US" sz="1400" dirty="0" smtClean="0"/>
                            <a:t>length</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200 ms (200 slots)</a:t>
                          </a:r>
                        </a:p>
                      </a:txBody>
                      <a:tcPr/>
                    </a:tc>
                  </a:tr>
                  <a:tr h="304800">
                    <a:tc>
                      <a:txBody>
                        <a:bodyPr/>
                        <a:lstStyle/>
                        <a:p>
                          <a:r>
                            <a:rPr lang="en-US" sz="1400" dirty="0" smtClean="0"/>
                            <a:t>Backoff window in</a:t>
                          </a:r>
                          <a:r>
                            <a:rPr lang="en-US" sz="1400" baseline="0" dirty="0" smtClean="0"/>
                            <a:t> CAP</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Random from 2 ms to 300 ms</a:t>
                          </a:r>
                        </a:p>
                      </a:txBody>
                      <a:tcPr/>
                    </a:tc>
                  </a:tr>
                  <a:tr h="304800">
                    <a:tc>
                      <a:txBody>
                        <a:bodyPr/>
                        <a:lstStyle/>
                        <a:p>
                          <a:r>
                            <a:rPr lang="en-US" sz="1400" dirty="0" smtClean="0"/>
                            <a:t>Channel</a:t>
                          </a:r>
                          <a:r>
                            <a:rPr lang="en-US" sz="1400" baseline="0" dirty="0" smtClean="0"/>
                            <a:t> access priority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ACK packets </a:t>
                          </a:r>
                          <a:r>
                            <a:rPr lang="en-US" sz="1400" baseline="0" dirty="0" smtClean="0"/>
                            <a:t> (high); </a:t>
                          </a:r>
                          <a:r>
                            <a:rPr lang="en-US" sz="1400" baseline="0" dirty="0" smtClean="0"/>
                            <a:t>data </a:t>
                          </a:r>
                          <a:r>
                            <a:rPr lang="en-US" sz="1400" baseline="0" dirty="0" smtClean="0"/>
                            <a:t>packets (low).</a:t>
                          </a:r>
                          <a:endParaRPr lang="en-US" sz="1400" dirty="0" smtClean="0"/>
                        </a:p>
                      </a:txBody>
                      <a:tcPr/>
                    </a:tc>
                  </a:tr>
                  <a:tr h="304800">
                    <a:tc>
                      <a:txBody>
                        <a:bodyPr/>
                        <a:lstStyle/>
                        <a:p>
                          <a:r>
                            <a:rPr lang="en-US" sz="1400" dirty="0" smtClean="0"/>
                            <a:t>Packet</a:t>
                          </a:r>
                          <a:r>
                            <a:rPr lang="en-US" sz="1400" baseline="0" dirty="0" smtClean="0"/>
                            <a:t> transmission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One packet per slot</a:t>
                          </a:r>
                        </a:p>
                      </a:txBody>
                      <a:tcPr/>
                    </a:tc>
                  </a:tr>
                  <a:tr h="304800">
                    <a:tc>
                      <a:txBody>
                        <a:bodyPr/>
                        <a:lstStyle/>
                        <a:p>
                          <a:r>
                            <a:rPr lang="en-US" sz="1400" dirty="0" smtClean="0"/>
                            <a:t>Packet size</a:t>
                          </a:r>
                          <a:endParaRPr lang="en-US" sz="1400" dirty="0"/>
                        </a:p>
                      </a:txBody>
                      <a:tcPr/>
                    </a:tc>
                    <a:tc>
                      <a:txBody>
                        <a:bodyPr/>
                        <a:lstStyle/>
                        <a:p>
                          <a:r>
                            <a:rPr lang="en-US" sz="1400" dirty="0" smtClean="0"/>
                            <a:t>Data packet :174 bytes; ACK</a:t>
                          </a:r>
                          <a:r>
                            <a:rPr lang="en-US" sz="1400" baseline="0" dirty="0" smtClean="0"/>
                            <a:t> packet: 47 bytes</a:t>
                          </a:r>
                          <a:endParaRPr lang="en-US" sz="1400" dirty="0"/>
                        </a:p>
                      </a:txBody>
                      <a:tcPr/>
                    </a:tc>
                  </a:tr>
                  <a:tr h="304800">
                    <a:tc>
                      <a:txBody>
                        <a:bodyPr/>
                        <a:lstStyle/>
                        <a:p>
                          <a:r>
                            <a:rPr lang="en-US" sz="1400" dirty="0" smtClean="0"/>
                            <a:t>Simulation time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240 seconds (300 Superframe length)</a:t>
                          </a:r>
                        </a:p>
                      </a:txBody>
                      <a:tcPr/>
                    </a:tc>
                  </a:tr>
                  <a:tr h="304800">
                    <a:tc>
                      <a:txBody>
                        <a:bodyPr/>
                        <a:lstStyle/>
                        <a:p>
                          <a:r>
                            <a:rPr lang="en-US" sz="1400" dirty="0" smtClean="0"/>
                            <a:t>Bandwidth</a:t>
                          </a:r>
                          <a:endParaRPr lang="en-US" sz="1400" dirty="0"/>
                        </a:p>
                      </a:txBody>
                      <a:tcPr/>
                    </a:tc>
                    <a:tc>
                      <a:txBody>
                        <a:bodyPr/>
                        <a:lstStyle/>
                        <a:p>
                          <a:r>
                            <a:rPr lang="en-US" sz="1400" dirty="0" smtClean="0"/>
                            <a:t>10 MHz</a:t>
                          </a:r>
                          <a:endParaRPr lang="en-US" sz="1400" dirty="0"/>
                        </a:p>
                      </a:txBody>
                      <a:tcPr/>
                    </a:tc>
                  </a:tr>
                  <a:tr h="304800">
                    <a:tc>
                      <a:txBody>
                        <a:bodyPr/>
                        <a:lstStyle/>
                        <a:p>
                          <a:r>
                            <a:rPr lang="en-US" sz="1400" dirty="0" smtClean="0"/>
                            <a:t>Tx power</a:t>
                          </a:r>
                          <a:endParaRPr lang="en-US" sz="1400" dirty="0"/>
                        </a:p>
                      </a:txBody>
                      <a:tcPr/>
                    </a:tc>
                    <a:tc>
                      <a:txBody>
                        <a:bodyPr/>
                        <a:lstStyle/>
                        <a:p>
                          <a:r>
                            <a:rPr lang="en-US" sz="1400" dirty="0" smtClean="0"/>
                            <a:t>20 dBm</a:t>
                          </a:r>
                          <a:endParaRPr lang="en-US" sz="1400" dirty="0"/>
                        </a:p>
                      </a:txBody>
                      <a:tcPr/>
                    </a:tc>
                  </a:tr>
                  <a:tr h="304800">
                    <a:tc>
                      <a:txBody>
                        <a:bodyPr/>
                        <a:lstStyle/>
                        <a:p>
                          <a:r>
                            <a:rPr lang="en-US" sz="1400" dirty="0" smtClean="0"/>
                            <a:t>Transmission</a:t>
                          </a:r>
                          <a:r>
                            <a:rPr lang="en-US" sz="1400" baseline="0" dirty="0" smtClean="0"/>
                            <a:t> timeout</a:t>
                          </a:r>
                          <a:endParaRPr lang="en-US" sz="1400" dirty="0"/>
                        </a:p>
                      </a:txBody>
                      <a:tcPr/>
                    </a:tc>
                    <a:tc>
                      <a:txBody>
                        <a:bodyPr/>
                        <a:lstStyle/>
                        <a:p>
                          <a:r>
                            <a:rPr lang="en-US" sz="1400" dirty="0" smtClean="0"/>
                            <a:t>3200</a:t>
                          </a:r>
                          <a:r>
                            <a:rPr lang="en-US" sz="1400" baseline="0" dirty="0" smtClean="0"/>
                            <a:t> ms (4 Superframe length)</a:t>
                          </a:r>
                          <a:endParaRPr lang="en-US" sz="1400" dirty="0"/>
                        </a:p>
                      </a:txBody>
                      <a:tcPr/>
                    </a:tc>
                  </a:tr>
                  <a:tr h="304800">
                    <a:tc>
                      <a:txBody>
                        <a:bodyPr/>
                        <a:lstStyle/>
                        <a:p>
                          <a:r>
                            <a:rPr lang="en-US" sz="1400" dirty="0" smtClean="0"/>
                            <a:t>Maximum</a:t>
                          </a:r>
                          <a:r>
                            <a:rPr lang="en-US" sz="1400" baseline="0" dirty="0" smtClean="0"/>
                            <a:t> num. of retransmission</a:t>
                          </a:r>
                          <a:endParaRPr lang="en-US" sz="1400" dirty="0"/>
                        </a:p>
                      </a:txBody>
                      <a:tcPr/>
                    </a:tc>
                    <a:tc>
                      <a:txBody>
                        <a:bodyPr/>
                        <a:lstStyle/>
                        <a:p>
                          <a:r>
                            <a:rPr lang="en-US" sz="1400" dirty="0" smtClean="0"/>
                            <a:t>4</a:t>
                          </a:r>
                          <a:endParaRPr lang="en-US" sz="1400" dirty="0"/>
                        </a:p>
                      </a:txBody>
                      <a:tcPr/>
                    </a:tc>
                  </a:tr>
                  <a:tr h="307150">
                    <a:tc>
                      <a:txBody>
                        <a:bodyPr/>
                        <a:lstStyle/>
                        <a:p>
                          <a:r>
                            <a:rPr lang="en-US" sz="1400" dirty="0" smtClean="0"/>
                            <a:t>Channel</a:t>
                          </a:r>
                          <a:r>
                            <a:rPr lang="en-US" sz="1400" baseline="0" dirty="0" smtClean="0"/>
                            <a:t> condition parameter</a:t>
                          </a:r>
                          <a:endParaRPr lang="en-US" sz="1400" dirty="0"/>
                        </a:p>
                      </a:txBody>
                      <a:tcPr/>
                    </a:tc>
                    <a:tc>
                      <a:txBody>
                        <a:bodyPr/>
                        <a:lstStyle/>
                        <a:p>
                          <a:endParaRPr lang="en-US"/>
                        </a:p>
                      </a:txBody>
                      <a:tcPr>
                        <a:blipFill rotWithShape="1">
                          <a:blip r:embed="rId3"/>
                          <a:stretch>
                            <a:fillRect l="-74841" t="-1416000" b="-22000"/>
                          </a:stretch>
                        </a:blipFill>
                      </a:tcPr>
                    </a:tc>
                  </a:tr>
                </a:tbl>
              </a:graphicData>
            </a:graphic>
          </p:graphicFrame>
        </mc:Fallback>
      </mc:AlternateContent>
    </p:spTree>
    <p:extLst>
      <p:ext uri="{BB962C8B-B14F-4D97-AF65-F5344CB8AC3E}">
        <p14:creationId xmlns:p14="http://schemas.microsoft.com/office/powerpoint/2010/main" val="2615740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Results in Scenario 2 (1/2)</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pPr lvl="0" algn="just">
              <a:buClr>
                <a:srgbClr val="00B0F0"/>
              </a:buClr>
            </a:pPr>
            <a:r>
              <a:rPr lang="en-US" sz="2600" dirty="0">
                <a:solidFill>
                  <a:prstClr val="black"/>
                </a:solidFill>
              </a:rPr>
              <a:t>The ACK policy for reliable multicast should be context aware. A PD should select different ACK policy based on the application’s reliability requirement and </a:t>
            </a:r>
            <a:r>
              <a:rPr lang="en-US" sz="2600" dirty="0" smtClean="0">
                <a:solidFill>
                  <a:prstClr val="black"/>
                </a:solidFill>
              </a:rPr>
              <a:t>BER</a:t>
            </a:r>
            <a:r>
              <a:rPr lang="en-US" sz="2600" dirty="0">
                <a:solidFill>
                  <a:prstClr val="black"/>
                </a:solidFill>
              </a:rPr>
              <a:t>.</a:t>
            </a:r>
          </a:p>
        </p:txBody>
      </p:sp>
      <mc:AlternateContent xmlns:mc="http://schemas.openxmlformats.org/markup-compatibility/2006" xmlns:a14="http://schemas.microsoft.com/office/drawing/2010/main">
        <mc:Choice Requires="a14">
          <p:sp>
            <p:nvSpPr>
              <p:cNvPr id="5" name="TextBox 4"/>
              <p:cNvSpPr txBox="1"/>
              <p:nvPr/>
            </p:nvSpPr>
            <p:spPr>
              <a:xfrm>
                <a:off x="4986693" y="3048000"/>
                <a:ext cx="3962400" cy="2865400"/>
              </a:xfrm>
              <a:prstGeom prst="rect">
                <a:avLst/>
              </a:prstGeom>
              <a:noFill/>
            </p:spPr>
            <p:txBody>
              <a:bodyPr wrap="square" rtlCol="0">
                <a:spAutoFit/>
              </a:bodyPr>
              <a:lstStyle/>
              <a:p>
                <a:pPr marL="342900" indent="-342900">
                  <a:buAutoNum type="arabicPeriod"/>
                </a:pPr>
                <a:r>
                  <a:rPr lang="en-US" dirty="0" smtClean="0"/>
                  <a:t>“All ACK” achieves the highest packet delivery ratio that means “All ACK” is the most reliable. </a:t>
                </a:r>
              </a:p>
              <a:p>
                <a:pPr marL="342900" indent="-342900">
                  <a:buAutoNum type="arabicPeriod"/>
                </a:pPr>
                <a:r>
                  <a:rPr lang="en-US" dirty="0" smtClean="0"/>
                  <a:t>When BER ≥</a:t>
                </a:r>
                <a14:m>
                  <m:oMath xmlns:m="http://schemas.openxmlformats.org/officeDocument/2006/math">
                    <m:r>
                      <a:rPr lang="en-US" b="0" i="1" smtClean="0">
                        <a:latin typeface="Cambria Math"/>
                      </a:rPr>
                      <m:t>7</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−5</m:t>
                        </m:r>
                      </m:sup>
                    </m:sSup>
                  </m:oMath>
                </a14:m>
                <a:r>
                  <a:rPr lang="en-US" dirty="0" smtClean="0"/>
                  <a:t>. “All ACK” and “Partial ACK” have the almost same MPDR. The MPDR is limited by the BER. Therefore, under this context (BER), “Partial ACK” is a better policy when the application requires high reliability.  </a:t>
                </a:r>
              </a:p>
            </p:txBody>
          </p:sp>
        </mc:Choice>
        <mc:Fallback xmlns="">
          <p:sp>
            <p:nvSpPr>
              <p:cNvPr id="5" name="TextBox 4"/>
              <p:cNvSpPr txBox="1">
                <a:spLocks noRot="1" noChangeAspect="1" noMove="1" noResize="1" noEditPoints="1" noAdjustHandles="1" noChangeArrowheads="1" noChangeShapeType="1" noTextEdit="1"/>
              </p:cNvSpPr>
              <p:nvPr/>
            </p:nvSpPr>
            <p:spPr>
              <a:xfrm>
                <a:off x="4986693" y="3048000"/>
                <a:ext cx="3962400" cy="2865400"/>
              </a:xfrm>
              <a:prstGeom prst="rect">
                <a:avLst/>
              </a:prstGeom>
              <a:blipFill rotWithShape="1">
                <a:blip r:embed="rId3"/>
                <a:stretch>
                  <a:fillRect l="-923" t="-1064" r="-769" b="-2553"/>
                </a:stretch>
              </a:blipFill>
            </p:spPr>
            <p:txBody>
              <a:bodyPr/>
              <a:lstStyle/>
              <a:p>
                <a:r>
                  <a:rPr lang="en-US">
                    <a:noFill/>
                  </a:rPr>
                  <a:t> </a:t>
                </a:r>
              </a:p>
            </p:txBody>
          </p:sp>
        </mc:Fallback>
      </mc:AlternateContent>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89200"/>
            <a:ext cx="4834293" cy="342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435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Simulation Results in Scenario 2 (2/2)</a:t>
            </a:r>
            <a:endParaRPr lang="en-US" dirty="0"/>
          </a:p>
        </p:txBody>
      </p:sp>
      <p:sp>
        <p:nvSpPr>
          <p:cNvPr id="3" name="Content Placeholder 2"/>
          <p:cNvSpPr>
            <a:spLocks noGrp="1"/>
          </p:cNvSpPr>
          <p:nvPr>
            <p:ph idx="1"/>
          </p:nvPr>
        </p:nvSpPr>
        <p:spPr>
          <a:xfrm>
            <a:off x="450376" y="1371600"/>
            <a:ext cx="8229600" cy="4525963"/>
          </a:xfrm>
        </p:spPr>
        <p:txBody>
          <a:bodyPr/>
          <a:lstStyle/>
          <a:p>
            <a:pPr>
              <a:buClr>
                <a:srgbClr val="00B0F0"/>
              </a:buClr>
            </a:pPr>
            <a:r>
              <a:rPr lang="en-US" sz="2400" dirty="0"/>
              <a:t>Different ACK policy should be applied for different context, e.g., reliability and throughput requirements of applications.</a:t>
            </a:r>
          </a:p>
        </p:txBody>
      </p:sp>
      <mc:AlternateContent xmlns:mc="http://schemas.openxmlformats.org/markup-compatibility/2006" xmlns:a14="http://schemas.microsoft.com/office/drawing/2010/main">
        <mc:Choice Requires="a14">
          <p:sp>
            <p:nvSpPr>
              <p:cNvPr id="8" name="TextBox 7"/>
              <p:cNvSpPr txBox="1"/>
              <p:nvPr/>
            </p:nvSpPr>
            <p:spPr>
              <a:xfrm>
                <a:off x="4600433" y="2338368"/>
                <a:ext cx="4428836" cy="3757632"/>
              </a:xfrm>
              <a:prstGeom prst="rect">
                <a:avLst/>
              </a:prstGeom>
              <a:noFill/>
            </p:spPr>
            <p:txBody>
              <a:bodyPr wrap="square" rtlCol="0">
                <a:spAutoFit/>
              </a:bodyPr>
              <a:lstStyle/>
              <a:p>
                <a:pPr marL="342900" indent="-342900">
                  <a:lnSpc>
                    <a:spcPct val="120000"/>
                  </a:lnSpc>
                  <a:buFontTx/>
                  <a:buAutoNum type="arabicPeriod"/>
                </a:pPr>
                <a:r>
                  <a:rPr lang="en-US" sz="2000" dirty="0"/>
                  <a:t>BER is </a:t>
                </a:r>
                <a14:m>
                  <m:oMath xmlns:m="http://schemas.openxmlformats.org/officeDocument/2006/math">
                    <m:r>
                      <a:rPr lang="en-US" sz="2000" i="1">
                        <a:latin typeface="Cambria Math"/>
                      </a:rPr>
                      <m:t>5</m:t>
                    </m:r>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10</m:t>
                        </m:r>
                      </m:e>
                      <m:sup>
                        <m:r>
                          <a:rPr lang="en-US" sz="2000" i="1">
                            <a:latin typeface="Cambria Math"/>
                            <a:ea typeface="Cambria Math"/>
                          </a:rPr>
                          <m:t>−5</m:t>
                        </m:r>
                      </m:sup>
                    </m:sSup>
                  </m:oMath>
                </a14:m>
                <a:r>
                  <a:rPr lang="en-US" sz="2000" dirty="0"/>
                  <a:t>.</a:t>
                </a:r>
                <a:endParaRPr lang="en-US" sz="2000" dirty="0" smtClean="0"/>
              </a:p>
              <a:p>
                <a:pPr marL="342900" indent="-342900">
                  <a:lnSpc>
                    <a:spcPct val="120000"/>
                  </a:lnSpc>
                  <a:buAutoNum type="arabicPeriod"/>
                </a:pPr>
                <a:r>
                  <a:rPr lang="en-US" sz="2000" dirty="0" smtClean="0"/>
                  <a:t>Low reliability requirement, e.g. </a:t>
                </a:r>
                <a14:m>
                  <m:oMath xmlns:m="http://schemas.openxmlformats.org/officeDocument/2006/math">
                    <m:r>
                      <a:rPr lang="en-US" sz="2000" i="1" dirty="0">
                        <a:latin typeface="Cambria Math"/>
                        <a:ea typeface="Cambria Math"/>
                      </a:rPr>
                      <m:t>𝜃</m:t>
                    </m:r>
                    <m:r>
                      <a:rPr lang="en-US" sz="2000" i="1" dirty="0">
                        <a:latin typeface="Cambria Math"/>
                        <a:ea typeface="Cambria Math"/>
                      </a:rPr>
                      <m:t> </m:t>
                    </m:r>
                  </m:oMath>
                </a14:m>
                <a:r>
                  <a:rPr lang="en-US" sz="2000" dirty="0" smtClean="0"/>
                  <a:t>&lt;=49%,  “Any ACK” achieves higher throughput. </a:t>
                </a:r>
              </a:p>
              <a:p>
                <a:pPr marL="342900" indent="-342900">
                  <a:lnSpc>
                    <a:spcPct val="120000"/>
                  </a:lnSpc>
                  <a:buAutoNum type="arabicPeriod"/>
                </a:pPr>
                <a:r>
                  <a:rPr lang="en-US" sz="2000" dirty="0" smtClean="0"/>
                  <a:t>Medium reliability requirement, e.g., 49%&lt;</a:t>
                </a:r>
                <a:r>
                  <a:rPr lang="en-US" sz="2000" dirty="0">
                    <a:ea typeface="Cambria Math"/>
                  </a:rPr>
                  <a:t> </a:t>
                </a:r>
                <a14:m>
                  <m:oMath xmlns:m="http://schemas.openxmlformats.org/officeDocument/2006/math">
                    <m:r>
                      <a:rPr lang="en-US" sz="2000" i="1" dirty="0">
                        <a:latin typeface="Cambria Math"/>
                        <a:ea typeface="Cambria Math"/>
                      </a:rPr>
                      <m:t>𝜃</m:t>
                    </m:r>
                    <m:r>
                      <a:rPr lang="en-US" sz="2000" i="1" dirty="0">
                        <a:latin typeface="Cambria Math"/>
                        <a:ea typeface="Cambria Math"/>
                      </a:rPr>
                      <m:t> </m:t>
                    </m:r>
                  </m:oMath>
                </a14:m>
                <a:r>
                  <a:rPr lang="en-US" sz="2000" dirty="0" smtClean="0"/>
                  <a:t>&lt;=72%, “Partial ACK” achieves higher throughput.</a:t>
                </a:r>
              </a:p>
              <a:p>
                <a:pPr marL="342900" indent="-342900">
                  <a:lnSpc>
                    <a:spcPct val="120000"/>
                  </a:lnSpc>
                  <a:buFontTx/>
                  <a:buAutoNum type="arabicPeriod"/>
                </a:pPr>
                <a:r>
                  <a:rPr lang="en-US" sz="2000" dirty="0" smtClean="0"/>
                  <a:t>High reliability requirement, </a:t>
                </a:r>
                <a:r>
                  <a:rPr lang="en-US" sz="2000" dirty="0"/>
                  <a:t>e.g., </a:t>
                </a:r>
                <a14:m>
                  <m:oMath xmlns:m="http://schemas.openxmlformats.org/officeDocument/2006/math">
                    <m:r>
                      <a:rPr lang="en-US" sz="2000" i="1" dirty="0">
                        <a:latin typeface="Cambria Math"/>
                        <a:ea typeface="Cambria Math"/>
                      </a:rPr>
                      <m:t>𝜃</m:t>
                    </m:r>
                    <m:r>
                      <a:rPr lang="en-US" sz="2000" i="1" dirty="0">
                        <a:latin typeface="Cambria Math"/>
                        <a:ea typeface="Cambria Math"/>
                      </a:rPr>
                      <m:t> </m:t>
                    </m:r>
                  </m:oMath>
                </a14:m>
                <a:r>
                  <a:rPr lang="en-US" sz="2000" dirty="0" smtClean="0"/>
                  <a:t>&gt;72%, “All ACK</a:t>
                </a:r>
                <a:r>
                  <a:rPr lang="en-US" sz="2000" dirty="0"/>
                  <a:t>” achieves higher throughput</a:t>
                </a:r>
                <a:r>
                  <a:rPr lang="en-US" sz="2000" dirty="0" smtClean="0"/>
                  <a:t>.</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600433" y="2338368"/>
                <a:ext cx="4428836" cy="3757632"/>
              </a:xfrm>
              <a:prstGeom prst="rect">
                <a:avLst/>
              </a:prstGeom>
              <a:blipFill rotWithShape="1">
                <a:blip r:embed="rId3"/>
                <a:stretch>
                  <a:fillRect l="-1240" b="-2110"/>
                </a:stretch>
              </a:blipFill>
            </p:spPr>
            <p:txBody>
              <a:bodyPr/>
              <a:lstStyle/>
              <a:p>
                <a:r>
                  <a:rPr lang="en-US">
                    <a:noFill/>
                  </a:rPr>
                  <a:t> </a:t>
                </a:r>
              </a:p>
            </p:txBody>
          </p:sp>
        </mc:Fallback>
      </mc:AlternateContent>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1576"/>
            <a:ext cx="4710296"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58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762000"/>
          </a:xfrm>
        </p:spPr>
        <p:txBody>
          <a:bodyPr>
            <a:normAutofit/>
          </a:bodyPr>
          <a:lstStyle/>
          <a:p>
            <a:r>
              <a:rPr lang="en-US" sz="4000" dirty="0" smtClean="0"/>
              <a:t>Conclusion</a:t>
            </a:r>
            <a:endParaRPr lang="en-US" dirty="0"/>
          </a:p>
        </p:txBody>
      </p:sp>
      <p:sp>
        <p:nvSpPr>
          <p:cNvPr id="3" name="Content Placeholder 2"/>
          <p:cNvSpPr>
            <a:spLocks noGrp="1"/>
          </p:cNvSpPr>
          <p:nvPr>
            <p:ph idx="1"/>
          </p:nvPr>
        </p:nvSpPr>
        <p:spPr>
          <a:xfrm>
            <a:off x="457200" y="1219200"/>
            <a:ext cx="8458200" cy="4754563"/>
          </a:xfrm>
        </p:spPr>
        <p:txBody>
          <a:bodyPr>
            <a:noAutofit/>
          </a:bodyPr>
          <a:lstStyle/>
          <a:p>
            <a:pPr marL="342900" lvl="1" indent="-342900">
              <a:buClr>
                <a:srgbClr val="00B0F0"/>
              </a:buClr>
              <a:buFont typeface="Arial" pitchFamily="34" charset="0"/>
              <a:buChar char="•"/>
            </a:pPr>
            <a:r>
              <a:rPr lang="en-US" sz="2600" b="1" dirty="0" smtClean="0">
                <a:cs typeface="Arial" pitchFamily="34" charset="0"/>
              </a:rPr>
              <a:t>Reliable Multicast for PAC</a:t>
            </a:r>
          </a:p>
          <a:p>
            <a:pPr marL="742950" lvl="2" indent="-342900">
              <a:buClr>
                <a:srgbClr val="00B0F0"/>
              </a:buClr>
              <a:buFont typeface="Times New Roman" panose="02020603050405020304" pitchFamily="18" charset="0"/>
              <a:buChar char="‒"/>
            </a:pPr>
            <a:r>
              <a:rPr lang="en-US" u="sng" dirty="0" smtClean="0"/>
              <a:t>Reliability Management</a:t>
            </a:r>
            <a:r>
              <a:rPr lang="en-US" dirty="0" smtClean="0"/>
              <a:t>: to manage multicast reliability and provide flexible reliability of multicast via various ACK policy.</a:t>
            </a:r>
          </a:p>
          <a:p>
            <a:pPr marL="1200150" lvl="3" indent="-342900">
              <a:buClr>
                <a:srgbClr val="00B0F0"/>
              </a:buClr>
              <a:buFont typeface="Times New Roman" panose="02020603050405020304" pitchFamily="18" charset="0"/>
              <a:buChar char="‒"/>
            </a:pPr>
            <a:r>
              <a:rPr lang="en-US" dirty="0" smtClean="0"/>
              <a:t>All ACK</a:t>
            </a:r>
          </a:p>
          <a:p>
            <a:pPr marL="1200150" lvl="3" indent="-342900">
              <a:buClr>
                <a:srgbClr val="00B0F0"/>
              </a:buClr>
              <a:buFont typeface="Times New Roman" panose="02020603050405020304" pitchFamily="18" charset="0"/>
              <a:buChar char="‒"/>
            </a:pPr>
            <a:r>
              <a:rPr lang="en-US" dirty="0" smtClean="0"/>
              <a:t>Any ACK</a:t>
            </a:r>
          </a:p>
          <a:p>
            <a:pPr marL="1200150" lvl="3" indent="-342900">
              <a:buClr>
                <a:srgbClr val="00B0F0"/>
              </a:buClr>
              <a:buFont typeface="Times New Roman" panose="02020603050405020304" pitchFamily="18" charset="0"/>
              <a:buChar char="‒"/>
            </a:pPr>
            <a:r>
              <a:rPr lang="en-US" dirty="0" smtClean="0"/>
              <a:t>Partial ACK</a:t>
            </a:r>
            <a:endParaRPr lang="en-US" dirty="0"/>
          </a:p>
          <a:p>
            <a:pPr marL="1200150" lvl="3" indent="-342900">
              <a:buClr>
                <a:srgbClr val="00B0F0"/>
              </a:buClr>
              <a:buFont typeface="Times New Roman" panose="02020603050405020304" pitchFamily="18" charset="0"/>
              <a:buChar char="‒"/>
            </a:pPr>
            <a:r>
              <a:rPr lang="en-US" dirty="0" smtClean="0"/>
              <a:t>Location-based ACK</a:t>
            </a:r>
          </a:p>
          <a:p>
            <a:pPr marL="1200150" lvl="3" indent="-342900">
              <a:buClr>
                <a:srgbClr val="00B0F0"/>
              </a:buClr>
              <a:buFont typeface="Times New Roman" panose="02020603050405020304" pitchFamily="18" charset="0"/>
              <a:buChar char="‒"/>
            </a:pPr>
            <a:r>
              <a:rPr lang="en-US" dirty="0" smtClean="0"/>
              <a:t>Context-based ACK</a:t>
            </a:r>
          </a:p>
          <a:p>
            <a:pPr marL="1200150" lvl="3" indent="-342900">
              <a:buClr>
                <a:srgbClr val="00B0F0"/>
              </a:buClr>
              <a:buFont typeface="Times New Roman" panose="02020603050405020304" pitchFamily="18" charset="0"/>
              <a:buChar char="‒"/>
            </a:pPr>
            <a:r>
              <a:rPr lang="en-US" dirty="0" smtClean="0"/>
              <a:t>Information-based ACK</a:t>
            </a:r>
          </a:p>
        </p:txBody>
      </p:sp>
    </p:spTree>
    <p:extLst>
      <p:ext uri="{BB962C8B-B14F-4D97-AF65-F5344CB8AC3E}">
        <p14:creationId xmlns:p14="http://schemas.microsoft.com/office/powerpoint/2010/main" val="3648487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457200" lvl="1" indent="0">
              <a:buNone/>
            </a:pPr>
            <a:r>
              <a:rPr lang="en-US" dirty="0">
                <a:cs typeface="Arial" pitchFamily="34" charset="0"/>
              </a:rPr>
              <a:t>[1] </a:t>
            </a:r>
            <a:r>
              <a:rPr lang="en-US" dirty="0"/>
              <a:t>PAC TGD: </a:t>
            </a:r>
            <a:r>
              <a:rPr lang="en-US" dirty="0" smtClean="0"/>
              <a:t>15-12-0568-08-0008-tg8-technical-guidance-document.</a:t>
            </a:r>
          </a:p>
          <a:p>
            <a:pPr marL="457200" lvl="1" indent="0">
              <a:buNone/>
            </a:pPr>
            <a:r>
              <a:rPr lang="en-US" dirty="0">
                <a:cs typeface="Arial" pitchFamily="34" charset="0"/>
              </a:rPr>
              <a:t>[2] </a:t>
            </a:r>
            <a:r>
              <a:rPr lang="en-US" sz="2600" dirty="0">
                <a:solidFill>
                  <a:prstClr val="black"/>
                </a:solidFill>
                <a:latin typeface="Times New Roman" panose="02020603050405020304" pitchFamily="18" charset="0"/>
                <a:cs typeface="Times New Roman" panose="02020603050405020304" pitchFamily="18" charset="0"/>
              </a:rPr>
              <a:t>PAC PFD: 15-14-0085-01-0008-tg8-pac-framework-document.</a:t>
            </a:r>
          </a:p>
          <a:p>
            <a:endParaRPr lang="en-US" sz="2800" dirty="0">
              <a:cs typeface="Arial" pitchFamily="34" charset="0"/>
            </a:endParaRPr>
          </a:p>
        </p:txBody>
      </p:sp>
    </p:spTree>
    <p:extLst>
      <p:ext uri="{BB962C8B-B14F-4D97-AF65-F5344CB8AC3E}">
        <p14:creationId xmlns:p14="http://schemas.microsoft.com/office/powerpoint/2010/main" val="259178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447800"/>
            <a:ext cx="8229600" cy="4678363"/>
          </a:xfrm>
        </p:spPr>
        <p:txBody>
          <a:bodyPr/>
          <a:lstStyle/>
          <a:p>
            <a:pPr marL="342900" lvl="1" indent="-342900">
              <a:buClr>
                <a:srgbClr val="00B0F0"/>
              </a:buClr>
              <a:buFont typeface="Arial" pitchFamily="34" charset="0"/>
              <a:buChar char="•"/>
              <a:defRPr/>
            </a:pPr>
            <a:r>
              <a:rPr lang="en-US" sz="2400" dirty="0">
                <a:solidFill>
                  <a:prstClr val="black"/>
                </a:solidFill>
                <a:cs typeface="Arial" pitchFamily="34" charset="0"/>
              </a:rPr>
              <a:t>Group communication is one of the key features required for PAC, which is not fully supported by the current IEEE 802.15. </a:t>
            </a:r>
          </a:p>
          <a:p>
            <a:pPr>
              <a:buClr>
                <a:srgbClr val="00B0F0"/>
              </a:buClr>
              <a:defRPr/>
            </a:pPr>
            <a:r>
              <a:rPr lang="en-US" sz="2400" dirty="0" smtClean="0">
                <a:solidFill>
                  <a:prstClr val="black"/>
                </a:solidFill>
                <a:cs typeface="Arial" pitchFamily="34" charset="0"/>
              </a:rPr>
              <a:t>There </a:t>
            </a:r>
            <a:r>
              <a:rPr lang="en-US" sz="2400" dirty="0">
                <a:solidFill>
                  <a:prstClr val="black"/>
                </a:solidFill>
                <a:cs typeface="Arial" pitchFamily="34" charset="0"/>
              </a:rPr>
              <a:t>are many multicast PAC use cases (e.g., conference meeting),  as described in Application Matrix. </a:t>
            </a:r>
          </a:p>
          <a:p>
            <a:pPr>
              <a:buClr>
                <a:srgbClr val="00B0F0"/>
              </a:buClr>
              <a:defRPr/>
            </a:pPr>
            <a:r>
              <a:rPr lang="en-US" sz="2400" dirty="0">
                <a:solidFill>
                  <a:prstClr val="black"/>
                </a:solidFill>
                <a:cs typeface="Arial" pitchFamily="34" charset="0"/>
              </a:rPr>
              <a:t>PAC multicast reliability needs to be provided in an efficient way.</a:t>
            </a:r>
          </a:p>
          <a:p>
            <a:endParaRPr lang="en-US" dirty="0"/>
          </a:p>
        </p:txBody>
      </p:sp>
    </p:spTree>
    <p:extLst>
      <p:ext uri="{BB962C8B-B14F-4D97-AF65-F5344CB8AC3E}">
        <p14:creationId xmlns:p14="http://schemas.microsoft.com/office/powerpoint/2010/main" val="27770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Terms and Concepts</a:t>
            </a:r>
          </a:p>
        </p:txBody>
      </p:sp>
      <p:sp>
        <p:nvSpPr>
          <p:cNvPr id="3" name="Content Placeholder 2"/>
          <p:cNvSpPr>
            <a:spLocks noGrp="1"/>
          </p:cNvSpPr>
          <p:nvPr>
            <p:ph idx="1"/>
          </p:nvPr>
        </p:nvSpPr>
        <p:spPr/>
        <p:txBody>
          <a:bodyPr>
            <a:normAutofit/>
          </a:bodyPr>
          <a:lstStyle/>
          <a:p>
            <a:pPr lvl="0">
              <a:buClr>
                <a:srgbClr val="00B0F0"/>
              </a:buClr>
            </a:pPr>
            <a:r>
              <a:rPr lang="en-US" sz="2800" u="sng" dirty="0">
                <a:cs typeface="Arial" pitchFamily="34" charset="0"/>
              </a:rPr>
              <a:t>Reliable </a:t>
            </a:r>
            <a:r>
              <a:rPr lang="en-US" sz="2800" u="sng" dirty="0" smtClean="0">
                <a:cs typeface="Arial" pitchFamily="34" charset="0"/>
              </a:rPr>
              <a:t>Multicast</a:t>
            </a:r>
          </a:p>
          <a:p>
            <a:pPr lvl="1">
              <a:buClr>
                <a:srgbClr val="00B0F0"/>
              </a:buClr>
            </a:pPr>
            <a:r>
              <a:rPr lang="en-US" sz="2400" dirty="0">
                <a:solidFill>
                  <a:prstClr val="black"/>
                </a:solidFill>
                <a:cs typeface="Arial" pitchFamily="34" charset="0"/>
              </a:rPr>
              <a:t>To provide reliable data transmission in </a:t>
            </a:r>
            <a:r>
              <a:rPr lang="en-US" sz="2400" dirty="0" smtClean="0">
                <a:solidFill>
                  <a:prstClr val="black"/>
                </a:solidFill>
                <a:cs typeface="Arial" pitchFamily="34" charset="0"/>
              </a:rPr>
              <a:t>multicast </a:t>
            </a:r>
            <a:r>
              <a:rPr lang="en-US" sz="2400" dirty="0">
                <a:solidFill>
                  <a:prstClr val="black"/>
                </a:solidFill>
                <a:cs typeface="Arial" pitchFamily="34" charset="0"/>
              </a:rPr>
              <a:t>from one PD to multiple or all PDs </a:t>
            </a:r>
            <a:r>
              <a:rPr lang="en-US" sz="2400" dirty="0" smtClean="0">
                <a:solidFill>
                  <a:prstClr val="black"/>
                </a:solidFill>
                <a:cs typeface="Arial" pitchFamily="34" charset="0"/>
              </a:rPr>
              <a:t>within proximity</a:t>
            </a:r>
            <a:r>
              <a:rPr lang="en-US" sz="2400" dirty="0">
                <a:solidFill>
                  <a:prstClr val="black"/>
                </a:solidFill>
                <a:cs typeface="Arial" pitchFamily="34" charset="0"/>
              </a:rPr>
              <a:t>.</a:t>
            </a:r>
          </a:p>
          <a:p>
            <a:endParaRPr lang="en-US" dirty="0"/>
          </a:p>
        </p:txBody>
      </p:sp>
    </p:spTree>
    <p:extLst>
      <p:ext uri="{BB962C8B-B14F-4D97-AF65-F5344CB8AC3E}">
        <p14:creationId xmlns:p14="http://schemas.microsoft.com/office/powerpoint/2010/main" val="7801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t>
            </a:r>
            <a:endParaRPr lang="en-US" dirty="0"/>
          </a:p>
        </p:txBody>
      </p:sp>
      <p:sp>
        <p:nvSpPr>
          <p:cNvPr id="3" name="Content Placeholder 2"/>
          <p:cNvSpPr>
            <a:spLocks noGrp="1"/>
          </p:cNvSpPr>
          <p:nvPr>
            <p:ph idx="1"/>
          </p:nvPr>
        </p:nvSpPr>
        <p:spPr/>
        <p:txBody>
          <a:bodyPr/>
          <a:lstStyle/>
          <a:p>
            <a:pPr marL="342900" lvl="1" indent="-342900">
              <a:buClr>
                <a:srgbClr val="00B0F0"/>
              </a:buClr>
              <a:buFont typeface="Arial" pitchFamily="34" charset="0"/>
              <a:buChar char="•"/>
            </a:pPr>
            <a:r>
              <a:rPr lang="en-US" dirty="0"/>
              <a:t>CFP: </a:t>
            </a:r>
            <a:r>
              <a:rPr lang="en-US" dirty="0" smtClean="0"/>
              <a:t>Contention Free </a:t>
            </a:r>
            <a:r>
              <a:rPr lang="en-US" dirty="0"/>
              <a:t>P</a:t>
            </a:r>
            <a:r>
              <a:rPr lang="en-US" dirty="0" smtClean="0"/>
              <a:t>eriod</a:t>
            </a:r>
            <a:r>
              <a:rPr lang="en-US" dirty="0" smtClean="0"/>
              <a:t>.</a:t>
            </a:r>
          </a:p>
          <a:p>
            <a:pPr marL="342900" lvl="1" indent="-342900">
              <a:buClr>
                <a:srgbClr val="00B0F0"/>
              </a:buClr>
              <a:buFont typeface="Arial" pitchFamily="34" charset="0"/>
              <a:buChar char="•"/>
            </a:pPr>
            <a:r>
              <a:rPr lang="en-US" dirty="0"/>
              <a:t>CAP: </a:t>
            </a:r>
            <a:r>
              <a:rPr lang="en-US" dirty="0"/>
              <a:t>C</a:t>
            </a:r>
            <a:r>
              <a:rPr lang="en-US" dirty="0" smtClean="0"/>
              <a:t>ontention </a:t>
            </a:r>
            <a:r>
              <a:rPr lang="en-US" dirty="0"/>
              <a:t>A</a:t>
            </a:r>
            <a:r>
              <a:rPr lang="en-US" dirty="0" smtClean="0"/>
              <a:t>ccess </a:t>
            </a:r>
            <a:r>
              <a:rPr lang="en-US" dirty="0"/>
              <a:t>P</a:t>
            </a:r>
            <a:r>
              <a:rPr lang="en-US" dirty="0" smtClean="0"/>
              <a:t>eriod </a:t>
            </a:r>
            <a:endParaRPr lang="en-US" dirty="0"/>
          </a:p>
          <a:p>
            <a:pPr marL="342900" lvl="1" indent="-342900">
              <a:buFont typeface="Arial" pitchFamily="34" charset="0"/>
              <a:buChar char="•"/>
            </a:pPr>
            <a:endParaRPr lang="en-US" dirty="0"/>
          </a:p>
          <a:p>
            <a:endParaRPr lang="en-US" dirty="0"/>
          </a:p>
        </p:txBody>
      </p:sp>
    </p:spTree>
    <p:extLst>
      <p:ext uri="{BB962C8B-B14F-4D97-AF65-F5344CB8AC3E}">
        <p14:creationId xmlns:p14="http://schemas.microsoft.com/office/powerpoint/2010/main" val="10456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Multicast Use Cases (1/5)</a:t>
            </a:r>
            <a:endParaRPr lang="en-US" dirty="0"/>
          </a:p>
        </p:txBody>
      </p:sp>
      <p:sp>
        <p:nvSpPr>
          <p:cNvPr id="3" name="Content Placeholder 2"/>
          <p:cNvSpPr>
            <a:spLocks noGrp="1"/>
          </p:cNvSpPr>
          <p:nvPr>
            <p:ph idx="1"/>
          </p:nvPr>
        </p:nvSpPr>
        <p:spPr>
          <a:xfrm>
            <a:off x="304800" y="1524000"/>
            <a:ext cx="8534400" cy="4449763"/>
          </a:xfrm>
        </p:spPr>
        <p:txBody>
          <a:bodyPr>
            <a:normAutofit/>
          </a:bodyPr>
          <a:lstStyle/>
          <a:p>
            <a:pPr>
              <a:buClr>
                <a:srgbClr val="00B0F0"/>
              </a:buClr>
            </a:pPr>
            <a:r>
              <a:rPr lang="en-US" sz="2800" dirty="0">
                <a:cs typeface="Arial" pitchFamily="34" charset="0"/>
              </a:rPr>
              <a:t>Centralized One-Hop </a:t>
            </a:r>
            <a:r>
              <a:rPr lang="en-US" sz="2800" dirty="0" smtClean="0">
                <a:cs typeface="Arial" pitchFamily="34" charset="0"/>
              </a:rPr>
              <a:t>Multicast (e.g. Live Streaming)</a:t>
            </a:r>
          </a:p>
          <a:p>
            <a:pPr lvl="1">
              <a:buClr>
                <a:srgbClr val="00B0F0"/>
              </a:buClr>
            </a:pPr>
            <a:r>
              <a:rPr lang="en-US" sz="2400" dirty="0" smtClean="0">
                <a:cs typeface="Arial" pitchFamily="34" charset="0"/>
              </a:rPr>
              <a:t>The PD 1 controls all transmissions.</a:t>
            </a:r>
          </a:p>
          <a:p>
            <a:pPr lvl="1">
              <a:buClr>
                <a:srgbClr val="00B0F0"/>
              </a:buClr>
            </a:pPr>
            <a:r>
              <a:rPr lang="en-US" sz="2400" dirty="0" smtClean="0">
                <a:cs typeface="Arial" pitchFamily="34" charset="0"/>
              </a:rPr>
              <a:t>Only PD 1 multicasts data.</a:t>
            </a:r>
            <a:endParaRPr lang="en-US" sz="2400" dirty="0">
              <a:cs typeface="Arial" pitchFamily="34"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24330811"/>
              </p:ext>
            </p:extLst>
          </p:nvPr>
        </p:nvGraphicFramePr>
        <p:xfrm>
          <a:off x="609600" y="3048000"/>
          <a:ext cx="7899400" cy="3057326"/>
        </p:xfrm>
        <a:graphic>
          <a:graphicData uri="http://schemas.openxmlformats.org/presentationml/2006/ole">
            <mc:AlternateContent xmlns:mc="http://schemas.openxmlformats.org/markup-compatibility/2006">
              <mc:Choice xmlns:v="urn:schemas-microsoft-com:vml" Requires="v">
                <p:oleObj spid="_x0000_s33920" name="Visio" r:id="rId4" imgW="9089783" imgH="3491843" progId="Visio.Drawing.11">
                  <p:embed/>
                </p:oleObj>
              </mc:Choice>
              <mc:Fallback>
                <p:oleObj name="Visio" r:id="rId4" imgW="9089783" imgH="3491843" progId="Visio.Drawing.11">
                  <p:embed/>
                  <p:pic>
                    <p:nvPicPr>
                      <p:cNvPr id="0" name=""/>
                      <p:cNvPicPr/>
                      <p:nvPr/>
                    </p:nvPicPr>
                    <p:blipFill>
                      <a:blip r:embed="rId5"/>
                      <a:stretch>
                        <a:fillRect/>
                      </a:stretch>
                    </p:blipFill>
                    <p:spPr>
                      <a:xfrm>
                        <a:off x="609600" y="3048000"/>
                        <a:ext cx="7899400" cy="3057326"/>
                      </a:xfrm>
                      <a:prstGeom prst="rect">
                        <a:avLst/>
                      </a:prstGeom>
                    </p:spPr>
                  </p:pic>
                </p:oleObj>
              </mc:Fallback>
            </mc:AlternateContent>
          </a:graphicData>
        </a:graphic>
      </p:graphicFrame>
    </p:spTree>
    <p:extLst>
      <p:ext uri="{BB962C8B-B14F-4D97-AF65-F5344CB8AC3E}">
        <p14:creationId xmlns:p14="http://schemas.microsoft.com/office/powerpoint/2010/main" val="81713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Multicast Use Cases (2/5)</a:t>
            </a:r>
            <a:endParaRPr lang="en-US" dirty="0"/>
          </a:p>
        </p:txBody>
      </p:sp>
      <p:sp>
        <p:nvSpPr>
          <p:cNvPr id="3" name="Content Placeholder 2"/>
          <p:cNvSpPr>
            <a:spLocks noGrp="1"/>
          </p:cNvSpPr>
          <p:nvPr>
            <p:ph idx="1"/>
          </p:nvPr>
        </p:nvSpPr>
        <p:spPr>
          <a:xfrm>
            <a:off x="304800" y="1524000"/>
            <a:ext cx="8610600" cy="4449763"/>
          </a:xfrm>
        </p:spPr>
        <p:txBody>
          <a:bodyPr>
            <a:normAutofit/>
          </a:bodyPr>
          <a:lstStyle/>
          <a:p>
            <a:pPr>
              <a:buClr>
                <a:srgbClr val="00B0F0"/>
              </a:buClr>
            </a:pPr>
            <a:r>
              <a:rPr lang="en-US" sz="2800" dirty="0" smtClean="0">
                <a:cs typeface="Arial" pitchFamily="34" charset="0"/>
              </a:rPr>
              <a:t>Hybrid </a:t>
            </a:r>
            <a:r>
              <a:rPr lang="en-US" sz="2800" dirty="0">
                <a:cs typeface="Arial" pitchFamily="34" charset="0"/>
              </a:rPr>
              <a:t>One-Hop </a:t>
            </a:r>
            <a:r>
              <a:rPr lang="en-US" sz="2800" dirty="0" smtClean="0">
                <a:cs typeface="Arial" pitchFamily="34" charset="0"/>
              </a:rPr>
              <a:t>Multicast (e.g. </a:t>
            </a:r>
            <a:r>
              <a:rPr lang="en-US" sz="2800" dirty="0">
                <a:cs typeface="Arial" pitchFamily="34" charset="0"/>
              </a:rPr>
              <a:t>Conference Meeting)</a:t>
            </a:r>
            <a:endParaRPr lang="en-US" sz="2800" dirty="0" smtClean="0">
              <a:cs typeface="Arial" pitchFamily="34" charset="0"/>
            </a:endParaRPr>
          </a:p>
          <a:p>
            <a:pPr lvl="1">
              <a:buClr>
                <a:srgbClr val="00B0F0"/>
              </a:buClr>
            </a:pPr>
            <a:r>
              <a:rPr lang="en-US" sz="2400" dirty="0">
                <a:cs typeface="Arial" pitchFamily="34" charset="0"/>
              </a:rPr>
              <a:t>The PD 1 controls all transmissions</a:t>
            </a:r>
            <a:r>
              <a:rPr lang="en-US" sz="2400" dirty="0" smtClean="0">
                <a:cs typeface="Arial" pitchFamily="34" charset="0"/>
              </a:rPr>
              <a:t>..</a:t>
            </a:r>
          </a:p>
          <a:p>
            <a:pPr lvl="1">
              <a:buClr>
                <a:srgbClr val="00B0F0"/>
              </a:buClr>
            </a:pPr>
            <a:r>
              <a:rPr lang="en-US" sz="2400" dirty="0" smtClean="0">
                <a:cs typeface="Arial" pitchFamily="34" charset="0"/>
              </a:rPr>
              <a:t>PDs can directly multicast data.</a:t>
            </a:r>
            <a:endParaRPr lang="en-US" sz="2400" dirty="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2047491"/>
              </p:ext>
            </p:extLst>
          </p:nvPr>
        </p:nvGraphicFramePr>
        <p:xfrm>
          <a:off x="1066800" y="3088363"/>
          <a:ext cx="7467600" cy="3007637"/>
        </p:xfrm>
        <a:graphic>
          <a:graphicData uri="http://schemas.openxmlformats.org/presentationml/2006/ole">
            <mc:AlternateContent xmlns:mc="http://schemas.openxmlformats.org/markup-compatibility/2006">
              <mc:Choice xmlns:v="urn:schemas-microsoft-com:vml" Requires="v">
                <p:oleObj spid="_x0000_s34941" name="Visio" r:id="rId4" imgW="8151107" imgH="3575329" progId="Visio.Drawing.11">
                  <p:embed/>
                </p:oleObj>
              </mc:Choice>
              <mc:Fallback>
                <p:oleObj name="Visio" r:id="rId4" imgW="8151107" imgH="3575329" progId="Visio.Drawing.11">
                  <p:embed/>
                  <p:pic>
                    <p:nvPicPr>
                      <p:cNvPr id="0" name=""/>
                      <p:cNvPicPr/>
                      <p:nvPr/>
                    </p:nvPicPr>
                    <p:blipFill>
                      <a:blip r:embed="rId5"/>
                      <a:stretch>
                        <a:fillRect/>
                      </a:stretch>
                    </p:blipFill>
                    <p:spPr>
                      <a:xfrm>
                        <a:off x="1066800" y="3088363"/>
                        <a:ext cx="7467600" cy="3007637"/>
                      </a:xfrm>
                      <a:prstGeom prst="rect">
                        <a:avLst/>
                      </a:prstGeom>
                    </p:spPr>
                  </p:pic>
                </p:oleObj>
              </mc:Fallback>
            </mc:AlternateContent>
          </a:graphicData>
        </a:graphic>
      </p:graphicFrame>
    </p:spTree>
    <p:extLst>
      <p:ext uri="{BB962C8B-B14F-4D97-AF65-F5344CB8AC3E}">
        <p14:creationId xmlns:p14="http://schemas.microsoft.com/office/powerpoint/2010/main" val="337802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Multicast Use Cases (3/5)</a:t>
            </a:r>
            <a:endParaRPr lang="en-US" dirty="0"/>
          </a:p>
        </p:txBody>
      </p:sp>
      <p:sp>
        <p:nvSpPr>
          <p:cNvPr id="3" name="Content Placeholder 2"/>
          <p:cNvSpPr>
            <a:spLocks noGrp="1"/>
          </p:cNvSpPr>
          <p:nvPr>
            <p:ph idx="1"/>
          </p:nvPr>
        </p:nvSpPr>
        <p:spPr>
          <a:xfrm>
            <a:off x="304800" y="1524000"/>
            <a:ext cx="8610600" cy="4449763"/>
          </a:xfrm>
        </p:spPr>
        <p:txBody>
          <a:bodyPr>
            <a:normAutofit/>
          </a:bodyPr>
          <a:lstStyle/>
          <a:p>
            <a:pPr>
              <a:buClr>
                <a:srgbClr val="00B0F0"/>
              </a:buClr>
            </a:pPr>
            <a:r>
              <a:rPr lang="en-US" sz="2800" dirty="0" smtClean="0">
                <a:cs typeface="Arial" pitchFamily="34" charset="0"/>
              </a:rPr>
              <a:t>Distributed </a:t>
            </a:r>
            <a:r>
              <a:rPr lang="en-US" sz="2800" dirty="0">
                <a:cs typeface="Arial" pitchFamily="34" charset="0"/>
              </a:rPr>
              <a:t>One-Hop </a:t>
            </a:r>
            <a:r>
              <a:rPr lang="en-US" sz="2800" dirty="0" smtClean="0">
                <a:cs typeface="Arial" pitchFamily="34" charset="0"/>
              </a:rPr>
              <a:t>Multicast (e.g. Group Chat)</a:t>
            </a:r>
          </a:p>
          <a:p>
            <a:pPr lvl="1">
              <a:buClr>
                <a:srgbClr val="00B0F0"/>
              </a:buClr>
            </a:pPr>
            <a:r>
              <a:rPr lang="en-US" sz="2400" dirty="0" smtClean="0">
                <a:cs typeface="Arial" pitchFamily="34" charset="0"/>
              </a:rPr>
              <a:t>PDs manage themselves.</a:t>
            </a:r>
          </a:p>
          <a:p>
            <a:pPr lvl="1">
              <a:buClr>
                <a:srgbClr val="00B0F0"/>
              </a:buClr>
            </a:pPr>
            <a:r>
              <a:rPr lang="en-US" sz="2400" dirty="0" smtClean="0">
                <a:cs typeface="Arial" pitchFamily="34" charset="0"/>
              </a:rPr>
              <a:t>PDs can directly multicast data.</a:t>
            </a:r>
            <a:endParaRPr lang="en-US" sz="2400" dirty="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97131992"/>
              </p:ext>
            </p:extLst>
          </p:nvPr>
        </p:nvGraphicFramePr>
        <p:xfrm>
          <a:off x="1600200" y="3412183"/>
          <a:ext cx="6400800" cy="2680642"/>
        </p:xfrm>
        <a:graphic>
          <a:graphicData uri="http://schemas.openxmlformats.org/presentationml/2006/ole">
            <mc:AlternateContent xmlns:mc="http://schemas.openxmlformats.org/markup-compatibility/2006">
              <mc:Choice xmlns:v="urn:schemas-microsoft-com:vml" Requires="v">
                <p:oleObj spid="_x0000_s29910" name="Visio" r:id="rId4" imgW="7634835" imgH="3197614" progId="Visio.Drawing.11">
                  <p:embed/>
                </p:oleObj>
              </mc:Choice>
              <mc:Fallback>
                <p:oleObj name="Visio" r:id="rId4" imgW="7634835" imgH="3197614" progId="Visio.Drawing.11">
                  <p:embed/>
                  <p:pic>
                    <p:nvPicPr>
                      <p:cNvPr id="0" name=""/>
                      <p:cNvPicPr/>
                      <p:nvPr/>
                    </p:nvPicPr>
                    <p:blipFill>
                      <a:blip r:embed="rId5"/>
                      <a:stretch>
                        <a:fillRect/>
                      </a:stretch>
                    </p:blipFill>
                    <p:spPr>
                      <a:xfrm>
                        <a:off x="1600200" y="3412183"/>
                        <a:ext cx="6400800" cy="2680642"/>
                      </a:xfrm>
                      <a:prstGeom prst="rect">
                        <a:avLst/>
                      </a:prstGeom>
                    </p:spPr>
                  </p:pic>
                </p:oleObj>
              </mc:Fallback>
            </mc:AlternateContent>
          </a:graphicData>
        </a:graphic>
      </p:graphicFrame>
    </p:spTree>
    <p:extLst>
      <p:ext uri="{BB962C8B-B14F-4D97-AF65-F5344CB8AC3E}">
        <p14:creationId xmlns:p14="http://schemas.microsoft.com/office/powerpoint/2010/main" val="346615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Multicast Use Cases (4/5)</a:t>
            </a:r>
            <a:endParaRPr lang="en-US" dirty="0"/>
          </a:p>
        </p:txBody>
      </p:sp>
      <p:sp>
        <p:nvSpPr>
          <p:cNvPr id="3" name="Content Placeholder 2"/>
          <p:cNvSpPr>
            <a:spLocks noGrp="1"/>
          </p:cNvSpPr>
          <p:nvPr>
            <p:ph idx="1"/>
          </p:nvPr>
        </p:nvSpPr>
        <p:spPr>
          <a:xfrm>
            <a:off x="304800" y="1447800"/>
            <a:ext cx="8610600" cy="4449763"/>
          </a:xfrm>
        </p:spPr>
        <p:txBody>
          <a:bodyPr>
            <a:normAutofit/>
          </a:bodyPr>
          <a:lstStyle/>
          <a:p>
            <a:pPr>
              <a:buClr>
                <a:srgbClr val="00B0F0"/>
              </a:buClr>
            </a:pPr>
            <a:r>
              <a:rPr lang="en-US" sz="2800" dirty="0" smtClean="0">
                <a:cs typeface="Arial" pitchFamily="34" charset="0"/>
              </a:rPr>
              <a:t>Centralized Multi-Hop Multicast (e.g. Live Streaming)</a:t>
            </a:r>
          </a:p>
          <a:p>
            <a:pPr lvl="1">
              <a:buClr>
                <a:srgbClr val="00B0F0"/>
              </a:buClr>
            </a:pPr>
            <a:r>
              <a:rPr lang="en-US" sz="2400" dirty="0" smtClean="0">
                <a:cs typeface="Arial" pitchFamily="34" charset="0"/>
              </a:rPr>
              <a:t>PD1 controls all transmission.</a:t>
            </a:r>
          </a:p>
          <a:p>
            <a:pPr lvl="1">
              <a:buClr>
                <a:srgbClr val="00B0F0"/>
              </a:buClr>
            </a:pPr>
            <a:r>
              <a:rPr lang="en-US" sz="2400" dirty="0" smtClean="0">
                <a:cs typeface="Arial" pitchFamily="34" charset="0"/>
              </a:rPr>
              <a:t>Only PD 1 multicast data.</a:t>
            </a:r>
            <a:endParaRPr lang="en-US" sz="2400" dirty="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35223113"/>
              </p:ext>
            </p:extLst>
          </p:nvPr>
        </p:nvGraphicFramePr>
        <p:xfrm>
          <a:off x="1371600" y="2971800"/>
          <a:ext cx="6629400" cy="3329964"/>
        </p:xfrm>
        <a:graphic>
          <a:graphicData uri="http://schemas.openxmlformats.org/presentationml/2006/ole">
            <mc:AlternateContent xmlns:mc="http://schemas.openxmlformats.org/markup-compatibility/2006">
              <mc:Choice xmlns:v="urn:schemas-microsoft-com:vml" Requires="v">
                <p:oleObj spid="_x0000_s35962" name="Visio" r:id="rId4" imgW="4386423" imgH="2457583" progId="Visio.Drawing.11">
                  <p:embed/>
                </p:oleObj>
              </mc:Choice>
              <mc:Fallback>
                <p:oleObj name="Visio" r:id="rId4" imgW="4386423" imgH="2457583" progId="Visio.Drawing.11">
                  <p:embed/>
                  <p:pic>
                    <p:nvPicPr>
                      <p:cNvPr id="0" name=""/>
                      <p:cNvPicPr/>
                      <p:nvPr/>
                    </p:nvPicPr>
                    <p:blipFill>
                      <a:blip r:embed="rId5"/>
                      <a:stretch>
                        <a:fillRect/>
                      </a:stretch>
                    </p:blipFill>
                    <p:spPr>
                      <a:xfrm>
                        <a:off x="1371600" y="2971800"/>
                        <a:ext cx="6629400" cy="3329964"/>
                      </a:xfrm>
                      <a:prstGeom prst="rect">
                        <a:avLst/>
                      </a:prstGeom>
                    </p:spPr>
                  </p:pic>
                </p:oleObj>
              </mc:Fallback>
            </mc:AlternateContent>
          </a:graphicData>
        </a:graphic>
      </p:graphicFrame>
    </p:spTree>
    <p:extLst>
      <p:ext uri="{BB962C8B-B14F-4D97-AF65-F5344CB8AC3E}">
        <p14:creationId xmlns:p14="http://schemas.microsoft.com/office/powerpoint/2010/main" val="5831256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088DF2AB799D41A5071453C89FDE46" ma:contentTypeVersion="4" ma:contentTypeDescription="Create a new document." ma:contentTypeScope="" ma:versionID="7fae7bb7ab4f949442a53737ebc166b8">
  <xsd:schema xmlns:xsd="http://www.w3.org/2001/XMLSchema" xmlns:p="http://schemas.microsoft.com/office/2006/metadata/properties" xmlns:ns2="132a0d76-4fce-476a-bb63-62eb729f34bf" targetNamespace="http://schemas.microsoft.com/office/2006/metadata/properties" ma:root="true" ma:fieldsID="8bb250c6ea72dc50483d48c616d18c89" ns2:_="">
    <xsd:import namespace="132a0d76-4fce-476a-bb63-62eb729f34bf"/>
    <xsd:element name="properties">
      <xsd:complexType>
        <xsd:sequence>
          <xsd:element name="documentManagement">
            <xsd:complexType>
              <xsd:all>
                <xsd:element ref="ns2:Meeting_id" minOccurs="0"/>
                <xsd:element ref="ns2:Year" minOccurs="0"/>
                <xsd:element ref="ns2:Revision" minOccurs="0"/>
              </xsd:all>
            </xsd:complexType>
          </xsd:element>
        </xsd:sequence>
      </xsd:complexType>
    </xsd:element>
  </xsd:schema>
  <xsd:schema xmlns:xsd="http://www.w3.org/2001/XMLSchema" xmlns:dms="http://schemas.microsoft.com/office/2006/documentManagement/types" targetNamespace="132a0d76-4fce-476a-bb63-62eb729f34bf" elementFormDefault="qualified">
    <xsd:import namespace="http://schemas.microsoft.com/office/2006/documentManagement/types"/>
    <xsd:element name="Meeting_id" ma:index="8" nillable="true" ma:displayName="Meeting_id" ma:format="Dropdown" ma:internalName="Meeting_id">
      <xsd:simpleType>
        <xsd:union memberTypes="dms:Text">
          <xsd:simpleType>
            <xsd:restriction base="dms:Choice">
              <xsd:enumeration value="TP1"/>
            </xsd:restriction>
          </xsd:simpleType>
        </xsd:union>
      </xsd:simpleType>
    </xsd:element>
    <xsd:element name="Year" ma:index="9" nillable="true" ma:displayName="Year" ma:format="Dropdown" ma:internalName="Year">
      <xsd:simpleType>
        <xsd:union memberTypes="dms:Text">
          <xsd:simpleType>
            <xsd:restriction base="dms:Choice">
              <xsd:enumeration value="2011"/>
              <xsd:enumeration value="2012"/>
              <xsd:enumeration value="2013"/>
            </xsd:restriction>
          </xsd:simpleType>
        </xsd:union>
      </xsd:simpleType>
    </xsd:element>
    <xsd:element name="Revision" ma:index="10" nillable="true" ma:displayName="Revision" ma:decimals="0" ma:internalName="Revisio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Meeting_id xmlns="132a0d76-4fce-476a-bb63-62eb729f34bf" xsi:nil="true"/>
    <Year xmlns="132a0d76-4fce-476a-bb63-62eb729f34bf" xsi:nil="true"/>
    <Revision xmlns="132a0d76-4fce-476a-bb63-62eb729f34bf" xsi:nil="true"/>
  </documentManagement>
</p:properties>
</file>

<file path=customXml/itemProps1.xml><?xml version="1.0" encoding="utf-8"?>
<ds:datastoreItem xmlns:ds="http://schemas.openxmlformats.org/officeDocument/2006/customXml" ds:itemID="{BC940526-B94C-4409-B079-D7D9DB028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a0d76-4fce-476a-bb63-62eb729f34b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D32AABB-D224-4A72-97F8-95250B9978A4}">
  <ds:schemaRefs>
    <ds:schemaRef ds:uri="http://schemas.microsoft.com/sharepoint/v3/contenttype/forms"/>
  </ds:schemaRefs>
</ds:datastoreItem>
</file>

<file path=customXml/itemProps3.xml><?xml version="1.0" encoding="utf-8"?>
<ds:datastoreItem xmlns:ds="http://schemas.openxmlformats.org/officeDocument/2006/customXml" ds:itemID="{680D2797-C45B-4F08-9FEB-45881A973435}">
  <ds:schemaRefs>
    <ds:schemaRef ds:uri="http://schemas.openxmlformats.org/package/2006/metadata/core-properties"/>
    <ds:schemaRef ds:uri="http://purl.org/dc/terms/"/>
    <ds:schemaRef ds:uri="132a0d76-4fce-476a-bb63-62eb729f34bf"/>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7912</TotalTime>
  <Words>1832</Words>
  <Application>Microsoft Office PowerPoint</Application>
  <PresentationFormat>On-screen Show (4:3)</PresentationFormat>
  <Paragraphs>230</Paragraphs>
  <Slides>29</Slides>
  <Notes>20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3" baseType="lpstr">
      <vt:lpstr>1_Office Theme</vt:lpstr>
      <vt:lpstr>2_Office Theme</vt:lpstr>
      <vt:lpstr>Visio</vt:lpstr>
      <vt:lpstr>Microsoft Visio Drawing</vt:lpstr>
      <vt:lpstr>PowerPoint Presentation</vt:lpstr>
      <vt:lpstr>Requirements</vt:lpstr>
      <vt:lpstr>Motivation</vt:lpstr>
      <vt:lpstr>Terms and Concepts</vt:lpstr>
      <vt:lpstr>Definitions </vt:lpstr>
      <vt:lpstr>MAC Multicast Use Cases (1/5)</vt:lpstr>
      <vt:lpstr>MAC Multicast Use Cases (2/5)</vt:lpstr>
      <vt:lpstr>MAC Multicast Use Cases (3/5)</vt:lpstr>
      <vt:lpstr>MAC Multicast Use Cases (4/5)</vt:lpstr>
      <vt:lpstr>MAC Multicast Use Cases (5/5)</vt:lpstr>
      <vt:lpstr>MAC Multicast Reliability Management</vt:lpstr>
      <vt:lpstr>MAC Multicast Reliability Management (1/4)</vt:lpstr>
      <vt:lpstr>MAC Multicast Reliability Management (2/4)</vt:lpstr>
      <vt:lpstr>PowerPoint Presentation</vt:lpstr>
      <vt:lpstr>PowerPoint Presentation</vt:lpstr>
      <vt:lpstr>MAC Multicast Simulation</vt:lpstr>
      <vt:lpstr>MAC Multicast Simulation Topology</vt:lpstr>
      <vt:lpstr>Implemented MAC Multicast Mechanisms</vt:lpstr>
      <vt:lpstr>Simulation Scenarios</vt:lpstr>
      <vt:lpstr>Performance Metrics (1/2) </vt:lpstr>
      <vt:lpstr>Performance Metrics (2/2) </vt:lpstr>
      <vt:lpstr>Simulation Parameters in Scenario 1</vt:lpstr>
      <vt:lpstr>Simulation Results in Scenario 1 (1/2)</vt:lpstr>
      <vt:lpstr>Simulation Results in Scenario 1 (2/2)</vt:lpstr>
      <vt:lpstr>Simulation Parameters in Scenario 2</vt:lpstr>
      <vt:lpstr>Simulation Results in Scenario 2 (1/2)</vt:lpstr>
      <vt:lpstr>Simulation Results in Scenario 2 (2/2)</vt:lpstr>
      <vt:lpstr>Conclusion</vt:lpstr>
      <vt:lpstr>References</vt:lpstr>
    </vt:vector>
  </TitlesOfParts>
  <Company>InterDigital Communications,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 Tao</dc:creator>
  <cp:lastModifiedBy>Han, Tao</cp:lastModifiedBy>
  <cp:revision>227</cp:revision>
  <dcterms:created xsi:type="dcterms:W3CDTF">2014-03-03T18:18:11Z</dcterms:created>
  <dcterms:modified xsi:type="dcterms:W3CDTF">2014-05-05T20:45:17Z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0x010100FF088DF2AB799D41A5071453C89FDE46</vt:lpwstr>
  </property>
</Properties>
</file>