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6"/>
  </p:notesMasterIdLst>
  <p:sldIdLst>
    <p:sldId id="288" r:id="rId6"/>
    <p:sldId id="289" r:id="rId7"/>
    <p:sldId id="325" r:id="rId8"/>
    <p:sldId id="303" r:id="rId9"/>
    <p:sldId id="293" r:id="rId10"/>
    <p:sldId id="295" r:id="rId11"/>
    <p:sldId id="307" r:id="rId12"/>
    <p:sldId id="294" r:id="rId13"/>
    <p:sldId id="297" r:id="rId14"/>
    <p:sldId id="310" r:id="rId15"/>
    <p:sldId id="311" r:id="rId16"/>
    <p:sldId id="304" r:id="rId17"/>
    <p:sldId id="305" r:id="rId18"/>
    <p:sldId id="306" r:id="rId19"/>
    <p:sldId id="309" r:id="rId20"/>
    <p:sldId id="322" r:id="rId21"/>
    <p:sldId id="312" r:id="rId22"/>
    <p:sldId id="323" r:id="rId23"/>
    <p:sldId id="324" r:id="rId24"/>
    <p:sldId id="313" r:id="rId25"/>
    <p:sldId id="314" r:id="rId26"/>
    <p:sldId id="315" r:id="rId27"/>
    <p:sldId id="316" r:id="rId28"/>
    <p:sldId id="317" r:id="rId29"/>
    <p:sldId id="318" r:id="rId30"/>
    <p:sldId id="319" r:id="rId31"/>
    <p:sldId id="320" r:id="rId32"/>
    <p:sldId id="321" r:id="rId33"/>
    <p:sldId id="302" r:id="rId34"/>
    <p:sldId id="266"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en, Zhuo" initials="CZ" lastIdx="26" clrIdx="0"/>
  <p:cmAuthor id="1" name="Han, Tao" initials="HT" lastIdx="9" clrIdx="1"/>
  <p:cmAuthor id="2" name="Wang, Chonggang" initials="C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0354" autoAdjust="0"/>
  </p:normalViewPr>
  <p:slideViewPr>
    <p:cSldViewPr>
      <p:cViewPr>
        <p:scale>
          <a:sx n="70" d="100"/>
          <a:sy n="70" d="100"/>
        </p:scale>
        <p:origin x="-1254" y="-7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9765B7-FBC4-4B47-8090-6A3D9AA812CF}" type="datetimeFigureOut">
              <a:rPr lang="en-US" smtClean="0"/>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16513F-F885-49DD-B721-E38AF1E3646C}" type="slidenum">
              <a:rPr lang="en-US" smtClean="0"/>
              <a:t>‹#›</a:t>
            </a:fld>
            <a:endParaRPr lang="en-US"/>
          </a:p>
        </p:txBody>
      </p:sp>
    </p:spTree>
    <p:extLst>
      <p:ext uri="{BB962C8B-B14F-4D97-AF65-F5344CB8AC3E}">
        <p14:creationId xmlns:p14="http://schemas.microsoft.com/office/powerpoint/2010/main" val="2779767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11</a:t>
            </a:fld>
            <a:endParaRPr lang="en-US"/>
          </a:p>
        </p:txBody>
      </p:sp>
    </p:spTree>
    <p:extLst>
      <p:ext uri="{BB962C8B-B14F-4D97-AF65-F5344CB8AC3E}">
        <p14:creationId xmlns:p14="http://schemas.microsoft.com/office/powerpoint/2010/main" val="3281671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12</a:t>
            </a:fld>
            <a:endParaRPr lang="en-US"/>
          </a:p>
        </p:txBody>
      </p:sp>
    </p:spTree>
    <p:extLst>
      <p:ext uri="{BB962C8B-B14F-4D97-AF65-F5344CB8AC3E}">
        <p14:creationId xmlns:p14="http://schemas.microsoft.com/office/powerpoint/2010/main" val="4113118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13</a:t>
            </a:fld>
            <a:endParaRPr lang="en-US"/>
          </a:p>
        </p:txBody>
      </p:sp>
    </p:spTree>
    <p:extLst>
      <p:ext uri="{BB962C8B-B14F-4D97-AF65-F5344CB8AC3E}">
        <p14:creationId xmlns:p14="http://schemas.microsoft.com/office/powerpoint/2010/main" val="411311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14</a:t>
            </a:fld>
            <a:endParaRPr lang="en-US"/>
          </a:p>
        </p:txBody>
      </p:sp>
    </p:spTree>
    <p:extLst>
      <p:ext uri="{BB962C8B-B14F-4D97-AF65-F5344CB8AC3E}">
        <p14:creationId xmlns:p14="http://schemas.microsoft.com/office/powerpoint/2010/main" val="4113118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15</a:t>
            </a:fld>
            <a:endParaRPr lang="en-US"/>
          </a:p>
        </p:txBody>
      </p:sp>
    </p:spTree>
    <p:extLst>
      <p:ext uri="{BB962C8B-B14F-4D97-AF65-F5344CB8AC3E}">
        <p14:creationId xmlns:p14="http://schemas.microsoft.com/office/powerpoint/2010/main" val="4113118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17</a:t>
            </a:fld>
            <a:endParaRPr lang="en-US"/>
          </a:p>
        </p:txBody>
      </p:sp>
    </p:spTree>
    <p:extLst>
      <p:ext uri="{BB962C8B-B14F-4D97-AF65-F5344CB8AC3E}">
        <p14:creationId xmlns:p14="http://schemas.microsoft.com/office/powerpoint/2010/main" val="2105858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18</a:t>
            </a:fld>
            <a:endParaRPr lang="en-US"/>
          </a:p>
        </p:txBody>
      </p:sp>
    </p:spTree>
    <p:extLst>
      <p:ext uri="{BB962C8B-B14F-4D97-AF65-F5344CB8AC3E}">
        <p14:creationId xmlns:p14="http://schemas.microsoft.com/office/powerpoint/2010/main" val="2199286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19</a:t>
            </a:fld>
            <a:endParaRPr lang="en-US"/>
          </a:p>
        </p:txBody>
      </p:sp>
    </p:spTree>
    <p:extLst>
      <p:ext uri="{BB962C8B-B14F-4D97-AF65-F5344CB8AC3E}">
        <p14:creationId xmlns:p14="http://schemas.microsoft.com/office/powerpoint/2010/main" val="183903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21</a:t>
            </a:fld>
            <a:endParaRPr lang="en-US"/>
          </a:p>
        </p:txBody>
      </p:sp>
    </p:spTree>
    <p:extLst>
      <p:ext uri="{BB962C8B-B14F-4D97-AF65-F5344CB8AC3E}">
        <p14:creationId xmlns:p14="http://schemas.microsoft.com/office/powerpoint/2010/main" val="4035772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22</a:t>
            </a:fld>
            <a:endParaRPr lang="en-US"/>
          </a:p>
        </p:txBody>
      </p:sp>
    </p:spTree>
    <p:extLst>
      <p:ext uri="{BB962C8B-B14F-4D97-AF65-F5344CB8AC3E}">
        <p14:creationId xmlns:p14="http://schemas.microsoft.com/office/powerpoint/2010/main" val="427703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2</a:t>
            </a:fld>
            <a:endParaRPr lang="en-US"/>
          </a:p>
        </p:txBody>
      </p:sp>
    </p:spTree>
    <p:extLst>
      <p:ext uri="{BB962C8B-B14F-4D97-AF65-F5344CB8AC3E}">
        <p14:creationId xmlns:p14="http://schemas.microsoft.com/office/powerpoint/2010/main" val="270930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23</a:t>
            </a:fld>
            <a:endParaRPr lang="en-US"/>
          </a:p>
        </p:txBody>
      </p:sp>
    </p:spTree>
    <p:extLst>
      <p:ext uri="{BB962C8B-B14F-4D97-AF65-F5344CB8AC3E}">
        <p14:creationId xmlns:p14="http://schemas.microsoft.com/office/powerpoint/2010/main" val="1845272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25</a:t>
            </a:fld>
            <a:endParaRPr lang="en-US"/>
          </a:p>
        </p:txBody>
      </p:sp>
    </p:spTree>
    <p:extLst>
      <p:ext uri="{BB962C8B-B14F-4D97-AF65-F5344CB8AC3E}">
        <p14:creationId xmlns:p14="http://schemas.microsoft.com/office/powerpoint/2010/main" val="135933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26</a:t>
            </a:fld>
            <a:endParaRPr lang="en-US"/>
          </a:p>
        </p:txBody>
      </p:sp>
    </p:spTree>
    <p:extLst>
      <p:ext uri="{BB962C8B-B14F-4D97-AF65-F5344CB8AC3E}">
        <p14:creationId xmlns:p14="http://schemas.microsoft.com/office/powerpoint/2010/main" val="1158737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29</a:t>
            </a:fld>
            <a:endParaRPr lang="en-US"/>
          </a:p>
        </p:txBody>
      </p:sp>
    </p:spTree>
    <p:extLst>
      <p:ext uri="{BB962C8B-B14F-4D97-AF65-F5344CB8AC3E}">
        <p14:creationId xmlns:p14="http://schemas.microsoft.com/office/powerpoint/2010/main" val="3149467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E286-FF09-4294-8AF4-AA83327DC834}"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4</a:t>
            </a:fld>
            <a:endParaRPr lang="en-US"/>
          </a:p>
        </p:txBody>
      </p:sp>
    </p:spTree>
    <p:extLst>
      <p:ext uri="{BB962C8B-B14F-4D97-AF65-F5344CB8AC3E}">
        <p14:creationId xmlns:p14="http://schemas.microsoft.com/office/powerpoint/2010/main" val="527621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5</a:t>
            </a:fld>
            <a:endParaRPr lang="en-US"/>
          </a:p>
        </p:txBody>
      </p:sp>
    </p:spTree>
    <p:extLst>
      <p:ext uri="{BB962C8B-B14F-4D97-AF65-F5344CB8AC3E}">
        <p14:creationId xmlns:p14="http://schemas.microsoft.com/office/powerpoint/2010/main" val="280378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6</a:t>
            </a:fld>
            <a:endParaRPr lang="en-US"/>
          </a:p>
        </p:txBody>
      </p:sp>
    </p:spTree>
    <p:extLst>
      <p:ext uri="{BB962C8B-B14F-4D97-AF65-F5344CB8AC3E}">
        <p14:creationId xmlns:p14="http://schemas.microsoft.com/office/powerpoint/2010/main" val="411311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7</a:t>
            </a:fld>
            <a:endParaRPr lang="en-US"/>
          </a:p>
        </p:txBody>
      </p:sp>
    </p:spTree>
    <p:extLst>
      <p:ext uri="{BB962C8B-B14F-4D97-AF65-F5344CB8AC3E}">
        <p14:creationId xmlns:p14="http://schemas.microsoft.com/office/powerpoint/2010/main" val="411311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8</a:t>
            </a:fld>
            <a:endParaRPr lang="en-US"/>
          </a:p>
        </p:txBody>
      </p:sp>
    </p:spTree>
    <p:extLst>
      <p:ext uri="{BB962C8B-B14F-4D97-AF65-F5344CB8AC3E}">
        <p14:creationId xmlns:p14="http://schemas.microsoft.com/office/powerpoint/2010/main" val="2931400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9</a:t>
            </a:fld>
            <a:endParaRPr lang="en-US"/>
          </a:p>
        </p:txBody>
      </p:sp>
    </p:spTree>
    <p:extLst>
      <p:ext uri="{BB962C8B-B14F-4D97-AF65-F5344CB8AC3E}">
        <p14:creationId xmlns:p14="http://schemas.microsoft.com/office/powerpoint/2010/main" val="328167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16513F-F885-49DD-B721-E38AF1E3646C}" type="slidenum">
              <a:rPr lang="en-US" smtClean="0"/>
              <a:t>10</a:t>
            </a:fld>
            <a:endParaRPr lang="en-US"/>
          </a:p>
        </p:txBody>
      </p:sp>
    </p:spTree>
    <p:extLst>
      <p:ext uri="{BB962C8B-B14F-4D97-AF65-F5344CB8AC3E}">
        <p14:creationId xmlns:p14="http://schemas.microsoft.com/office/powerpoint/2010/main" val="2931400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AAAAD-BE67-4E40-9101-D03CD5FA1A8E}"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179611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AAAAD-BE67-4E40-9101-D03CD5FA1A8E}"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401102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AAAAD-BE67-4E40-9101-D03CD5FA1A8E}"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725884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905000" cy="307777"/>
          </a:xfrm>
          <a:prstGeom prst="rect">
            <a:avLst/>
          </a:prstGeom>
          <a:noFill/>
        </p:spPr>
        <p:txBody>
          <a:bodyPr wrap="square" rtlCol="0">
            <a:spAutoFit/>
          </a:bodyPr>
          <a:lstStyle/>
          <a:p>
            <a:r>
              <a:rPr lang="en-US" sz="1400" b="1" dirty="0" smtClean="0">
                <a:solidFill>
                  <a:prstClr val="black"/>
                </a:solidFill>
                <a:cs typeface="Times New Roman" pitchFamily="18" charset="0"/>
              </a:rPr>
              <a:t>May 2014</a:t>
            </a:r>
            <a:endParaRPr lang="en-US" sz="1400" b="1" dirty="0">
              <a:solidFill>
                <a:prstClr val="black"/>
              </a:solidFill>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prstClr val="black"/>
                </a:solidFill>
                <a:cs typeface="Times New Roman" pitchFamily="18" charset="0"/>
              </a:rPr>
              <a:t>doc.: IEEE </a:t>
            </a:r>
            <a:r>
              <a:rPr lang="en-US" sz="1400" b="1" dirty="0" smtClean="0">
                <a:solidFill>
                  <a:prstClr val="black"/>
                </a:solidFill>
              </a:rPr>
              <a:t>15-14-0259-00-0008</a:t>
            </a:r>
            <a:endParaRPr lang="en-US" sz="1400" b="1" dirty="0">
              <a:solidFill>
                <a:prstClr val="black"/>
              </a:solidFill>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22176" y="6376243"/>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defRPr/>
            </a:pPr>
            <a:r>
              <a:rPr lang="en-US" dirty="0" smtClean="0">
                <a:solidFill>
                  <a:prstClr val="black"/>
                </a:solidFill>
              </a:rPr>
              <a:t>Submission</a:t>
            </a:r>
            <a:endParaRPr lang="en-US" dirty="0">
              <a:solidFill>
                <a:prstClr val="black"/>
              </a:solidFill>
            </a:endParaRPr>
          </a:p>
        </p:txBody>
      </p:sp>
      <p:sp>
        <p:nvSpPr>
          <p:cNvPr id="12" name="Date Placeholder 3"/>
          <p:cNvSpPr txBox="1">
            <a:spLocks/>
          </p:cNvSpPr>
          <p:nvPr userDrawn="1"/>
        </p:nvSpPr>
        <p:spPr>
          <a:xfrm>
            <a:off x="5724128" y="6381328"/>
            <a:ext cx="2962672"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r">
              <a:defRPr/>
            </a:pPr>
            <a:r>
              <a:rPr lang="en-US" dirty="0" smtClean="0">
                <a:solidFill>
                  <a:prstClr val="black"/>
                </a:solidFill>
              </a:rPr>
              <a:t>TH, CW, QL, HL, </a:t>
            </a:r>
            <a:r>
              <a:rPr lang="en-US" dirty="0" err="1" smtClean="0">
                <a:solidFill>
                  <a:prstClr val="black"/>
                </a:solidFill>
              </a:rPr>
              <a:t>ZC@InterDigital</a:t>
            </a:r>
            <a:endParaRPr lang="en-US" dirty="0">
              <a:solidFill>
                <a:prstClr val="black"/>
              </a:solidFill>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ctr">
              <a:defRPr/>
            </a:pPr>
            <a:r>
              <a:rPr lang="en-US" dirty="0" smtClean="0">
                <a:solidFill>
                  <a:prstClr val="black"/>
                </a:solidFill>
              </a:rPr>
              <a:t>Slide </a:t>
            </a:r>
            <a:fld id="{03A12984-0DDF-4C5E-9156-2D48CD352EE6}" type="slidenum">
              <a:rPr lang="en-US" smtClean="0">
                <a:solidFill>
                  <a:prstClr val="black"/>
                </a:solidFill>
              </a:rPr>
              <a:pPr algn="ctr">
                <a:defRPr/>
              </a:pPr>
              <a:t>‹#›</a:t>
            </a:fld>
            <a:endParaRPr lang="en-US" dirty="0">
              <a:solidFill>
                <a:prstClr val="black"/>
              </a:solidFill>
            </a:endParaRPr>
          </a:p>
        </p:txBody>
      </p:sp>
    </p:spTree>
    <p:extLst>
      <p:ext uri="{BB962C8B-B14F-4D97-AF65-F5344CB8AC3E}">
        <p14:creationId xmlns:p14="http://schemas.microsoft.com/office/powerpoint/2010/main" val="2856776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395536" y="6381328"/>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defRPr/>
            </a:pPr>
            <a:r>
              <a:rPr lang="en-US" dirty="0" smtClean="0">
                <a:solidFill>
                  <a:prstClr val="black"/>
                </a:solidFill>
              </a:rPr>
              <a:t>Submission</a:t>
            </a:r>
            <a:endParaRPr lang="en-US" dirty="0">
              <a:solidFill>
                <a:prstClr val="black"/>
              </a:solidFill>
            </a:endParaRPr>
          </a:p>
        </p:txBody>
      </p:sp>
      <p:sp>
        <p:nvSpPr>
          <p:cNvPr id="9" name="Date Placeholder 3"/>
          <p:cNvSpPr txBox="1">
            <a:spLocks/>
          </p:cNvSpPr>
          <p:nvPr userDrawn="1"/>
        </p:nvSpPr>
        <p:spPr>
          <a:xfrm>
            <a:off x="5724128" y="6324600"/>
            <a:ext cx="2962672"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r">
              <a:defRPr/>
            </a:pPr>
            <a:r>
              <a:rPr lang="en-US" dirty="0" smtClean="0">
                <a:solidFill>
                  <a:prstClr val="black"/>
                </a:solidFill>
              </a:rPr>
              <a:t>TH, CW, QL, HL, </a:t>
            </a:r>
            <a:r>
              <a:rPr lang="en-US" dirty="0" err="1" smtClean="0">
                <a:solidFill>
                  <a:prstClr val="black"/>
                </a:solidFill>
              </a:rPr>
              <a:t>ZC@InterDigital</a:t>
            </a:r>
            <a:endParaRPr lang="en-US" dirty="0">
              <a:solidFill>
                <a:prstClr val="black"/>
              </a:solidFill>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dirty="0" smtClean="0">
                <a:solidFill>
                  <a:prstClr val="black"/>
                </a:solidFill>
                <a:cs typeface="Times New Roman" pitchFamily="18" charset="0"/>
              </a:rPr>
              <a:t>May 2014</a:t>
            </a:r>
            <a:endParaRPr lang="en-US" sz="1400" b="1" dirty="0">
              <a:solidFill>
                <a:prstClr val="black"/>
              </a:solidFill>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solidFill>
                  <a:prstClr val="black"/>
                </a:solidFill>
                <a:cs typeface="Times New Roman" pitchFamily="18" charset="0"/>
              </a:rPr>
              <a:t>doc.: IEEE </a:t>
            </a:r>
            <a:r>
              <a:rPr lang="en-US" sz="1400" b="1" dirty="0" smtClean="0">
                <a:solidFill>
                  <a:prstClr val="black"/>
                </a:solidFill>
              </a:rPr>
              <a:t>15-14-0259-00-0008</a:t>
            </a:r>
            <a:endParaRPr lang="en-US" sz="1400" b="1" dirty="0">
              <a:solidFill>
                <a:prstClr val="black"/>
              </a:solidFill>
              <a:cs typeface="Times New Roman" pitchFamily="18" charset="0"/>
            </a:endParaRPr>
          </a:p>
        </p:txBody>
      </p:sp>
      <p:sp>
        <p:nvSpPr>
          <p:cNvPr id="13" name="Date Placeholder 3"/>
          <p:cNvSpPr txBox="1">
            <a:spLocks/>
          </p:cNvSpPr>
          <p:nvPr userDrawn="1"/>
        </p:nvSpPr>
        <p:spPr>
          <a:xfrm>
            <a:off x="3203848" y="630932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algn="ctr">
              <a:defRPr/>
            </a:pPr>
            <a:r>
              <a:rPr lang="en-US" dirty="0" smtClean="0">
                <a:solidFill>
                  <a:prstClr val="black"/>
                </a:solidFill>
              </a:rPr>
              <a:t>Slide </a:t>
            </a:r>
            <a:fld id="{03A12984-0DDF-4C5E-9156-2D48CD352EE6}" type="slidenum">
              <a:rPr lang="en-US" smtClean="0">
                <a:solidFill>
                  <a:prstClr val="black"/>
                </a:solidFill>
              </a:rPr>
              <a:pPr algn="ctr">
                <a:defRPr/>
              </a:pPr>
              <a:t>‹#›</a:t>
            </a:fld>
            <a:endParaRPr lang="en-US" dirty="0">
              <a:solidFill>
                <a:prstClr val="black"/>
              </a:solidFill>
            </a:endParaRPr>
          </a:p>
        </p:txBody>
      </p:sp>
    </p:spTree>
    <p:extLst>
      <p:ext uri="{BB962C8B-B14F-4D97-AF65-F5344CB8AC3E}">
        <p14:creationId xmlns:p14="http://schemas.microsoft.com/office/powerpoint/2010/main" val="51183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AAAAD-BE67-4E40-9101-D03CD5FA1A8E}"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112536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AAAAD-BE67-4E40-9101-D03CD5FA1A8E}" type="datetimeFigureOut">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743839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AAAAD-BE67-4E40-9101-D03CD5FA1A8E}"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967073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AAAAD-BE67-4E40-9101-D03CD5FA1A8E}" type="datetimeFigureOut">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1277517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AAAAD-BE67-4E40-9101-D03CD5FA1A8E}" type="datetimeFigureOut">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3802148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AAAAD-BE67-4E40-9101-D03CD5FA1A8E}" type="datetimeFigureOut">
              <a:rPr lang="en-US" smtClean="0"/>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268296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AAAAD-BE67-4E40-9101-D03CD5FA1A8E}"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375056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AAAAD-BE67-4E40-9101-D03CD5FA1A8E}" type="datetimeFigureOut">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5B394-E712-42FA-88AB-C3BBAC829B78}" type="slidenum">
              <a:rPr lang="en-US" smtClean="0"/>
              <a:t>‹#›</a:t>
            </a:fld>
            <a:endParaRPr lang="en-US"/>
          </a:p>
        </p:txBody>
      </p:sp>
    </p:spTree>
    <p:extLst>
      <p:ext uri="{BB962C8B-B14F-4D97-AF65-F5344CB8AC3E}">
        <p14:creationId xmlns:p14="http://schemas.microsoft.com/office/powerpoint/2010/main" val="234932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AAAAD-BE67-4E40-9101-D03CD5FA1A8E}" type="datetimeFigureOut">
              <a:rPr lang="en-US" smtClean="0"/>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5B394-E712-42FA-88AB-C3BBAC829B78}" type="slidenum">
              <a:rPr lang="en-US" smtClean="0"/>
              <a:t>‹#›</a:t>
            </a:fld>
            <a:endParaRPr lang="en-US"/>
          </a:p>
        </p:txBody>
      </p:sp>
    </p:spTree>
    <p:extLst>
      <p:ext uri="{BB962C8B-B14F-4D97-AF65-F5344CB8AC3E}">
        <p14:creationId xmlns:p14="http://schemas.microsoft.com/office/powerpoint/2010/main" val="329467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Slide 1</a:t>
            </a:r>
            <a:endParaRPr lang="en-US" dirty="0">
              <a:solidFill>
                <a:prstClr val="black">
                  <a:tint val="75000"/>
                </a:prstClr>
              </a:solidFill>
            </a:endParaRPr>
          </a:p>
        </p:txBody>
      </p:sp>
    </p:spTree>
    <p:extLst>
      <p:ext uri="{BB962C8B-B14F-4D97-AF65-F5344CB8AC3E}">
        <p14:creationId xmlns:p14="http://schemas.microsoft.com/office/powerpoint/2010/main" val="3272918905"/>
      </p:ext>
    </p:extLst>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algn="ctr" defTabSz="914400" rtl="0" eaLnBrk="1" latinLnBrk="0" hangingPunct="1">
        <a:spcBef>
          <a:spcPct val="0"/>
        </a:spcBef>
        <a:buNone/>
        <a:defRPr sz="38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7.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9.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10.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11.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14.bin"/><Relationship Id="rId5" Type="http://schemas.openxmlformats.org/officeDocument/2006/relationships/image" Target="../media/image2.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47638" y="609600"/>
            <a:ext cx="8853518" cy="5016758"/>
          </a:xfrm>
          <a:prstGeom prst="rect">
            <a:avLst/>
          </a:prstGeom>
          <a:noFill/>
          <a:ln w="12700">
            <a:noFill/>
            <a:miter lim="800000"/>
            <a:headEnd type="none" w="sm" len="sm"/>
            <a:tailEnd type="none" w="sm" len="sm"/>
          </a:ln>
          <a:effectLst/>
        </p:spPr>
        <p:txBody>
          <a:bodyPr wrap="square">
            <a:spAutoFit/>
          </a:bodyPr>
          <a:lstStyle/>
          <a:p>
            <a:pPr algn="ctr">
              <a:defRPr/>
            </a:pPr>
            <a:r>
              <a:rPr lang="en-US" altLang="ko-KR" b="1" u="sng" dirty="0" smtClean="0">
                <a:solidFill>
                  <a:prstClr val="black"/>
                </a:solidFill>
                <a:effectLst>
                  <a:outerShdw blurRad="38100" dist="38100" dir="2700000" algn="tl">
                    <a:srgbClr val="C0C0C0"/>
                  </a:outerShdw>
                </a:effectLst>
                <a:ea typeface="굴림" pitchFamily="50" charset="-127"/>
                <a:cs typeface="Times New Roman" pitchFamily="18" charset="0"/>
              </a:rPr>
              <a:t>Project: IEEE P802.15 Working Group for Wireless Personal Area Networks (WPANs)</a:t>
            </a:r>
            <a:endParaRPr lang="en-US" altLang="ko-KR" sz="1600" b="1" dirty="0" smtClean="0">
              <a:solidFill>
                <a:prstClr val="black"/>
              </a:solidFill>
              <a:ea typeface="굴림" pitchFamily="50" charset="-127"/>
              <a:cs typeface="Times New Roman" pitchFamily="18" charset="0"/>
            </a:endParaRPr>
          </a:p>
          <a:p>
            <a:pPr>
              <a:defRPr/>
            </a:pPr>
            <a:endParaRPr lang="en-US" altLang="ko-KR" sz="1600" dirty="0" smtClean="0">
              <a:solidFill>
                <a:prstClr val="black"/>
              </a:solidFill>
              <a:ea typeface="굴림" pitchFamily="50" charset="-127"/>
              <a:cs typeface="Times New Roman" pitchFamily="18" charset="0"/>
            </a:endParaRPr>
          </a:p>
          <a:p>
            <a:pPr>
              <a:defRPr/>
            </a:pPr>
            <a:r>
              <a:rPr lang="en-US" altLang="ko-KR" sz="1600" b="1" dirty="0" smtClean="0">
                <a:solidFill>
                  <a:prstClr val="black"/>
                </a:solidFill>
                <a:ea typeface="굴림" pitchFamily="50" charset="-127"/>
              </a:rPr>
              <a:t>Submission Title:</a:t>
            </a:r>
            <a:r>
              <a:rPr lang="en-US" altLang="ko-KR" sz="1600" dirty="0" smtClean="0">
                <a:solidFill>
                  <a:prstClr val="black"/>
                </a:solidFill>
                <a:ea typeface="굴림" pitchFamily="50" charset="-127"/>
              </a:rPr>
              <a:t> [Multi-hop Peering for PAC]	</a:t>
            </a:r>
          </a:p>
          <a:p>
            <a:pPr>
              <a:defRPr/>
            </a:pPr>
            <a:r>
              <a:rPr lang="en-US" altLang="ko-KR" sz="1600" b="1" dirty="0" smtClean="0">
                <a:solidFill>
                  <a:prstClr val="black"/>
                </a:solidFill>
                <a:ea typeface="굴림" pitchFamily="50" charset="-127"/>
              </a:rPr>
              <a:t>Date Submitted:  [</a:t>
            </a:r>
            <a:r>
              <a:rPr lang="en-US" altLang="ko-KR" sz="1600" dirty="0">
                <a:solidFill>
                  <a:prstClr val="black"/>
                </a:solidFill>
                <a:ea typeface="굴림" pitchFamily="50" charset="-127"/>
              </a:rPr>
              <a:t>5</a:t>
            </a:r>
            <a:r>
              <a:rPr lang="en-US" altLang="ko-KR" sz="1600" dirty="0" smtClean="0">
                <a:solidFill>
                  <a:prstClr val="black"/>
                </a:solidFill>
                <a:ea typeface="굴림" pitchFamily="50" charset="-127"/>
              </a:rPr>
              <a:t> May </a:t>
            </a:r>
            <a:r>
              <a:rPr lang="en-US" altLang="ko-KR" sz="1600" dirty="0">
                <a:solidFill>
                  <a:prstClr val="black"/>
                </a:solidFill>
                <a:ea typeface="굴림" pitchFamily="50" charset="-127"/>
              </a:rPr>
              <a:t>2014</a:t>
            </a:r>
            <a:r>
              <a:rPr lang="en-US" altLang="ko-KR" sz="1600" dirty="0" smtClean="0">
                <a:solidFill>
                  <a:prstClr val="black"/>
                </a:solidFill>
                <a:ea typeface="굴림" pitchFamily="50" charset="-127"/>
              </a:rPr>
              <a:t>]	</a:t>
            </a:r>
          </a:p>
          <a:p>
            <a:pPr>
              <a:defRPr/>
            </a:pPr>
            <a:r>
              <a:rPr lang="en-US" altLang="ko-KR" sz="1600" b="1" dirty="0" smtClean="0">
                <a:solidFill>
                  <a:prstClr val="black"/>
                </a:solidFill>
                <a:ea typeface="굴림" pitchFamily="50" charset="-127"/>
              </a:rPr>
              <a:t>Source:</a:t>
            </a:r>
            <a:r>
              <a:rPr lang="en-US" altLang="ko-KR" sz="1600" dirty="0" smtClean="0">
                <a:solidFill>
                  <a:prstClr val="black"/>
                </a:solidFill>
                <a:ea typeface="굴림" pitchFamily="50" charset="-127"/>
              </a:rPr>
              <a:t> </a:t>
            </a:r>
            <a:r>
              <a:rPr lang="en-US" altLang="ko-KR" sz="1600" dirty="0">
                <a:solidFill>
                  <a:prstClr val="black"/>
                </a:solidFill>
                <a:ea typeface="굴림" pitchFamily="50" charset="-127"/>
              </a:rPr>
              <a:t>[Tao </a:t>
            </a:r>
            <a:r>
              <a:rPr lang="en-US" altLang="ko-KR" sz="1600" dirty="0" smtClean="0">
                <a:solidFill>
                  <a:prstClr val="black"/>
                </a:solidFill>
                <a:ea typeface="굴림" pitchFamily="50" charset="-127"/>
              </a:rPr>
              <a:t>Han, Chonggang Wang, </a:t>
            </a:r>
            <a:r>
              <a:rPr lang="en-US" altLang="ko-KR" sz="1600" dirty="0">
                <a:solidFill>
                  <a:prstClr val="black"/>
                </a:solidFill>
                <a:ea typeface="굴림" pitchFamily="50" charset="-127"/>
              </a:rPr>
              <a:t>Qing Li, Hongkun </a:t>
            </a:r>
            <a:r>
              <a:rPr lang="en-US" altLang="ko-KR" sz="1600" dirty="0" smtClean="0">
                <a:solidFill>
                  <a:prstClr val="black"/>
                </a:solidFill>
                <a:ea typeface="굴림" pitchFamily="50" charset="-127"/>
              </a:rPr>
              <a:t>Li, Zhuo Chen]</a:t>
            </a:r>
            <a:endParaRPr lang="en-US" altLang="ko-KR" sz="1600" baseline="30000" dirty="0" smtClean="0">
              <a:solidFill>
                <a:prstClr val="black"/>
              </a:solidFill>
              <a:ea typeface="굴림" pitchFamily="50" charset="-127"/>
            </a:endParaRPr>
          </a:p>
          <a:p>
            <a:pPr>
              <a:defRPr/>
            </a:pPr>
            <a:r>
              <a:rPr lang="en-US" altLang="ko-KR" sz="1600" dirty="0" smtClean="0">
                <a:solidFill>
                  <a:prstClr val="black"/>
                </a:solidFill>
                <a:ea typeface="굴림" pitchFamily="50" charset="-127"/>
              </a:rPr>
              <a:t>Company [InterDigital Communications Corporation]</a:t>
            </a:r>
          </a:p>
          <a:p>
            <a:pPr>
              <a:defRPr/>
            </a:pPr>
            <a:r>
              <a:rPr lang="en-US" altLang="ko-KR" sz="1600" dirty="0" smtClean="0">
                <a:solidFill>
                  <a:prstClr val="black"/>
                </a:solidFill>
                <a:ea typeface="굴림" pitchFamily="50" charset="-127"/>
              </a:rPr>
              <a:t>Address [781 Third Avenue, King of Prussia, PA 19406-1409, USA] </a:t>
            </a:r>
          </a:p>
          <a:p>
            <a:pPr>
              <a:defRPr/>
            </a:pPr>
            <a:r>
              <a:rPr lang="en-US" altLang="ko-KR" sz="1600" dirty="0" smtClean="0">
                <a:solidFill>
                  <a:prstClr val="black"/>
                </a:solidFill>
                <a:ea typeface="굴림" pitchFamily="50" charset="-127"/>
              </a:rPr>
              <a:t>Voice:[610-878-5695], FAX: [610-878-7885], E-Mail:[Qing.Li@InterDigital.com]</a:t>
            </a:r>
          </a:p>
          <a:p>
            <a:pPr>
              <a:spcBef>
                <a:spcPts val="600"/>
              </a:spcBef>
              <a:spcAft>
                <a:spcPts val="600"/>
              </a:spcAft>
              <a:defRPr/>
            </a:pPr>
            <a:r>
              <a:rPr lang="en-US" altLang="ko-KR" sz="1600" b="1" dirty="0" smtClean="0">
                <a:solidFill>
                  <a:prstClr val="black"/>
                </a:solidFill>
                <a:ea typeface="굴림" pitchFamily="50" charset="-127"/>
              </a:rPr>
              <a:t>Re:</a:t>
            </a:r>
            <a:r>
              <a:rPr lang="en-US" altLang="ko-KR" sz="1600" dirty="0" smtClean="0">
                <a:solidFill>
                  <a:prstClr val="black"/>
                </a:solidFill>
                <a:ea typeface="굴림" pitchFamily="50" charset="-127"/>
              </a:rPr>
              <a:t> [ Call for Final Contributions]</a:t>
            </a:r>
          </a:p>
          <a:p>
            <a:pPr>
              <a:spcBef>
                <a:spcPts val="600"/>
              </a:spcBef>
              <a:spcAft>
                <a:spcPts val="600"/>
              </a:spcAft>
              <a:defRPr/>
            </a:pPr>
            <a:r>
              <a:rPr lang="en-US" altLang="ko-KR" sz="1600" b="1" dirty="0" smtClean="0">
                <a:solidFill>
                  <a:prstClr val="black"/>
                </a:solidFill>
                <a:ea typeface="굴림" pitchFamily="50" charset="-127"/>
              </a:rPr>
              <a:t>Abstract:</a:t>
            </a:r>
            <a:r>
              <a:rPr lang="en-US" altLang="ko-KR" sz="1600" dirty="0" smtClean="0">
                <a:solidFill>
                  <a:prstClr val="black"/>
                </a:solidFill>
                <a:ea typeface="굴림" pitchFamily="50" charset="-127"/>
              </a:rPr>
              <a:t>	[This document presents Multi-hop Peering schemes for 802.15.8 TG]</a:t>
            </a:r>
          </a:p>
          <a:p>
            <a:pPr>
              <a:spcBef>
                <a:spcPts val="600"/>
              </a:spcBef>
              <a:spcAft>
                <a:spcPts val="600"/>
              </a:spcAft>
              <a:defRPr/>
            </a:pPr>
            <a:r>
              <a:rPr lang="en-US" altLang="ko-KR" sz="1600" b="1" dirty="0" smtClean="0">
                <a:solidFill>
                  <a:prstClr val="black"/>
                </a:solidFill>
                <a:ea typeface="굴림" pitchFamily="50" charset="-127"/>
              </a:rPr>
              <a:t>Purpose:</a:t>
            </a:r>
            <a:r>
              <a:rPr lang="en-US" altLang="ko-KR" sz="1600" dirty="0" smtClean="0">
                <a:solidFill>
                  <a:prstClr val="black"/>
                </a:solidFill>
                <a:ea typeface="굴림" pitchFamily="50" charset="-127"/>
              </a:rPr>
              <a:t>	[To discuss technical feasibility of the proposed Multi-hop Peering schemes for 802.15.8 TG]</a:t>
            </a:r>
          </a:p>
          <a:p>
            <a:pPr>
              <a:defRPr/>
            </a:pPr>
            <a:endParaRPr lang="en-US" altLang="ko-KR" sz="1600" b="1" dirty="0" smtClean="0">
              <a:solidFill>
                <a:prstClr val="black"/>
              </a:solidFill>
              <a:ea typeface="굴림" pitchFamily="50" charset="-127"/>
              <a:cs typeface="Times New Roman" pitchFamily="18" charset="0"/>
            </a:endParaRPr>
          </a:p>
          <a:p>
            <a:pPr>
              <a:defRPr/>
            </a:pPr>
            <a:r>
              <a:rPr lang="en-US" altLang="ko-KR" sz="1600" b="1" dirty="0" smtClean="0">
                <a:solidFill>
                  <a:prstClr val="black"/>
                </a:solidFill>
                <a:ea typeface="굴림" pitchFamily="50" charset="-127"/>
                <a:cs typeface="Times New Roman" pitchFamily="18" charset="0"/>
              </a:rPr>
              <a:t>Notice:</a:t>
            </a:r>
            <a:r>
              <a:rPr lang="en-US" altLang="ko-KR" sz="1600" dirty="0" smtClean="0">
                <a:solidFill>
                  <a:prstClr val="black"/>
                </a:solidFill>
                <a:ea typeface="굴림" pitchFamily="50" charset="-127"/>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ko-KR" sz="1600" b="1" dirty="0" smtClean="0">
                <a:solidFill>
                  <a:prstClr val="black"/>
                </a:solidFill>
                <a:ea typeface="굴림" pitchFamily="50" charset="-127"/>
                <a:cs typeface="Times New Roman" pitchFamily="18" charset="0"/>
              </a:rPr>
              <a:t>Release:</a:t>
            </a:r>
            <a:r>
              <a:rPr lang="en-US" altLang="ko-KR" sz="1600" dirty="0" smtClean="0">
                <a:solidFill>
                  <a:prstClr val="black"/>
                </a:solidFill>
                <a:ea typeface="굴림" pitchFamily="50" charset="-127"/>
                <a:cs typeface="Times New Roman" pitchFamily="18" charset="0"/>
              </a:rPr>
              <a:t> The contributor acknowledges and accepts that this contribution becomes the property of IEEE and may be made publicly available by P802.15.	</a:t>
            </a:r>
            <a:endParaRPr lang="en-US" altLang="ko-KR" sz="1600" dirty="0">
              <a:solidFill>
                <a:prstClr val="black"/>
              </a:solidFill>
              <a:ea typeface="굴림" pitchFamily="50" charset="-127"/>
              <a:cs typeface="Times New Roman" pitchFamily="18" charset="0"/>
            </a:endParaRPr>
          </a:p>
        </p:txBody>
      </p:sp>
    </p:spTree>
    <p:extLst>
      <p:ext uri="{BB962C8B-B14F-4D97-AF65-F5344CB8AC3E}">
        <p14:creationId xmlns:p14="http://schemas.microsoft.com/office/powerpoint/2010/main" val="1254945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944562"/>
          </a:xfrm>
        </p:spPr>
        <p:txBody>
          <a:bodyPr>
            <a:normAutofit/>
          </a:bodyPr>
          <a:lstStyle/>
          <a:p>
            <a:r>
              <a:rPr lang="en-US" dirty="0" smtClean="0"/>
              <a:t>Multi-Hop Many-to-One Peering (1/2)</a:t>
            </a:r>
            <a:endParaRPr lang="en-US" dirty="0"/>
          </a:p>
        </p:txBody>
      </p:sp>
      <p:sp>
        <p:nvSpPr>
          <p:cNvPr id="3" name="Content Placeholder 2"/>
          <p:cNvSpPr>
            <a:spLocks noGrp="1"/>
          </p:cNvSpPr>
          <p:nvPr>
            <p:ph idx="1"/>
          </p:nvPr>
        </p:nvSpPr>
        <p:spPr>
          <a:xfrm>
            <a:off x="76200" y="1371600"/>
            <a:ext cx="9067800" cy="4449763"/>
          </a:xfrm>
        </p:spPr>
        <p:txBody>
          <a:bodyPr>
            <a:normAutofit/>
          </a:bodyPr>
          <a:lstStyle/>
          <a:p>
            <a:pPr>
              <a:buClr>
                <a:srgbClr val="00B0F0"/>
              </a:buClr>
              <a:defRPr/>
            </a:pPr>
            <a:r>
              <a:rPr lang="en-US" sz="2800" dirty="0" smtClean="0">
                <a:ea typeface="Calibri"/>
              </a:rPr>
              <a:t>Multi-Hop Many-to-One Peering Use Case: Conference Meeting</a:t>
            </a:r>
            <a:endParaRPr lang="en-US" sz="2800" dirty="0">
              <a:ea typeface="Calibri"/>
            </a:endParaRPr>
          </a:p>
        </p:txBody>
      </p:sp>
      <p:sp>
        <p:nvSpPr>
          <p:cNvPr id="4" name="TextBox 3"/>
          <p:cNvSpPr txBox="1"/>
          <p:nvPr/>
        </p:nvSpPr>
        <p:spPr>
          <a:xfrm>
            <a:off x="4419600" y="2204859"/>
            <a:ext cx="4572000" cy="3662541"/>
          </a:xfrm>
          <a:prstGeom prst="rect">
            <a:avLst/>
          </a:prstGeom>
          <a:noFill/>
        </p:spPr>
        <p:txBody>
          <a:bodyPr wrap="square" rtlCol="0">
            <a:spAutoFit/>
          </a:bodyPr>
          <a:lstStyle/>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All PDs have Device-level </a:t>
            </a:r>
            <a:r>
              <a:rPr lang="en-US" sz="2000" dirty="0">
                <a:cs typeface="Arial" pitchFamily="34" charset="0"/>
              </a:rPr>
              <a:t>P</a:t>
            </a:r>
            <a:r>
              <a:rPr lang="en-US" sz="2000" dirty="0" smtClean="0">
                <a:cs typeface="Arial" pitchFamily="34" charset="0"/>
              </a:rPr>
              <a:t>eering.</a:t>
            </a:r>
          </a:p>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PD A-C aims to join PD Z who is hosting a conference meeting.</a:t>
            </a:r>
          </a:p>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PD A-C achieves the Application-level </a:t>
            </a:r>
            <a:r>
              <a:rPr lang="en-US" sz="2000" dirty="0">
                <a:cs typeface="Arial" pitchFamily="34" charset="0"/>
              </a:rPr>
              <a:t>P</a:t>
            </a:r>
            <a:r>
              <a:rPr lang="en-US" sz="2000" dirty="0" smtClean="0">
                <a:cs typeface="Arial" pitchFamily="34" charset="0"/>
              </a:rPr>
              <a:t>eering </a:t>
            </a:r>
            <a:r>
              <a:rPr lang="en-US" sz="2000" dirty="0">
                <a:cs typeface="Arial" pitchFamily="34" charset="0"/>
              </a:rPr>
              <a:t>with </a:t>
            </a:r>
            <a:r>
              <a:rPr lang="en-US" sz="2000" dirty="0" smtClean="0">
                <a:cs typeface="Arial" pitchFamily="34" charset="0"/>
              </a:rPr>
              <a:t>PD Z </a:t>
            </a:r>
            <a:r>
              <a:rPr lang="en-US" sz="2000" dirty="0">
                <a:cs typeface="Arial" pitchFamily="34" charset="0"/>
              </a:rPr>
              <a:t>using multi-hop </a:t>
            </a:r>
            <a:r>
              <a:rPr lang="en-US" sz="2000" dirty="0" smtClean="0">
                <a:cs typeface="Arial" pitchFamily="34" charset="0"/>
              </a:rPr>
              <a:t>many-to-one </a:t>
            </a:r>
            <a:r>
              <a:rPr lang="en-US" sz="2000" dirty="0">
                <a:cs typeface="Arial" pitchFamily="34" charset="0"/>
              </a:rPr>
              <a:t>peering </a:t>
            </a:r>
            <a:r>
              <a:rPr lang="en-US" sz="2000" dirty="0" smtClean="0">
                <a:cs typeface="Arial" pitchFamily="34" charset="0"/>
              </a:rPr>
              <a:t>using PD R </a:t>
            </a:r>
            <a:r>
              <a:rPr lang="en-US" sz="2000" dirty="0">
                <a:cs typeface="Arial" pitchFamily="34" charset="0"/>
              </a:rPr>
              <a:t>as an </a:t>
            </a:r>
            <a:r>
              <a:rPr lang="en-US" sz="2000" dirty="0" smtClean="0">
                <a:cs typeface="Arial" pitchFamily="34" charset="0"/>
              </a:rPr>
              <a:t>Hopper. </a:t>
            </a:r>
          </a:p>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PD R aggregates and relays the Peering </a:t>
            </a:r>
            <a:r>
              <a:rPr lang="en-US" sz="2000" dirty="0">
                <a:cs typeface="Arial" pitchFamily="34" charset="0"/>
              </a:rPr>
              <a:t>R</a:t>
            </a:r>
            <a:r>
              <a:rPr lang="en-US" sz="2000" dirty="0" smtClean="0">
                <a:cs typeface="Arial" pitchFamily="34" charset="0"/>
              </a:rPr>
              <a:t>equest from PD A-C, and multicasts the Peering </a:t>
            </a:r>
            <a:r>
              <a:rPr lang="en-US" sz="2000" dirty="0">
                <a:cs typeface="Arial" pitchFamily="34" charset="0"/>
              </a:rPr>
              <a:t>R</a:t>
            </a:r>
            <a:r>
              <a:rPr lang="en-US" sz="2000" dirty="0" smtClean="0">
                <a:cs typeface="Arial" pitchFamily="34" charset="0"/>
              </a:rPr>
              <a:t>esponses from PD Z</a:t>
            </a:r>
            <a:r>
              <a:rPr lang="en-US" sz="2000" dirty="0">
                <a:cs typeface="Arial" pitchFamily="34" charset="0"/>
              </a:rPr>
              <a:t> </a:t>
            </a:r>
            <a:r>
              <a:rPr lang="en-US" sz="2000" dirty="0" smtClean="0">
                <a:cs typeface="Arial" pitchFamily="34" charset="0"/>
              </a:rPr>
              <a:t>to PD A-C.</a:t>
            </a:r>
            <a:endParaRPr lang="en-US" sz="2000" dirty="0">
              <a:cs typeface="Arial" pitchFamily="34"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08427477"/>
              </p:ext>
            </p:extLst>
          </p:nvPr>
        </p:nvGraphicFramePr>
        <p:xfrm>
          <a:off x="381000" y="2204859"/>
          <a:ext cx="4419600" cy="4105275"/>
        </p:xfrm>
        <a:graphic>
          <a:graphicData uri="http://schemas.openxmlformats.org/presentationml/2006/ole">
            <mc:AlternateContent xmlns:mc="http://schemas.openxmlformats.org/markup-compatibility/2006">
              <mc:Choice xmlns:v="urn:schemas-microsoft-com:vml" Requires="v">
                <p:oleObj spid="_x0000_s35915" name="Visio" r:id="rId4" imgW="3879052" imgH="4104888" progId="Visio.Drawing.11">
                  <p:embed/>
                </p:oleObj>
              </mc:Choice>
              <mc:Fallback>
                <p:oleObj name="Visio" r:id="rId4" imgW="3879052" imgH="4104888" progId="Visio.Drawing.11">
                  <p:embed/>
                  <p:pic>
                    <p:nvPicPr>
                      <p:cNvPr id="0" name=""/>
                      <p:cNvPicPr/>
                      <p:nvPr/>
                    </p:nvPicPr>
                    <p:blipFill>
                      <a:blip r:embed="rId5"/>
                      <a:stretch>
                        <a:fillRect/>
                      </a:stretch>
                    </p:blipFill>
                    <p:spPr>
                      <a:xfrm>
                        <a:off x="381000" y="2204859"/>
                        <a:ext cx="4419600" cy="4105275"/>
                      </a:xfrm>
                      <a:prstGeom prst="rect">
                        <a:avLst/>
                      </a:prstGeom>
                    </p:spPr>
                  </p:pic>
                </p:oleObj>
              </mc:Fallback>
            </mc:AlternateContent>
          </a:graphicData>
        </a:graphic>
      </p:graphicFrame>
    </p:spTree>
    <p:extLst>
      <p:ext uri="{BB962C8B-B14F-4D97-AF65-F5344CB8AC3E}">
        <p14:creationId xmlns:p14="http://schemas.microsoft.com/office/powerpoint/2010/main" val="3805787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Multi-Hop Many-to-One Peering (2/2)</a:t>
            </a:r>
            <a:endParaRPr lang="en-US" sz="3600" dirty="0"/>
          </a:p>
        </p:txBody>
      </p:sp>
      <p:sp>
        <p:nvSpPr>
          <p:cNvPr id="3" name="Content Placeholder 2"/>
          <p:cNvSpPr>
            <a:spLocks noGrp="1"/>
          </p:cNvSpPr>
          <p:nvPr>
            <p:ph idx="1"/>
          </p:nvPr>
        </p:nvSpPr>
        <p:spPr>
          <a:xfrm>
            <a:off x="228600" y="1447800"/>
            <a:ext cx="8686800" cy="4525963"/>
          </a:xfrm>
        </p:spPr>
        <p:txBody>
          <a:bodyPr>
            <a:normAutofit/>
          </a:bodyPr>
          <a:lstStyle/>
          <a:p>
            <a:pPr>
              <a:buClr>
                <a:srgbClr val="00B0F0"/>
              </a:buClr>
              <a:defRPr/>
            </a:pPr>
            <a:r>
              <a:rPr lang="en-US" sz="2400" dirty="0" smtClean="0">
                <a:ea typeface="Calibri"/>
              </a:rPr>
              <a:t>Multi-Hop Many-to-One </a:t>
            </a:r>
            <a:r>
              <a:rPr lang="en-US" sz="2400" dirty="0">
                <a:ea typeface="Calibri"/>
              </a:rPr>
              <a:t>P</a:t>
            </a:r>
            <a:r>
              <a:rPr lang="en-US" sz="2400" dirty="0" smtClean="0">
                <a:ea typeface="Calibri"/>
              </a:rPr>
              <a:t>eering</a:t>
            </a:r>
          </a:p>
          <a:p>
            <a:pPr lvl="1">
              <a:buClr>
                <a:srgbClr val="00B0F0"/>
              </a:buClr>
              <a:defRPr/>
            </a:pPr>
            <a:r>
              <a:rPr lang="en-US" sz="2000" dirty="0" smtClean="0">
                <a:ea typeface="Calibri"/>
              </a:rPr>
              <a:t>PD A-C requests Application-level </a:t>
            </a:r>
            <a:r>
              <a:rPr lang="en-US" sz="2000" dirty="0">
                <a:ea typeface="Calibri"/>
              </a:rPr>
              <a:t>P</a:t>
            </a:r>
            <a:r>
              <a:rPr lang="en-US" sz="2000" dirty="0" smtClean="0">
                <a:ea typeface="Calibri"/>
              </a:rPr>
              <a:t>eering with PD Z.</a:t>
            </a:r>
          </a:p>
          <a:p>
            <a:pPr lvl="1">
              <a:buClr>
                <a:srgbClr val="00B0F0"/>
              </a:buClr>
              <a:defRPr/>
            </a:pPr>
            <a:r>
              <a:rPr lang="en-US" sz="2000" dirty="0" smtClean="0">
                <a:ea typeface="Calibri"/>
              </a:rPr>
              <a:t>PD </a:t>
            </a:r>
            <a:r>
              <a:rPr lang="en-US" sz="2000" dirty="0">
                <a:ea typeface="Calibri"/>
              </a:rPr>
              <a:t>R </a:t>
            </a:r>
            <a:r>
              <a:rPr lang="en-US" sz="2000" dirty="0" smtClean="0">
                <a:ea typeface="Calibri"/>
              </a:rPr>
              <a:t>aggregates the requests and forward the aggregated request to PD Z.</a:t>
            </a:r>
            <a:endParaRPr lang="en-US" sz="2000" dirty="0">
              <a:ea typeface="Calibri"/>
            </a:endParaRPr>
          </a:p>
          <a:p>
            <a:pPr lvl="1">
              <a:buClr>
                <a:srgbClr val="00B0F0"/>
              </a:buClr>
              <a:defRPr/>
            </a:pPr>
            <a:r>
              <a:rPr lang="en-US" sz="2000" dirty="0" smtClean="0">
                <a:ea typeface="Calibri"/>
              </a:rPr>
              <a:t>PD </a:t>
            </a:r>
            <a:r>
              <a:rPr lang="en-US" sz="2000" dirty="0">
                <a:ea typeface="Calibri"/>
              </a:rPr>
              <a:t>R </a:t>
            </a:r>
            <a:r>
              <a:rPr lang="en-US" sz="2000" dirty="0" smtClean="0">
                <a:ea typeface="Calibri"/>
              </a:rPr>
              <a:t>multicasts the Peering </a:t>
            </a:r>
            <a:r>
              <a:rPr lang="en-US" sz="2000" dirty="0">
                <a:ea typeface="Calibri"/>
              </a:rPr>
              <a:t>R</a:t>
            </a:r>
            <a:r>
              <a:rPr lang="en-US" sz="2000" dirty="0" smtClean="0">
                <a:ea typeface="Calibri"/>
              </a:rPr>
              <a:t>esponses </a:t>
            </a:r>
            <a:r>
              <a:rPr lang="en-US" sz="2000" dirty="0">
                <a:ea typeface="Calibri"/>
              </a:rPr>
              <a:t>from </a:t>
            </a:r>
            <a:r>
              <a:rPr lang="en-US" sz="2000" dirty="0" smtClean="0">
                <a:ea typeface="Calibri"/>
              </a:rPr>
              <a:t>PD Z </a:t>
            </a:r>
            <a:r>
              <a:rPr lang="en-US" sz="2000" dirty="0">
                <a:ea typeface="Calibri"/>
              </a:rPr>
              <a:t>and </a:t>
            </a:r>
            <a:r>
              <a:rPr lang="en-US" sz="2000" dirty="0" smtClean="0">
                <a:ea typeface="Calibri"/>
              </a:rPr>
              <a:t>forward to PD A-C.</a:t>
            </a:r>
          </a:p>
          <a:p>
            <a:pPr lvl="1">
              <a:buClr>
                <a:srgbClr val="00B0F0"/>
              </a:buClr>
              <a:defRPr/>
            </a:pPr>
            <a:r>
              <a:rPr lang="en-US" sz="2000" dirty="0" smtClean="0">
                <a:ea typeface="Calibri"/>
              </a:rPr>
              <a:t>PD R has Device-level Peering with PD A-C and PD Z.</a:t>
            </a:r>
            <a:endParaRPr lang="en-US" sz="2000" dirty="0">
              <a:ea typeface="Calibri"/>
            </a:endParaRPr>
          </a:p>
          <a:p>
            <a:pPr lvl="1">
              <a:buClr>
                <a:srgbClr val="00B0F0"/>
              </a:buClr>
              <a:defRPr/>
            </a:pPr>
            <a:endParaRPr lang="en-US" sz="2400" dirty="0">
              <a:ea typeface="Calibri"/>
            </a:endParaRPr>
          </a:p>
        </p:txBody>
      </p:sp>
      <p:sp>
        <p:nvSpPr>
          <p:cNvPr id="4"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781457320"/>
              </p:ext>
            </p:extLst>
          </p:nvPr>
        </p:nvGraphicFramePr>
        <p:xfrm>
          <a:off x="990600" y="3657600"/>
          <a:ext cx="7239000" cy="2539306"/>
        </p:xfrm>
        <a:graphic>
          <a:graphicData uri="http://schemas.openxmlformats.org/presentationml/2006/ole">
            <mc:AlternateContent xmlns:mc="http://schemas.openxmlformats.org/markup-compatibility/2006">
              <mc:Choice xmlns:v="urn:schemas-microsoft-com:vml" Requires="v">
                <p:oleObj spid="_x0000_s36942" name="Visio" r:id="rId4" imgW="9765468" imgH="3424837" progId="Visio.Drawing.11">
                  <p:embed/>
                </p:oleObj>
              </mc:Choice>
              <mc:Fallback>
                <p:oleObj name="Visio" r:id="rId4" imgW="9765468" imgH="3424837" progId="Visio.Drawing.11">
                  <p:embed/>
                  <p:pic>
                    <p:nvPicPr>
                      <p:cNvPr id="0" name=""/>
                      <p:cNvPicPr/>
                      <p:nvPr/>
                    </p:nvPicPr>
                    <p:blipFill>
                      <a:blip r:embed="rId5"/>
                      <a:stretch>
                        <a:fillRect/>
                      </a:stretch>
                    </p:blipFill>
                    <p:spPr>
                      <a:xfrm>
                        <a:off x="990600" y="3657600"/>
                        <a:ext cx="7239000" cy="2539306"/>
                      </a:xfrm>
                      <a:prstGeom prst="rect">
                        <a:avLst/>
                      </a:prstGeom>
                    </p:spPr>
                  </p:pic>
                </p:oleObj>
              </mc:Fallback>
            </mc:AlternateContent>
          </a:graphicData>
        </a:graphic>
      </p:graphicFrame>
    </p:spTree>
    <p:extLst>
      <p:ext uri="{BB962C8B-B14F-4D97-AF65-F5344CB8AC3E}">
        <p14:creationId xmlns:p14="http://schemas.microsoft.com/office/powerpoint/2010/main" val="2502784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Multi-Hop Peering Update</a:t>
            </a:r>
            <a:endParaRPr lang="en-US" sz="3600" dirty="0"/>
          </a:p>
        </p:txBody>
      </p:sp>
      <p:sp>
        <p:nvSpPr>
          <p:cNvPr id="3" name="Content Placeholder 2"/>
          <p:cNvSpPr>
            <a:spLocks noGrp="1"/>
          </p:cNvSpPr>
          <p:nvPr>
            <p:ph idx="1"/>
          </p:nvPr>
        </p:nvSpPr>
        <p:spPr>
          <a:xfrm>
            <a:off x="304800" y="1600200"/>
            <a:ext cx="8458200" cy="4525963"/>
          </a:xfrm>
        </p:spPr>
        <p:txBody>
          <a:bodyPr>
            <a:normAutofit/>
          </a:bodyPr>
          <a:lstStyle/>
          <a:p>
            <a:pPr>
              <a:buClr>
                <a:srgbClr val="00B0F0"/>
              </a:buClr>
              <a:defRPr/>
            </a:pPr>
            <a:r>
              <a:rPr lang="en-US" sz="2800" dirty="0" smtClean="0">
                <a:ea typeface="Calibri"/>
              </a:rPr>
              <a:t>Multi-Hop Peering Update</a:t>
            </a:r>
          </a:p>
          <a:p>
            <a:pPr lvl="1">
              <a:buClr>
                <a:srgbClr val="00B0F0"/>
              </a:buClr>
              <a:defRPr/>
            </a:pPr>
            <a:r>
              <a:rPr lang="en-US" sz="2400" dirty="0" smtClean="0">
                <a:ea typeface="Calibri"/>
              </a:rPr>
              <a:t>PD A requests Peering </a:t>
            </a:r>
            <a:r>
              <a:rPr lang="en-US" sz="2400" dirty="0">
                <a:ea typeface="Calibri"/>
              </a:rPr>
              <a:t>U</a:t>
            </a:r>
            <a:r>
              <a:rPr lang="en-US" sz="2400" dirty="0" smtClean="0">
                <a:ea typeface="Calibri"/>
              </a:rPr>
              <a:t>pdate with PD B.</a:t>
            </a:r>
          </a:p>
          <a:p>
            <a:pPr lvl="1">
              <a:buClr>
                <a:srgbClr val="00B0F0"/>
              </a:buClr>
              <a:defRPr/>
            </a:pPr>
            <a:r>
              <a:rPr lang="en-US" sz="2400" dirty="0" smtClean="0">
                <a:ea typeface="Calibri"/>
              </a:rPr>
              <a:t>PD </a:t>
            </a:r>
            <a:r>
              <a:rPr lang="en-US" sz="2400" dirty="0">
                <a:ea typeface="Calibri"/>
              </a:rPr>
              <a:t>R </a:t>
            </a:r>
            <a:r>
              <a:rPr lang="en-US" sz="2400" dirty="0" smtClean="0">
                <a:ea typeface="Calibri"/>
              </a:rPr>
              <a:t>forwards </a:t>
            </a:r>
            <a:r>
              <a:rPr lang="en-US" sz="2400" dirty="0">
                <a:ea typeface="Calibri"/>
              </a:rPr>
              <a:t>Peering </a:t>
            </a:r>
            <a:r>
              <a:rPr lang="en-US" sz="2400" dirty="0" smtClean="0">
                <a:ea typeface="Calibri"/>
              </a:rPr>
              <a:t>Update Request </a:t>
            </a:r>
            <a:r>
              <a:rPr lang="en-US" sz="2400" dirty="0">
                <a:ea typeface="Calibri"/>
              </a:rPr>
              <a:t>and Peering </a:t>
            </a:r>
            <a:r>
              <a:rPr lang="en-US" sz="2400" dirty="0" smtClean="0">
                <a:ea typeface="Calibri"/>
              </a:rPr>
              <a:t>Update Response for PD A and PD B.</a:t>
            </a:r>
          </a:p>
          <a:p>
            <a:pPr lvl="1">
              <a:buClr>
                <a:srgbClr val="00B0F0"/>
              </a:buClr>
              <a:defRPr/>
            </a:pPr>
            <a:r>
              <a:rPr lang="en-US" sz="2400" dirty="0" smtClean="0">
                <a:ea typeface="Calibri"/>
              </a:rPr>
              <a:t>PD R has Device-level </a:t>
            </a:r>
            <a:r>
              <a:rPr lang="en-US" sz="2400" dirty="0">
                <a:ea typeface="Calibri"/>
              </a:rPr>
              <a:t>P</a:t>
            </a:r>
            <a:r>
              <a:rPr lang="en-US" sz="2400" dirty="0" smtClean="0">
                <a:ea typeface="Calibri"/>
              </a:rPr>
              <a:t>eering with PD A and B.</a:t>
            </a:r>
            <a:endParaRPr lang="en-US" sz="2400" dirty="0">
              <a:ea typeface="Calibri"/>
            </a:endParaRPr>
          </a:p>
          <a:p>
            <a:pPr lvl="1">
              <a:buClr>
                <a:srgbClr val="00B0F0"/>
              </a:buClr>
              <a:defRPr/>
            </a:pPr>
            <a:endParaRPr lang="en-US" sz="2400" dirty="0">
              <a:ea typeface="Calibri"/>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50938389"/>
              </p:ext>
            </p:extLst>
          </p:nvPr>
        </p:nvGraphicFramePr>
        <p:xfrm>
          <a:off x="959048" y="4191000"/>
          <a:ext cx="7270552" cy="1752600"/>
        </p:xfrm>
        <a:graphic>
          <a:graphicData uri="http://schemas.openxmlformats.org/presentationml/2006/ole">
            <mc:AlternateContent xmlns:mc="http://schemas.openxmlformats.org/markup-compatibility/2006">
              <mc:Choice xmlns:v="urn:schemas-microsoft-com:vml" Requires="v">
                <p:oleObj spid="_x0000_s27774" name="Visio" r:id="rId4" imgW="5076134" imgH="1203664" progId="Visio.Drawing.11">
                  <p:embed/>
                </p:oleObj>
              </mc:Choice>
              <mc:Fallback>
                <p:oleObj name="Visio" r:id="rId4" imgW="5076134" imgH="1203664" progId="Visio.Drawing.11">
                  <p:embed/>
                  <p:pic>
                    <p:nvPicPr>
                      <p:cNvPr id="0" name=""/>
                      <p:cNvPicPr>
                        <a:picLocks noChangeAspect="1" noChangeArrowheads="1"/>
                      </p:cNvPicPr>
                      <p:nvPr/>
                    </p:nvPicPr>
                    <p:blipFill>
                      <a:blip r:embed="rId5"/>
                      <a:srcRect/>
                      <a:stretch>
                        <a:fillRect/>
                      </a:stretch>
                    </p:blipFill>
                    <p:spPr bwMode="auto">
                      <a:xfrm>
                        <a:off x="959048" y="4191000"/>
                        <a:ext cx="7270552" cy="1752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3262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Multi-Hop Peering Update Use Case</a:t>
            </a:r>
            <a:endParaRPr lang="en-US" sz="3600" dirty="0"/>
          </a:p>
        </p:txBody>
      </p:sp>
      <p:sp>
        <p:nvSpPr>
          <p:cNvPr id="3" name="Content Placeholder 2"/>
          <p:cNvSpPr>
            <a:spLocks noGrp="1"/>
          </p:cNvSpPr>
          <p:nvPr>
            <p:ph idx="1"/>
          </p:nvPr>
        </p:nvSpPr>
        <p:spPr>
          <a:xfrm>
            <a:off x="152400" y="1447800"/>
            <a:ext cx="8839200" cy="4525963"/>
          </a:xfrm>
        </p:spPr>
        <p:txBody>
          <a:bodyPr>
            <a:normAutofit/>
          </a:bodyPr>
          <a:lstStyle/>
          <a:p>
            <a:pPr>
              <a:buClr>
                <a:srgbClr val="00B0F0"/>
              </a:buClr>
              <a:defRPr/>
            </a:pPr>
            <a:r>
              <a:rPr lang="en-US" sz="2800" dirty="0" smtClean="0">
                <a:ea typeface="Calibri"/>
              </a:rPr>
              <a:t>Multi-Hop Peering Update: Update Association Lifetime</a:t>
            </a:r>
          </a:p>
          <a:p>
            <a:pPr lvl="1">
              <a:buClr>
                <a:srgbClr val="00B0F0"/>
              </a:buClr>
              <a:defRPr/>
            </a:pPr>
            <a:endParaRPr lang="en-US" sz="2400" dirty="0">
              <a:ea typeface="Calibri"/>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4953000" y="2376368"/>
            <a:ext cx="4038600" cy="3262432"/>
          </a:xfrm>
          <a:prstGeom prst="rect">
            <a:avLst/>
          </a:prstGeom>
          <a:noFill/>
        </p:spPr>
        <p:txBody>
          <a:bodyPr wrap="square" rtlCol="0">
            <a:spAutoFit/>
          </a:bodyPr>
          <a:lstStyle/>
          <a:p>
            <a:pPr marL="742950" lvl="1" indent="-285750">
              <a:spcBef>
                <a:spcPct val="20000"/>
              </a:spcBef>
              <a:buClr>
                <a:srgbClr val="00B0F0"/>
              </a:buClr>
              <a:buFont typeface="Arial" pitchFamily="34" charset="0"/>
              <a:buChar char="–"/>
              <a:defRPr/>
            </a:pPr>
            <a:r>
              <a:rPr lang="en-US" sz="2000" dirty="0">
                <a:ea typeface="Calibri"/>
              </a:rPr>
              <a:t>All PDs have </a:t>
            </a:r>
            <a:r>
              <a:rPr lang="en-US" sz="2000" dirty="0" smtClean="0">
                <a:ea typeface="Calibri"/>
              </a:rPr>
              <a:t>Device-level </a:t>
            </a:r>
            <a:r>
              <a:rPr lang="en-US" sz="2000" dirty="0">
                <a:ea typeface="Calibri"/>
              </a:rPr>
              <a:t>P</a:t>
            </a:r>
            <a:r>
              <a:rPr lang="en-US" sz="2000" dirty="0" smtClean="0">
                <a:ea typeface="Calibri"/>
              </a:rPr>
              <a:t>eering</a:t>
            </a:r>
            <a:r>
              <a:rPr lang="en-US" sz="2000" dirty="0">
                <a:ea typeface="Calibri"/>
              </a:rPr>
              <a:t>. </a:t>
            </a:r>
          </a:p>
          <a:p>
            <a:pPr marL="742950" lvl="1" indent="-285750">
              <a:spcBef>
                <a:spcPct val="20000"/>
              </a:spcBef>
              <a:buClr>
                <a:srgbClr val="00B0F0"/>
              </a:buClr>
              <a:buFont typeface="Arial" pitchFamily="34" charset="0"/>
              <a:buChar char="–"/>
              <a:defRPr/>
            </a:pPr>
            <a:r>
              <a:rPr lang="en-US" sz="2000" dirty="0">
                <a:ea typeface="Calibri"/>
              </a:rPr>
              <a:t>PD </a:t>
            </a:r>
            <a:r>
              <a:rPr lang="en-US" sz="2000" dirty="0" smtClean="0">
                <a:ea typeface="Calibri"/>
              </a:rPr>
              <a:t>B </a:t>
            </a:r>
            <a:r>
              <a:rPr lang="en-US" sz="2000" dirty="0">
                <a:ea typeface="Calibri"/>
              </a:rPr>
              <a:t>requests </a:t>
            </a:r>
            <a:r>
              <a:rPr lang="en-US" sz="2000" dirty="0" smtClean="0">
                <a:ea typeface="Calibri"/>
              </a:rPr>
              <a:t>Peering Update </a:t>
            </a:r>
            <a:r>
              <a:rPr lang="en-US" sz="2000" dirty="0">
                <a:ea typeface="Calibri"/>
              </a:rPr>
              <a:t>with PD </a:t>
            </a:r>
            <a:r>
              <a:rPr lang="en-US" sz="2000" dirty="0" smtClean="0">
                <a:ea typeface="Calibri"/>
              </a:rPr>
              <a:t>A to update association lifetime.</a:t>
            </a:r>
            <a:endParaRPr lang="en-US" sz="2000" dirty="0">
              <a:ea typeface="Calibri"/>
            </a:endParaRPr>
          </a:p>
          <a:p>
            <a:pPr marL="742950" lvl="1" indent="-285750">
              <a:spcBef>
                <a:spcPct val="20000"/>
              </a:spcBef>
              <a:buClr>
                <a:srgbClr val="00B0F0"/>
              </a:buClr>
              <a:buFont typeface="Arial" pitchFamily="34" charset="0"/>
              <a:buChar char="–"/>
              <a:defRPr/>
            </a:pPr>
            <a:r>
              <a:rPr lang="en-US" sz="2000" dirty="0" smtClean="0">
                <a:ea typeface="Calibri"/>
              </a:rPr>
              <a:t>PD R relays the Peering Update Request and the Peering Update Response for PD B and PD A, respectively.</a:t>
            </a:r>
            <a:endParaRPr lang="en-US" sz="2000" dirty="0">
              <a:ea typeface="Calibri"/>
            </a:endParaRP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07775244"/>
              </p:ext>
            </p:extLst>
          </p:nvPr>
        </p:nvGraphicFramePr>
        <p:xfrm>
          <a:off x="533400" y="2107346"/>
          <a:ext cx="4648200" cy="3800475"/>
        </p:xfrm>
        <a:graphic>
          <a:graphicData uri="http://schemas.openxmlformats.org/presentationml/2006/ole">
            <mc:AlternateContent xmlns:mc="http://schemas.openxmlformats.org/markup-compatibility/2006">
              <mc:Choice xmlns:v="urn:schemas-microsoft-com:vml" Requires="v">
                <p:oleObj spid="_x0000_s31831" name="Visio" r:id="rId4" imgW="4649684" imgH="3797960" progId="Visio.Drawing.11">
                  <p:embed/>
                </p:oleObj>
              </mc:Choice>
              <mc:Fallback>
                <p:oleObj name="Visio" r:id="rId4" imgW="4649684" imgH="3797960" progId="Visio.Drawing.11">
                  <p:embed/>
                  <p:pic>
                    <p:nvPicPr>
                      <p:cNvPr id="0" name="Object 1"/>
                      <p:cNvPicPr>
                        <a:picLocks noChangeAspect="1" noChangeArrowheads="1"/>
                      </p:cNvPicPr>
                      <p:nvPr/>
                    </p:nvPicPr>
                    <p:blipFill>
                      <a:blip r:embed="rId5"/>
                      <a:srcRect/>
                      <a:stretch>
                        <a:fillRect/>
                      </a:stretch>
                    </p:blipFill>
                    <p:spPr bwMode="auto">
                      <a:xfrm>
                        <a:off x="533400" y="2107346"/>
                        <a:ext cx="4648200" cy="380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2486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Multi-Hop De-Peering</a:t>
            </a:r>
            <a:endParaRPr lang="en-US" sz="3600" dirty="0"/>
          </a:p>
        </p:txBody>
      </p:sp>
      <p:sp>
        <p:nvSpPr>
          <p:cNvPr id="3" name="Content Placeholder 2"/>
          <p:cNvSpPr>
            <a:spLocks noGrp="1"/>
          </p:cNvSpPr>
          <p:nvPr>
            <p:ph idx="1"/>
          </p:nvPr>
        </p:nvSpPr>
        <p:spPr>
          <a:xfrm>
            <a:off x="304800" y="1600200"/>
            <a:ext cx="8458200" cy="4525963"/>
          </a:xfrm>
        </p:spPr>
        <p:txBody>
          <a:bodyPr>
            <a:normAutofit/>
          </a:bodyPr>
          <a:lstStyle/>
          <a:p>
            <a:pPr>
              <a:buClr>
                <a:srgbClr val="00B0F0"/>
              </a:buClr>
              <a:defRPr/>
            </a:pPr>
            <a:r>
              <a:rPr lang="en-US" sz="2800" dirty="0" smtClean="0">
                <a:ea typeface="Calibri"/>
              </a:rPr>
              <a:t>Multi-Hop De-peering:</a:t>
            </a:r>
          </a:p>
          <a:p>
            <a:pPr lvl="1">
              <a:buClr>
                <a:srgbClr val="00B0F0"/>
              </a:buClr>
              <a:defRPr/>
            </a:pPr>
            <a:r>
              <a:rPr lang="en-US" sz="2400" dirty="0" smtClean="0">
                <a:ea typeface="Calibri"/>
              </a:rPr>
              <a:t>PD A requests De-peering with PD B.</a:t>
            </a:r>
          </a:p>
          <a:p>
            <a:pPr lvl="1">
              <a:buClr>
                <a:srgbClr val="00B0F0"/>
              </a:buClr>
              <a:defRPr/>
            </a:pPr>
            <a:r>
              <a:rPr lang="en-US" sz="2400" dirty="0" smtClean="0">
                <a:ea typeface="Calibri"/>
              </a:rPr>
              <a:t>PD </a:t>
            </a:r>
            <a:r>
              <a:rPr lang="en-US" sz="2400" dirty="0">
                <a:ea typeface="Calibri"/>
              </a:rPr>
              <a:t>R </a:t>
            </a:r>
            <a:r>
              <a:rPr lang="en-US" sz="2400" dirty="0" smtClean="0">
                <a:ea typeface="Calibri"/>
              </a:rPr>
              <a:t>forwards De-peering Request </a:t>
            </a:r>
            <a:r>
              <a:rPr lang="en-US" sz="2400" dirty="0">
                <a:ea typeface="Calibri"/>
              </a:rPr>
              <a:t>and </a:t>
            </a:r>
            <a:r>
              <a:rPr lang="en-US" sz="2400" dirty="0" smtClean="0">
                <a:ea typeface="Calibri"/>
              </a:rPr>
              <a:t>De-peering Response for PD A and PD B.</a:t>
            </a:r>
          </a:p>
          <a:p>
            <a:pPr lvl="1">
              <a:buClr>
                <a:srgbClr val="00B0F0"/>
              </a:buClr>
              <a:defRPr/>
            </a:pPr>
            <a:r>
              <a:rPr lang="en-US" sz="2400" dirty="0" smtClean="0">
                <a:ea typeface="Calibri"/>
              </a:rPr>
              <a:t>PD R has Device-level </a:t>
            </a:r>
            <a:r>
              <a:rPr lang="en-US" sz="2400" dirty="0">
                <a:ea typeface="Calibri"/>
              </a:rPr>
              <a:t>P</a:t>
            </a:r>
            <a:r>
              <a:rPr lang="en-US" sz="2400" dirty="0" smtClean="0">
                <a:ea typeface="Calibri"/>
              </a:rPr>
              <a:t>eering with PD A and B.</a:t>
            </a:r>
            <a:endParaRPr lang="en-US" sz="2400" dirty="0">
              <a:ea typeface="Calibri"/>
            </a:endParaRPr>
          </a:p>
          <a:p>
            <a:pPr lvl="1">
              <a:buClr>
                <a:srgbClr val="00B0F0"/>
              </a:buClr>
              <a:defRPr/>
            </a:pPr>
            <a:endParaRPr lang="en-US" sz="2400" dirty="0">
              <a:ea typeface="Calibri"/>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652048034"/>
              </p:ext>
            </p:extLst>
          </p:nvPr>
        </p:nvGraphicFramePr>
        <p:xfrm>
          <a:off x="959048" y="4191000"/>
          <a:ext cx="7270552" cy="1752600"/>
        </p:xfrm>
        <a:graphic>
          <a:graphicData uri="http://schemas.openxmlformats.org/presentationml/2006/ole">
            <mc:AlternateContent xmlns:mc="http://schemas.openxmlformats.org/markup-compatibility/2006">
              <mc:Choice xmlns:v="urn:schemas-microsoft-com:vml" Requires="v">
                <p:oleObj spid="_x0000_s29821" name="Visio" r:id="rId4" imgW="5076134" imgH="1203664" progId="Visio.Drawing.11">
                  <p:embed/>
                </p:oleObj>
              </mc:Choice>
              <mc:Fallback>
                <p:oleObj name="Visio" r:id="rId4" imgW="5076134" imgH="1203664" progId="Visio.Drawing.11">
                  <p:embed/>
                  <p:pic>
                    <p:nvPicPr>
                      <p:cNvPr id="0" name=""/>
                      <p:cNvPicPr>
                        <a:picLocks noChangeAspect="1" noChangeArrowheads="1"/>
                      </p:cNvPicPr>
                      <p:nvPr/>
                    </p:nvPicPr>
                    <p:blipFill>
                      <a:blip r:embed="rId5"/>
                      <a:srcRect/>
                      <a:stretch>
                        <a:fillRect/>
                      </a:stretch>
                    </p:blipFill>
                    <p:spPr bwMode="auto">
                      <a:xfrm>
                        <a:off x="959048" y="4191000"/>
                        <a:ext cx="7270552" cy="1752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997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Multi-Hop </a:t>
            </a:r>
            <a:r>
              <a:rPr lang="en-US" sz="3600" dirty="0" smtClean="0"/>
              <a:t>De-Peering Use Case</a:t>
            </a:r>
            <a:endParaRPr lang="en-US" sz="3600" dirty="0"/>
          </a:p>
        </p:txBody>
      </p:sp>
      <p:sp>
        <p:nvSpPr>
          <p:cNvPr id="3" name="Content Placeholder 2"/>
          <p:cNvSpPr>
            <a:spLocks noGrp="1"/>
          </p:cNvSpPr>
          <p:nvPr>
            <p:ph idx="1"/>
          </p:nvPr>
        </p:nvSpPr>
        <p:spPr>
          <a:xfrm>
            <a:off x="152400" y="1447800"/>
            <a:ext cx="8839200" cy="4525963"/>
          </a:xfrm>
        </p:spPr>
        <p:txBody>
          <a:bodyPr>
            <a:normAutofit/>
          </a:bodyPr>
          <a:lstStyle/>
          <a:p>
            <a:pPr>
              <a:buClr>
                <a:srgbClr val="00B0F0"/>
              </a:buClr>
              <a:defRPr/>
            </a:pPr>
            <a:r>
              <a:rPr lang="en-US" sz="2800" dirty="0" smtClean="0">
                <a:ea typeface="Calibri"/>
              </a:rPr>
              <a:t>Multi-Hop Peering Update: Quit an Online Game</a:t>
            </a:r>
          </a:p>
          <a:p>
            <a:pPr lvl="1">
              <a:buClr>
                <a:srgbClr val="00B0F0"/>
              </a:buClr>
              <a:defRPr/>
            </a:pPr>
            <a:endParaRPr lang="en-US" sz="2400" dirty="0">
              <a:ea typeface="Calibri"/>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p:cNvSpPr txBox="1"/>
          <p:nvPr/>
        </p:nvSpPr>
        <p:spPr>
          <a:xfrm>
            <a:off x="4953000" y="2376368"/>
            <a:ext cx="4038600" cy="3262432"/>
          </a:xfrm>
          <a:prstGeom prst="rect">
            <a:avLst/>
          </a:prstGeom>
          <a:noFill/>
        </p:spPr>
        <p:txBody>
          <a:bodyPr wrap="square" rtlCol="0">
            <a:spAutoFit/>
          </a:bodyPr>
          <a:lstStyle/>
          <a:p>
            <a:pPr marL="742950" lvl="1" indent="-285750">
              <a:spcBef>
                <a:spcPct val="20000"/>
              </a:spcBef>
              <a:buClr>
                <a:srgbClr val="00B0F0"/>
              </a:buClr>
              <a:buFont typeface="Arial" pitchFamily="34" charset="0"/>
              <a:buChar char="–"/>
              <a:defRPr/>
            </a:pPr>
            <a:r>
              <a:rPr lang="en-US" sz="2000" dirty="0">
                <a:ea typeface="Calibri"/>
              </a:rPr>
              <a:t>All PDs have </a:t>
            </a:r>
            <a:r>
              <a:rPr lang="en-US" sz="2000" dirty="0" smtClean="0">
                <a:ea typeface="Calibri"/>
              </a:rPr>
              <a:t>Device-level </a:t>
            </a:r>
            <a:r>
              <a:rPr lang="en-US" sz="2000" dirty="0">
                <a:ea typeface="Calibri"/>
              </a:rPr>
              <a:t>P</a:t>
            </a:r>
            <a:r>
              <a:rPr lang="en-US" sz="2000" dirty="0" smtClean="0">
                <a:ea typeface="Calibri"/>
              </a:rPr>
              <a:t>eering</a:t>
            </a:r>
            <a:r>
              <a:rPr lang="en-US" sz="2000" dirty="0">
                <a:ea typeface="Calibri"/>
              </a:rPr>
              <a:t>. </a:t>
            </a:r>
          </a:p>
          <a:p>
            <a:pPr marL="742950" lvl="1" indent="-285750">
              <a:spcBef>
                <a:spcPct val="20000"/>
              </a:spcBef>
              <a:buClr>
                <a:srgbClr val="00B0F0"/>
              </a:buClr>
              <a:buFont typeface="Arial" pitchFamily="34" charset="0"/>
              <a:buChar char="–"/>
              <a:defRPr/>
            </a:pPr>
            <a:r>
              <a:rPr lang="en-US" sz="2000" dirty="0">
                <a:ea typeface="Calibri"/>
              </a:rPr>
              <a:t>PD </a:t>
            </a:r>
            <a:r>
              <a:rPr lang="en-US" sz="2000" dirty="0" smtClean="0">
                <a:ea typeface="Calibri"/>
              </a:rPr>
              <a:t>B plans to leave the proximity and requests De-Peering with </a:t>
            </a:r>
            <a:r>
              <a:rPr lang="en-US" sz="2000" dirty="0">
                <a:ea typeface="Calibri"/>
              </a:rPr>
              <a:t>PD </a:t>
            </a:r>
            <a:r>
              <a:rPr lang="en-US" sz="2000" dirty="0" smtClean="0">
                <a:ea typeface="Calibri"/>
              </a:rPr>
              <a:t>A.</a:t>
            </a:r>
            <a:endParaRPr lang="en-US" sz="2000" dirty="0">
              <a:ea typeface="Calibri"/>
            </a:endParaRPr>
          </a:p>
          <a:p>
            <a:pPr marL="742950" lvl="1" indent="-285750">
              <a:spcBef>
                <a:spcPct val="20000"/>
              </a:spcBef>
              <a:buClr>
                <a:srgbClr val="00B0F0"/>
              </a:buClr>
              <a:buFont typeface="Arial" pitchFamily="34" charset="0"/>
              <a:buChar char="–"/>
              <a:defRPr/>
            </a:pPr>
            <a:r>
              <a:rPr lang="en-US" sz="2000" dirty="0" smtClean="0">
                <a:ea typeface="Calibri"/>
              </a:rPr>
              <a:t>PD R relays the De-Peering Update Request and the De-Peering Response for PD B and PD A, respectively.</a:t>
            </a:r>
            <a:endParaRPr lang="en-US" sz="2000" dirty="0">
              <a:ea typeface="Calibri"/>
            </a:endParaRP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72163318"/>
              </p:ext>
            </p:extLst>
          </p:nvPr>
        </p:nvGraphicFramePr>
        <p:xfrm>
          <a:off x="533400" y="2107346"/>
          <a:ext cx="4648200" cy="3800475"/>
        </p:xfrm>
        <a:graphic>
          <a:graphicData uri="http://schemas.openxmlformats.org/presentationml/2006/ole">
            <mc:AlternateContent xmlns:mc="http://schemas.openxmlformats.org/markup-compatibility/2006">
              <mc:Choice xmlns:v="urn:schemas-microsoft-com:vml" Requires="v">
                <p:oleObj spid="_x0000_s34893" name="Visio" r:id="rId4" imgW="4649684" imgH="3797960" progId="Visio.Drawing.11">
                  <p:embed/>
                </p:oleObj>
              </mc:Choice>
              <mc:Fallback>
                <p:oleObj name="Visio" r:id="rId4" imgW="4649684" imgH="3797960" progId="Visio.Drawing.11">
                  <p:embed/>
                  <p:pic>
                    <p:nvPicPr>
                      <p:cNvPr id="0" name=""/>
                      <p:cNvPicPr>
                        <a:picLocks noChangeAspect="1" noChangeArrowheads="1"/>
                      </p:cNvPicPr>
                      <p:nvPr/>
                    </p:nvPicPr>
                    <p:blipFill>
                      <a:blip r:embed="rId5"/>
                      <a:srcRect/>
                      <a:stretch>
                        <a:fillRect/>
                      </a:stretch>
                    </p:blipFill>
                    <p:spPr bwMode="auto">
                      <a:xfrm>
                        <a:off x="533400" y="2107346"/>
                        <a:ext cx="4648200" cy="3800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6892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8229600" cy="944562"/>
          </a:xfrm>
        </p:spPr>
        <p:txBody>
          <a:bodyPr/>
          <a:lstStyle/>
          <a:p>
            <a:r>
              <a:rPr lang="en-US" dirty="0" smtClean="0"/>
              <a:t>Multi-hop Peering Simulation</a:t>
            </a:r>
            <a:endParaRPr lang="en-US" dirty="0"/>
          </a:p>
        </p:txBody>
      </p:sp>
    </p:spTree>
    <p:extLst>
      <p:ext uri="{BB962C8B-B14F-4D97-AF65-F5344CB8AC3E}">
        <p14:creationId xmlns:p14="http://schemas.microsoft.com/office/powerpoint/2010/main" val="2153597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Topology</a:t>
            </a:r>
          </a:p>
        </p:txBody>
      </p:sp>
      <p:sp>
        <p:nvSpPr>
          <p:cNvPr id="5" name="TextBox 4"/>
          <p:cNvSpPr txBox="1"/>
          <p:nvPr/>
        </p:nvSpPr>
        <p:spPr>
          <a:xfrm>
            <a:off x="4800600" y="1460383"/>
            <a:ext cx="4343400" cy="4864217"/>
          </a:xfrm>
          <a:prstGeom prst="rect">
            <a:avLst/>
          </a:prstGeom>
          <a:noFill/>
        </p:spPr>
        <p:txBody>
          <a:bodyPr wrap="square" rtlCol="0">
            <a:spAutoFit/>
          </a:bodyPr>
          <a:lstStyle/>
          <a:p>
            <a:pPr marL="342900" indent="-342900">
              <a:lnSpc>
                <a:spcPct val="150000"/>
              </a:lnSpc>
              <a:buAutoNum type="arabicPeriod"/>
            </a:pPr>
            <a:r>
              <a:rPr lang="en-US" sz="1900" dirty="0" smtClean="0"/>
              <a:t>100 PDs are randomly distributed in the green circle. The radius of the circle is  50 m.</a:t>
            </a:r>
          </a:p>
          <a:p>
            <a:pPr marL="342900" indent="-342900">
              <a:lnSpc>
                <a:spcPct val="150000"/>
              </a:lnSpc>
              <a:buFontTx/>
              <a:buAutoNum type="arabicPeriod"/>
            </a:pPr>
            <a:r>
              <a:rPr lang="en-US" sz="1900" dirty="0"/>
              <a:t>The radius of the circle indicates the transmission range of a PD.</a:t>
            </a:r>
          </a:p>
          <a:p>
            <a:pPr marL="342900" indent="-342900">
              <a:lnSpc>
                <a:spcPct val="150000"/>
              </a:lnSpc>
              <a:buAutoNum type="arabicPeriod"/>
            </a:pPr>
            <a:r>
              <a:rPr lang="en-US" sz="1900" dirty="0" smtClean="0"/>
              <a:t>All PDs run the same application and aim to Peering with each other. The Peering includes both single hop Peering and multi-hop Peering.</a:t>
            </a:r>
          </a:p>
          <a:p>
            <a:pPr marL="342900" indent="-342900">
              <a:lnSpc>
                <a:spcPct val="150000"/>
              </a:lnSpc>
              <a:buAutoNum type="arabicPeriod"/>
            </a:pPr>
            <a:r>
              <a:rPr lang="en-US" sz="1900" dirty="0" smtClean="0"/>
              <a:t>The hopper is randomly selected from the candidate hoppers.  </a:t>
            </a:r>
          </a:p>
        </p:txBody>
      </p:sp>
      <p:graphicFrame>
        <p:nvGraphicFramePr>
          <p:cNvPr id="8" name="Object 7"/>
          <p:cNvGraphicFramePr>
            <a:graphicFrameLocks noChangeAspect="1"/>
          </p:cNvGraphicFramePr>
          <p:nvPr>
            <p:extLst>
              <p:ext uri="{D42A27DB-BD31-4B8C-83A1-F6EECF244321}">
                <p14:modId xmlns:p14="http://schemas.microsoft.com/office/powerpoint/2010/main" val="1213056304"/>
              </p:ext>
            </p:extLst>
          </p:nvPr>
        </p:nvGraphicFramePr>
        <p:xfrm>
          <a:off x="76200" y="1600200"/>
          <a:ext cx="4589945" cy="4535488"/>
        </p:xfrm>
        <a:graphic>
          <a:graphicData uri="http://schemas.openxmlformats.org/presentationml/2006/ole">
            <mc:AlternateContent xmlns:mc="http://schemas.openxmlformats.org/markup-compatibility/2006">
              <mc:Choice xmlns:v="urn:schemas-microsoft-com:vml" Requires="v">
                <p:oleObj spid="_x0000_s37963" name="Visio" r:id="rId4" imgW="6556437" imgH="6479254" progId="Visio.Drawing.11">
                  <p:embed/>
                </p:oleObj>
              </mc:Choice>
              <mc:Fallback>
                <p:oleObj name="Visio" r:id="rId4" imgW="6556437" imgH="6479254" progId="Visio.Drawing.11">
                  <p:embed/>
                  <p:pic>
                    <p:nvPicPr>
                      <p:cNvPr id="0" name=""/>
                      <p:cNvPicPr/>
                      <p:nvPr/>
                    </p:nvPicPr>
                    <p:blipFill>
                      <a:blip r:embed="rId5"/>
                      <a:stretch>
                        <a:fillRect/>
                      </a:stretch>
                    </p:blipFill>
                    <p:spPr>
                      <a:xfrm>
                        <a:off x="76200" y="1600200"/>
                        <a:ext cx="4589945" cy="4535488"/>
                      </a:xfrm>
                      <a:prstGeom prst="rect">
                        <a:avLst/>
                      </a:prstGeom>
                    </p:spPr>
                  </p:pic>
                </p:oleObj>
              </mc:Fallback>
            </mc:AlternateContent>
          </a:graphicData>
        </a:graphic>
      </p:graphicFrame>
    </p:spTree>
    <p:extLst>
      <p:ext uri="{BB962C8B-B14F-4D97-AF65-F5344CB8AC3E}">
        <p14:creationId xmlns:p14="http://schemas.microsoft.com/office/powerpoint/2010/main" val="1097169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0838"/>
            <a:ext cx="9067800" cy="944562"/>
          </a:xfrm>
        </p:spPr>
        <p:txBody>
          <a:bodyPr>
            <a:noAutofit/>
          </a:bodyPr>
          <a:lstStyle/>
          <a:p>
            <a:r>
              <a:rPr lang="en-US" sz="3200" dirty="0" smtClean="0"/>
              <a:t>Implemented Multi-hop Peering Mechanism</a:t>
            </a:r>
            <a:endParaRPr lang="en-US" sz="3200" dirty="0"/>
          </a:p>
        </p:txBody>
      </p:sp>
      <p:sp>
        <p:nvSpPr>
          <p:cNvPr id="3" name="Content Placeholder 2"/>
          <p:cNvSpPr>
            <a:spLocks noGrp="1"/>
          </p:cNvSpPr>
          <p:nvPr>
            <p:ph idx="1"/>
          </p:nvPr>
        </p:nvSpPr>
        <p:spPr>
          <a:xfrm>
            <a:off x="381000" y="1219200"/>
            <a:ext cx="8229600" cy="4449763"/>
          </a:xfrm>
        </p:spPr>
        <p:txBody>
          <a:bodyPr>
            <a:normAutofit/>
          </a:bodyPr>
          <a:lstStyle/>
          <a:p>
            <a:pPr>
              <a:buClr>
                <a:srgbClr val="00B0F0"/>
              </a:buClr>
              <a:defRPr/>
            </a:pPr>
            <a:r>
              <a:rPr lang="en-US" sz="2400" dirty="0">
                <a:ea typeface="Calibri"/>
              </a:rPr>
              <a:t>Multi-hop One-to-One Peering in Transparent </a:t>
            </a:r>
            <a:r>
              <a:rPr lang="en-US" sz="2400" dirty="0" smtClean="0">
                <a:ea typeface="Calibri"/>
              </a:rPr>
              <a:t>Mode</a:t>
            </a:r>
          </a:p>
          <a:p>
            <a:pPr>
              <a:buClr>
                <a:srgbClr val="00B0F0"/>
              </a:buClr>
              <a:defRPr/>
            </a:pPr>
            <a:endParaRPr lang="en-US" sz="2000" dirty="0" smtClean="0">
              <a:ea typeface="Calibri"/>
            </a:endParaRPr>
          </a:p>
          <a:p>
            <a:pPr>
              <a:buClr>
                <a:srgbClr val="00B0F0"/>
              </a:buClr>
              <a:defRPr/>
            </a:pPr>
            <a:endParaRPr lang="en-US" sz="2800" dirty="0" smtClean="0">
              <a:ea typeface="Calibri"/>
            </a:endParaRPr>
          </a:p>
          <a:p>
            <a:pPr>
              <a:buClr>
                <a:srgbClr val="00B0F0"/>
              </a:buClr>
              <a:defRPr/>
            </a:pPr>
            <a:endParaRPr lang="en-US" sz="2400" dirty="0" smtClean="0">
              <a:ea typeface="Calibri"/>
            </a:endParaRPr>
          </a:p>
          <a:p>
            <a:pPr>
              <a:buClr>
                <a:srgbClr val="00B0F0"/>
              </a:buClr>
              <a:defRPr/>
            </a:pPr>
            <a:endParaRPr lang="en-US" sz="1400" dirty="0" smtClean="0">
              <a:ea typeface="Calibri"/>
            </a:endParaRPr>
          </a:p>
          <a:p>
            <a:pPr>
              <a:buClr>
                <a:srgbClr val="00B0F0"/>
              </a:buClr>
              <a:defRPr/>
            </a:pPr>
            <a:endParaRPr lang="en-US" sz="700" dirty="0" smtClean="0">
              <a:ea typeface="Calibri"/>
            </a:endParaRPr>
          </a:p>
          <a:p>
            <a:pPr>
              <a:buClr>
                <a:srgbClr val="00B0F0"/>
              </a:buClr>
              <a:defRPr/>
            </a:pPr>
            <a:r>
              <a:rPr lang="en-US" sz="2400" dirty="0" smtClean="0">
                <a:ea typeface="Calibri"/>
              </a:rPr>
              <a:t>Multi-hop </a:t>
            </a:r>
            <a:r>
              <a:rPr lang="en-US" sz="2400" dirty="0">
                <a:ea typeface="Calibri"/>
              </a:rPr>
              <a:t>One-to-Many with Aggregated </a:t>
            </a:r>
            <a:r>
              <a:rPr lang="en-US" sz="2400" dirty="0" smtClean="0">
                <a:ea typeface="Calibri"/>
              </a:rPr>
              <a:t>Peering Requests </a:t>
            </a:r>
            <a:r>
              <a:rPr lang="en-US" sz="2400" dirty="0">
                <a:ea typeface="Calibri"/>
              </a:rPr>
              <a:t>and </a:t>
            </a:r>
            <a:r>
              <a:rPr lang="en-US" sz="2400" dirty="0" smtClean="0">
                <a:ea typeface="Calibri"/>
              </a:rPr>
              <a:t>Responses</a:t>
            </a:r>
          </a:p>
          <a:p>
            <a:pPr lvl="1">
              <a:buClr>
                <a:srgbClr val="00B0F0"/>
              </a:buClr>
              <a:defRPr/>
            </a:pPr>
            <a:endParaRPr lang="en-US" sz="2400" dirty="0">
              <a:ea typeface="Calibri"/>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267236596"/>
              </p:ext>
            </p:extLst>
          </p:nvPr>
        </p:nvGraphicFramePr>
        <p:xfrm>
          <a:off x="914400" y="1752600"/>
          <a:ext cx="6954838" cy="1447800"/>
        </p:xfrm>
        <a:graphic>
          <a:graphicData uri="http://schemas.openxmlformats.org/presentationml/2006/ole">
            <mc:AlternateContent xmlns:mc="http://schemas.openxmlformats.org/markup-compatibility/2006">
              <mc:Choice xmlns:v="urn:schemas-microsoft-com:vml" Requires="v">
                <p:oleObj spid="_x0000_s39018" name="Visio" r:id="rId4" imgW="5076134" imgH="1203664" progId="Visio.Drawing.11">
                  <p:embed/>
                </p:oleObj>
              </mc:Choice>
              <mc:Fallback>
                <p:oleObj name="Visio" r:id="rId4" imgW="5076134" imgH="1203664"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6954838" cy="14478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25514886"/>
              </p:ext>
            </p:extLst>
          </p:nvPr>
        </p:nvGraphicFramePr>
        <p:xfrm>
          <a:off x="685800" y="4267200"/>
          <a:ext cx="7641824" cy="2057400"/>
        </p:xfrm>
        <a:graphic>
          <a:graphicData uri="http://schemas.openxmlformats.org/presentationml/2006/ole">
            <mc:AlternateContent xmlns:mc="http://schemas.openxmlformats.org/markup-compatibility/2006">
              <mc:Choice xmlns:v="urn:schemas-microsoft-com:vml" Requires="v">
                <p:oleObj spid="_x0000_s39019" name="Visio" r:id="rId6" imgW="9194171" imgH="2842053" progId="Visio.Drawing.11">
                  <p:embed/>
                </p:oleObj>
              </mc:Choice>
              <mc:Fallback>
                <p:oleObj name="Visio" r:id="rId6" imgW="9194171" imgH="2842053" progId="Visio.Drawing.11">
                  <p:embed/>
                  <p:pic>
                    <p:nvPicPr>
                      <p:cNvPr id="0" name=""/>
                      <p:cNvPicPr/>
                      <p:nvPr/>
                    </p:nvPicPr>
                    <p:blipFill>
                      <a:blip r:embed="rId7"/>
                      <a:stretch>
                        <a:fillRect/>
                      </a:stretch>
                    </p:blipFill>
                    <p:spPr>
                      <a:xfrm>
                        <a:off x="685800" y="4267200"/>
                        <a:ext cx="7641824" cy="2057400"/>
                      </a:xfrm>
                      <a:prstGeom prst="rect">
                        <a:avLst/>
                      </a:prstGeom>
                    </p:spPr>
                  </p:pic>
                </p:oleObj>
              </mc:Fallback>
            </mc:AlternateContent>
          </a:graphicData>
        </a:graphic>
      </p:graphicFrame>
    </p:spTree>
    <p:extLst>
      <p:ext uri="{BB962C8B-B14F-4D97-AF65-F5344CB8AC3E}">
        <p14:creationId xmlns:p14="http://schemas.microsoft.com/office/powerpoint/2010/main" val="2183827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Scenarios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9008872"/>
              </p:ext>
            </p:extLst>
          </p:nvPr>
        </p:nvGraphicFramePr>
        <p:xfrm>
          <a:off x="381000" y="2164080"/>
          <a:ext cx="8296275" cy="2712720"/>
        </p:xfrm>
        <a:graphic>
          <a:graphicData uri="http://schemas.openxmlformats.org/drawingml/2006/table">
            <a:tbl>
              <a:tblPr firstRow="1" bandRow="1">
                <a:tableStyleId>{5C22544A-7EE6-4342-B048-85BDC9FD1C3A}</a:tableStyleId>
              </a:tblPr>
              <a:tblGrid>
                <a:gridCol w="1613165"/>
                <a:gridCol w="2765425"/>
                <a:gridCol w="3917685"/>
              </a:tblGrid>
              <a:tr h="518160">
                <a:tc>
                  <a:txBody>
                    <a:bodyPr/>
                    <a:lstStyle/>
                    <a:p>
                      <a:r>
                        <a:rPr lang="en-US" dirty="0" smtClean="0"/>
                        <a:t>Scenario</a:t>
                      </a:r>
                      <a:endParaRPr lang="en-US" dirty="0"/>
                    </a:p>
                  </a:txBody>
                  <a:tcPr/>
                </a:tc>
                <a:tc>
                  <a:txBody>
                    <a:bodyPr/>
                    <a:lstStyle/>
                    <a:p>
                      <a:r>
                        <a:rPr lang="en-US" dirty="0" smtClean="0"/>
                        <a:t>Channel Access</a:t>
                      </a:r>
                      <a:r>
                        <a:rPr lang="en-US" baseline="0" dirty="0" smtClean="0"/>
                        <a:t> Method</a:t>
                      </a:r>
                      <a:endParaRPr lang="en-US" dirty="0"/>
                    </a:p>
                  </a:txBody>
                  <a:tcPr/>
                </a:tc>
                <a:tc>
                  <a:txBody>
                    <a:bodyPr/>
                    <a:lstStyle/>
                    <a:p>
                      <a:r>
                        <a:rPr lang="en-US" dirty="0" smtClean="0"/>
                        <a:t>PD</a:t>
                      </a:r>
                      <a:r>
                        <a:rPr lang="en-US" baseline="0" dirty="0" smtClean="0"/>
                        <a:t> Arrival Time</a:t>
                      </a:r>
                      <a:endParaRPr lang="en-US" dirty="0"/>
                    </a:p>
                  </a:txBody>
                  <a:tcPr/>
                </a:tc>
              </a:tr>
              <a:tr h="518160">
                <a:tc>
                  <a:txBody>
                    <a:bodyPr/>
                    <a:lstStyle/>
                    <a:p>
                      <a:r>
                        <a:rPr lang="en-US" dirty="0" smtClean="0"/>
                        <a:t>Scenario 1 </a:t>
                      </a:r>
                      <a:endParaRPr lang="en-US" dirty="0"/>
                    </a:p>
                  </a:txBody>
                  <a:tcPr/>
                </a:tc>
                <a:tc>
                  <a:txBody>
                    <a:bodyPr/>
                    <a:lstStyle/>
                    <a:p>
                      <a:r>
                        <a:rPr lang="en-US" dirty="0" smtClean="0"/>
                        <a:t>CFP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Random from 1</a:t>
                      </a:r>
                      <a:r>
                        <a:rPr lang="en-US" baseline="30000" dirty="0" smtClean="0"/>
                        <a:t>th</a:t>
                      </a:r>
                      <a:r>
                        <a:rPr lang="en-US" dirty="0" smtClean="0"/>
                        <a:t> to</a:t>
                      </a:r>
                      <a:r>
                        <a:rPr lang="en-US" baseline="0" dirty="0" smtClean="0"/>
                        <a:t> 20</a:t>
                      </a:r>
                      <a:r>
                        <a:rPr lang="en-US" baseline="30000" dirty="0" smtClean="0"/>
                        <a:t>th</a:t>
                      </a:r>
                      <a:r>
                        <a:rPr lang="en-US" baseline="0" dirty="0" smtClean="0"/>
                        <a:t> Superframe</a:t>
                      </a:r>
                      <a:endParaRPr lang="en-US" dirty="0" smtClean="0"/>
                    </a:p>
                  </a:txBody>
                  <a:tcPr/>
                </a:tc>
              </a:tr>
              <a:tr h="518160">
                <a:tc>
                  <a:txBody>
                    <a:bodyPr/>
                    <a:lstStyle/>
                    <a:p>
                      <a:r>
                        <a:rPr lang="en-US" dirty="0" smtClean="0"/>
                        <a:t>Scenario 2</a:t>
                      </a:r>
                      <a:endParaRPr lang="en-US" dirty="0"/>
                    </a:p>
                  </a:txBody>
                  <a:tcPr/>
                </a:tc>
                <a:tc>
                  <a:txBody>
                    <a:bodyPr/>
                    <a:lstStyle/>
                    <a:p>
                      <a:r>
                        <a:rPr lang="en-US" dirty="0" smtClean="0"/>
                        <a:t>CFP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Simultaneous</a:t>
                      </a:r>
                      <a:r>
                        <a:rPr lang="en-US" baseline="0" dirty="0" smtClean="0"/>
                        <a:t> at 1</a:t>
                      </a:r>
                      <a:r>
                        <a:rPr lang="en-US" baseline="30000" dirty="0" smtClean="0"/>
                        <a:t>th</a:t>
                      </a:r>
                      <a:r>
                        <a:rPr lang="en-US" baseline="0" dirty="0" smtClean="0"/>
                        <a:t> Superframe</a:t>
                      </a:r>
                      <a:endParaRPr lang="en-US" dirty="0"/>
                    </a:p>
                  </a:txBody>
                  <a:tcP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Scenario 3</a:t>
                      </a:r>
                      <a:endParaRPr lang="en-US" dirty="0"/>
                    </a:p>
                  </a:txBody>
                  <a:tcPr/>
                </a:tc>
                <a:tc>
                  <a:txBody>
                    <a:bodyPr/>
                    <a:lstStyle/>
                    <a:p>
                      <a:r>
                        <a:rPr lang="en-US" dirty="0" smtClean="0"/>
                        <a:t>CAP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Random from 1</a:t>
                      </a:r>
                      <a:r>
                        <a:rPr lang="en-US" baseline="30000" dirty="0" smtClean="0"/>
                        <a:t>th</a:t>
                      </a:r>
                      <a:r>
                        <a:rPr lang="en-US" dirty="0" smtClean="0"/>
                        <a:t> to</a:t>
                      </a:r>
                      <a:r>
                        <a:rPr lang="en-US" baseline="0" dirty="0" smtClean="0"/>
                        <a:t> 20</a:t>
                      </a:r>
                      <a:r>
                        <a:rPr lang="en-US" baseline="30000" dirty="0" smtClean="0"/>
                        <a:t>th</a:t>
                      </a:r>
                      <a:r>
                        <a:rPr lang="en-US" baseline="0" dirty="0" smtClean="0"/>
                        <a:t> Superframe</a:t>
                      </a:r>
                      <a:endParaRPr lang="en-US" dirty="0"/>
                    </a:p>
                  </a:txBody>
                  <a:tcP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Scenario 4</a:t>
                      </a:r>
                    </a:p>
                  </a:txBody>
                  <a:tcPr/>
                </a:tc>
                <a:tc>
                  <a:txBody>
                    <a:bodyPr/>
                    <a:lstStyle/>
                    <a:p>
                      <a:r>
                        <a:rPr lang="en-US" dirty="0" smtClean="0"/>
                        <a:t>CAP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Simultaneous</a:t>
                      </a:r>
                      <a:r>
                        <a:rPr lang="en-US" baseline="0" dirty="0" smtClean="0"/>
                        <a:t> at 1</a:t>
                      </a:r>
                      <a:r>
                        <a:rPr lang="en-US" baseline="30000" dirty="0" smtClean="0"/>
                        <a:t>th</a:t>
                      </a:r>
                      <a:r>
                        <a:rPr lang="en-US" baseline="0" dirty="0" smtClean="0"/>
                        <a:t> Superframe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r>
            </a:tbl>
          </a:graphicData>
        </a:graphic>
      </p:graphicFrame>
    </p:spTree>
    <p:extLst>
      <p:ext uri="{BB962C8B-B14F-4D97-AF65-F5344CB8AC3E}">
        <p14:creationId xmlns:p14="http://schemas.microsoft.com/office/powerpoint/2010/main" val="54075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pPr>
              <a:buClr>
                <a:srgbClr val="00B0F0"/>
              </a:buClr>
            </a:pPr>
            <a:r>
              <a:rPr lang="en-US" sz="2400" dirty="0" smtClean="0">
                <a:cs typeface="Arial" pitchFamily="34" charset="0"/>
              </a:rPr>
              <a:t>Multi-hop Peering is not specified in the current IEEE 802.15.</a:t>
            </a:r>
          </a:p>
          <a:p>
            <a:pPr marL="0" indent="0">
              <a:buClr>
                <a:srgbClr val="00B0F0"/>
              </a:buClr>
              <a:buNone/>
            </a:pPr>
            <a:endParaRPr lang="en-US" sz="2400" dirty="0" smtClean="0">
              <a:cs typeface="Arial" pitchFamily="34" charset="0"/>
            </a:endParaRPr>
          </a:p>
          <a:p>
            <a:pPr>
              <a:buClr>
                <a:srgbClr val="00B0F0"/>
              </a:buClr>
            </a:pPr>
            <a:r>
              <a:rPr lang="en-US" sz="2400" dirty="0" smtClean="0">
                <a:cs typeface="Arial" pitchFamily="34" charset="0"/>
              </a:rPr>
              <a:t>Excerpts </a:t>
            </a:r>
            <a:r>
              <a:rPr lang="en-US" sz="2400" dirty="0">
                <a:cs typeface="Arial" pitchFamily="34" charset="0"/>
              </a:rPr>
              <a:t>from IEEE 802.15.8 TGD [1]</a:t>
            </a:r>
          </a:p>
          <a:p>
            <a:pPr marL="742950" lvl="2" indent="-342900">
              <a:buClr>
                <a:srgbClr val="00B0F0"/>
              </a:buClr>
              <a:buFont typeface="Times New Roman" panose="02020603050405020304" pitchFamily="18" charset="0"/>
              <a:buChar char="‒"/>
            </a:pPr>
            <a:r>
              <a:rPr lang="en-US" sz="2000" u="sng" dirty="0" smtClean="0">
                <a:cs typeface="Arial" pitchFamily="34" charset="0"/>
              </a:rPr>
              <a:t>6.4 </a:t>
            </a:r>
            <a:r>
              <a:rPr lang="en-US" sz="2000" u="sng" dirty="0">
                <a:cs typeface="Arial" pitchFamily="34" charset="0"/>
              </a:rPr>
              <a:t>Peering</a:t>
            </a:r>
            <a:r>
              <a:rPr lang="en-US" sz="2000" dirty="0">
                <a:cs typeface="Arial" pitchFamily="34" charset="0"/>
              </a:rPr>
              <a:t>: “IEEE 802.15.8 shall support </a:t>
            </a:r>
            <a:r>
              <a:rPr lang="en-US" sz="2000" dirty="0" smtClean="0">
                <a:cs typeface="Arial" pitchFamily="34" charset="0"/>
              </a:rPr>
              <a:t>peering</a:t>
            </a:r>
            <a:r>
              <a:rPr lang="en-US" sz="2000" dirty="0">
                <a:cs typeface="Arial" pitchFamily="34" charset="0"/>
              </a:rPr>
              <a:t>.</a:t>
            </a:r>
            <a:r>
              <a:rPr lang="en-US" sz="2000" dirty="0" smtClean="0">
                <a:cs typeface="Arial" pitchFamily="34" charset="0"/>
              </a:rPr>
              <a:t>”</a:t>
            </a:r>
            <a:endParaRPr lang="en-US" sz="2000" dirty="0">
              <a:cs typeface="Arial" pitchFamily="34" charset="0"/>
            </a:endParaRPr>
          </a:p>
          <a:p>
            <a:pPr marL="742950" lvl="2" indent="-342900">
              <a:buClr>
                <a:srgbClr val="00B0F0"/>
              </a:buClr>
              <a:buFont typeface="Times New Roman" panose="02020603050405020304" pitchFamily="18" charset="0"/>
              <a:buChar char="‒"/>
            </a:pPr>
            <a:r>
              <a:rPr lang="en-US" sz="2000" u="sng" dirty="0">
                <a:cs typeface="Arial" pitchFamily="34" charset="0"/>
              </a:rPr>
              <a:t>6.11 Multi-hop support</a:t>
            </a:r>
            <a:r>
              <a:rPr lang="en-US" sz="2000" dirty="0">
                <a:cs typeface="Arial" pitchFamily="34" charset="0"/>
              </a:rPr>
              <a:t>: “IEEE 802.15.8 shall provide at least 2-hop relaying function.”, “Only relay-enabled PD shall relay discovery messages and/or traffic data from PDs in the proximity</a:t>
            </a:r>
            <a:r>
              <a:rPr lang="en-US" sz="2000" dirty="0" smtClean="0">
                <a:cs typeface="Arial" pitchFamily="34" charset="0"/>
              </a:rPr>
              <a:t>”</a:t>
            </a:r>
          </a:p>
          <a:p>
            <a:pPr marL="742950" lvl="2" indent="-342900">
              <a:buClr>
                <a:srgbClr val="00B0F0"/>
              </a:buClr>
              <a:buFont typeface="Times New Roman" panose="02020603050405020304" pitchFamily="18" charset="0"/>
              <a:buChar char="‒"/>
            </a:pPr>
            <a:endParaRPr lang="en-US" sz="2000" dirty="0" smtClean="0">
              <a:cs typeface="Arial" pitchFamily="34" charset="0"/>
            </a:endParaRPr>
          </a:p>
          <a:p>
            <a:pPr>
              <a:buClr>
                <a:srgbClr val="00B0F0"/>
              </a:buClr>
            </a:pPr>
            <a:r>
              <a:rPr lang="en-US" sz="2400" dirty="0">
                <a:cs typeface="Arial" pitchFamily="34" charset="0"/>
              </a:rPr>
              <a:t>Excerpts from IEEE 802.15.8 </a:t>
            </a:r>
            <a:r>
              <a:rPr lang="en-US" sz="2400" dirty="0" smtClean="0">
                <a:cs typeface="Arial" pitchFamily="34" charset="0"/>
              </a:rPr>
              <a:t>PFD [2]</a:t>
            </a:r>
            <a:endParaRPr lang="en-US" sz="2400" dirty="0">
              <a:cs typeface="Arial" pitchFamily="34" charset="0"/>
            </a:endParaRPr>
          </a:p>
          <a:p>
            <a:pPr marL="742950" lvl="2" indent="-342900">
              <a:buClr>
                <a:srgbClr val="00B0F0"/>
              </a:buClr>
              <a:buFont typeface="Times New Roman" panose="02020603050405020304" pitchFamily="18" charset="0"/>
              <a:buChar char="‒"/>
            </a:pPr>
            <a:r>
              <a:rPr lang="en-US" sz="2000" u="sng" dirty="0" smtClean="0">
                <a:cs typeface="Arial" pitchFamily="34" charset="0"/>
              </a:rPr>
              <a:t>5.14 </a:t>
            </a:r>
            <a:r>
              <a:rPr lang="en-GB" sz="2000" u="sng" dirty="0" smtClean="0">
                <a:cs typeface="Arial" pitchFamily="34" charset="0"/>
              </a:rPr>
              <a:t>Multi-hop operation</a:t>
            </a:r>
            <a:r>
              <a:rPr lang="en-GB" sz="2000" dirty="0" smtClean="0">
                <a:cs typeface="Arial" pitchFamily="34" charset="0"/>
              </a:rPr>
              <a:t>: “To </a:t>
            </a:r>
            <a:r>
              <a:rPr lang="en-GB" sz="2000" dirty="0">
                <a:cs typeface="Arial" pitchFamily="34" charset="0"/>
              </a:rPr>
              <a:t>extend the coverage of a PD or group members, a PD or group members relay received data to the destination PD or group members. </a:t>
            </a:r>
            <a:r>
              <a:rPr lang="en-GB" sz="2000" dirty="0" smtClean="0">
                <a:cs typeface="Arial" pitchFamily="34" charset="0"/>
              </a:rPr>
              <a:t>”</a:t>
            </a:r>
            <a:endParaRPr lang="en-US" sz="2000" dirty="0">
              <a:cs typeface="Arial" pitchFamily="34" charset="0"/>
            </a:endParaRPr>
          </a:p>
          <a:p>
            <a:pPr marL="342900" lvl="2" indent="-342900">
              <a:buClr>
                <a:srgbClr val="00B0F0"/>
              </a:buClr>
            </a:pPr>
            <a:endParaRPr lang="en-US" dirty="0">
              <a:cs typeface="Arial" pitchFamily="34" charset="0"/>
            </a:endParaRPr>
          </a:p>
        </p:txBody>
      </p:sp>
    </p:spTree>
    <p:extLst>
      <p:ext uri="{BB962C8B-B14F-4D97-AF65-F5344CB8AC3E}">
        <p14:creationId xmlns:p14="http://schemas.microsoft.com/office/powerpoint/2010/main" val="2106840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 </a:t>
            </a:r>
            <a:endParaRPr lang="en-US" dirty="0"/>
          </a:p>
        </p:txBody>
      </p:sp>
      <p:sp>
        <p:nvSpPr>
          <p:cNvPr id="3" name="Content Placeholder 2"/>
          <p:cNvSpPr>
            <a:spLocks noGrp="1"/>
          </p:cNvSpPr>
          <p:nvPr>
            <p:ph idx="1"/>
          </p:nvPr>
        </p:nvSpPr>
        <p:spPr>
          <a:xfrm>
            <a:off x="228600" y="1600200"/>
            <a:ext cx="8534400" cy="4449763"/>
          </a:xfrm>
        </p:spPr>
        <p:txBody>
          <a:bodyPr/>
          <a:lstStyle/>
          <a:p>
            <a:pPr>
              <a:buClr>
                <a:srgbClr val="00B0F0"/>
              </a:buClr>
              <a:defRPr/>
            </a:pPr>
            <a:r>
              <a:rPr lang="en-US" sz="3000" dirty="0" smtClean="0">
                <a:ea typeface="Calibri"/>
              </a:rPr>
              <a:t>Peering </a:t>
            </a:r>
            <a:r>
              <a:rPr lang="en-US" sz="3000" dirty="0">
                <a:ea typeface="Calibri"/>
              </a:rPr>
              <a:t>Ratio: is the ratio of the associated PDs over the discovered PDs.</a:t>
            </a:r>
          </a:p>
          <a:p>
            <a:endParaRPr lang="en-US" dirty="0"/>
          </a:p>
          <a:p>
            <a:endParaRPr lang="en-US" dirty="0" smtClean="0"/>
          </a:p>
          <a:p>
            <a:endParaRPr lang="en-US" u="sng" dirty="0" smtClean="0"/>
          </a:p>
          <a:p>
            <a:pPr>
              <a:buClr>
                <a:srgbClr val="00B0F0"/>
              </a:buClr>
              <a:defRPr/>
            </a:pPr>
            <a:r>
              <a:rPr lang="en-US" sz="3000" dirty="0" smtClean="0">
                <a:ea typeface="Calibri"/>
              </a:rPr>
              <a:t>Peering </a:t>
            </a:r>
            <a:r>
              <a:rPr lang="en-US" sz="3000" dirty="0">
                <a:ea typeface="Calibri"/>
              </a:rPr>
              <a:t>Overhead: is the number of </a:t>
            </a:r>
            <a:r>
              <a:rPr lang="en-US" sz="3000" dirty="0" smtClean="0">
                <a:ea typeface="Calibri"/>
              </a:rPr>
              <a:t>Peering related </a:t>
            </a:r>
            <a:r>
              <a:rPr lang="en-US" sz="3000" dirty="0">
                <a:ea typeface="Calibri"/>
              </a:rPr>
              <a:t>messages sent by PDs for the </a:t>
            </a:r>
            <a:r>
              <a:rPr lang="en-US" sz="3000" dirty="0" smtClean="0">
                <a:ea typeface="Calibri"/>
              </a:rPr>
              <a:t>Peering. </a:t>
            </a:r>
            <a:endParaRPr lang="en-US" sz="3000" dirty="0">
              <a:ea typeface="Calibri"/>
            </a:endParaRPr>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609600" y="2819400"/>
                <a:ext cx="7848600" cy="98700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 </m:t>
                      </m:r>
                      <m:r>
                        <a:rPr lang="en-US" sz="2800" b="0" i="1" smtClean="0">
                          <a:latin typeface="Cambria Math"/>
                        </a:rPr>
                        <m:t>𝑃𝑒𝑒𝑟𝑖𝑛𝑔</m:t>
                      </m:r>
                      <m:r>
                        <a:rPr lang="en-US" sz="2800" b="0" i="1" smtClean="0">
                          <a:latin typeface="Cambria Math"/>
                        </a:rPr>
                        <m:t> </m:t>
                      </m:r>
                      <m:r>
                        <a:rPr lang="en-US" sz="2800" b="0" i="1" smtClean="0">
                          <a:latin typeface="Cambria Math"/>
                        </a:rPr>
                        <m:t>𝑅𝑎𝑡𝑖𝑜</m:t>
                      </m:r>
                      <m:r>
                        <a:rPr lang="en-US" sz="2800" b="0" i="1" smtClean="0">
                          <a:latin typeface="Cambria Math"/>
                        </a:rPr>
                        <m:t>=</m:t>
                      </m:r>
                      <m:f>
                        <m:fPr>
                          <m:ctrlPr>
                            <a:rPr lang="en-US" sz="2800" b="0" i="1" smtClean="0">
                              <a:latin typeface="Cambria Math"/>
                            </a:rPr>
                          </m:ctrlPr>
                        </m:fPr>
                        <m:num>
                          <m:r>
                            <a:rPr lang="en-US" sz="2800" b="0" i="1" smtClean="0">
                              <a:latin typeface="Cambria Math"/>
                            </a:rPr>
                            <m:t>𝑁𝑢𝑚</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𝐴𝑠𝑠𝑜𝑐𝑖𝑎𝑡𝑒𝑑</m:t>
                          </m:r>
                          <m:r>
                            <a:rPr lang="en-US" sz="2800" b="0" i="1" smtClean="0">
                              <a:latin typeface="Cambria Math"/>
                            </a:rPr>
                            <m:t> </m:t>
                          </m:r>
                          <m:r>
                            <a:rPr lang="en-US" sz="2800" b="0" i="1" smtClean="0">
                              <a:latin typeface="Cambria Math"/>
                            </a:rPr>
                            <m:t>𝑃𝐷𝑠</m:t>
                          </m:r>
                        </m:num>
                        <m:den>
                          <m:r>
                            <a:rPr lang="en-US" sz="2800" b="0" i="1" smtClean="0">
                              <a:latin typeface="Cambria Math"/>
                            </a:rPr>
                            <m:t>𝑁𝑢𝑚</m:t>
                          </m:r>
                          <m:r>
                            <a:rPr lang="en-US" sz="2800" b="0" i="1" smtClean="0">
                              <a:latin typeface="Cambria Math"/>
                            </a:rPr>
                            <m:t>. </m:t>
                          </m:r>
                          <m:r>
                            <a:rPr lang="en-US" sz="2800" b="0" i="1" smtClean="0">
                              <a:latin typeface="Cambria Math"/>
                            </a:rPr>
                            <m:t>𝑜𝑓</m:t>
                          </m:r>
                          <m:r>
                            <a:rPr lang="en-US" sz="2800" b="0" i="1" smtClean="0">
                              <a:latin typeface="Cambria Math"/>
                            </a:rPr>
                            <m:t> </m:t>
                          </m:r>
                          <m:r>
                            <a:rPr lang="en-US" sz="2800" b="0" i="1" smtClean="0">
                              <a:latin typeface="Cambria Math"/>
                            </a:rPr>
                            <m:t>𝐷𝑖𝑠𝑐𝑜𝑣𝑒𝑟𝑒𝑑</m:t>
                          </m:r>
                          <m:r>
                            <a:rPr lang="en-US" sz="2800" b="0" i="1" smtClean="0">
                              <a:latin typeface="Cambria Math"/>
                            </a:rPr>
                            <m:t> </m:t>
                          </m:r>
                          <m:r>
                            <a:rPr lang="en-US" sz="2800" b="0" i="1" smtClean="0">
                              <a:latin typeface="Cambria Math"/>
                            </a:rPr>
                            <m:t>𝑃𝐷𝑠</m:t>
                          </m:r>
                        </m:den>
                      </m:f>
                    </m:oMath>
                  </m:oMathPara>
                </a14:m>
                <a:endParaRPr lang="en-US"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609600" y="2819400"/>
                <a:ext cx="7848600" cy="987001"/>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60839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normAutofit fontScale="90000"/>
          </a:bodyPr>
          <a:lstStyle/>
          <a:p>
            <a:r>
              <a:rPr lang="en-US" dirty="0" smtClean="0"/>
              <a:t>Simulation Parameters in Scenario 1 &amp; 2 </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4552076"/>
              </p:ext>
            </p:extLst>
          </p:nvPr>
        </p:nvGraphicFramePr>
        <p:xfrm>
          <a:off x="457200" y="1570272"/>
          <a:ext cx="8382000" cy="4449528"/>
        </p:xfrm>
        <a:graphic>
          <a:graphicData uri="http://schemas.openxmlformats.org/drawingml/2006/table">
            <a:tbl>
              <a:tblPr firstRow="1" bandRow="1">
                <a:tableStyleId>{5C22544A-7EE6-4342-B048-85BDC9FD1C3A}</a:tableStyleId>
              </a:tblPr>
              <a:tblGrid>
                <a:gridCol w="3581400"/>
                <a:gridCol w="4800600"/>
              </a:tblGrid>
              <a:tr h="426168">
                <a:tc>
                  <a:txBody>
                    <a:bodyPr/>
                    <a:lstStyle/>
                    <a:p>
                      <a:r>
                        <a:rPr lang="en-US" dirty="0" smtClean="0"/>
                        <a:t>Parameter</a:t>
                      </a:r>
                      <a:endParaRPr lang="en-US" dirty="0"/>
                    </a:p>
                  </a:txBody>
                  <a:tcPr/>
                </a:tc>
                <a:tc>
                  <a:txBody>
                    <a:bodyPr/>
                    <a:lstStyle/>
                    <a:p>
                      <a:r>
                        <a:rPr lang="en-US" dirty="0" smtClean="0"/>
                        <a:t>Value</a:t>
                      </a:r>
                      <a:endParaRPr lang="en-US" dirty="0"/>
                    </a:p>
                  </a:txBody>
                  <a:tcPr/>
                </a:tc>
              </a:tr>
              <a:tr h="334518">
                <a:tc>
                  <a:txBody>
                    <a:bodyPr/>
                    <a:lstStyle/>
                    <a:p>
                      <a:r>
                        <a:rPr lang="en-US" sz="1600" dirty="0" smtClean="0"/>
                        <a:t>Slot size</a:t>
                      </a:r>
                      <a:endParaRPr lang="en-US" sz="1600" dirty="0"/>
                    </a:p>
                  </a:txBody>
                  <a:tcPr/>
                </a:tc>
                <a:tc>
                  <a:txBody>
                    <a:bodyPr/>
                    <a:lstStyle/>
                    <a:p>
                      <a:r>
                        <a:rPr lang="en-US" sz="1600" dirty="0" smtClean="0"/>
                        <a:t>1</a:t>
                      </a:r>
                      <a:r>
                        <a:rPr lang="en-US" sz="1600" baseline="0" dirty="0" smtClean="0"/>
                        <a:t> </a:t>
                      </a:r>
                      <a:r>
                        <a:rPr lang="en-US" sz="1600" baseline="0" dirty="0" err="1" smtClean="0"/>
                        <a:t>ms</a:t>
                      </a:r>
                      <a:endParaRPr lang="en-US" sz="1600" dirty="0"/>
                    </a:p>
                  </a:txBody>
                  <a:tcPr/>
                </a:tc>
              </a:tr>
              <a:tr h="334518">
                <a:tc>
                  <a:txBody>
                    <a:bodyPr/>
                    <a:lstStyle/>
                    <a:p>
                      <a:r>
                        <a:rPr lang="en-US" sz="1600" dirty="0" smtClean="0"/>
                        <a:t>Superframe length </a:t>
                      </a:r>
                      <a:endParaRPr lang="en-US" sz="1600" dirty="0"/>
                    </a:p>
                  </a:txBody>
                  <a:tcPr/>
                </a:tc>
                <a:tc>
                  <a:txBody>
                    <a:bodyPr/>
                    <a:lstStyle/>
                    <a:p>
                      <a:r>
                        <a:rPr lang="en-US" sz="1600" dirty="0" smtClean="0"/>
                        <a:t>800 </a:t>
                      </a:r>
                      <a:r>
                        <a:rPr lang="en-US" sz="1600" dirty="0" err="1" smtClean="0"/>
                        <a:t>ms</a:t>
                      </a:r>
                      <a:r>
                        <a:rPr lang="en-US" sz="1600" dirty="0" smtClean="0"/>
                        <a:t> (800 slots)</a:t>
                      </a:r>
                      <a:endParaRPr lang="en-US" sz="1600" dirty="0"/>
                    </a:p>
                  </a:txBody>
                  <a:tcPr/>
                </a:tc>
              </a:tr>
              <a:tr h="334518">
                <a:tc>
                  <a:txBody>
                    <a:bodyPr/>
                    <a:lstStyle/>
                    <a:p>
                      <a:r>
                        <a:rPr lang="en-US" sz="1600" dirty="0" smtClean="0"/>
                        <a:t>Channel</a:t>
                      </a:r>
                      <a:r>
                        <a:rPr lang="en-US" sz="1600" baseline="0" dirty="0" smtClean="0"/>
                        <a:t> access method</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CFP</a:t>
                      </a:r>
                    </a:p>
                  </a:txBody>
                  <a:tcPr/>
                </a:tc>
              </a:tr>
              <a:tr h="334518">
                <a:tc>
                  <a:txBody>
                    <a:bodyPr/>
                    <a:lstStyle/>
                    <a:p>
                      <a:r>
                        <a:rPr lang="en-US" sz="1600" dirty="0" smtClean="0"/>
                        <a:t>CFP length</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120 </a:t>
                      </a:r>
                      <a:r>
                        <a:rPr lang="en-US" sz="1600" dirty="0" err="1" smtClean="0"/>
                        <a:t>ms</a:t>
                      </a:r>
                      <a:r>
                        <a:rPr lang="en-US" sz="1600" dirty="0" smtClean="0"/>
                        <a:t> (120 slots)</a:t>
                      </a:r>
                    </a:p>
                  </a:txBody>
                  <a:tcPr/>
                </a:tc>
              </a:tr>
              <a:tr h="334518">
                <a:tc>
                  <a:txBody>
                    <a:bodyPr/>
                    <a:lstStyle/>
                    <a:p>
                      <a:r>
                        <a:rPr lang="en-US" sz="1600" dirty="0" smtClean="0"/>
                        <a:t>Simulation time</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96 seconds (120 Superframe length)</a:t>
                      </a:r>
                    </a:p>
                  </a:txBody>
                  <a:tcPr/>
                </a:tc>
              </a:tr>
              <a:tr h="334518">
                <a:tc>
                  <a:txBody>
                    <a:bodyPr/>
                    <a:lstStyle/>
                    <a:p>
                      <a:r>
                        <a:rPr lang="en-US" sz="1600" dirty="0" smtClean="0"/>
                        <a:t>Bandwidth</a:t>
                      </a:r>
                      <a:endParaRPr lang="en-US" sz="1600" dirty="0"/>
                    </a:p>
                  </a:txBody>
                  <a:tcPr/>
                </a:tc>
                <a:tc>
                  <a:txBody>
                    <a:bodyPr/>
                    <a:lstStyle/>
                    <a:p>
                      <a:r>
                        <a:rPr lang="en-US" sz="1600" dirty="0" smtClean="0"/>
                        <a:t>10 MHz</a:t>
                      </a:r>
                      <a:endParaRPr lang="en-US" sz="1600" dirty="0"/>
                    </a:p>
                  </a:txBody>
                  <a:tcPr/>
                </a:tc>
              </a:tr>
              <a:tr h="334518">
                <a:tc>
                  <a:txBody>
                    <a:bodyPr/>
                    <a:lstStyle/>
                    <a:p>
                      <a:r>
                        <a:rPr lang="en-US" sz="1600" dirty="0" err="1" smtClean="0"/>
                        <a:t>Tx</a:t>
                      </a:r>
                      <a:r>
                        <a:rPr lang="en-US" sz="1600" dirty="0" smtClean="0"/>
                        <a:t> power</a:t>
                      </a:r>
                      <a:endParaRPr lang="en-US" sz="1600" dirty="0"/>
                    </a:p>
                  </a:txBody>
                  <a:tcPr/>
                </a:tc>
                <a:tc>
                  <a:txBody>
                    <a:bodyPr/>
                    <a:lstStyle/>
                    <a:p>
                      <a:r>
                        <a:rPr lang="en-US" sz="1600" dirty="0" smtClean="0"/>
                        <a:t>20 </a:t>
                      </a:r>
                      <a:r>
                        <a:rPr lang="en-US" sz="1600" dirty="0" err="1" smtClean="0"/>
                        <a:t>dBm</a:t>
                      </a:r>
                      <a:endParaRPr lang="en-US" sz="1600" dirty="0"/>
                    </a:p>
                  </a:txBody>
                  <a:tcPr/>
                </a:tc>
              </a:tr>
              <a:tr h="334518">
                <a:tc>
                  <a:txBody>
                    <a:bodyPr/>
                    <a:lstStyle/>
                    <a:p>
                      <a:r>
                        <a:rPr lang="en-US" sz="1600" dirty="0" smtClean="0"/>
                        <a:t>CFP allocation</a:t>
                      </a:r>
                      <a:r>
                        <a:rPr lang="en-US" sz="1600" baseline="0" dirty="0" smtClean="0"/>
                        <a:t> </a:t>
                      </a:r>
                      <a:endParaRPr lang="en-US" sz="1600" dirty="0"/>
                    </a:p>
                  </a:txBody>
                  <a:tcPr/>
                </a:tc>
                <a:tc>
                  <a:txBody>
                    <a:bodyPr/>
                    <a:lstStyle/>
                    <a:p>
                      <a:r>
                        <a:rPr lang="en-US" sz="1600" dirty="0" smtClean="0"/>
                        <a:t>One slot per PD per</a:t>
                      </a:r>
                      <a:r>
                        <a:rPr lang="en-US" sz="1600" baseline="0" dirty="0" smtClean="0"/>
                        <a:t> Superframe</a:t>
                      </a:r>
                      <a:endParaRPr lang="en-US" sz="1600" dirty="0"/>
                    </a:p>
                  </a:txBody>
                  <a:tcPr/>
                </a:tc>
              </a:tr>
              <a:tr h="334518">
                <a:tc>
                  <a:txBody>
                    <a:bodyPr/>
                    <a:lstStyle/>
                    <a:p>
                      <a:r>
                        <a:rPr lang="en-US" sz="1600" dirty="0" smtClean="0"/>
                        <a:t>Maximum num. of aggregated</a:t>
                      </a:r>
                      <a:r>
                        <a:rPr lang="en-US" sz="1600" baseline="0" dirty="0" smtClean="0"/>
                        <a:t> response</a:t>
                      </a:r>
                      <a:endParaRPr lang="en-US" sz="1600" dirty="0"/>
                    </a:p>
                  </a:txBody>
                  <a:tcPr/>
                </a:tc>
                <a:tc>
                  <a:txBody>
                    <a:bodyPr/>
                    <a:lstStyle/>
                    <a:p>
                      <a:r>
                        <a:rPr lang="en-US" sz="1600" dirty="0" smtClean="0"/>
                        <a:t>10</a:t>
                      </a:r>
                      <a:endParaRPr lang="en-US" sz="1600" dirty="0"/>
                    </a:p>
                  </a:txBody>
                  <a:tcPr/>
                </a:tc>
              </a:tr>
              <a:tr h="334518">
                <a:tc>
                  <a:txBody>
                    <a:bodyPr/>
                    <a:lstStyle/>
                    <a:p>
                      <a:r>
                        <a:rPr lang="en-US" sz="1600" dirty="0" smtClean="0"/>
                        <a:t>Aggregation timer</a:t>
                      </a:r>
                      <a:endParaRPr lang="en-US" sz="1600" dirty="0"/>
                    </a:p>
                  </a:txBody>
                  <a:tcPr/>
                </a:tc>
                <a:tc>
                  <a:txBody>
                    <a:bodyPr/>
                    <a:lstStyle/>
                    <a:p>
                      <a:r>
                        <a:rPr lang="en-US" sz="1600" dirty="0" smtClean="0"/>
                        <a:t>10</a:t>
                      </a:r>
                      <a:r>
                        <a:rPr lang="en-US" sz="1600" baseline="0" dirty="0" smtClean="0"/>
                        <a:t> S</a:t>
                      </a:r>
                      <a:r>
                        <a:rPr lang="en-US" sz="1600" dirty="0" smtClean="0"/>
                        <a:t>uperframe length</a:t>
                      </a:r>
                      <a:endParaRPr lang="en-US" sz="1600" dirty="0"/>
                    </a:p>
                  </a:txBody>
                  <a:tcPr/>
                </a:tc>
              </a:tr>
              <a:tr h="334518">
                <a:tc>
                  <a:txBody>
                    <a:bodyPr/>
                    <a:lstStyle/>
                    <a:p>
                      <a:r>
                        <a:rPr lang="en-US" sz="1600" dirty="0" smtClean="0"/>
                        <a:t>Multi-hop</a:t>
                      </a:r>
                      <a:r>
                        <a:rPr lang="en-US" sz="1600" baseline="0" dirty="0" smtClean="0"/>
                        <a:t> Peering timeout </a:t>
                      </a:r>
                      <a:endParaRPr lang="en-US" sz="1600" dirty="0"/>
                    </a:p>
                  </a:txBody>
                  <a:tcPr/>
                </a:tc>
                <a:tc>
                  <a:txBody>
                    <a:bodyPr/>
                    <a:lstStyle/>
                    <a:p>
                      <a:r>
                        <a:rPr lang="en-US" sz="1600" dirty="0" smtClean="0"/>
                        <a:t>20 Superframe length</a:t>
                      </a:r>
                      <a:endParaRPr lang="en-US" sz="1600" dirty="0"/>
                    </a:p>
                  </a:txBody>
                  <a:tcPr/>
                </a:tc>
              </a:tr>
              <a:tr h="334518">
                <a:tc>
                  <a:txBody>
                    <a:bodyPr/>
                    <a:lstStyle/>
                    <a:p>
                      <a:r>
                        <a:rPr lang="en-US" sz="1600" dirty="0" smtClean="0"/>
                        <a:t>Single</a:t>
                      </a:r>
                      <a:r>
                        <a:rPr lang="en-US" sz="1600" baseline="0" dirty="0" smtClean="0"/>
                        <a:t> hop Peering timeout</a:t>
                      </a:r>
                      <a:endParaRPr lang="en-US" sz="1600" dirty="0"/>
                    </a:p>
                  </a:txBody>
                  <a:tcPr/>
                </a:tc>
                <a:tc>
                  <a:txBody>
                    <a:bodyPr/>
                    <a:lstStyle/>
                    <a:p>
                      <a:r>
                        <a:rPr lang="en-US" sz="1600" dirty="0" smtClean="0"/>
                        <a:t>10 Superframe</a:t>
                      </a:r>
                      <a:r>
                        <a:rPr lang="en-US" sz="1600" baseline="0" dirty="0" smtClean="0"/>
                        <a:t> length</a:t>
                      </a:r>
                      <a:endParaRPr lang="en-US" sz="1600" dirty="0"/>
                    </a:p>
                  </a:txBody>
                  <a:tcPr/>
                </a:tc>
              </a:tr>
            </a:tbl>
          </a:graphicData>
        </a:graphic>
      </p:graphicFrame>
    </p:spTree>
    <p:extLst>
      <p:ext uri="{BB962C8B-B14F-4D97-AF65-F5344CB8AC3E}">
        <p14:creationId xmlns:p14="http://schemas.microsoft.com/office/powerpoint/2010/main" val="40304824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lstStyle/>
          <a:p>
            <a:pPr>
              <a:buClr>
                <a:srgbClr val="00B0F0"/>
              </a:buClr>
            </a:pPr>
            <a:r>
              <a:rPr lang="en-US" sz="2800" u="sng" dirty="0"/>
              <a:t>Scenario </a:t>
            </a:r>
            <a:r>
              <a:rPr lang="en-US" sz="2800" u="sng" dirty="0" smtClean="0"/>
              <a:t>1</a:t>
            </a:r>
            <a:r>
              <a:rPr lang="en-US" sz="2800" dirty="0" smtClean="0"/>
              <a:t>: </a:t>
            </a:r>
            <a:r>
              <a:rPr lang="en-US" sz="2800" dirty="0"/>
              <a:t>Average Peering Ratio</a:t>
            </a:r>
            <a:endParaRPr lang="en-US" sz="2400" dirty="0"/>
          </a:p>
          <a:p>
            <a:pPr lvl="1">
              <a:buClr>
                <a:srgbClr val="00B0F0"/>
              </a:buClr>
            </a:pPr>
            <a:r>
              <a:rPr lang="en-US" sz="2000" dirty="0" smtClean="0"/>
              <a:t>Multi-hop Peering has higher Peering ratio than single hop peering.</a:t>
            </a:r>
          </a:p>
          <a:p>
            <a:pPr lvl="1">
              <a:buClr>
                <a:srgbClr val="00B0F0"/>
              </a:buClr>
            </a:pPr>
            <a:r>
              <a:rPr lang="en-US" sz="2000" dirty="0" smtClean="0"/>
              <a:t>Peering Request and Response Aggregation reduces Peering Latency.</a:t>
            </a:r>
            <a:endParaRPr lang="en-US" sz="2000" dirty="0"/>
          </a:p>
        </p:txBody>
      </p:sp>
      <p:sp>
        <p:nvSpPr>
          <p:cNvPr id="6" name="Title 1"/>
          <p:cNvSpPr>
            <a:spLocks noGrp="1"/>
          </p:cNvSpPr>
          <p:nvPr>
            <p:ph type="title"/>
          </p:nvPr>
        </p:nvSpPr>
        <p:spPr/>
        <p:txBody>
          <a:bodyPr/>
          <a:lstStyle/>
          <a:p>
            <a:r>
              <a:rPr lang="en-US" dirty="0" smtClean="0"/>
              <a:t>Simulation Results in Scenario 1</a:t>
            </a:r>
            <a:endParaRPr lang="en-US" dirty="0"/>
          </a:p>
        </p:txBody>
      </p:sp>
      <p:sp>
        <p:nvSpPr>
          <p:cNvPr id="5" name="TextBox 4"/>
          <p:cNvSpPr txBox="1"/>
          <p:nvPr/>
        </p:nvSpPr>
        <p:spPr>
          <a:xfrm>
            <a:off x="4876800" y="2707481"/>
            <a:ext cx="3962400" cy="3139321"/>
          </a:xfrm>
          <a:prstGeom prst="rect">
            <a:avLst/>
          </a:prstGeom>
          <a:noFill/>
        </p:spPr>
        <p:txBody>
          <a:bodyPr wrap="square" rtlCol="0">
            <a:spAutoFit/>
          </a:bodyPr>
          <a:lstStyle/>
          <a:p>
            <a:pPr marL="342900" indent="-342900">
              <a:buAutoNum type="arabicPeriod"/>
            </a:pPr>
            <a:r>
              <a:rPr lang="en-US" dirty="0" smtClean="0"/>
              <a:t>Multi-hop Peering can reach 100% Peering ratio while the Peering ratio of the single hop Peering is only less than 60%.</a:t>
            </a:r>
          </a:p>
          <a:p>
            <a:pPr marL="342900" indent="-342900">
              <a:buAutoNum type="arabicPeriod"/>
            </a:pPr>
            <a:r>
              <a:rPr lang="en-US" dirty="0" smtClean="0"/>
              <a:t>For multi-hop Peering,  aggregating Peering requests and responses significantly reduce the Peering latency. For example, multi-hop Peering without aggregation saves 28 Superframes in reaching 90% Peering ratio.</a:t>
            </a:r>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07481"/>
            <a:ext cx="4737245" cy="335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81102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Results in Scenario 2</a:t>
            </a:r>
            <a:endParaRPr lang="en-US" dirty="0"/>
          </a:p>
        </p:txBody>
      </p:sp>
      <p:sp>
        <p:nvSpPr>
          <p:cNvPr id="3" name="Content Placeholder 2"/>
          <p:cNvSpPr>
            <a:spLocks noGrp="1"/>
          </p:cNvSpPr>
          <p:nvPr>
            <p:ph idx="1"/>
          </p:nvPr>
        </p:nvSpPr>
        <p:spPr>
          <a:xfrm>
            <a:off x="161925" y="1524000"/>
            <a:ext cx="8229600" cy="4525963"/>
          </a:xfrm>
        </p:spPr>
        <p:txBody>
          <a:bodyPr/>
          <a:lstStyle/>
          <a:p>
            <a:pPr>
              <a:buClr>
                <a:srgbClr val="00B0F0"/>
              </a:buClr>
            </a:pPr>
            <a:r>
              <a:rPr lang="en-US" sz="2800" u="sng" dirty="0" smtClean="0"/>
              <a:t>Scenario 2</a:t>
            </a:r>
            <a:r>
              <a:rPr lang="en-US" sz="2800" dirty="0" smtClean="0"/>
              <a:t>: Average Peering Ratio</a:t>
            </a:r>
            <a:endParaRPr lang="en-US" sz="2400" dirty="0"/>
          </a:p>
          <a:p>
            <a:endParaRPr lang="en-US" dirty="0"/>
          </a:p>
        </p:txBody>
      </p:sp>
      <p:sp>
        <p:nvSpPr>
          <p:cNvPr id="8" name="TextBox 7"/>
          <p:cNvSpPr txBox="1"/>
          <p:nvPr/>
        </p:nvSpPr>
        <p:spPr>
          <a:xfrm>
            <a:off x="4953000" y="2438400"/>
            <a:ext cx="3962400" cy="3139321"/>
          </a:xfrm>
          <a:prstGeom prst="rect">
            <a:avLst/>
          </a:prstGeom>
          <a:noFill/>
        </p:spPr>
        <p:txBody>
          <a:bodyPr wrap="square" rtlCol="0">
            <a:spAutoFit/>
          </a:bodyPr>
          <a:lstStyle/>
          <a:p>
            <a:pPr marL="342900" indent="-342900">
              <a:buAutoNum type="arabicPeriod"/>
            </a:pPr>
            <a:r>
              <a:rPr lang="en-US" dirty="0" smtClean="0"/>
              <a:t>Multi-hop Peering can </a:t>
            </a:r>
            <a:r>
              <a:rPr lang="en-US" smtClean="0"/>
              <a:t>reach  almost 100</a:t>
            </a:r>
            <a:r>
              <a:rPr lang="en-US" dirty="0" smtClean="0"/>
              <a:t>% Peering ratio while the Peering ratio of the single hop association is only less than 60%.</a:t>
            </a:r>
          </a:p>
          <a:p>
            <a:pPr marL="342900" indent="-342900">
              <a:buAutoNum type="arabicPeriod"/>
            </a:pPr>
            <a:r>
              <a:rPr lang="en-US" dirty="0" smtClean="0"/>
              <a:t>Multi-hop Peering with aggregation reduces the Peering latency. Within 10 Superframes, multi-hop Peering with aggregation associates with more 90% PDs while without aggregation, the </a:t>
            </a:r>
            <a:r>
              <a:rPr lang="en-US" dirty="0"/>
              <a:t>Peering ratio </a:t>
            </a:r>
            <a:r>
              <a:rPr lang="en-US" dirty="0" smtClean="0"/>
              <a:t> of multi-hop Peering is only about 40%.</a:t>
            </a:r>
          </a:p>
        </p:txBody>
      </p:sp>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3" y="2249054"/>
            <a:ext cx="4970813" cy="404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856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Results </a:t>
            </a:r>
            <a:r>
              <a:rPr lang="en-US" dirty="0" smtClean="0"/>
              <a:t>in Scenario 2</a:t>
            </a:r>
            <a:endParaRPr lang="en-US" dirty="0"/>
          </a:p>
        </p:txBody>
      </p:sp>
      <p:sp>
        <p:nvSpPr>
          <p:cNvPr id="3" name="Content Placeholder 2"/>
          <p:cNvSpPr>
            <a:spLocks noGrp="1"/>
          </p:cNvSpPr>
          <p:nvPr>
            <p:ph idx="1"/>
          </p:nvPr>
        </p:nvSpPr>
        <p:spPr>
          <a:xfrm>
            <a:off x="457200" y="1295400"/>
            <a:ext cx="8229600" cy="4449763"/>
          </a:xfrm>
        </p:spPr>
        <p:txBody>
          <a:bodyPr/>
          <a:lstStyle/>
          <a:p>
            <a:pPr>
              <a:buClr>
                <a:srgbClr val="00B0F0"/>
              </a:buClr>
            </a:pPr>
            <a:r>
              <a:rPr lang="en-US" sz="2800" u="sng" dirty="0" smtClean="0"/>
              <a:t>Scenario 2</a:t>
            </a:r>
            <a:r>
              <a:rPr lang="en-US" sz="2800" dirty="0" smtClean="0"/>
              <a:t>: Peering Overhead</a:t>
            </a:r>
          </a:p>
          <a:p>
            <a:pPr lvl="1">
              <a:buClr>
                <a:srgbClr val="00B0F0"/>
              </a:buClr>
            </a:pPr>
            <a:r>
              <a:rPr lang="en-US" sz="2400" dirty="0" smtClean="0"/>
              <a:t>Peering Request and Response Aggregation reduces Peering overhead.</a:t>
            </a:r>
            <a:endParaRPr lang="en-US" sz="2400" dirty="0"/>
          </a:p>
        </p:txBody>
      </p:sp>
      <p:sp>
        <p:nvSpPr>
          <p:cNvPr id="5" name="TextBox 4"/>
          <p:cNvSpPr txBox="1"/>
          <p:nvPr/>
        </p:nvSpPr>
        <p:spPr>
          <a:xfrm>
            <a:off x="4800600" y="2538948"/>
            <a:ext cx="4126174" cy="3785652"/>
          </a:xfrm>
          <a:prstGeom prst="rect">
            <a:avLst/>
          </a:prstGeom>
          <a:noFill/>
        </p:spPr>
        <p:txBody>
          <a:bodyPr wrap="square" rtlCol="0">
            <a:spAutoFit/>
          </a:bodyPr>
          <a:lstStyle/>
          <a:p>
            <a:pPr marL="342900" indent="-342900">
              <a:buAutoNum type="arabicPeriod"/>
            </a:pPr>
            <a:r>
              <a:rPr lang="en-US" sz="2000" dirty="0" smtClean="0"/>
              <a:t>Multi-hop Peering with </a:t>
            </a:r>
            <a:r>
              <a:rPr lang="en-US" sz="2000" smtClean="0"/>
              <a:t>aggregation significantly </a:t>
            </a:r>
            <a:r>
              <a:rPr lang="en-US" sz="2000" dirty="0" smtClean="0"/>
              <a:t>reduces Peering overhead. </a:t>
            </a:r>
          </a:p>
          <a:p>
            <a:pPr marL="342900" indent="-342900">
              <a:buFontTx/>
              <a:buAutoNum type="arabicPeriod"/>
            </a:pPr>
            <a:r>
              <a:rPr lang="en-US" sz="2000" dirty="0"/>
              <a:t>As the number of PDs increases, </a:t>
            </a:r>
            <a:r>
              <a:rPr lang="en-US" sz="2000" dirty="0" smtClean="0"/>
              <a:t>multi-hop Peering with aggregation has better scalability. As compared to </a:t>
            </a:r>
            <a:r>
              <a:rPr lang="en-US" sz="2000" dirty="0"/>
              <a:t>the multichip </a:t>
            </a:r>
            <a:r>
              <a:rPr lang="en-US" sz="2000" dirty="0" smtClean="0"/>
              <a:t>Peering without aggregation, the num. of peering message of multi-hop peering with aggregation increases much slower as the num. of PDs increases. </a:t>
            </a: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27317"/>
            <a:ext cx="4865688" cy="360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077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762000"/>
          </a:xfrm>
        </p:spPr>
        <p:txBody>
          <a:bodyPr>
            <a:normAutofit fontScale="90000"/>
          </a:bodyPr>
          <a:lstStyle/>
          <a:p>
            <a:r>
              <a:rPr lang="en-US" dirty="0" smtClean="0"/>
              <a:t>Simulation Parameters in Scenario 3 &amp; 4</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24186851"/>
              </p:ext>
            </p:extLst>
          </p:nvPr>
        </p:nvGraphicFramePr>
        <p:xfrm>
          <a:off x="457200" y="1371600"/>
          <a:ext cx="8305800" cy="4709160"/>
        </p:xfrm>
        <a:graphic>
          <a:graphicData uri="http://schemas.openxmlformats.org/drawingml/2006/table">
            <a:tbl>
              <a:tblPr firstRow="1" bandRow="1">
                <a:tableStyleId>{5C22544A-7EE6-4342-B048-85BDC9FD1C3A}</a:tableStyleId>
              </a:tblPr>
              <a:tblGrid>
                <a:gridCol w="3352800"/>
                <a:gridCol w="4953000"/>
              </a:tblGrid>
              <a:tr h="318294">
                <a:tc>
                  <a:txBody>
                    <a:bodyPr/>
                    <a:lstStyle/>
                    <a:p>
                      <a:r>
                        <a:rPr lang="en-US" sz="1500" dirty="0" smtClean="0"/>
                        <a:t>Parameter</a:t>
                      </a:r>
                      <a:endParaRPr lang="en-US" sz="1500" dirty="0"/>
                    </a:p>
                  </a:txBody>
                  <a:tcPr/>
                </a:tc>
                <a:tc>
                  <a:txBody>
                    <a:bodyPr/>
                    <a:lstStyle/>
                    <a:p>
                      <a:r>
                        <a:rPr lang="en-US" sz="1500" dirty="0" smtClean="0"/>
                        <a:t>Value</a:t>
                      </a:r>
                      <a:endParaRPr lang="en-US" sz="1500" dirty="0"/>
                    </a:p>
                  </a:txBody>
                  <a:tcPr/>
                </a:tc>
              </a:tr>
              <a:tr h="291048">
                <a:tc>
                  <a:txBody>
                    <a:bodyPr/>
                    <a:lstStyle/>
                    <a:p>
                      <a:r>
                        <a:rPr lang="en-US" sz="1500" dirty="0" smtClean="0"/>
                        <a:t>Slot size</a:t>
                      </a:r>
                      <a:endParaRPr lang="en-US" sz="1500" dirty="0"/>
                    </a:p>
                  </a:txBody>
                  <a:tcPr/>
                </a:tc>
                <a:tc>
                  <a:txBody>
                    <a:bodyPr/>
                    <a:lstStyle/>
                    <a:p>
                      <a:r>
                        <a:rPr lang="en-US" sz="1500" dirty="0" smtClean="0"/>
                        <a:t>1</a:t>
                      </a:r>
                      <a:r>
                        <a:rPr lang="en-US" sz="1500" baseline="0" dirty="0" smtClean="0"/>
                        <a:t> </a:t>
                      </a:r>
                      <a:r>
                        <a:rPr lang="en-US" sz="1500" baseline="0" dirty="0" err="1" smtClean="0"/>
                        <a:t>ms</a:t>
                      </a:r>
                      <a:endParaRPr lang="en-US" sz="1500" dirty="0"/>
                    </a:p>
                  </a:txBody>
                  <a:tcPr/>
                </a:tc>
              </a:tr>
              <a:tr h="291048">
                <a:tc>
                  <a:txBody>
                    <a:bodyPr/>
                    <a:lstStyle/>
                    <a:p>
                      <a:r>
                        <a:rPr lang="en-US" sz="1500" dirty="0" smtClean="0"/>
                        <a:t>Superframe length </a:t>
                      </a:r>
                      <a:endParaRPr lang="en-US" sz="1500" dirty="0"/>
                    </a:p>
                  </a:txBody>
                  <a:tcPr/>
                </a:tc>
                <a:tc>
                  <a:txBody>
                    <a:bodyPr/>
                    <a:lstStyle/>
                    <a:p>
                      <a:r>
                        <a:rPr lang="en-US" sz="1500" dirty="0" smtClean="0"/>
                        <a:t>800 </a:t>
                      </a:r>
                      <a:r>
                        <a:rPr lang="en-US" sz="1500" dirty="0" err="1" smtClean="0"/>
                        <a:t>ms</a:t>
                      </a:r>
                      <a:r>
                        <a:rPr lang="en-US" sz="1500" dirty="0" smtClean="0"/>
                        <a:t> (800 slots)</a:t>
                      </a:r>
                      <a:endParaRPr lang="en-US" sz="1500" dirty="0"/>
                    </a:p>
                  </a:txBody>
                  <a:tcPr/>
                </a:tc>
              </a:tr>
              <a:tr h="291048">
                <a:tc>
                  <a:txBody>
                    <a:bodyPr/>
                    <a:lstStyle/>
                    <a:p>
                      <a:r>
                        <a:rPr lang="en-US" sz="1500" dirty="0" smtClean="0"/>
                        <a:t>Channel access</a:t>
                      </a:r>
                      <a:r>
                        <a:rPr lang="en-US" sz="1500" baseline="0" dirty="0" smtClean="0"/>
                        <a:t> method</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CAP</a:t>
                      </a:r>
                    </a:p>
                  </a:txBody>
                  <a:tcPr/>
                </a:tc>
              </a:tr>
              <a:tr h="291048">
                <a:tc>
                  <a:txBody>
                    <a:bodyPr/>
                    <a:lstStyle/>
                    <a:p>
                      <a:r>
                        <a:rPr lang="en-US" sz="1500" dirty="0" smtClean="0"/>
                        <a:t>CAP</a:t>
                      </a:r>
                      <a:r>
                        <a:rPr lang="en-US" sz="1500" baseline="0" dirty="0" smtClean="0"/>
                        <a:t> length</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200 </a:t>
                      </a:r>
                      <a:r>
                        <a:rPr lang="en-US" sz="1500" dirty="0" err="1" smtClean="0"/>
                        <a:t>ms</a:t>
                      </a:r>
                      <a:r>
                        <a:rPr lang="en-US" sz="1500" dirty="0" smtClean="0"/>
                        <a:t> (200 slots)</a:t>
                      </a:r>
                    </a:p>
                  </a:txBody>
                  <a:tcPr/>
                </a:tc>
              </a:tr>
              <a:tr h="291048">
                <a:tc>
                  <a:txBody>
                    <a:bodyPr/>
                    <a:lstStyle/>
                    <a:p>
                      <a:r>
                        <a:rPr lang="en-US" sz="1500" dirty="0" err="1" smtClean="0"/>
                        <a:t>Backoff</a:t>
                      </a:r>
                      <a:r>
                        <a:rPr lang="en-US" sz="1500" dirty="0" smtClean="0"/>
                        <a:t> window</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Random</a:t>
                      </a:r>
                      <a:r>
                        <a:rPr lang="en-US" sz="1500" baseline="0" dirty="0" smtClean="0"/>
                        <a:t> from 2 </a:t>
                      </a:r>
                      <a:r>
                        <a:rPr lang="en-US" sz="1500" baseline="0" dirty="0" err="1" smtClean="0"/>
                        <a:t>ms</a:t>
                      </a:r>
                      <a:r>
                        <a:rPr lang="en-US" sz="1500" baseline="0" dirty="0" smtClean="0"/>
                        <a:t> to 400 </a:t>
                      </a:r>
                      <a:r>
                        <a:rPr lang="en-US" sz="1500" baseline="0" dirty="0" err="1" smtClean="0"/>
                        <a:t>ms</a:t>
                      </a:r>
                      <a:endParaRPr lang="en-US" sz="1500" dirty="0" smtClean="0"/>
                    </a:p>
                  </a:txBody>
                  <a:tcPr/>
                </a:tc>
              </a:tr>
              <a:tr h="502720">
                <a:tc>
                  <a:txBody>
                    <a:bodyPr/>
                    <a:lstStyle/>
                    <a:p>
                      <a:r>
                        <a:rPr lang="en-US" sz="1500" dirty="0" smtClean="0"/>
                        <a:t>Channel</a:t>
                      </a:r>
                      <a:r>
                        <a:rPr lang="en-US" sz="1500" baseline="0" dirty="0" smtClean="0"/>
                        <a:t> access priority </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Peering Response  (high);</a:t>
                      </a:r>
                      <a:r>
                        <a:rPr lang="en-US" sz="1500" baseline="0" dirty="0" smtClean="0"/>
                        <a:t> R</a:t>
                      </a:r>
                      <a:r>
                        <a:rPr lang="en-US" sz="1500" dirty="0" smtClean="0"/>
                        <a:t>elay Peering Request (medium)</a:t>
                      </a:r>
                      <a:r>
                        <a:rPr lang="en-US" sz="1500" baseline="0" dirty="0" smtClean="0"/>
                        <a:t>; Peering Request (low).</a:t>
                      </a:r>
                      <a:endParaRPr lang="en-US" sz="1500" dirty="0" smtClean="0"/>
                    </a:p>
                  </a:txBody>
                  <a:tcPr/>
                </a:tc>
              </a:tr>
              <a:tr h="291048">
                <a:tc>
                  <a:txBody>
                    <a:bodyPr/>
                    <a:lstStyle/>
                    <a:p>
                      <a:r>
                        <a:rPr lang="en-US" sz="1500" dirty="0" smtClean="0"/>
                        <a:t>Simulation time</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t>200 seconds (250 Superframes)</a:t>
                      </a:r>
                    </a:p>
                  </a:txBody>
                  <a:tcPr/>
                </a:tc>
              </a:tr>
              <a:tr h="291048">
                <a:tc>
                  <a:txBody>
                    <a:bodyPr/>
                    <a:lstStyle/>
                    <a:p>
                      <a:r>
                        <a:rPr lang="en-US" sz="1500" dirty="0" smtClean="0"/>
                        <a:t>Bandwidth</a:t>
                      </a:r>
                      <a:endParaRPr lang="en-US" sz="1500" dirty="0"/>
                    </a:p>
                  </a:txBody>
                  <a:tcPr/>
                </a:tc>
                <a:tc>
                  <a:txBody>
                    <a:bodyPr/>
                    <a:lstStyle/>
                    <a:p>
                      <a:r>
                        <a:rPr lang="en-US" sz="1500" dirty="0" smtClean="0"/>
                        <a:t>10 MHz</a:t>
                      </a:r>
                      <a:endParaRPr lang="en-US" sz="1500" dirty="0"/>
                    </a:p>
                  </a:txBody>
                  <a:tcPr/>
                </a:tc>
              </a:tr>
              <a:tr h="291048">
                <a:tc>
                  <a:txBody>
                    <a:bodyPr/>
                    <a:lstStyle/>
                    <a:p>
                      <a:r>
                        <a:rPr lang="en-US" sz="1500" dirty="0" err="1" smtClean="0"/>
                        <a:t>Tx</a:t>
                      </a:r>
                      <a:r>
                        <a:rPr lang="en-US" sz="1500" dirty="0" smtClean="0"/>
                        <a:t> power</a:t>
                      </a:r>
                      <a:endParaRPr lang="en-US" sz="1500" dirty="0"/>
                    </a:p>
                  </a:txBody>
                  <a:tcPr/>
                </a:tc>
                <a:tc>
                  <a:txBody>
                    <a:bodyPr/>
                    <a:lstStyle/>
                    <a:p>
                      <a:r>
                        <a:rPr lang="en-US" sz="1500" dirty="0" smtClean="0"/>
                        <a:t>20 </a:t>
                      </a:r>
                      <a:r>
                        <a:rPr lang="en-US" sz="1500" dirty="0" err="1" smtClean="0"/>
                        <a:t>dBm</a:t>
                      </a:r>
                      <a:endParaRPr lang="en-US" sz="1500" dirty="0"/>
                    </a:p>
                  </a:txBody>
                  <a:tcPr/>
                </a:tc>
              </a:tr>
              <a:tr h="291048">
                <a:tc>
                  <a:txBody>
                    <a:bodyPr/>
                    <a:lstStyle/>
                    <a:p>
                      <a:r>
                        <a:rPr lang="en-US" sz="1500" dirty="0" smtClean="0"/>
                        <a:t>Maximum num. of aggregated</a:t>
                      </a:r>
                      <a:r>
                        <a:rPr lang="en-US" sz="1500" baseline="0" dirty="0" smtClean="0"/>
                        <a:t> responses</a:t>
                      </a:r>
                      <a:endParaRPr lang="en-US" sz="1500" dirty="0"/>
                    </a:p>
                  </a:txBody>
                  <a:tcPr/>
                </a:tc>
                <a:tc>
                  <a:txBody>
                    <a:bodyPr/>
                    <a:lstStyle/>
                    <a:p>
                      <a:r>
                        <a:rPr lang="en-US" sz="1500" dirty="0" smtClean="0"/>
                        <a:t>10</a:t>
                      </a:r>
                      <a:endParaRPr lang="en-US" sz="1500" dirty="0"/>
                    </a:p>
                  </a:txBody>
                  <a:tcPr/>
                </a:tc>
              </a:tr>
              <a:tr h="291048">
                <a:tc>
                  <a:txBody>
                    <a:bodyPr/>
                    <a:lstStyle/>
                    <a:p>
                      <a:r>
                        <a:rPr lang="en-US" sz="1500" dirty="0" smtClean="0"/>
                        <a:t>Aggregation timer</a:t>
                      </a:r>
                      <a:endParaRPr lang="en-US" sz="1500" dirty="0"/>
                    </a:p>
                  </a:txBody>
                  <a:tcPr/>
                </a:tc>
                <a:tc>
                  <a:txBody>
                    <a:bodyPr/>
                    <a:lstStyle/>
                    <a:p>
                      <a:r>
                        <a:rPr lang="en-US" sz="1500" dirty="0" smtClean="0"/>
                        <a:t>10 Superframe length</a:t>
                      </a:r>
                      <a:endParaRPr lang="en-US" sz="1500" dirty="0"/>
                    </a:p>
                  </a:txBody>
                  <a:tcPr/>
                </a:tc>
              </a:tr>
              <a:tr h="291048">
                <a:tc>
                  <a:txBody>
                    <a:bodyPr/>
                    <a:lstStyle/>
                    <a:p>
                      <a:r>
                        <a:rPr lang="en-US" sz="1500" dirty="0" smtClean="0"/>
                        <a:t>Multi-hop</a:t>
                      </a:r>
                      <a:r>
                        <a:rPr lang="en-US" sz="1500" baseline="0" dirty="0" smtClean="0"/>
                        <a:t> association timeout </a:t>
                      </a:r>
                      <a:endParaRPr lang="en-US" sz="1500" dirty="0"/>
                    </a:p>
                  </a:txBody>
                  <a:tcPr/>
                </a:tc>
                <a:tc>
                  <a:txBody>
                    <a:bodyPr/>
                    <a:lstStyle/>
                    <a:p>
                      <a:r>
                        <a:rPr lang="en-US" sz="1500" dirty="0" smtClean="0"/>
                        <a:t>20 Superframe length</a:t>
                      </a:r>
                      <a:endParaRPr lang="en-US" sz="1500" dirty="0"/>
                    </a:p>
                  </a:txBody>
                  <a:tcPr/>
                </a:tc>
              </a:tr>
              <a:tr h="291048">
                <a:tc>
                  <a:txBody>
                    <a:bodyPr/>
                    <a:lstStyle/>
                    <a:p>
                      <a:r>
                        <a:rPr lang="en-US" sz="1500" dirty="0" smtClean="0"/>
                        <a:t>Single</a:t>
                      </a:r>
                      <a:r>
                        <a:rPr lang="en-US" sz="1500" baseline="0" dirty="0" smtClean="0"/>
                        <a:t> hop association timeout</a:t>
                      </a:r>
                      <a:endParaRPr lang="en-US" sz="1500" dirty="0"/>
                    </a:p>
                  </a:txBody>
                  <a:tcPr/>
                </a:tc>
                <a:tc>
                  <a:txBody>
                    <a:bodyPr/>
                    <a:lstStyle/>
                    <a:p>
                      <a:r>
                        <a:rPr lang="en-US" sz="1500" dirty="0" smtClean="0"/>
                        <a:t>10 Superframe</a:t>
                      </a:r>
                      <a:r>
                        <a:rPr lang="en-US" sz="1500" baseline="0" dirty="0" smtClean="0"/>
                        <a:t> length</a:t>
                      </a:r>
                      <a:endParaRPr lang="en-US" sz="1500" dirty="0"/>
                    </a:p>
                  </a:txBody>
                  <a:tcPr/>
                </a:tc>
              </a:tr>
            </a:tbl>
          </a:graphicData>
        </a:graphic>
      </p:graphicFrame>
    </p:spTree>
    <p:extLst>
      <p:ext uri="{BB962C8B-B14F-4D97-AF65-F5344CB8AC3E}">
        <p14:creationId xmlns:p14="http://schemas.microsoft.com/office/powerpoint/2010/main" val="2534300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64191"/>
            <a:ext cx="8229600" cy="4525963"/>
          </a:xfrm>
        </p:spPr>
        <p:txBody>
          <a:bodyPr/>
          <a:lstStyle/>
          <a:p>
            <a:pPr>
              <a:buClr>
                <a:srgbClr val="00B0F0"/>
              </a:buClr>
            </a:pPr>
            <a:r>
              <a:rPr lang="en-US" sz="2800" u="sng" dirty="0"/>
              <a:t>Scenario 3</a:t>
            </a:r>
            <a:r>
              <a:rPr lang="en-US" sz="2800" dirty="0" smtClean="0"/>
              <a:t>: </a:t>
            </a:r>
            <a:r>
              <a:rPr lang="en-US" sz="2800" dirty="0"/>
              <a:t>Average Peering Ratio</a:t>
            </a:r>
            <a:endParaRPr lang="en-US" sz="2400" dirty="0"/>
          </a:p>
          <a:p>
            <a:pPr lvl="1">
              <a:buClr>
                <a:srgbClr val="00B0F0"/>
              </a:buClr>
            </a:pPr>
            <a:r>
              <a:rPr lang="en-US" sz="2000" dirty="0"/>
              <a:t>Multi-hop Peering has higher Peering ratio than single hop peering.</a:t>
            </a:r>
          </a:p>
          <a:p>
            <a:pPr lvl="1">
              <a:buClr>
                <a:srgbClr val="00B0F0"/>
              </a:buClr>
            </a:pPr>
            <a:r>
              <a:rPr lang="en-US" sz="2000" dirty="0"/>
              <a:t>Peering Request and Response Aggregation reduces Peering Latency.</a:t>
            </a:r>
          </a:p>
          <a:p>
            <a:pPr lvl="0"/>
            <a:endParaRPr lang="en-US" sz="2400" dirty="0">
              <a:solidFill>
                <a:prstClr val="black"/>
              </a:solidFill>
            </a:endParaRPr>
          </a:p>
          <a:p>
            <a:endParaRPr lang="en-US" u="sng" dirty="0"/>
          </a:p>
        </p:txBody>
      </p:sp>
      <p:sp>
        <p:nvSpPr>
          <p:cNvPr id="7" name="Title 1"/>
          <p:cNvSpPr>
            <a:spLocks noGrp="1"/>
          </p:cNvSpPr>
          <p:nvPr>
            <p:ph type="title"/>
          </p:nvPr>
        </p:nvSpPr>
        <p:spPr/>
        <p:txBody>
          <a:bodyPr/>
          <a:lstStyle/>
          <a:p>
            <a:r>
              <a:rPr lang="en-US" dirty="0" smtClean="0"/>
              <a:t>Simulation Results in Scenario 3</a:t>
            </a:r>
            <a:endParaRPr lang="en-US" dirty="0"/>
          </a:p>
        </p:txBody>
      </p:sp>
      <p:sp>
        <p:nvSpPr>
          <p:cNvPr id="5" name="TextBox 4"/>
          <p:cNvSpPr txBox="1"/>
          <p:nvPr/>
        </p:nvSpPr>
        <p:spPr>
          <a:xfrm>
            <a:off x="4800600" y="2880479"/>
            <a:ext cx="3962400" cy="3139321"/>
          </a:xfrm>
          <a:prstGeom prst="rect">
            <a:avLst/>
          </a:prstGeom>
          <a:noFill/>
        </p:spPr>
        <p:txBody>
          <a:bodyPr wrap="square" rtlCol="0">
            <a:spAutoFit/>
          </a:bodyPr>
          <a:lstStyle/>
          <a:p>
            <a:pPr marL="342900" indent="-342900">
              <a:buAutoNum type="arabicPeriod"/>
            </a:pPr>
            <a:r>
              <a:rPr lang="en-US" dirty="0" smtClean="0"/>
              <a:t>Multi-hop Peering can reach at most 70% Peering ratio while the Peering ratio of the single hop Peering is only around 40%. This is because the Peering Request timeout and retransmission owing to inefficient channel access and the packets loss caused by collisions.</a:t>
            </a:r>
          </a:p>
          <a:p>
            <a:pPr marL="342900" indent="-342900">
              <a:buAutoNum type="arabicPeriod"/>
            </a:pPr>
            <a:r>
              <a:rPr lang="en-US" dirty="0" smtClean="0"/>
              <a:t>Multi-hop Peering with aggregation saves 35 Superframes in achieving 60% Peering ratio.</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2901122"/>
            <a:ext cx="4629682"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637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0037"/>
            <a:ext cx="8229600" cy="4525963"/>
          </a:xfrm>
        </p:spPr>
        <p:txBody>
          <a:bodyPr/>
          <a:lstStyle/>
          <a:p>
            <a:pPr>
              <a:buClr>
                <a:srgbClr val="00B0F0"/>
              </a:buClr>
            </a:pPr>
            <a:r>
              <a:rPr lang="en-US" sz="2800" u="sng" dirty="0"/>
              <a:t>Scenario </a:t>
            </a:r>
            <a:r>
              <a:rPr lang="en-US" sz="2800" u="sng" dirty="0" smtClean="0"/>
              <a:t>4</a:t>
            </a:r>
            <a:r>
              <a:rPr lang="en-US" sz="2800" dirty="0" smtClean="0"/>
              <a:t>: </a:t>
            </a:r>
            <a:r>
              <a:rPr lang="en-US" sz="2800" dirty="0"/>
              <a:t>Average Peering Ratio</a:t>
            </a:r>
            <a:endParaRPr lang="en-US" sz="2400" dirty="0"/>
          </a:p>
          <a:p>
            <a:endParaRPr lang="en-US" sz="2800" u="sng" dirty="0"/>
          </a:p>
        </p:txBody>
      </p:sp>
      <p:sp>
        <p:nvSpPr>
          <p:cNvPr id="6" name="Title 1"/>
          <p:cNvSpPr>
            <a:spLocks noGrp="1"/>
          </p:cNvSpPr>
          <p:nvPr>
            <p:ph type="title"/>
          </p:nvPr>
        </p:nvSpPr>
        <p:spPr/>
        <p:txBody>
          <a:bodyPr/>
          <a:lstStyle/>
          <a:p>
            <a:r>
              <a:rPr lang="en-US" dirty="0" smtClean="0"/>
              <a:t>Simulation Results in Scenario 4</a:t>
            </a:r>
            <a:endParaRPr lang="en-US" dirty="0"/>
          </a:p>
        </p:txBody>
      </p:sp>
      <p:sp>
        <p:nvSpPr>
          <p:cNvPr id="7" name="TextBox 6"/>
          <p:cNvSpPr txBox="1"/>
          <p:nvPr/>
        </p:nvSpPr>
        <p:spPr>
          <a:xfrm>
            <a:off x="5257800" y="2531000"/>
            <a:ext cx="3402150" cy="3477875"/>
          </a:xfrm>
          <a:prstGeom prst="rect">
            <a:avLst/>
          </a:prstGeom>
          <a:noFill/>
        </p:spPr>
        <p:txBody>
          <a:bodyPr wrap="square" rtlCol="0">
            <a:spAutoFit/>
          </a:bodyPr>
          <a:lstStyle/>
          <a:p>
            <a:pPr marL="342900" indent="-342900">
              <a:buAutoNum type="arabicPeriod"/>
            </a:pPr>
            <a:r>
              <a:rPr lang="en-US" sz="2200" dirty="0" smtClean="0"/>
              <a:t>Multi-hop Peering with aggregation allows a jump start when all PDs arrives the proximity. </a:t>
            </a:r>
          </a:p>
          <a:p>
            <a:pPr marL="342900" indent="-342900">
              <a:buFontTx/>
              <a:buAutoNum type="arabicPeriod"/>
            </a:pPr>
            <a:r>
              <a:rPr lang="en-US" sz="2200" dirty="0"/>
              <a:t>Multi-hop Peering with aggregation </a:t>
            </a:r>
            <a:r>
              <a:rPr lang="en-US" sz="2200" dirty="0" smtClean="0"/>
              <a:t>saves about 90 Superframes in achieving 60% Peering ratio.</a:t>
            </a:r>
            <a:endParaRPr lang="en-US" sz="2200" dirty="0"/>
          </a:p>
          <a:p>
            <a:pPr marL="342900" indent="-342900">
              <a:buAutoNum type="arabicPeriod"/>
            </a:pPr>
            <a:endParaRPr lang="en-US" sz="2200" dirty="0" smtClean="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3351"/>
            <a:ext cx="5382621" cy="3813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534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Results </a:t>
            </a:r>
            <a:r>
              <a:rPr lang="en-US" dirty="0" smtClean="0"/>
              <a:t>in Scenario 4</a:t>
            </a:r>
            <a:endParaRPr lang="en-US" dirty="0"/>
          </a:p>
        </p:txBody>
      </p:sp>
      <p:sp>
        <p:nvSpPr>
          <p:cNvPr id="3" name="Content Placeholder 2"/>
          <p:cNvSpPr>
            <a:spLocks noGrp="1"/>
          </p:cNvSpPr>
          <p:nvPr>
            <p:ph idx="1"/>
          </p:nvPr>
        </p:nvSpPr>
        <p:spPr>
          <a:xfrm>
            <a:off x="457200" y="1447800"/>
            <a:ext cx="8229600" cy="4449763"/>
          </a:xfrm>
        </p:spPr>
        <p:txBody>
          <a:bodyPr/>
          <a:lstStyle/>
          <a:p>
            <a:pPr>
              <a:buClr>
                <a:srgbClr val="00B0F0"/>
              </a:buClr>
            </a:pPr>
            <a:r>
              <a:rPr lang="en-US" sz="2800" u="sng" dirty="0"/>
              <a:t>Scenario </a:t>
            </a:r>
            <a:r>
              <a:rPr lang="en-US" sz="2800" u="sng" dirty="0" smtClean="0"/>
              <a:t>4</a:t>
            </a:r>
            <a:r>
              <a:rPr lang="en-US" sz="2800" dirty="0" smtClean="0"/>
              <a:t>: </a:t>
            </a:r>
            <a:r>
              <a:rPr lang="en-US" sz="2800" dirty="0"/>
              <a:t>Peering Overhead</a:t>
            </a:r>
          </a:p>
          <a:p>
            <a:pPr lvl="1">
              <a:buClr>
                <a:srgbClr val="00B0F0"/>
              </a:buClr>
            </a:pPr>
            <a:r>
              <a:rPr lang="en-US" sz="2400" dirty="0"/>
              <a:t>Peering Request and Response Aggregation reduces Peering overhead.</a:t>
            </a:r>
          </a:p>
          <a:p>
            <a:pPr marL="0" indent="0">
              <a:buNone/>
            </a:pPr>
            <a:endParaRPr lang="en-US" u="sng" dirty="0"/>
          </a:p>
          <a:p>
            <a:endParaRPr lang="en-US" dirty="0"/>
          </a:p>
        </p:txBody>
      </p:sp>
      <p:sp>
        <p:nvSpPr>
          <p:cNvPr id="7" name="TextBox 6"/>
          <p:cNvSpPr txBox="1"/>
          <p:nvPr/>
        </p:nvSpPr>
        <p:spPr>
          <a:xfrm>
            <a:off x="4876800" y="2770525"/>
            <a:ext cx="4278574" cy="3477875"/>
          </a:xfrm>
          <a:prstGeom prst="rect">
            <a:avLst/>
          </a:prstGeom>
          <a:noFill/>
        </p:spPr>
        <p:txBody>
          <a:bodyPr wrap="square" rtlCol="0">
            <a:spAutoFit/>
          </a:bodyPr>
          <a:lstStyle/>
          <a:p>
            <a:pPr marL="342900" indent="-342900">
              <a:buAutoNum type="arabicPeriod"/>
            </a:pPr>
            <a:r>
              <a:rPr lang="en-US" sz="2000" dirty="0" smtClean="0"/>
              <a:t>Multi-hop Peering with aggregation significantly reduces Peering overhead. </a:t>
            </a:r>
          </a:p>
          <a:p>
            <a:pPr marL="342900" indent="-342900">
              <a:buFontTx/>
              <a:buAutoNum type="arabicPeriod"/>
            </a:pPr>
            <a:r>
              <a:rPr lang="en-US" sz="2000" dirty="0"/>
              <a:t>As the number of PDs increases, </a:t>
            </a:r>
            <a:r>
              <a:rPr lang="en-US" sz="2000" dirty="0" smtClean="0"/>
              <a:t>multi-hop Peering with aggregation has better scalability. As compared to </a:t>
            </a:r>
            <a:r>
              <a:rPr lang="en-US" sz="2000" dirty="0"/>
              <a:t>the multichip </a:t>
            </a:r>
            <a:r>
              <a:rPr lang="en-US" sz="2000" dirty="0" smtClean="0"/>
              <a:t>Peering without aggregation, the num. of peering message of multi-hop peering with aggregation increases much slower as the num. of PDs increases. </a:t>
            </a: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58" y="2679075"/>
            <a:ext cx="5167495" cy="366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7812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457200" y="1295400"/>
            <a:ext cx="8305800" cy="4953000"/>
          </a:xfrm>
        </p:spPr>
        <p:txBody>
          <a:bodyPr>
            <a:normAutofit fontScale="55000" lnSpcReduction="20000"/>
          </a:bodyPr>
          <a:lstStyle/>
          <a:p>
            <a:pPr>
              <a:lnSpc>
                <a:spcPct val="150000"/>
              </a:lnSpc>
              <a:buClr>
                <a:srgbClr val="00B0F0"/>
              </a:buClr>
              <a:defRPr/>
            </a:pPr>
            <a:r>
              <a:rPr lang="en-US" sz="4400" dirty="0" smtClean="0">
                <a:ea typeface="Calibri"/>
              </a:rPr>
              <a:t>Multi-Hop Peering</a:t>
            </a:r>
            <a:endParaRPr lang="en-US" sz="4400" dirty="0">
              <a:ea typeface="Calibri"/>
            </a:endParaRPr>
          </a:p>
          <a:p>
            <a:pPr lvl="1">
              <a:lnSpc>
                <a:spcPct val="150000"/>
              </a:lnSpc>
              <a:buClr>
                <a:srgbClr val="00B0F0"/>
              </a:buClr>
              <a:defRPr/>
            </a:pPr>
            <a:r>
              <a:rPr lang="en-US" sz="3300" dirty="0" smtClean="0">
                <a:ea typeface="Calibri"/>
              </a:rPr>
              <a:t>Multi-hop </a:t>
            </a:r>
            <a:r>
              <a:rPr lang="en-US" sz="3300" dirty="0">
                <a:ea typeface="Calibri"/>
              </a:rPr>
              <a:t>one-to-one </a:t>
            </a:r>
            <a:r>
              <a:rPr lang="en-US" sz="3300" dirty="0" smtClean="0">
                <a:ea typeface="Calibri"/>
              </a:rPr>
              <a:t>Peering</a:t>
            </a:r>
            <a:r>
              <a:rPr lang="en-US" sz="3300" dirty="0" smtClean="0">
                <a:ea typeface="Calibri"/>
              </a:rPr>
              <a:t>: transparent mode, proxy mode, and hybrid mode.</a:t>
            </a:r>
          </a:p>
          <a:p>
            <a:pPr lvl="1">
              <a:lnSpc>
                <a:spcPct val="150000"/>
              </a:lnSpc>
              <a:buClr>
                <a:srgbClr val="00B0F0"/>
              </a:buClr>
              <a:defRPr/>
            </a:pPr>
            <a:r>
              <a:rPr lang="en-US" sz="3300" dirty="0" smtClean="0">
                <a:ea typeface="Calibri"/>
              </a:rPr>
              <a:t>Multi-hop </a:t>
            </a:r>
            <a:r>
              <a:rPr lang="en-US" sz="3300" dirty="0">
                <a:ea typeface="Calibri"/>
              </a:rPr>
              <a:t>one-to-many </a:t>
            </a:r>
            <a:r>
              <a:rPr lang="en-US" sz="3300" dirty="0" smtClean="0">
                <a:ea typeface="Calibri"/>
              </a:rPr>
              <a:t>Peering</a:t>
            </a:r>
            <a:r>
              <a:rPr lang="en-US" sz="3300" dirty="0" smtClean="0">
                <a:ea typeface="Calibri"/>
              </a:rPr>
              <a:t>: the Peering requesting PD converges the Peering requests and the Hopper aggregates Peering Response. The convergent and aggregation processes reduce the Peering latency and overhead.</a:t>
            </a:r>
          </a:p>
          <a:p>
            <a:pPr lvl="1">
              <a:lnSpc>
                <a:spcPct val="150000"/>
              </a:lnSpc>
              <a:buClr>
                <a:srgbClr val="00B0F0"/>
              </a:buClr>
              <a:defRPr/>
            </a:pPr>
            <a:r>
              <a:rPr lang="en-US" sz="3300" dirty="0">
                <a:ea typeface="Calibri"/>
              </a:rPr>
              <a:t> Multi-hop </a:t>
            </a:r>
            <a:r>
              <a:rPr lang="en-US" sz="3300" smtClean="0">
                <a:ea typeface="Calibri"/>
              </a:rPr>
              <a:t>Many-to-one </a:t>
            </a:r>
            <a:r>
              <a:rPr lang="en-US" sz="3300" smtClean="0">
                <a:ea typeface="Calibri"/>
              </a:rPr>
              <a:t>Peering</a:t>
            </a:r>
            <a:r>
              <a:rPr lang="en-US" sz="3300" dirty="0">
                <a:ea typeface="Calibri"/>
              </a:rPr>
              <a:t>: the </a:t>
            </a:r>
            <a:r>
              <a:rPr lang="en-US" sz="3300" dirty="0" smtClean="0">
                <a:ea typeface="Calibri"/>
              </a:rPr>
              <a:t>Hopper aggregates </a:t>
            </a:r>
            <a:r>
              <a:rPr lang="en-US" sz="3300" dirty="0">
                <a:ea typeface="Calibri"/>
              </a:rPr>
              <a:t>Peering </a:t>
            </a:r>
            <a:r>
              <a:rPr lang="en-US" sz="3300" dirty="0" smtClean="0">
                <a:ea typeface="Calibri"/>
              </a:rPr>
              <a:t>Request and multicasts Peering Responses, and the </a:t>
            </a:r>
            <a:r>
              <a:rPr lang="en-US" sz="3300" dirty="0">
                <a:ea typeface="Calibri"/>
              </a:rPr>
              <a:t>Peering </a:t>
            </a:r>
            <a:r>
              <a:rPr lang="en-US" sz="3300" dirty="0" smtClean="0">
                <a:ea typeface="Calibri"/>
              </a:rPr>
              <a:t>responding PD </a:t>
            </a:r>
            <a:r>
              <a:rPr lang="en-US" sz="3300" dirty="0">
                <a:ea typeface="Calibri"/>
              </a:rPr>
              <a:t>converges the Peering </a:t>
            </a:r>
            <a:r>
              <a:rPr lang="en-US" sz="3300" dirty="0" smtClean="0">
                <a:ea typeface="Calibri"/>
              </a:rPr>
              <a:t>responses. </a:t>
            </a:r>
            <a:r>
              <a:rPr lang="en-US" sz="3300" dirty="0">
                <a:ea typeface="Calibri"/>
              </a:rPr>
              <a:t>The convergent and aggregation processes reduce the Peering latency and overhead</a:t>
            </a:r>
            <a:r>
              <a:rPr lang="en-US" sz="3300" dirty="0" smtClean="0">
                <a:ea typeface="Calibri"/>
              </a:rPr>
              <a:t>.</a:t>
            </a:r>
            <a:endParaRPr lang="en-US" sz="3300" dirty="0">
              <a:ea typeface="Calibri"/>
            </a:endParaRPr>
          </a:p>
          <a:p>
            <a:pPr>
              <a:lnSpc>
                <a:spcPct val="150000"/>
              </a:lnSpc>
              <a:buClr>
                <a:srgbClr val="00B0F0"/>
              </a:buClr>
              <a:defRPr/>
            </a:pPr>
            <a:r>
              <a:rPr lang="en-US" sz="4400" dirty="0" smtClean="0">
                <a:ea typeface="Calibri"/>
              </a:rPr>
              <a:t>Multi-Hop </a:t>
            </a:r>
            <a:r>
              <a:rPr lang="en-US" sz="4400" dirty="0">
                <a:ea typeface="Calibri"/>
              </a:rPr>
              <a:t>P</a:t>
            </a:r>
            <a:r>
              <a:rPr lang="en-US" sz="4400" dirty="0" smtClean="0">
                <a:ea typeface="Calibri"/>
              </a:rPr>
              <a:t>eering </a:t>
            </a:r>
            <a:r>
              <a:rPr lang="en-US" sz="4400" dirty="0">
                <a:ea typeface="Calibri"/>
              </a:rPr>
              <a:t>U</a:t>
            </a:r>
            <a:r>
              <a:rPr lang="en-US" sz="4400" dirty="0" smtClean="0">
                <a:ea typeface="Calibri"/>
              </a:rPr>
              <a:t>pdates</a:t>
            </a:r>
            <a:endParaRPr lang="en-US" sz="4400" dirty="0">
              <a:ea typeface="Calibri"/>
            </a:endParaRPr>
          </a:p>
          <a:p>
            <a:pPr>
              <a:lnSpc>
                <a:spcPct val="150000"/>
              </a:lnSpc>
              <a:buClr>
                <a:srgbClr val="00B0F0"/>
              </a:buClr>
              <a:defRPr/>
            </a:pPr>
            <a:r>
              <a:rPr lang="en-US" sz="4400" dirty="0" smtClean="0">
                <a:ea typeface="Calibri"/>
              </a:rPr>
              <a:t>Multi-Hop De-peering</a:t>
            </a:r>
            <a:endParaRPr lang="en-US" sz="4400" dirty="0">
              <a:ea typeface="Calibri"/>
            </a:endParaRPr>
          </a:p>
          <a:p>
            <a:endParaRPr lang="en-US" dirty="0"/>
          </a:p>
          <a:p>
            <a:pPr lvl="1"/>
            <a:endParaRPr lang="en-US" dirty="0" smtClean="0"/>
          </a:p>
        </p:txBody>
      </p:sp>
    </p:spTree>
    <p:extLst>
      <p:ext uri="{BB962C8B-B14F-4D97-AF65-F5344CB8AC3E}">
        <p14:creationId xmlns:p14="http://schemas.microsoft.com/office/powerpoint/2010/main" val="305094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pPr>
              <a:buClr>
                <a:srgbClr val="00B0F0"/>
              </a:buClr>
              <a:defRPr/>
            </a:pPr>
            <a:r>
              <a:rPr lang="en-US" dirty="0">
                <a:ea typeface="Calibri"/>
              </a:rPr>
              <a:t>CFP: </a:t>
            </a:r>
            <a:r>
              <a:rPr lang="en-US" dirty="0" smtClean="0">
                <a:ea typeface="Calibri"/>
              </a:rPr>
              <a:t>Contention </a:t>
            </a:r>
            <a:r>
              <a:rPr lang="en-US" smtClean="0">
                <a:ea typeface="Calibri"/>
              </a:rPr>
              <a:t>Free Period</a:t>
            </a:r>
            <a:r>
              <a:rPr lang="en-US" dirty="0">
                <a:ea typeface="Calibri"/>
              </a:rPr>
              <a:t>.</a:t>
            </a:r>
          </a:p>
          <a:p>
            <a:pPr>
              <a:buClr>
                <a:srgbClr val="00B0F0"/>
              </a:buClr>
              <a:defRPr/>
            </a:pPr>
            <a:r>
              <a:rPr lang="en-US" dirty="0">
                <a:ea typeface="Calibri"/>
              </a:rPr>
              <a:t>CAP: </a:t>
            </a:r>
            <a:r>
              <a:rPr lang="en-US" dirty="0" smtClean="0">
                <a:ea typeface="Calibri"/>
              </a:rPr>
              <a:t>Content Access Period</a:t>
            </a:r>
            <a:r>
              <a:rPr lang="en-US" dirty="0">
                <a:ea typeface="Calibri"/>
              </a:rPr>
              <a:t>.</a:t>
            </a:r>
          </a:p>
          <a:p>
            <a:endParaRPr lang="en-US" dirty="0"/>
          </a:p>
        </p:txBody>
      </p:sp>
    </p:spTree>
    <p:extLst>
      <p:ext uri="{BB962C8B-B14F-4D97-AF65-F5344CB8AC3E}">
        <p14:creationId xmlns:p14="http://schemas.microsoft.com/office/powerpoint/2010/main" val="1381911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t>References</a:t>
            </a:r>
          </a:p>
        </p:txBody>
      </p:sp>
      <p:sp>
        <p:nvSpPr>
          <p:cNvPr id="3" name="Content Placeholder 2"/>
          <p:cNvSpPr>
            <a:spLocks noGrp="1"/>
          </p:cNvSpPr>
          <p:nvPr>
            <p:ph idx="1"/>
          </p:nvPr>
        </p:nvSpPr>
        <p:spPr/>
        <p:txBody>
          <a:bodyPr>
            <a:normAutofit/>
          </a:bodyPr>
          <a:lstStyle/>
          <a:p>
            <a:pPr marL="457200" lvl="1" indent="0">
              <a:buNone/>
            </a:pPr>
            <a:r>
              <a:rPr lang="en-US" sz="2600" dirty="0">
                <a:latin typeface="Times New Roman" panose="02020603050405020304" pitchFamily="18" charset="0"/>
                <a:cs typeface="Times New Roman" panose="02020603050405020304" pitchFamily="18" charset="0"/>
              </a:rPr>
              <a:t>[1] PAC TGD: </a:t>
            </a:r>
            <a:r>
              <a:rPr lang="en-US" sz="2600" dirty="0" smtClean="0">
                <a:latin typeface="Times New Roman" panose="02020603050405020304" pitchFamily="18" charset="0"/>
                <a:cs typeface="Times New Roman" panose="02020603050405020304" pitchFamily="18" charset="0"/>
              </a:rPr>
              <a:t>15-12-0568-08-0008-tg8-technical-guidance-document.</a:t>
            </a:r>
            <a:endParaRPr lang="en-US" sz="2600" dirty="0">
              <a:latin typeface="Times New Roman" panose="02020603050405020304" pitchFamily="18" charset="0"/>
              <a:cs typeface="Times New Roman" panose="02020603050405020304" pitchFamily="18" charset="0"/>
            </a:endParaRPr>
          </a:p>
          <a:p>
            <a:pPr marL="457200" lvl="1" indent="0">
              <a:buNone/>
            </a:pPr>
            <a:r>
              <a:rPr lang="en-US" sz="2600" dirty="0">
                <a:latin typeface="Times New Roman" panose="02020603050405020304" pitchFamily="18" charset="0"/>
                <a:cs typeface="Times New Roman" panose="02020603050405020304" pitchFamily="18" charset="0"/>
              </a:rPr>
              <a:t>[2] PAC PFD: </a:t>
            </a:r>
            <a:r>
              <a:rPr lang="en-US" sz="2600" dirty="0" smtClean="0">
                <a:latin typeface="Times New Roman" panose="02020603050405020304" pitchFamily="18" charset="0"/>
                <a:cs typeface="Times New Roman" panose="02020603050405020304" pitchFamily="18" charset="0"/>
              </a:rPr>
              <a:t>15-14-0085-01-0008-tg8-pac-framework-document.</a:t>
            </a:r>
            <a:endParaRPr lang="en-US" sz="2600" dirty="0">
              <a:latin typeface="Times New Roman" panose="02020603050405020304" pitchFamily="18" charset="0"/>
              <a:cs typeface="Times New Roman" panose="02020603050405020304" pitchFamily="18" charset="0"/>
            </a:endParaRPr>
          </a:p>
          <a:p>
            <a:endParaRPr lang="en-US" sz="2800" dirty="0" smtClean="0"/>
          </a:p>
        </p:txBody>
      </p:sp>
    </p:spTree>
    <p:extLst>
      <p:ext uri="{BB962C8B-B14F-4D97-AF65-F5344CB8AC3E}">
        <p14:creationId xmlns:p14="http://schemas.microsoft.com/office/powerpoint/2010/main" val="250374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and Concepts</a:t>
            </a:r>
            <a:endParaRPr lang="en-US" dirty="0"/>
          </a:p>
        </p:txBody>
      </p:sp>
      <p:sp>
        <p:nvSpPr>
          <p:cNvPr id="3" name="Content Placeholder 2"/>
          <p:cNvSpPr>
            <a:spLocks noGrp="1"/>
          </p:cNvSpPr>
          <p:nvPr>
            <p:ph idx="1"/>
          </p:nvPr>
        </p:nvSpPr>
        <p:spPr/>
        <p:txBody>
          <a:bodyPr>
            <a:normAutofit lnSpcReduction="10000"/>
          </a:bodyPr>
          <a:lstStyle/>
          <a:p>
            <a:pPr>
              <a:buClr>
                <a:srgbClr val="00B0F0"/>
              </a:buClr>
              <a:defRPr/>
            </a:pPr>
            <a:r>
              <a:rPr lang="en-US" sz="2200" b="1" u="sng" dirty="0">
                <a:ea typeface="Calibri"/>
              </a:rPr>
              <a:t>Peering</a:t>
            </a:r>
            <a:r>
              <a:rPr lang="en-US" sz="2200" dirty="0">
                <a:ea typeface="Calibri"/>
              </a:rPr>
              <a:t> [2]: </a:t>
            </a:r>
            <a:r>
              <a:rPr lang="en-US" sz="2200" dirty="0" smtClean="0">
                <a:ea typeface="Calibri"/>
              </a:rPr>
              <a:t>“</a:t>
            </a:r>
            <a:r>
              <a:rPr lang="en-GB" sz="2200" dirty="0" smtClean="0">
                <a:ea typeface="Calibri"/>
              </a:rPr>
              <a:t>is </a:t>
            </a:r>
            <a:r>
              <a:rPr lang="en-GB" sz="2200" dirty="0">
                <a:ea typeface="Calibri"/>
              </a:rPr>
              <a:t>the procedure to establish a link between a pair of PDs or links among multiple PDs discovered during the discovery procedure.</a:t>
            </a:r>
            <a:r>
              <a:rPr lang="en-US" sz="2200" dirty="0" smtClean="0">
                <a:ea typeface="Calibri"/>
              </a:rPr>
              <a:t>”</a:t>
            </a:r>
          </a:p>
          <a:p>
            <a:pPr>
              <a:buClr>
                <a:srgbClr val="00B0F0"/>
              </a:buClr>
              <a:defRPr/>
            </a:pPr>
            <a:r>
              <a:rPr lang="en-US" sz="2200" b="1" u="sng" dirty="0" smtClean="0">
                <a:ea typeface="Calibri"/>
              </a:rPr>
              <a:t>Peering Update</a:t>
            </a:r>
            <a:r>
              <a:rPr lang="en-US" sz="2200" dirty="0" smtClean="0">
                <a:ea typeface="Calibri"/>
              </a:rPr>
              <a:t>: is the procedure used for a PD to update peering information of an existing peering relationship with other PDs.</a:t>
            </a:r>
            <a:endParaRPr lang="en-US" sz="2200" dirty="0">
              <a:ea typeface="Calibri"/>
            </a:endParaRPr>
          </a:p>
          <a:p>
            <a:pPr marL="342900" lvl="1" indent="-342900">
              <a:buClr>
                <a:srgbClr val="00B0F0"/>
              </a:buClr>
              <a:buFont typeface="Arial" pitchFamily="34" charset="0"/>
              <a:buChar char="•"/>
              <a:defRPr/>
            </a:pPr>
            <a:r>
              <a:rPr lang="en-US" sz="2200" b="1" u="sng" dirty="0" smtClean="0">
                <a:ea typeface="Calibri"/>
              </a:rPr>
              <a:t>De-peering</a:t>
            </a:r>
            <a:r>
              <a:rPr lang="en-US" sz="2200" dirty="0" smtClean="0">
                <a:ea typeface="Calibri"/>
              </a:rPr>
              <a:t> [2]: “</a:t>
            </a:r>
            <a:r>
              <a:rPr lang="en-GB" sz="2200" dirty="0" smtClean="0">
                <a:ea typeface="Calibri"/>
              </a:rPr>
              <a:t>is </a:t>
            </a:r>
            <a:r>
              <a:rPr lang="en-GB" sz="2200" dirty="0">
                <a:ea typeface="Calibri"/>
              </a:rPr>
              <a:t>the procedure to disconnect the link established by peering.”</a:t>
            </a:r>
            <a:endParaRPr lang="en-US" sz="2200" dirty="0">
              <a:ea typeface="Calibri"/>
            </a:endParaRPr>
          </a:p>
          <a:p>
            <a:pPr marL="342900" lvl="1" indent="-342900">
              <a:buClr>
                <a:srgbClr val="00B0F0"/>
              </a:buClr>
              <a:buFont typeface="Arial" pitchFamily="34" charset="0"/>
              <a:buChar char="•"/>
              <a:defRPr/>
            </a:pPr>
            <a:r>
              <a:rPr lang="en-US" sz="2200" b="1" u="sng" dirty="0" smtClean="0">
                <a:ea typeface="Calibri"/>
              </a:rPr>
              <a:t>Device-level </a:t>
            </a:r>
            <a:r>
              <a:rPr lang="en-US" sz="2200" b="1" u="sng" dirty="0">
                <a:ea typeface="Calibri"/>
              </a:rPr>
              <a:t>P</a:t>
            </a:r>
            <a:r>
              <a:rPr lang="en-US" sz="2200" b="1" u="sng" dirty="0" smtClean="0">
                <a:ea typeface="Calibri"/>
              </a:rPr>
              <a:t>eering</a:t>
            </a:r>
            <a:r>
              <a:rPr lang="en-US" sz="2200" b="1" u="sng" dirty="0">
                <a:ea typeface="Calibri"/>
              </a:rPr>
              <a:t>:</a:t>
            </a:r>
            <a:r>
              <a:rPr lang="en-US" sz="2200" b="1" dirty="0">
                <a:ea typeface="Calibri"/>
              </a:rPr>
              <a:t> </a:t>
            </a:r>
            <a:r>
              <a:rPr lang="en-US" sz="2200" dirty="0">
                <a:ea typeface="Calibri"/>
              </a:rPr>
              <a:t>i</a:t>
            </a:r>
            <a:r>
              <a:rPr lang="en-US" sz="2200" dirty="0" smtClean="0">
                <a:ea typeface="Calibri"/>
              </a:rPr>
              <a:t>s </a:t>
            </a:r>
            <a:r>
              <a:rPr lang="en-US" sz="2200" dirty="0">
                <a:ea typeface="Calibri"/>
              </a:rPr>
              <a:t>the </a:t>
            </a:r>
            <a:r>
              <a:rPr lang="en-US" sz="2200" dirty="0" smtClean="0">
                <a:ea typeface="Calibri"/>
              </a:rPr>
              <a:t>Peering </a:t>
            </a:r>
            <a:r>
              <a:rPr lang="en-US" sz="2200" dirty="0">
                <a:ea typeface="Calibri"/>
              </a:rPr>
              <a:t>relationship </a:t>
            </a:r>
            <a:r>
              <a:rPr lang="en-US" sz="2200" dirty="0" smtClean="0">
                <a:ea typeface="Calibri"/>
              </a:rPr>
              <a:t>among </a:t>
            </a:r>
            <a:r>
              <a:rPr lang="en-US" sz="2200" dirty="0">
                <a:ea typeface="Calibri"/>
              </a:rPr>
              <a:t>different </a:t>
            </a:r>
            <a:r>
              <a:rPr lang="en-US" sz="2200" dirty="0" smtClean="0">
                <a:ea typeface="Calibri"/>
              </a:rPr>
              <a:t>PDs at device level</a:t>
            </a:r>
            <a:endParaRPr lang="en-US" sz="2200" dirty="0">
              <a:ea typeface="Calibri"/>
            </a:endParaRPr>
          </a:p>
          <a:p>
            <a:pPr marL="342900" lvl="1" indent="-342900">
              <a:buClr>
                <a:srgbClr val="00B0F0"/>
              </a:buClr>
              <a:buFont typeface="Arial" pitchFamily="34" charset="0"/>
              <a:buChar char="•"/>
              <a:defRPr/>
            </a:pPr>
            <a:r>
              <a:rPr lang="en-US" sz="2200" b="1" u="sng" dirty="0" smtClean="0">
                <a:ea typeface="Calibri"/>
              </a:rPr>
              <a:t>Application-level Peering:</a:t>
            </a:r>
            <a:r>
              <a:rPr lang="en-US" sz="2200" b="1" dirty="0" smtClean="0">
                <a:ea typeface="Calibri"/>
              </a:rPr>
              <a:t> </a:t>
            </a:r>
            <a:r>
              <a:rPr lang="en-US" sz="2200" dirty="0">
                <a:ea typeface="Calibri"/>
              </a:rPr>
              <a:t>i</a:t>
            </a:r>
            <a:r>
              <a:rPr lang="en-US" sz="2200" dirty="0" smtClean="0">
                <a:ea typeface="Calibri"/>
              </a:rPr>
              <a:t>s the Peering </a:t>
            </a:r>
            <a:r>
              <a:rPr lang="en-US" sz="2200" dirty="0">
                <a:ea typeface="Calibri"/>
              </a:rPr>
              <a:t>relationship with the same </a:t>
            </a:r>
            <a:r>
              <a:rPr lang="en-US" sz="2200" dirty="0" smtClean="0">
                <a:ea typeface="Calibri"/>
              </a:rPr>
              <a:t>application among </a:t>
            </a:r>
            <a:r>
              <a:rPr lang="en-US" sz="2200" dirty="0">
                <a:ea typeface="Calibri"/>
              </a:rPr>
              <a:t>different </a:t>
            </a:r>
            <a:r>
              <a:rPr lang="en-US" sz="2200" dirty="0" smtClean="0">
                <a:ea typeface="Calibri"/>
              </a:rPr>
              <a:t>PDs</a:t>
            </a:r>
          </a:p>
          <a:p>
            <a:pPr marL="342900" lvl="1" indent="-342900">
              <a:buClr>
                <a:srgbClr val="00B0F0"/>
              </a:buClr>
              <a:buFont typeface="Arial" pitchFamily="34" charset="0"/>
              <a:buChar char="•"/>
              <a:defRPr/>
            </a:pPr>
            <a:r>
              <a:rPr lang="en-US" sz="2200" b="1" u="sng" dirty="0" smtClean="0">
                <a:ea typeface="Calibri"/>
              </a:rPr>
              <a:t>User-level </a:t>
            </a:r>
            <a:r>
              <a:rPr lang="en-US" sz="2200" b="1" u="sng" dirty="0">
                <a:ea typeface="Calibri"/>
              </a:rPr>
              <a:t>P</a:t>
            </a:r>
            <a:r>
              <a:rPr lang="en-US" sz="2200" b="1" u="sng" dirty="0" smtClean="0">
                <a:ea typeface="Calibri"/>
              </a:rPr>
              <a:t>eering</a:t>
            </a:r>
            <a:r>
              <a:rPr lang="en-US" sz="2200" b="1" u="sng" dirty="0">
                <a:ea typeface="Calibri"/>
              </a:rPr>
              <a:t>:</a:t>
            </a:r>
            <a:r>
              <a:rPr lang="en-US" sz="2200" b="1" dirty="0">
                <a:ea typeface="Calibri"/>
              </a:rPr>
              <a:t> </a:t>
            </a:r>
            <a:r>
              <a:rPr lang="en-US" sz="2200" dirty="0">
                <a:ea typeface="Calibri"/>
              </a:rPr>
              <a:t>i</a:t>
            </a:r>
            <a:r>
              <a:rPr lang="en-US" sz="2200" dirty="0" smtClean="0">
                <a:ea typeface="Calibri"/>
              </a:rPr>
              <a:t>s </a:t>
            </a:r>
            <a:r>
              <a:rPr lang="en-US" sz="2200">
                <a:ea typeface="Calibri"/>
              </a:rPr>
              <a:t>the </a:t>
            </a:r>
            <a:r>
              <a:rPr lang="en-US" sz="2200" smtClean="0">
                <a:ea typeface="Calibri"/>
              </a:rPr>
              <a:t>Peering </a:t>
            </a:r>
            <a:r>
              <a:rPr lang="en-US" sz="2200" dirty="0">
                <a:ea typeface="Calibri"/>
              </a:rPr>
              <a:t>relationship </a:t>
            </a:r>
            <a:r>
              <a:rPr lang="en-US" sz="2200" dirty="0" smtClean="0">
                <a:ea typeface="Calibri"/>
              </a:rPr>
              <a:t>among users on same or different PDs.</a:t>
            </a:r>
          </a:p>
        </p:txBody>
      </p:sp>
    </p:spTree>
    <p:extLst>
      <p:ext uri="{BB962C8B-B14F-4D97-AF65-F5344CB8AC3E}">
        <p14:creationId xmlns:p14="http://schemas.microsoft.com/office/powerpoint/2010/main" val="22361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944562"/>
          </a:xfrm>
        </p:spPr>
        <p:txBody>
          <a:bodyPr>
            <a:normAutofit/>
          </a:bodyPr>
          <a:lstStyle/>
          <a:p>
            <a:r>
              <a:rPr lang="en-US" dirty="0" smtClean="0"/>
              <a:t>Multi-Hop One-to-One Peering (1/3) </a:t>
            </a:r>
            <a:endParaRPr lang="en-US" dirty="0"/>
          </a:p>
        </p:txBody>
      </p:sp>
      <p:sp>
        <p:nvSpPr>
          <p:cNvPr id="3" name="Content Placeholder 2"/>
          <p:cNvSpPr>
            <a:spLocks noGrp="1"/>
          </p:cNvSpPr>
          <p:nvPr>
            <p:ph idx="1"/>
          </p:nvPr>
        </p:nvSpPr>
        <p:spPr>
          <a:xfrm>
            <a:off x="152400" y="1447800"/>
            <a:ext cx="8991600" cy="4449763"/>
          </a:xfrm>
        </p:spPr>
        <p:txBody>
          <a:bodyPr>
            <a:normAutofit/>
          </a:bodyPr>
          <a:lstStyle/>
          <a:p>
            <a:pPr>
              <a:buClr>
                <a:srgbClr val="00B0F0"/>
              </a:buClr>
              <a:defRPr/>
            </a:pPr>
            <a:r>
              <a:rPr lang="en-US" sz="2800" dirty="0">
                <a:ea typeface="Calibri"/>
              </a:rPr>
              <a:t>Multi-Hop One-to-One </a:t>
            </a:r>
            <a:r>
              <a:rPr lang="en-US" sz="2800" dirty="0" smtClean="0">
                <a:ea typeface="Calibri"/>
              </a:rPr>
              <a:t>Peering Use Case: Conference Meeting</a:t>
            </a:r>
            <a:endParaRPr lang="en-US" sz="2800" dirty="0">
              <a:ea typeface="Calibri"/>
            </a:endParaRPr>
          </a:p>
        </p:txBody>
      </p:sp>
      <p:sp>
        <p:nvSpPr>
          <p:cNvPr id="4" name="TextBox 3"/>
          <p:cNvSpPr txBox="1"/>
          <p:nvPr/>
        </p:nvSpPr>
        <p:spPr>
          <a:xfrm>
            <a:off x="4495801" y="2588835"/>
            <a:ext cx="4495799" cy="3354765"/>
          </a:xfrm>
          <a:prstGeom prst="rect">
            <a:avLst/>
          </a:prstGeom>
          <a:noFill/>
        </p:spPr>
        <p:txBody>
          <a:bodyPr wrap="square" rtlCol="0">
            <a:spAutoFit/>
          </a:bodyPr>
          <a:lstStyle/>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All PDs have Device-level </a:t>
            </a:r>
            <a:r>
              <a:rPr lang="en-US" sz="2000" dirty="0">
                <a:cs typeface="Arial" pitchFamily="34" charset="0"/>
              </a:rPr>
              <a:t>P</a:t>
            </a:r>
            <a:r>
              <a:rPr lang="en-US" sz="2000" dirty="0" smtClean="0">
                <a:cs typeface="Arial" pitchFamily="34" charset="0"/>
              </a:rPr>
              <a:t>eering.</a:t>
            </a:r>
            <a:endParaRPr lang="en-US" sz="2000" dirty="0">
              <a:cs typeface="Arial" pitchFamily="34" charset="0"/>
            </a:endParaRPr>
          </a:p>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PD A is the speaker and aims to do peering with PD B-D.</a:t>
            </a:r>
            <a:endParaRPr lang="en-US" sz="2000" dirty="0">
              <a:cs typeface="Arial" pitchFamily="34" charset="0"/>
            </a:endParaRPr>
          </a:p>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PD A achieves peering with PD B using multi-hop one-to-one peering.</a:t>
            </a:r>
          </a:p>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PD R is the Hopper that relays the peering messages for PD A and PD B.</a:t>
            </a:r>
            <a:endParaRPr lang="en-US" sz="2000" dirty="0">
              <a:cs typeface="Arial" pitchFamily="34" charset="0"/>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857830151"/>
              </p:ext>
            </p:extLst>
          </p:nvPr>
        </p:nvGraphicFramePr>
        <p:xfrm>
          <a:off x="457200" y="2514600"/>
          <a:ext cx="4368919" cy="3771634"/>
        </p:xfrm>
        <a:graphic>
          <a:graphicData uri="http://schemas.openxmlformats.org/presentationml/2006/ole">
            <mc:AlternateContent xmlns:mc="http://schemas.openxmlformats.org/markup-compatibility/2006">
              <mc:Choice xmlns:v="urn:schemas-microsoft-com:vml" Requires="v">
                <p:oleObj spid="_x0000_s25733" name="Visio" r:id="rId4" imgW="4517514" imgH="4129204" progId="Visio.Drawing.11">
                  <p:embed/>
                </p:oleObj>
              </mc:Choice>
              <mc:Fallback>
                <p:oleObj name="Visio" r:id="rId4" imgW="4517514" imgH="4129204" progId="Visio.Drawing.11">
                  <p:embed/>
                  <p:pic>
                    <p:nvPicPr>
                      <p:cNvPr id="0" name="Object 5"/>
                      <p:cNvPicPr>
                        <a:picLocks noChangeAspect="1" noChangeArrowheads="1"/>
                      </p:cNvPicPr>
                      <p:nvPr/>
                    </p:nvPicPr>
                    <p:blipFill>
                      <a:blip r:embed="rId5"/>
                      <a:srcRect/>
                      <a:stretch>
                        <a:fillRect/>
                      </a:stretch>
                    </p:blipFill>
                    <p:spPr bwMode="auto">
                      <a:xfrm>
                        <a:off x="457200" y="2514600"/>
                        <a:ext cx="4368919" cy="3771634"/>
                      </a:xfrm>
                      <a:prstGeom prst="rect">
                        <a:avLst/>
                      </a:prstGeom>
                      <a:noFill/>
                    </p:spPr>
                  </p:pic>
                </p:oleObj>
              </mc:Fallback>
            </mc:AlternateContent>
          </a:graphicData>
        </a:graphic>
      </p:graphicFrame>
    </p:spTree>
    <p:extLst>
      <p:ext uri="{BB962C8B-B14F-4D97-AF65-F5344CB8AC3E}">
        <p14:creationId xmlns:p14="http://schemas.microsoft.com/office/powerpoint/2010/main" val="2474318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Multi-Hop One-to-One Peering (2/3)</a:t>
            </a:r>
            <a:endParaRPr lang="en-US" sz="3600" dirty="0"/>
          </a:p>
        </p:txBody>
      </p:sp>
      <p:sp>
        <p:nvSpPr>
          <p:cNvPr id="3" name="Content Placeholder 2"/>
          <p:cNvSpPr>
            <a:spLocks noGrp="1"/>
          </p:cNvSpPr>
          <p:nvPr>
            <p:ph idx="1"/>
          </p:nvPr>
        </p:nvSpPr>
        <p:spPr>
          <a:xfrm>
            <a:off x="304800" y="1600200"/>
            <a:ext cx="8458200" cy="4525963"/>
          </a:xfrm>
        </p:spPr>
        <p:txBody>
          <a:bodyPr>
            <a:normAutofit/>
          </a:bodyPr>
          <a:lstStyle/>
          <a:p>
            <a:pPr>
              <a:buClr>
                <a:srgbClr val="00B0F0"/>
              </a:buClr>
              <a:defRPr/>
            </a:pPr>
            <a:r>
              <a:rPr lang="en-US" sz="2800" dirty="0" smtClean="0">
                <a:ea typeface="Calibri"/>
              </a:rPr>
              <a:t>Multi-Hop One-to-One </a:t>
            </a:r>
            <a:r>
              <a:rPr lang="en-US" sz="2800" dirty="0">
                <a:ea typeface="Calibri"/>
              </a:rPr>
              <a:t>P</a:t>
            </a:r>
            <a:r>
              <a:rPr lang="en-US" sz="2800" dirty="0" smtClean="0">
                <a:ea typeface="Calibri"/>
              </a:rPr>
              <a:t>eering in Transparent </a:t>
            </a:r>
            <a:r>
              <a:rPr lang="en-US" sz="2800" dirty="0">
                <a:ea typeface="Calibri"/>
              </a:rPr>
              <a:t>M</a:t>
            </a:r>
            <a:r>
              <a:rPr lang="en-US" sz="2800" dirty="0" smtClean="0">
                <a:ea typeface="Calibri"/>
              </a:rPr>
              <a:t>ode</a:t>
            </a:r>
          </a:p>
          <a:p>
            <a:pPr lvl="1">
              <a:buClr>
                <a:srgbClr val="00B0F0"/>
              </a:buClr>
              <a:defRPr/>
            </a:pPr>
            <a:r>
              <a:rPr lang="en-US" sz="2400" dirty="0" smtClean="0">
                <a:ea typeface="Calibri"/>
              </a:rPr>
              <a:t>PD A requests Peering with PD B.</a:t>
            </a:r>
          </a:p>
          <a:p>
            <a:pPr lvl="1">
              <a:buClr>
                <a:srgbClr val="00B0F0"/>
              </a:buClr>
              <a:defRPr/>
            </a:pPr>
            <a:r>
              <a:rPr lang="en-US" sz="2400" dirty="0" smtClean="0">
                <a:ea typeface="Calibri"/>
              </a:rPr>
              <a:t>PD </a:t>
            </a:r>
            <a:r>
              <a:rPr lang="en-US" sz="2400" dirty="0">
                <a:ea typeface="Calibri"/>
              </a:rPr>
              <a:t>R </a:t>
            </a:r>
            <a:r>
              <a:rPr lang="en-US" sz="2400" dirty="0" smtClean="0">
                <a:ea typeface="Calibri"/>
              </a:rPr>
              <a:t>forwards </a:t>
            </a:r>
            <a:r>
              <a:rPr lang="en-US" sz="2400" dirty="0">
                <a:ea typeface="Calibri"/>
              </a:rPr>
              <a:t>Peering Request and Peering </a:t>
            </a:r>
            <a:r>
              <a:rPr lang="en-US" sz="2400" dirty="0" smtClean="0">
                <a:ea typeface="Calibri"/>
              </a:rPr>
              <a:t>Response without processing the MAC payload (i.e., transparent mode).</a:t>
            </a:r>
          </a:p>
          <a:p>
            <a:pPr lvl="1">
              <a:buClr>
                <a:srgbClr val="00B0F0"/>
              </a:buClr>
              <a:defRPr/>
            </a:pPr>
            <a:r>
              <a:rPr lang="en-US" sz="2400" dirty="0" smtClean="0">
                <a:ea typeface="Calibri"/>
              </a:rPr>
              <a:t>PD R has Device-level Peering with PD A and B.</a:t>
            </a:r>
            <a:endParaRPr lang="en-US" sz="2400" dirty="0">
              <a:ea typeface="Calibri"/>
            </a:endParaRPr>
          </a:p>
          <a:p>
            <a:pPr lvl="1">
              <a:buClr>
                <a:srgbClr val="00B0F0"/>
              </a:buClr>
              <a:defRPr/>
            </a:pPr>
            <a:endParaRPr lang="en-US" sz="2400" dirty="0">
              <a:ea typeface="Calibri"/>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47618104"/>
              </p:ext>
            </p:extLst>
          </p:nvPr>
        </p:nvGraphicFramePr>
        <p:xfrm>
          <a:off x="914400" y="4343400"/>
          <a:ext cx="6954441" cy="1676400"/>
        </p:xfrm>
        <a:graphic>
          <a:graphicData uri="http://schemas.openxmlformats.org/presentationml/2006/ole">
            <mc:AlternateContent xmlns:mc="http://schemas.openxmlformats.org/markup-compatibility/2006">
              <mc:Choice xmlns:v="urn:schemas-microsoft-com:vml" Requires="v">
                <p:oleObj spid="_x0000_s21669" name="Visio" r:id="rId4" imgW="5076134" imgH="1203664" progId="Visio.Drawing.11">
                  <p:embed/>
                </p:oleObj>
              </mc:Choice>
              <mc:Fallback>
                <p:oleObj name="Visio" r:id="rId4" imgW="5076134" imgH="1203664" progId="Visio.Drawing.11">
                  <p:embed/>
                  <p:pic>
                    <p:nvPicPr>
                      <p:cNvPr id="0" name="Object 16"/>
                      <p:cNvPicPr>
                        <a:picLocks noChangeAspect="1" noChangeArrowheads="1"/>
                      </p:cNvPicPr>
                      <p:nvPr/>
                    </p:nvPicPr>
                    <p:blipFill>
                      <a:blip r:embed="rId5"/>
                      <a:srcRect/>
                      <a:stretch>
                        <a:fillRect/>
                      </a:stretch>
                    </p:blipFill>
                    <p:spPr bwMode="auto">
                      <a:xfrm>
                        <a:off x="914400" y="4343400"/>
                        <a:ext cx="6954441" cy="1676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23759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Multi-Hop One-to-One Peering (3/3)</a:t>
            </a:r>
            <a:endParaRPr lang="en-US" sz="3600" dirty="0"/>
          </a:p>
        </p:txBody>
      </p:sp>
      <p:sp>
        <p:nvSpPr>
          <p:cNvPr id="3" name="Content Placeholder 2"/>
          <p:cNvSpPr>
            <a:spLocks noGrp="1"/>
          </p:cNvSpPr>
          <p:nvPr>
            <p:ph idx="1"/>
          </p:nvPr>
        </p:nvSpPr>
        <p:spPr>
          <a:xfrm>
            <a:off x="304800" y="1219200"/>
            <a:ext cx="8686800" cy="4525963"/>
          </a:xfrm>
        </p:spPr>
        <p:txBody>
          <a:bodyPr>
            <a:normAutofit/>
          </a:bodyPr>
          <a:lstStyle/>
          <a:p>
            <a:pPr>
              <a:buClr>
                <a:srgbClr val="00B0F0"/>
              </a:buClr>
              <a:defRPr/>
            </a:pPr>
            <a:r>
              <a:rPr lang="en-US" sz="2800" dirty="0" smtClean="0">
                <a:ea typeface="Calibri"/>
              </a:rPr>
              <a:t>Multi-Hop One-to-One </a:t>
            </a:r>
            <a:r>
              <a:rPr lang="en-US" sz="2800" dirty="0">
                <a:ea typeface="Calibri"/>
              </a:rPr>
              <a:t>P</a:t>
            </a:r>
            <a:r>
              <a:rPr lang="en-US" sz="2800" dirty="0" smtClean="0">
                <a:ea typeface="Calibri"/>
              </a:rPr>
              <a:t>eering in Proxy Mode</a:t>
            </a:r>
          </a:p>
          <a:p>
            <a:pPr lvl="1">
              <a:buClr>
                <a:srgbClr val="00B0F0"/>
              </a:buClr>
              <a:defRPr/>
            </a:pPr>
            <a:r>
              <a:rPr lang="en-US" sz="2000" dirty="0" smtClean="0">
                <a:ea typeface="Calibri"/>
              </a:rPr>
              <a:t>PD A requests Peering with PD B. </a:t>
            </a:r>
          </a:p>
          <a:p>
            <a:pPr lvl="1">
              <a:buClr>
                <a:srgbClr val="00B0F0"/>
              </a:buClr>
              <a:defRPr/>
            </a:pPr>
            <a:r>
              <a:rPr lang="en-US" sz="2000" dirty="0" smtClean="0">
                <a:ea typeface="Calibri"/>
              </a:rPr>
              <a:t>PD A and PD B do not want to reveal their ID to each other.</a:t>
            </a:r>
          </a:p>
          <a:p>
            <a:pPr lvl="1">
              <a:buClr>
                <a:srgbClr val="00B0F0"/>
              </a:buClr>
              <a:defRPr/>
            </a:pPr>
            <a:r>
              <a:rPr lang="en-US" sz="2000" dirty="0" smtClean="0">
                <a:ea typeface="Calibri"/>
              </a:rPr>
              <a:t>PD </a:t>
            </a:r>
            <a:r>
              <a:rPr lang="en-US" sz="2000" dirty="0">
                <a:ea typeface="Calibri"/>
              </a:rPr>
              <a:t>R </a:t>
            </a:r>
            <a:r>
              <a:rPr lang="en-US" sz="2000" dirty="0" smtClean="0">
                <a:ea typeface="Calibri"/>
              </a:rPr>
              <a:t>intercepts and processes </a:t>
            </a:r>
            <a:r>
              <a:rPr lang="en-US" sz="2000" dirty="0">
                <a:ea typeface="Calibri"/>
              </a:rPr>
              <a:t>Peering Request (i.e., </a:t>
            </a:r>
            <a:r>
              <a:rPr lang="en-US" sz="2000" dirty="0" smtClean="0">
                <a:ea typeface="Calibri"/>
              </a:rPr>
              <a:t>proxy mode). PD R </a:t>
            </a:r>
            <a:r>
              <a:rPr lang="en-US" sz="2000" dirty="0">
                <a:ea typeface="Calibri"/>
              </a:rPr>
              <a:t>anonymize </a:t>
            </a:r>
            <a:r>
              <a:rPr lang="en-US" sz="2000" dirty="0" smtClean="0">
                <a:ea typeface="Calibri"/>
              </a:rPr>
              <a:t>PD A’s ID in the Peering Request and send the request to PD B.</a:t>
            </a:r>
          </a:p>
          <a:p>
            <a:pPr lvl="1">
              <a:buClr>
                <a:srgbClr val="00B0F0"/>
              </a:buClr>
              <a:defRPr/>
            </a:pPr>
            <a:r>
              <a:rPr lang="en-US" sz="2000" dirty="0" smtClean="0">
                <a:ea typeface="Calibri"/>
              </a:rPr>
              <a:t>PD R receives the Peering Response from PD B, anonymizes </a:t>
            </a:r>
            <a:r>
              <a:rPr lang="en-US" sz="2000" dirty="0">
                <a:ea typeface="Calibri"/>
              </a:rPr>
              <a:t>PD </a:t>
            </a:r>
            <a:r>
              <a:rPr lang="en-US" sz="2000" dirty="0" smtClean="0">
                <a:ea typeface="Calibri"/>
              </a:rPr>
              <a:t>B’s </a:t>
            </a:r>
            <a:r>
              <a:rPr lang="en-US" sz="2000" dirty="0">
                <a:ea typeface="Calibri"/>
              </a:rPr>
              <a:t>ID in the Peering </a:t>
            </a:r>
            <a:r>
              <a:rPr lang="en-US" sz="2000" dirty="0" smtClean="0">
                <a:ea typeface="Calibri"/>
              </a:rPr>
              <a:t>Response and forwards the responses to PD A. </a:t>
            </a:r>
          </a:p>
          <a:p>
            <a:pPr lvl="1">
              <a:buClr>
                <a:srgbClr val="00B0F0"/>
              </a:buClr>
              <a:defRPr/>
            </a:pPr>
            <a:r>
              <a:rPr lang="en-US" sz="2000" dirty="0" smtClean="0">
                <a:ea typeface="Calibri"/>
              </a:rPr>
              <a:t>PD R has Device-level Peering with PD A and B.</a:t>
            </a:r>
            <a:endParaRPr lang="en-US" sz="2000" dirty="0">
              <a:ea typeface="Calibri"/>
            </a:endParaRPr>
          </a:p>
          <a:p>
            <a:pPr lvl="1">
              <a:buClr>
                <a:srgbClr val="00B0F0"/>
              </a:buClr>
              <a:defRPr/>
            </a:pPr>
            <a:endParaRPr lang="en-US" sz="2400" dirty="0">
              <a:ea typeface="Calibri"/>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05657187"/>
              </p:ext>
            </p:extLst>
          </p:nvPr>
        </p:nvGraphicFramePr>
        <p:xfrm>
          <a:off x="990600" y="4343400"/>
          <a:ext cx="7620000" cy="1806167"/>
        </p:xfrm>
        <a:graphic>
          <a:graphicData uri="http://schemas.openxmlformats.org/presentationml/2006/ole">
            <mc:AlternateContent xmlns:mc="http://schemas.openxmlformats.org/markup-compatibility/2006">
              <mc:Choice xmlns:v="urn:schemas-microsoft-com:vml" Requires="v">
                <p:oleObj spid="_x0000_s32851" name="Visio" r:id="rId4" imgW="7816389" imgH="1897093" progId="Visio.Drawing.11">
                  <p:embed/>
                </p:oleObj>
              </mc:Choice>
              <mc:Fallback>
                <p:oleObj name="Visio" r:id="rId4" imgW="7816389" imgH="1897093" progId="Visio.Drawing.11">
                  <p:embed/>
                  <p:pic>
                    <p:nvPicPr>
                      <p:cNvPr id="0" name=""/>
                      <p:cNvPicPr/>
                      <p:nvPr/>
                    </p:nvPicPr>
                    <p:blipFill>
                      <a:blip r:embed="rId5"/>
                      <a:stretch>
                        <a:fillRect/>
                      </a:stretch>
                    </p:blipFill>
                    <p:spPr>
                      <a:xfrm>
                        <a:off x="990600" y="4343400"/>
                        <a:ext cx="7620000" cy="1806167"/>
                      </a:xfrm>
                      <a:prstGeom prst="rect">
                        <a:avLst/>
                      </a:prstGeom>
                    </p:spPr>
                  </p:pic>
                </p:oleObj>
              </mc:Fallback>
            </mc:AlternateContent>
          </a:graphicData>
        </a:graphic>
      </p:graphicFrame>
    </p:spTree>
    <p:extLst>
      <p:ext uri="{BB962C8B-B14F-4D97-AF65-F5344CB8AC3E}">
        <p14:creationId xmlns:p14="http://schemas.microsoft.com/office/powerpoint/2010/main" val="375096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763000" cy="944562"/>
          </a:xfrm>
        </p:spPr>
        <p:txBody>
          <a:bodyPr>
            <a:normAutofit/>
          </a:bodyPr>
          <a:lstStyle/>
          <a:p>
            <a:r>
              <a:rPr lang="en-US" dirty="0" smtClean="0"/>
              <a:t>Multi-Hop One-to-Many Peering (1/2)</a:t>
            </a:r>
            <a:endParaRPr lang="en-US" dirty="0"/>
          </a:p>
        </p:txBody>
      </p:sp>
      <p:sp>
        <p:nvSpPr>
          <p:cNvPr id="3" name="Content Placeholder 2"/>
          <p:cNvSpPr>
            <a:spLocks noGrp="1"/>
          </p:cNvSpPr>
          <p:nvPr>
            <p:ph idx="1"/>
          </p:nvPr>
        </p:nvSpPr>
        <p:spPr>
          <a:xfrm>
            <a:off x="76200" y="1371600"/>
            <a:ext cx="9067800" cy="4449763"/>
          </a:xfrm>
        </p:spPr>
        <p:txBody>
          <a:bodyPr>
            <a:normAutofit/>
          </a:bodyPr>
          <a:lstStyle/>
          <a:p>
            <a:pPr>
              <a:buClr>
                <a:srgbClr val="00B0F0"/>
              </a:buClr>
              <a:defRPr/>
            </a:pPr>
            <a:r>
              <a:rPr lang="en-US" sz="2800" dirty="0" smtClean="0">
                <a:ea typeface="Calibri"/>
              </a:rPr>
              <a:t>Multi-Hop One-to-Many Peering Use Case: Online Game</a:t>
            </a:r>
            <a:endParaRPr lang="en-US" sz="2800" dirty="0">
              <a:ea typeface="Calibri"/>
            </a:endParaRPr>
          </a:p>
        </p:txBody>
      </p:sp>
      <p:sp>
        <p:nvSpPr>
          <p:cNvPr id="4" name="TextBox 3"/>
          <p:cNvSpPr txBox="1"/>
          <p:nvPr/>
        </p:nvSpPr>
        <p:spPr>
          <a:xfrm>
            <a:off x="4419600" y="2204859"/>
            <a:ext cx="4572000" cy="3970318"/>
          </a:xfrm>
          <a:prstGeom prst="rect">
            <a:avLst/>
          </a:prstGeom>
          <a:noFill/>
        </p:spPr>
        <p:txBody>
          <a:bodyPr wrap="square" rtlCol="0">
            <a:spAutoFit/>
          </a:bodyPr>
          <a:lstStyle/>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All PDs have Device-level </a:t>
            </a:r>
            <a:r>
              <a:rPr lang="en-US" sz="2000" dirty="0">
                <a:cs typeface="Arial" pitchFamily="34" charset="0"/>
              </a:rPr>
              <a:t>P</a:t>
            </a:r>
            <a:r>
              <a:rPr lang="en-US" sz="2000" dirty="0" smtClean="0">
                <a:cs typeface="Arial" pitchFamily="34" charset="0"/>
              </a:rPr>
              <a:t>eering.</a:t>
            </a:r>
          </a:p>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PD Z </a:t>
            </a:r>
            <a:r>
              <a:rPr lang="en-US" sz="2000" dirty="0">
                <a:cs typeface="Arial" pitchFamily="34" charset="0"/>
              </a:rPr>
              <a:t>aims to </a:t>
            </a:r>
            <a:r>
              <a:rPr lang="en-US" sz="2000" dirty="0" smtClean="0">
                <a:cs typeface="Arial" pitchFamily="34" charset="0"/>
              </a:rPr>
              <a:t>join PD A-C to play the game.</a:t>
            </a:r>
          </a:p>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PD Z achieves the Application-level </a:t>
            </a:r>
            <a:r>
              <a:rPr lang="en-US" sz="2000" dirty="0">
                <a:cs typeface="Arial" pitchFamily="34" charset="0"/>
              </a:rPr>
              <a:t>P</a:t>
            </a:r>
            <a:r>
              <a:rPr lang="en-US" sz="2000" dirty="0" smtClean="0">
                <a:cs typeface="Arial" pitchFamily="34" charset="0"/>
              </a:rPr>
              <a:t>eering </a:t>
            </a:r>
            <a:r>
              <a:rPr lang="en-US" sz="2000" dirty="0">
                <a:cs typeface="Arial" pitchFamily="34" charset="0"/>
              </a:rPr>
              <a:t>with </a:t>
            </a:r>
            <a:r>
              <a:rPr lang="en-US" sz="2000" dirty="0" smtClean="0">
                <a:cs typeface="Arial" pitchFamily="34" charset="0"/>
              </a:rPr>
              <a:t>PD A-C </a:t>
            </a:r>
            <a:r>
              <a:rPr lang="en-US" sz="2000" dirty="0">
                <a:cs typeface="Arial" pitchFamily="34" charset="0"/>
              </a:rPr>
              <a:t>using multi-hop </a:t>
            </a:r>
            <a:r>
              <a:rPr lang="en-US" sz="2000" dirty="0" smtClean="0">
                <a:cs typeface="Arial" pitchFamily="34" charset="0"/>
              </a:rPr>
              <a:t>one-to-many </a:t>
            </a:r>
            <a:r>
              <a:rPr lang="en-US" sz="2000" dirty="0">
                <a:cs typeface="Arial" pitchFamily="34" charset="0"/>
              </a:rPr>
              <a:t>peering </a:t>
            </a:r>
            <a:r>
              <a:rPr lang="en-US" sz="2000" dirty="0" smtClean="0">
                <a:cs typeface="Arial" pitchFamily="34" charset="0"/>
              </a:rPr>
              <a:t>using PD R </a:t>
            </a:r>
            <a:r>
              <a:rPr lang="en-US" sz="2000" dirty="0">
                <a:cs typeface="Arial" pitchFamily="34" charset="0"/>
              </a:rPr>
              <a:t>as an </a:t>
            </a:r>
            <a:r>
              <a:rPr lang="en-US" sz="2000" dirty="0" smtClean="0">
                <a:cs typeface="Arial" pitchFamily="34" charset="0"/>
              </a:rPr>
              <a:t>Hopper. </a:t>
            </a:r>
          </a:p>
          <a:p>
            <a:pPr marL="742950" lvl="1" indent="-285750">
              <a:spcBef>
                <a:spcPct val="20000"/>
              </a:spcBef>
              <a:buClr>
                <a:srgbClr val="00B0F0"/>
              </a:buClr>
              <a:buFont typeface="Arial" panose="020B0604020202020204" pitchFamily="34" charset="0"/>
              <a:buChar char="–"/>
              <a:defRPr/>
            </a:pPr>
            <a:r>
              <a:rPr lang="en-US" sz="2000" dirty="0" smtClean="0">
                <a:cs typeface="Arial" pitchFamily="34" charset="0"/>
              </a:rPr>
              <a:t>PD R relays the Peering </a:t>
            </a:r>
            <a:r>
              <a:rPr lang="en-US" sz="2000" dirty="0">
                <a:cs typeface="Arial" pitchFamily="34" charset="0"/>
              </a:rPr>
              <a:t>R</a:t>
            </a:r>
            <a:r>
              <a:rPr lang="en-US" sz="2000" dirty="0" smtClean="0">
                <a:cs typeface="Arial" pitchFamily="34" charset="0"/>
              </a:rPr>
              <a:t>equest from PD Z, aggregates the Peering </a:t>
            </a:r>
            <a:r>
              <a:rPr lang="en-US" sz="2000" dirty="0">
                <a:cs typeface="Arial" pitchFamily="34" charset="0"/>
              </a:rPr>
              <a:t>R</a:t>
            </a:r>
            <a:r>
              <a:rPr lang="en-US" sz="2000" dirty="0" smtClean="0">
                <a:cs typeface="Arial" pitchFamily="34" charset="0"/>
              </a:rPr>
              <a:t>esponses from PD A-C, and forwards the aggregated response to PD Z.</a:t>
            </a:r>
            <a:endParaRPr lang="en-US" sz="2000" dirty="0">
              <a:cs typeface="Arial" pitchFamily="34" charset="0"/>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997478194"/>
              </p:ext>
            </p:extLst>
          </p:nvPr>
        </p:nvGraphicFramePr>
        <p:xfrm>
          <a:off x="228600" y="1987420"/>
          <a:ext cx="4629150" cy="4191000"/>
        </p:xfrm>
        <a:graphic>
          <a:graphicData uri="http://schemas.openxmlformats.org/presentationml/2006/ole">
            <mc:AlternateContent xmlns:mc="http://schemas.openxmlformats.org/markup-compatibility/2006">
              <mc:Choice xmlns:v="urn:schemas-microsoft-com:vml" Requires="v">
                <p:oleObj spid="_x0000_s30809" name="Visio" r:id="rId4" imgW="4625138" imgH="4192157" progId="Visio.Drawing.11">
                  <p:embed/>
                </p:oleObj>
              </mc:Choice>
              <mc:Fallback>
                <p:oleObj name="Visio" r:id="rId4" imgW="4625138" imgH="4192157"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87420"/>
                        <a:ext cx="46291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386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Multi-Hop One-to-Many Peering (2/2)</a:t>
            </a:r>
            <a:endParaRPr lang="en-US" sz="3600" dirty="0"/>
          </a:p>
        </p:txBody>
      </p:sp>
      <p:sp>
        <p:nvSpPr>
          <p:cNvPr id="3" name="Content Placeholder 2"/>
          <p:cNvSpPr>
            <a:spLocks noGrp="1"/>
          </p:cNvSpPr>
          <p:nvPr>
            <p:ph idx="1"/>
          </p:nvPr>
        </p:nvSpPr>
        <p:spPr>
          <a:xfrm>
            <a:off x="228600" y="1447800"/>
            <a:ext cx="8686800" cy="4525963"/>
          </a:xfrm>
        </p:spPr>
        <p:txBody>
          <a:bodyPr>
            <a:normAutofit/>
          </a:bodyPr>
          <a:lstStyle/>
          <a:p>
            <a:pPr>
              <a:buClr>
                <a:srgbClr val="00B0F0"/>
              </a:buClr>
              <a:defRPr/>
            </a:pPr>
            <a:r>
              <a:rPr lang="en-US" sz="2400" dirty="0" smtClean="0">
                <a:ea typeface="Calibri"/>
              </a:rPr>
              <a:t>Multi-Hop One-to-Many </a:t>
            </a:r>
            <a:r>
              <a:rPr lang="en-US" sz="2400" dirty="0">
                <a:ea typeface="Calibri"/>
              </a:rPr>
              <a:t>P</a:t>
            </a:r>
            <a:r>
              <a:rPr lang="en-US" sz="2400" dirty="0" smtClean="0">
                <a:ea typeface="Calibri"/>
              </a:rPr>
              <a:t>eering</a:t>
            </a:r>
          </a:p>
          <a:p>
            <a:pPr lvl="1">
              <a:buClr>
                <a:srgbClr val="00B0F0"/>
              </a:buClr>
              <a:defRPr/>
            </a:pPr>
            <a:r>
              <a:rPr lang="en-US" sz="2000" dirty="0" smtClean="0">
                <a:ea typeface="Calibri"/>
              </a:rPr>
              <a:t>PD Z requests Application-level </a:t>
            </a:r>
            <a:r>
              <a:rPr lang="en-US" sz="2000" dirty="0">
                <a:ea typeface="Calibri"/>
              </a:rPr>
              <a:t>P</a:t>
            </a:r>
            <a:r>
              <a:rPr lang="en-US" sz="2000" dirty="0" smtClean="0">
                <a:ea typeface="Calibri"/>
              </a:rPr>
              <a:t>eering with PD A - C.</a:t>
            </a:r>
          </a:p>
          <a:p>
            <a:pPr lvl="1">
              <a:buClr>
                <a:srgbClr val="00B0F0"/>
              </a:buClr>
              <a:defRPr/>
            </a:pPr>
            <a:r>
              <a:rPr lang="en-US" sz="2000" dirty="0" smtClean="0">
                <a:ea typeface="Calibri"/>
              </a:rPr>
              <a:t>PD </a:t>
            </a:r>
            <a:r>
              <a:rPr lang="en-US" sz="2000" dirty="0">
                <a:ea typeface="Calibri"/>
              </a:rPr>
              <a:t>R </a:t>
            </a:r>
            <a:r>
              <a:rPr lang="en-US" sz="2000" dirty="0" smtClean="0">
                <a:ea typeface="Calibri"/>
              </a:rPr>
              <a:t>multicasts the </a:t>
            </a:r>
            <a:r>
              <a:rPr lang="en-US" sz="2000" dirty="0">
                <a:ea typeface="Calibri"/>
              </a:rPr>
              <a:t>P</a:t>
            </a:r>
            <a:r>
              <a:rPr lang="en-US" sz="2000" dirty="0" smtClean="0">
                <a:ea typeface="Calibri"/>
              </a:rPr>
              <a:t>eering </a:t>
            </a:r>
            <a:r>
              <a:rPr lang="en-US" sz="2000" dirty="0">
                <a:ea typeface="Calibri"/>
              </a:rPr>
              <a:t>R</a:t>
            </a:r>
            <a:r>
              <a:rPr lang="en-US" sz="2000" dirty="0" smtClean="0">
                <a:ea typeface="Calibri"/>
              </a:rPr>
              <a:t>equest </a:t>
            </a:r>
            <a:r>
              <a:rPr lang="en-US" sz="2000" dirty="0">
                <a:ea typeface="Calibri"/>
              </a:rPr>
              <a:t>to </a:t>
            </a:r>
            <a:r>
              <a:rPr lang="en-US" sz="2000" dirty="0" smtClean="0">
                <a:ea typeface="Calibri"/>
              </a:rPr>
              <a:t>PD A-C.</a:t>
            </a:r>
            <a:endParaRPr lang="en-US" sz="2000" dirty="0">
              <a:ea typeface="Calibri"/>
            </a:endParaRPr>
          </a:p>
          <a:p>
            <a:pPr lvl="1">
              <a:buClr>
                <a:srgbClr val="00B0F0"/>
              </a:buClr>
              <a:defRPr/>
            </a:pPr>
            <a:r>
              <a:rPr lang="en-US" sz="2000" dirty="0" smtClean="0">
                <a:ea typeface="Calibri"/>
              </a:rPr>
              <a:t>PD </a:t>
            </a:r>
            <a:r>
              <a:rPr lang="en-US" sz="2000" dirty="0">
                <a:ea typeface="Calibri"/>
              </a:rPr>
              <a:t>R aggregates the </a:t>
            </a:r>
            <a:r>
              <a:rPr lang="en-US" sz="2000" dirty="0" smtClean="0">
                <a:ea typeface="Calibri"/>
              </a:rPr>
              <a:t>Peering </a:t>
            </a:r>
            <a:r>
              <a:rPr lang="en-US" sz="2000" dirty="0">
                <a:ea typeface="Calibri"/>
              </a:rPr>
              <a:t>R</a:t>
            </a:r>
            <a:r>
              <a:rPr lang="en-US" sz="2000" dirty="0" smtClean="0">
                <a:ea typeface="Calibri"/>
              </a:rPr>
              <a:t>esponses </a:t>
            </a:r>
            <a:r>
              <a:rPr lang="en-US" sz="2000" dirty="0">
                <a:ea typeface="Calibri"/>
              </a:rPr>
              <a:t>from </a:t>
            </a:r>
            <a:r>
              <a:rPr lang="en-US" sz="2000" dirty="0" smtClean="0">
                <a:ea typeface="Calibri"/>
              </a:rPr>
              <a:t>PD A-C </a:t>
            </a:r>
            <a:r>
              <a:rPr lang="en-US" sz="2000" dirty="0">
                <a:ea typeface="Calibri"/>
              </a:rPr>
              <a:t>and </a:t>
            </a:r>
            <a:r>
              <a:rPr lang="en-US" sz="2000" dirty="0" smtClean="0">
                <a:ea typeface="Calibri"/>
              </a:rPr>
              <a:t>forward to PD </a:t>
            </a:r>
            <a:r>
              <a:rPr lang="en-US" sz="2000" dirty="0">
                <a:ea typeface="Calibri"/>
              </a:rPr>
              <a:t>Z</a:t>
            </a:r>
            <a:r>
              <a:rPr lang="en-US" sz="2000" dirty="0" smtClean="0">
                <a:ea typeface="Calibri"/>
              </a:rPr>
              <a:t>.</a:t>
            </a:r>
          </a:p>
          <a:p>
            <a:pPr lvl="1">
              <a:buClr>
                <a:srgbClr val="00B0F0"/>
              </a:buClr>
              <a:defRPr/>
            </a:pPr>
            <a:r>
              <a:rPr lang="en-US" sz="2000" dirty="0" smtClean="0">
                <a:ea typeface="Calibri"/>
              </a:rPr>
              <a:t>PD R has Device-level Peering with PD A-C and PD Z.</a:t>
            </a:r>
            <a:endParaRPr lang="en-US" sz="2000" dirty="0">
              <a:ea typeface="Calibri"/>
            </a:endParaRPr>
          </a:p>
          <a:p>
            <a:pPr lvl="1">
              <a:buClr>
                <a:srgbClr val="00B0F0"/>
              </a:buClr>
              <a:defRPr/>
            </a:pPr>
            <a:endParaRPr lang="en-US" sz="2400" dirty="0">
              <a:ea typeface="Calibri"/>
            </a:endParaRPr>
          </a:p>
        </p:txBody>
      </p:sp>
      <p:sp>
        <p:nvSpPr>
          <p:cNvPr id="4" name="Rectangle 4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50152586"/>
              </p:ext>
            </p:extLst>
          </p:nvPr>
        </p:nvGraphicFramePr>
        <p:xfrm>
          <a:off x="762000" y="3733800"/>
          <a:ext cx="7620000" cy="2355454"/>
        </p:xfrm>
        <a:graphic>
          <a:graphicData uri="http://schemas.openxmlformats.org/presentationml/2006/ole">
            <mc:AlternateContent xmlns:mc="http://schemas.openxmlformats.org/markup-compatibility/2006">
              <mc:Choice xmlns:v="urn:schemas-microsoft-com:vml" Requires="v">
                <p:oleObj spid="_x0000_s22704" name="Visio" r:id="rId4" imgW="9194171" imgH="2842053" progId="Visio.Drawing.11">
                  <p:embed/>
                </p:oleObj>
              </mc:Choice>
              <mc:Fallback>
                <p:oleObj name="Visio" r:id="rId4" imgW="9194171" imgH="2842053" progId="Visio.Drawing.11">
                  <p:embed/>
                  <p:pic>
                    <p:nvPicPr>
                      <p:cNvPr id="0" name=""/>
                      <p:cNvPicPr/>
                      <p:nvPr/>
                    </p:nvPicPr>
                    <p:blipFill>
                      <a:blip r:embed="rId5"/>
                      <a:stretch>
                        <a:fillRect/>
                      </a:stretch>
                    </p:blipFill>
                    <p:spPr>
                      <a:xfrm>
                        <a:off x="762000" y="3733800"/>
                        <a:ext cx="7620000" cy="2355454"/>
                      </a:xfrm>
                      <a:prstGeom prst="rect">
                        <a:avLst/>
                      </a:prstGeom>
                    </p:spPr>
                  </p:pic>
                </p:oleObj>
              </mc:Fallback>
            </mc:AlternateContent>
          </a:graphicData>
        </a:graphic>
      </p:graphicFrame>
    </p:spTree>
    <p:extLst>
      <p:ext uri="{BB962C8B-B14F-4D97-AF65-F5344CB8AC3E}">
        <p14:creationId xmlns:p14="http://schemas.microsoft.com/office/powerpoint/2010/main" val="3246624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F088DF2AB799D41A5071453C89FDE46" ma:contentTypeVersion="4" ma:contentTypeDescription="Create a new document." ma:contentTypeScope="" ma:versionID="7fae7bb7ab4f949442a53737ebc166b8">
  <xsd:schema xmlns:xsd="http://www.w3.org/2001/XMLSchema" xmlns:p="http://schemas.microsoft.com/office/2006/metadata/properties" xmlns:ns2="132a0d76-4fce-476a-bb63-62eb729f34bf" targetNamespace="http://schemas.microsoft.com/office/2006/metadata/properties" ma:root="true" ma:fieldsID="8bb250c6ea72dc50483d48c616d18c89" ns2:_="">
    <xsd:import namespace="132a0d76-4fce-476a-bb63-62eb729f34bf"/>
    <xsd:element name="properties">
      <xsd:complexType>
        <xsd:sequence>
          <xsd:element name="documentManagement">
            <xsd:complexType>
              <xsd:all>
                <xsd:element ref="ns2:Meeting_id" minOccurs="0"/>
                <xsd:element ref="ns2:Year" minOccurs="0"/>
                <xsd:element ref="ns2:Revision" minOccurs="0"/>
              </xsd:all>
            </xsd:complexType>
          </xsd:element>
        </xsd:sequence>
      </xsd:complexType>
    </xsd:element>
  </xsd:schema>
  <xsd:schema xmlns:xsd="http://www.w3.org/2001/XMLSchema" xmlns:dms="http://schemas.microsoft.com/office/2006/documentManagement/types" targetNamespace="132a0d76-4fce-476a-bb63-62eb729f34bf" elementFormDefault="qualified">
    <xsd:import namespace="http://schemas.microsoft.com/office/2006/documentManagement/types"/>
    <xsd:element name="Meeting_id" ma:index="8" nillable="true" ma:displayName="Meeting_id" ma:format="Dropdown" ma:internalName="Meeting_id">
      <xsd:simpleType>
        <xsd:union memberTypes="dms:Text">
          <xsd:simpleType>
            <xsd:restriction base="dms:Choice">
              <xsd:enumeration value="TP1"/>
            </xsd:restriction>
          </xsd:simpleType>
        </xsd:union>
      </xsd:simpleType>
    </xsd:element>
    <xsd:element name="Year" ma:index="9" nillable="true" ma:displayName="Year" ma:format="Dropdown" ma:internalName="Year">
      <xsd:simpleType>
        <xsd:union memberTypes="dms:Text">
          <xsd:simpleType>
            <xsd:restriction base="dms:Choice">
              <xsd:enumeration value="2011"/>
              <xsd:enumeration value="2012"/>
              <xsd:enumeration value="2013"/>
            </xsd:restriction>
          </xsd:simpleType>
        </xsd:union>
      </xsd:simpleType>
    </xsd:element>
    <xsd:element name="Revision" ma:index="10" nillable="true" ma:displayName="Revision" ma:decimals="0" ma:internalName="Revision">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Meeting_id xmlns="132a0d76-4fce-476a-bb63-62eb729f34bf" xsi:nil="true"/>
    <Year xmlns="132a0d76-4fce-476a-bb63-62eb729f34bf" xsi:nil="true"/>
    <Revision xmlns="132a0d76-4fce-476a-bb63-62eb729f34bf" xsi:nil="true"/>
  </documentManagement>
</p:properties>
</file>

<file path=customXml/itemProps1.xml><?xml version="1.0" encoding="utf-8"?>
<ds:datastoreItem xmlns:ds="http://schemas.openxmlformats.org/officeDocument/2006/customXml" ds:itemID="{1284D18C-57C7-4927-82E3-F7012E1C5D2A}">
  <ds:schemaRefs>
    <ds:schemaRef ds:uri="http://schemas.microsoft.com/sharepoint/v3/contenttype/forms"/>
  </ds:schemaRefs>
</ds:datastoreItem>
</file>

<file path=customXml/itemProps2.xml><?xml version="1.0" encoding="utf-8"?>
<ds:datastoreItem xmlns:ds="http://schemas.openxmlformats.org/officeDocument/2006/customXml" ds:itemID="{3A9FC1CD-F14C-41ED-BDEA-320B3F607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2a0d76-4fce-476a-bb63-62eb729f34bf"/>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330EFFA4-1930-460C-BCE8-5F39487140AE}">
  <ds:schemaRefs>
    <ds:schemaRef ds:uri="http://purl.org/dc/dcmitype/"/>
    <ds:schemaRef ds:uri="http://purl.org/dc/elements/1.1/"/>
    <ds:schemaRef ds:uri="http://schemas.microsoft.com/office/2006/documentManagement/types"/>
    <ds:schemaRef ds:uri="http://purl.org/dc/terms/"/>
    <ds:schemaRef ds:uri="132a0d76-4fce-476a-bb63-62eb729f34bf"/>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3366</TotalTime>
  <Words>1862</Words>
  <Application>Microsoft Office PowerPoint</Application>
  <PresentationFormat>On-screen Show (4:3)</PresentationFormat>
  <Paragraphs>252</Paragraphs>
  <Slides>30</Slides>
  <Notes>24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Office Theme</vt:lpstr>
      <vt:lpstr>1_Office Theme</vt:lpstr>
      <vt:lpstr>Visio</vt:lpstr>
      <vt:lpstr>PowerPoint Presentation</vt:lpstr>
      <vt:lpstr>Introduction</vt:lpstr>
      <vt:lpstr>Definitions</vt:lpstr>
      <vt:lpstr>Terms and Concepts</vt:lpstr>
      <vt:lpstr>Multi-Hop One-to-One Peering (1/3) </vt:lpstr>
      <vt:lpstr>Multi-Hop One-to-One Peering (2/3)</vt:lpstr>
      <vt:lpstr>Multi-Hop One-to-One Peering (3/3)</vt:lpstr>
      <vt:lpstr>Multi-Hop One-to-Many Peering (1/2)</vt:lpstr>
      <vt:lpstr>Multi-Hop One-to-Many Peering (2/2)</vt:lpstr>
      <vt:lpstr>Multi-Hop Many-to-One Peering (1/2)</vt:lpstr>
      <vt:lpstr>Multi-Hop Many-to-One Peering (2/2)</vt:lpstr>
      <vt:lpstr>Multi-Hop Peering Update</vt:lpstr>
      <vt:lpstr>Multi-Hop Peering Update Use Case</vt:lpstr>
      <vt:lpstr>Multi-Hop De-Peering</vt:lpstr>
      <vt:lpstr>Multi-Hop De-Peering Use Case</vt:lpstr>
      <vt:lpstr>Multi-hop Peering Simulation</vt:lpstr>
      <vt:lpstr>Simulation Topology</vt:lpstr>
      <vt:lpstr>Implemented Multi-hop Peering Mechanism</vt:lpstr>
      <vt:lpstr>Simulation Scenarios</vt:lpstr>
      <vt:lpstr>Performance Metrics </vt:lpstr>
      <vt:lpstr>Simulation Parameters in Scenario 1 &amp; 2 </vt:lpstr>
      <vt:lpstr>Simulation Results in Scenario 1</vt:lpstr>
      <vt:lpstr>Simulation Results in Scenario 2</vt:lpstr>
      <vt:lpstr>Simulation Results in Scenario 2</vt:lpstr>
      <vt:lpstr>Simulation Parameters in Scenario 3 &amp; 4</vt:lpstr>
      <vt:lpstr>Simulation Results in Scenario 3</vt:lpstr>
      <vt:lpstr>Simulation Results in Scenario 4</vt:lpstr>
      <vt:lpstr>Simulation Results in Scenario 4</vt:lpstr>
      <vt:lpstr>Conclusion</vt:lpstr>
      <vt:lpstr>References</vt:lpstr>
    </vt:vector>
  </TitlesOfParts>
  <Company>InterDigital Communications,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 Tao</dc:creator>
  <cp:lastModifiedBy>Han, Tao</cp:lastModifiedBy>
  <cp:revision>220</cp:revision>
  <dcterms:created xsi:type="dcterms:W3CDTF">2014-03-03T18:18:11Z</dcterms:created>
  <dcterms:modified xsi:type="dcterms:W3CDTF">2014-05-05T21:17:09Z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0x010100FF088DF2AB799D41A5071453C89FDE46</vt:lpwstr>
  </property>
</Properties>
</file>