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3"/>
  </p:notesMasterIdLst>
  <p:handoutMasterIdLst>
    <p:handoutMasterId r:id="rId34"/>
  </p:handoutMasterIdLst>
  <p:sldIdLst>
    <p:sldId id="507" r:id="rId5"/>
    <p:sldId id="812" r:id="rId6"/>
    <p:sldId id="819" r:id="rId7"/>
    <p:sldId id="820" r:id="rId8"/>
    <p:sldId id="842" r:id="rId9"/>
    <p:sldId id="840" r:id="rId10"/>
    <p:sldId id="797" r:id="rId11"/>
    <p:sldId id="818" r:id="rId12"/>
    <p:sldId id="814" r:id="rId13"/>
    <p:sldId id="822" r:id="rId14"/>
    <p:sldId id="841" r:id="rId15"/>
    <p:sldId id="824" r:id="rId16"/>
    <p:sldId id="823" r:id="rId17"/>
    <p:sldId id="825" r:id="rId18"/>
    <p:sldId id="826" r:id="rId19"/>
    <p:sldId id="827" r:id="rId20"/>
    <p:sldId id="828" r:id="rId21"/>
    <p:sldId id="829" r:id="rId22"/>
    <p:sldId id="830" r:id="rId23"/>
    <p:sldId id="832" r:id="rId24"/>
    <p:sldId id="833" r:id="rId25"/>
    <p:sldId id="834" r:id="rId26"/>
    <p:sldId id="835" r:id="rId27"/>
    <p:sldId id="836" r:id="rId28"/>
    <p:sldId id="838" r:id="rId29"/>
    <p:sldId id="843" r:id="rId30"/>
    <p:sldId id="817" r:id="rId31"/>
    <p:sldId id="81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 initials="CG" lastIdx="2" clrIdx="0"/>
  <p:cmAuthor id="1" name="liho" initials="hk" lastIdx="4" clrIdx="1"/>
  <p:cmAuthor id="2" name="Qing Li" initials="QL" lastIdx="14" clrIdx="2"/>
  <p:cmAuthor id="3" name="Chen, Zhuo" initials="CZ" lastIdx="4" clrIdx="3"/>
  <p:cmAuthor id="4" name="Li, Qing" initials="Qing"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3333FF"/>
    <a:srgbClr val="E33E1D"/>
    <a:srgbClr val="006600"/>
    <a:srgbClr val="D46C2C"/>
    <a:srgbClr val="000000"/>
    <a:srgbClr val="FF99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7567" autoAdjust="0"/>
  </p:normalViewPr>
  <p:slideViewPr>
    <p:cSldViewPr>
      <p:cViewPr varScale="1">
        <p:scale>
          <a:sx n="102" d="100"/>
          <a:sy n="102"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2014-05-05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dirty="0"/>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AA78C-FE7E-4B1D-91CE-E8197E9CCED0}" type="slidenum">
              <a:rPr lang="en-US" smtClean="0"/>
              <a:t>19</a:t>
            </a:fld>
            <a:endParaRPr lang="en-US"/>
          </a:p>
        </p:txBody>
      </p:sp>
    </p:spTree>
    <p:extLst>
      <p:ext uri="{BB962C8B-B14F-4D97-AF65-F5344CB8AC3E}">
        <p14:creationId xmlns:p14="http://schemas.microsoft.com/office/powerpoint/2010/main" val="230086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AA78C-FE7E-4B1D-91CE-E8197E9CCED0}" type="slidenum">
              <a:rPr lang="en-US" smtClean="0"/>
              <a:t>21</a:t>
            </a:fld>
            <a:endParaRPr lang="en-US"/>
          </a:p>
        </p:txBody>
      </p:sp>
    </p:spTree>
    <p:extLst>
      <p:ext uri="{BB962C8B-B14F-4D97-AF65-F5344CB8AC3E}">
        <p14:creationId xmlns:p14="http://schemas.microsoft.com/office/powerpoint/2010/main" val="31394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AA78C-FE7E-4B1D-91CE-E8197E9CCED0}" type="slidenum">
              <a:rPr lang="en-US" smtClean="0"/>
              <a:t>24</a:t>
            </a:fld>
            <a:endParaRPr lang="en-US"/>
          </a:p>
        </p:txBody>
      </p:sp>
    </p:spTree>
    <p:extLst>
      <p:ext uri="{BB962C8B-B14F-4D97-AF65-F5344CB8AC3E}">
        <p14:creationId xmlns:p14="http://schemas.microsoft.com/office/powerpoint/2010/main" val="199484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27</a:t>
            </a:fld>
            <a:endParaRPr lang="en-US" dirty="0"/>
          </a:p>
        </p:txBody>
      </p:sp>
    </p:spTree>
    <p:extLst>
      <p:ext uri="{BB962C8B-B14F-4D97-AF65-F5344CB8AC3E}">
        <p14:creationId xmlns:p14="http://schemas.microsoft.com/office/powerpoint/2010/main" val="12220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a:t>
            </a:fld>
            <a:endParaRPr lang="en-US" dirty="0"/>
          </a:p>
        </p:txBody>
      </p:sp>
    </p:spTree>
    <p:extLst>
      <p:ext uri="{BB962C8B-B14F-4D97-AF65-F5344CB8AC3E}">
        <p14:creationId xmlns:p14="http://schemas.microsoft.com/office/powerpoint/2010/main" val="310467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a:t>
            </a:fld>
            <a:endParaRPr lang="en-US" dirty="0"/>
          </a:p>
        </p:txBody>
      </p:sp>
    </p:spTree>
    <p:extLst>
      <p:ext uri="{BB962C8B-B14F-4D97-AF65-F5344CB8AC3E}">
        <p14:creationId xmlns:p14="http://schemas.microsoft.com/office/powerpoint/2010/main" val="351483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4</a:t>
            </a:fld>
            <a:endParaRPr lang="en-US" dirty="0"/>
          </a:p>
        </p:txBody>
      </p:sp>
    </p:spTree>
    <p:extLst>
      <p:ext uri="{BB962C8B-B14F-4D97-AF65-F5344CB8AC3E}">
        <p14:creationId xmlns:p14="http://schemas.microsoft.com/office/powerpoint/2010/main" val="360227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7</a:t>
            </a:fld>
            <a:endParaRPr lang="en-US" dirty="0"/>
          </a:p>
        </p:txBody>
      </p:sp>
    </p:spTree>
    <p:extLst>
      <p:ext uri="{BB962C8B-B14F-4D97-AF65-F5344CB8AC3E}">
        <p14:creationId xmlns:p14="http://schemas.microsoft.com/office/powerpoint/2010/main" val="80620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8</a:t>
            </a:fld>
            <a:endParaRPr lang="en-US" dirty="0"/>
          </a:p>
        </p:txBody>
      </p:sp>
    </p:spTree>
    <p:extLst>
      <p:ext uri="{BB962C8B-B14F-4D97-AF65-F5344CB8AC3E}">
        <p14:creationId xmlns:p14="http://schemas.microsoft.com/office/powerpoint/2010/main" val="73287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10</a:t>
            </a:fld>
            <a:endParaRPr lang="en-US" dirty="0"/>
          </a:p>
        </p:txBody>
      </p:sp>
    </p:spTree>
    <p:extLst>
      <p:ext uri="{BB962C8B-B14F-4D97-AF65-F5344CB8AC3E}">
        <p14:creationId xmlns:p14="http://schemas.microsoft.com/office/powerpoint/2010/main" val="73287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AA78C-FE7E-4B1D-91CE-E8197E9CCED0}" type="slidenum">
              <a:rPr lang="en-US" smtClean="0"/>
              <a:t>18</a:t>
            </a:fld>
            <a:endParaRPr lang="en-US"/>
          </a:p>
        </p:txBody>
      </p:sp>
    </p:spTree>
    <p:extLst>
      <p:ext uri="{BB962C8B-B14F-4D97-AF65-F5344CB8AC3E}">
        <p14:creationId xmlns:p14="http://schemas.microsoft.com/office/powerpoint/2010/main" val="83779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2014</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t>15-14-0257-00-0008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22176" y="6376243"/>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5724128" y="6381328"/>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ZC, HL, QL, CW, TH @InterDigital</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Slide </a:t>
            </a:r>
            <a:fld id="{03A12984-0DDF-4C5E-9156-2D48CD352EE6}"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395536" y="6381328"/>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724128" y="6324600"/>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ZC, HL, QL, CW, TH @InterDigital</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2014</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t>15-14-0257-00-0008</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Slide </a:t>
            </a:r>
            <a:fld id="{03A12984-0DDF-4C5E-9156-2D48CD352EE6}"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Slide 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7638" y="609600"/>
            <a:ext cx="8853518" cy="5509200"/>
          </a:xfrm>
          <a:prstGeom prst="rect">
            <a:avLst/>
          </a:prstGeom>
          <a:noFill/>
          <a:ln w="12700">
            <a:noFill/>
            <a:miter lim="800000"/>
            <a:headEnd type="none" w="sm" len="sm"/>
            <a:tailEnd type="none" w="sm" len="sm"/>
          </a:ln>
          <a:effectLst/>
        </p:spPr>
        <p:txBody>
          <a:bodyPr wrap="square">
            <a:spAutoFit/>
          </a:bodyPr>
          <a:lstStyle/>
          <a:p>
            <a:pPr algn="ctr" latinLnBrk="0">
              <a:defRPr/>
            </a:pPr>
            <a:r>
              <a:rPr kumimoji="0" lang="en-US" altLang="ko-KR" b="1" u="sng" dirty="0" smtClean="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smtClean="0">
              <a:latin typeface="Times New Roman" pitchFamily="18" charset="0"/>
              <a:ea typeface="굴림" pitchFamily="50" charset="-127"/>
              <a:cs typeface="Times New Roman" pitchFamily="18" charset="0"/>
            </a:endParaRPr>
          </a:p>
          <a:p>
            <a:pPr latinLnBrk="0">
              <a:defRPr/>
            </a:pPr>
            <a:endParaRPr kumimoji="0" lang="en-US" altLang="ko-KR" sz="1600" dirty="0" smtClean="0">
              <a:latin typeface="Times New Roman" pitchFamily="18" charset="0"/>
              <a:ea typeface="굴림" pitchFamily="50" charset="-127"/>
              <a:cs typeface="Times New Roman" pitchFamily="18" charset="0"/>
            </a:endParaRPr>
          </a:p>
          <a:p>
            <a:pPr>
              <a:defRPr/>
            </a:pPr>
            <a:r>
              <a:rPr lang="en-US" altLang="ko-KR" sz="1600" b="1" dirty="0" smtClean="0">
                <a:ea typeface="굴림" pitchFamily="50" charset="-127"/>
              </a:rPr>
              <a:t>Submission Title:</a:t>
            </a:r>
            <a:r>
              <a:rPr lang="en-US" altLang="ko-KR" sz="1600" dirty="0" smtClean="0">
                <a:ea typeface="굴림" pitchFamily="50" charset="-127"/>
              </a:rPr>
              <a:t> [</a:t>
            </a:r>
            <a:r>
              <a:rPr lang="en-US" sz="1600" dirty="0"/>
              <a:t>Frame Structure Supporting Multi-hop Communications </a:t>
            </a:r>
            <a:r>
              <a:rPr lang="en-US" sz="1600" dirty="0" smtClean="0"/>
              <a:t>for </a:t>
            </a:r>
            <a:r>
              <a:rPr lang="en-US" sz="1600" dirty="0"/>
              <a:t>PAC</a:t>
            </a:r>
            <a:r>
              <a:rPr lang="en-US" altLang="ko-KR" sz="1600" dirty="0" smtClean="0">
                <a:ea typeface="굴림" pitchFamily="50" charset="-127"/>
              </a:rPr>
              <a:t>]	</a:t>
            </a:r>
          </a:p>
          <a:p>
            <a:pPr>
              <a:defRPr/>
            </a:pPr>
            <a:r>
              <a:rPr lang="en-US" altLang="ko-KR" sz="1600" b="1" dirty="0" smtClean="0">
                <a:ea typeface="굴림" pitchFamily="50" charset="-127"/>
              </a:rPr>
              <a:t>Date Submitted:  [</a:t>
            </a:r>
            <a:r>
              <a:rPr lang="en-US" altLang="ko-KR" sz="1600" dirty="0">
                <a:ea typeface="굴림" pitchFamily="50" charset="-127"/>
              </a:rPr>
              <a:t>5</a:t>
            </a:r>
            <a:r>
              <a:rPr lang="en-US" altLang="ko-KR" sz="1600" dirty="0" smtClean="0">
                <a:ea typeface="굴림" pitchFamily="50" charset="-127"/>
              </a:rPr>
              <a:t> May </a:t>
            </a:r>
            <a:r>
              <a:rPr lang="en-US" altLang="ko-KR" sz="1600" dirty="0">
                <a:ea typeface="굴림" pitchFamily="50" charset="-127"/>
              </a:rPr>
              <a:t>2014</a:t>
            </a:r>
            <a:r>
              <a:rPr lang="en-US" altLang="ko-KR" sz="1600" dirty="0" smtClean="0">
                <a:ea typeface="굴림" pitchFamily="50" charset="-127"/>
              </a:rPr>
              <a:t>]	</a:t>
            </a:r>
          </a:p>
          <a:p>
            <a:pPr>
              <a:defRPr/>
            </a:pPr>
            <a:r>
              <a:rPr lang="en-US" altLang="ko-KR" sz="1600" b="1" dirty="0" smtClean="0">
                <a:ea typeface="굴림" pitchFamily="50" charset="-127"/>
              </a:rPr>
              <a:t>Source:</a:t>
            </a:r>
            <a:r>
              <a:rPr lang="en-US" altLang="ko-KR" sz="1600" dirty="0" smtClean="0">
                <a:ea typeface="굴림" pitchFamily="50" charset="-127"/>
              </a:rPr>
              <a:t> [</a:t>
            </a:r>
            <a:r>
              <a:rPr lang="en-US" altLang="ko-KR" sz="1600" dirty="0" err="1" smtClean="0">
                <a:ea typeface="굴림" pitchFamily="50" charset="-127"/>
              </a:rPr>
              <a:t>Zhuo</a:t>
            </a:r>
            <a:r>
              <a:rPr lang="en-US" altLang="ko-KR" sz="1600" dirty="0" smtClean="0">
                <a:ea typeface="굴림" pitchFamily="50" charset="-127"/>
              </a:rPr>
              <a:t> </a:t>
            </a:r>
            <a:r>
              <a:rPr lang="en-US" altLang="ko-KR" sz="1600" dirty="0">
                <a:ea typeface="굴림" pitchFamily="50" charset="-127"/>
              </a:rPr>
              <a:t>Chen, Hongkun </a:t>
            </a:r>
            <a:r>
              <a:rPr lang="en-US" altLang="ko-KR" sz="1600" dirty="0" smtClean="0">
                <a:ea typeface="굴림" pitchFamily="50" charset="-127"/>
              </a:rPr>
              <a:t>Li, Qing Li, Chonggang Wang, Tao Han]</a:t>
            </a:r>
            <a:endParaRPr lang="en-US" altLang="ko-KR" sz="1600" baseline="30000" dirty="0" smtClean="0">
              <a:ea typeface="굴림" pitchFamily="50" charset="-127"/>
            </a:endParaRPr>
          </a:p>
          <a:p>
            <a:pPr>
              <a:defRPr/>
            </a:pPr>
            <a:r>
              <a:rPr lang="en-US" altLang="ko-KR" sz="1600" dirty="0" smtClean="0">
                <a:ea typeface="굴림" pitchFamily="50" charset="-127"/>
              </a:rPr>
              <a:t>Company [InterDigital Communications Corporation]</a:t>
            </a:r>
          </a:p>
          <a:p>
            <a:pPr>
              <a:defRPr/>
            </a:pPr>
            <a:r>
              <a:rPr lang="en-US" altLang="ko-KR" sz="1600" dirty="0" smtClean="0">
                <a:ea typeface="굴림" pitchFamily="50" charset="-127"/>
              </a:rPr>
              <a:t>Address [781 Third Avenue, King of Prussia, PA 19406-1409, USA] </a:t>
            </a:r>
          </a:p>
          <a:p>
            <a:pPr>
              <a:defRPr/>
            </a:pPr>
            <a:r>
              <a:rPr lang="en-US" altLang="ko-KR" sz="1600" dirty="0" smtClean="0">
                <a:ea typeface="굴림" pitchFamily="50" charset="-127"/>
              </a:rPr>
              <a:t>Voice:[610-878-5695], FAX: [610-878-7885], E-Mail:[Qing.Li@InterDigital.com]</a:t>
            </a:r>
          </a:p>
          <a:p>
            <a:pPr>
              <a:spcBef>
                <a:spcPts val="600"/>
              </a:spcBef>
              <a:spcAft>
                <a:spcPts val="600"/>
              </a:spcAft>
              <a:defRPr/>
            </a:pPr>
            <a:r>
              <a:rPr lang="en-US" altLang="ko-KR" sz="1600" b="1" dirty="0" smtClean="0">
                <a:ea typeface="굴림" pitchFamily="50" charset="-127"/>
              </a:rPr>
              <a:t>Re:</a:t>
            </a:r>
            <a:r>
              <a:rPr lang="en-US" altLang="ko-KR" sz="1600" dirty="0" smtClean="0">
                <a:ea typeface="굴림" pitchFamily="50" charset="-127"/>
              </a:rPr>
              <a:t> [ Call for Final Contributions]</a:t>
            </a:r>
          </a:p>
          <a:p>
            <a:pPr>
              <a:spcBef>
                <a:spcPts val="600"/>
              </a:spcBef>
              <a:spcAft>
                <a:spcPts val="600"/>
              </a:spcAft>
              <a:defRPr/>
            </a:pPr>
            <a:r>
              <a:rPr lang="en-US" altLang="ko-KR" sz="1600" b="1" dirty="0" smtClean="0">
                <a:ea typeface="굴림" pitchFamily="50" charset="-127"/>
              </a:rPr>
              <a:t>Abstract:</a:t>
            </a:r>
            <a:r>
              <a:rPr lang="en-US" altLang="ko-KR" sz="1600" dirty="0" smtClean="0">
                <a:ea typeface="굴림" pitchFamily="50" charset="-127"/>
              </a:rPr>
              <a:t>	[This document presents frame structures including multi-hop communications on the PHY/MAC system design for 802.15.8 TG]</a:t>
            </a:r>
          </a:p>
          <a:p>
            <a:pPr>
              <a:spcBef>
                <a:spcPts val="600"/>
              </a:spcBef>
              <a:spcAft>
                <a:spcPts val="600"/>
              </a:spcAft>
              <a:defRPr/>
            </a:pPr>
            <a:r>
              <a:rPr lang="en-US" altLang="ko-KR" sz="1600" b="1" dirty="0" smtClean="0">
                <a:ea typeface="굴림" pitchFamily="50" charset="-127"/>
              </a:rPr>
              <a:t>Purpose:</a:t>
            </a:r>
            <a:r>
              <a:rPr lang="en-US" altLang="ko-KR" sz="1600" dirty="0" smtClean="0">
                <a:ea typeface="굴림" pitchFamily="50" charset="-127"/>
              </a:rPr>
              <a:t>	[To discuss technical feasibility of the proposed frame structures for multi-hop communications for 802.15.8 TG]</a:t>
            </a:r>
          </a:p>
          <a:p>
            <a:pPr latinLnBrk="0">
              <a:defRPr/>
            </a:pPr>
            <a:endParaRPr kumimoji="0" lang="en-US" altLang="ko-KR" sz="1600" b="1" dirty="0" smtClean="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Notice:</a:t>
            </a:r>
            <a:r>
              <a:rPr kumimoji="0" lang="en-US" altLang="ko-KR" sz="1600" dirty="0" smtClean="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smtClean="0">
                <a:latin typeface="Times New Roman" pitchFamily="18" charset="0"/>
                <a:ea typeface="굴림" pitchFamily="50" charset="-127"/>
                <a:cs typeface="Times New Roman" pitchFamily="18" charset="0"/>
              </a:rPr>
              <a:t>Release:</a:t>
            </a:r>
            <a:r>
              <a:rPr kumimoji="0" lang="en-US" altLang="ko-KR" sz="1600" dirty="0" smtClean="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endParaRPr kumimoji="0" lang="en-US" altLang="ko-KR" sz="1600" dirty="0">
              <a:latin typeface="Times New Roman" pitchFamily="18" charset="0"/>
              <a:ea typeface="굴림" pitchFamily="50" charset="-127"/>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6460" y="476672"/>
            <a:ext cx="5472608" cy="892552"/>
          </a:xfrm>
          <a:prstGeom prst="rect">
            <a:avLst/>
          </a:prstGeom>
          <a:noFill/>
        </p:spPr>
        <p:txBody>
          <a:bodyPr wrap="square" rtlCol="0">
            <a:spAutoFit/>
          </a:bodyPr>
          <a:lstStyle/>
          <a:p>
            <a:r>
              <a:rPr lang="en-US" sz="2600" b="1" dirty="0" smtClean="0">
                <a:latin typeface="+mj-lt"/>
                <a:ea typeface="+mj-ea"/>
                <a:cs typeface="+mj-cs"/>
              </a:rPr>
              <a:t>An Example of Frame Structure 2 Supporting Multi-hop</a:t>
            </a:r>
            <a:endParaRPr lang="en-US" sz="2600" b="1" dirty="0">
              <a:latin typeface="+mj-lt"/>
              <a:ea typeface="+mj-ea"/>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9863521"/>
              </p:ext>
            </p:extLst>
          </p:nvPr>
        </p:nvGraphicFramePr>
        <p:xfrm>
          <a:off x="539552" y="2243286"/>
          <a:ext cx="8205788" cy="4210050"/>
        </p:xfrm>
        <a:graphic>
          <a:graphicData uri="http://schemas.openxmlformats.org/presentationml/2006/ole">
            <mc:AlternateContent xmlns:mc="http://schemas.openxmlformats.org/markup-compatibility/2006">
              <mc:Choice xmlns:v="urn:schemas-microsoft-com:vml" Requires="v">
                <p:oleObj spid="_x0000_s464270" name="Visio" r:id="rId4" imgW="8426821" imgH="4312431" progId="Visio.Drawing.11">
                  <p:embed/>
                </p:oleObj>
              </mc:Choice>
              <mc:Fallback>
                <p:oleObj name="Visio" r:id="rId4" imgW="8426821" imgH="4312431" progId="Visio.Drawing.11">
                  <p:embed/>
                  <p:pic>
                    <p:nvPicPr>
                      <p:cNvPr id="0" name=""/>
                      <p:cNvPicPr/>
                      <p:nvPr/>
                    </p:nvPicPr>
                    <p:blipFill>
                      <a:blip r:embed="rId5"/>
                      <a:stretch>
                        <a:fillRect/>
                      </a:stretch>
                    </p:blipFill>
                    <p:spPr>
                      <a:xfrm>
                        <a:off x="539552" y="2243286"/>
                        <a:ext cx="8205788" cy="42100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28483288"/>
              </p:ext>
            </p:extLst>
          </p:nvPr>
        </p:nvGraphicFramePr>
        <p:xfrm>
          <a:off x="682625" y="546100"/>
          <a:ext cx="2716213" cy="2087563"/>
        </p:xfrm>
        <a:graphic>
          <a:graphicData uri="http://schemas.openxmlformats.org/presentationml/2006/ole">
            <mc:AlternateContent xmlns:mc="http://schemas.openxmlformats.org/markup-compatibility/2006">
              <mc:Choice xmlns:v="urn:schemas-microsoft-com:vml" Requires="v">
                <p:oleObj spid="_x0000_s464271" name="Visio" r:id="rId6" imgW="2578625" imgH="1871719" progId="Visio.Drawing.11">
                  <p:embed/>
                </p:oleObj>
              </mc:Choice>
              <mc:Fallback>
                <p:oleObj name="Visio" r:id="rId6" imgW="2578625" imgH="1871719" progId="Visio.Drawing.11">
                  <p:embed/>
                  <p:pic>
                    <p:nvPicPr>
                      <p:cNvPr id="0" name=""/>
                      <p:cNvPicPr/>
                      <p:nvPr/>
                    </p:nvPicPr>
                    <p:blipFill>
                      <a:blip r:embed="rId7"/>
                      <a:stretch>
                        <a:fillRect/>
                      </a:stretch>
                    </p:blipFill>
                    <p:spPr>
                      <a:xfrm>
                        <a:off x="682625" y="546100"/>
                        <a:ext cx="2716213" cy="2087563"/>
                      </a:xfrm>
                      <a:prstGeom prst="rect">
                        <a:avLst/>
                      </a:prstGeom>
                    </p:spPr>
                  </p:pic>
                </p:oleObj>
              </mc:Fallback>
            </mc:AlternateContent>
          </a:graphicData>
        </a:graphic>
      </p:graphicFrame>
    </p:spTree>
    <p:extLst>
      <p:ext uri="{BB962C8B-B14F-4D97-AF65-F5344CB8AC3E}">
        <p14:creationId xmlns:p14="http://schemas.microsoft.com/office/powerpoint/2010/main" val="81602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28254"/>
            <a:ext cx="8229600" cy="944562"/>
          </a:xfrm>
        </p:spPr>
        <p:txBody>
          <a:bodyPr>
            <a:normAutofit fontScale="90000"/>
          </a:bodyPr>
          <a:lstStyle/>
          <a:p>
            <a:r>
              <a:rPr lang="en-US" sz="3100" dirty="0" smtClean="0"/>
              <a:t>Multi-hop Frame Structures </a:t>
            </a:r>
            <a:r>
              <a:rPr lang="en-US" sz="3100" dirty="0"/>
              <a:t>with </a:t>
            </a:r>
            <a:r>
              <a:rPr lang="en-US" sz="3100" dirty="0" smtClean="0"/>
              <a:t>Time Reuse</a:t>
            </a:r>
            <a:r>
              <a:rPr lang="en-US" sz="4000" dirty="0"/>
              <a:t/>
            </a:r>
            <a:br>
              <a:rPr lang="en-US" sz="4000" dirty="0"/>
            </a:br>
            <a:endParaRPr lang="en-US" dirty="0"/>
          </a:p>
        </p:txBody>
      </p:sp>
      <p:sp>
        <p:nvSpPr>
          <p:cNvPr id="3" name="Content Placeholder 2"/>
          <p:cNvSpPr>
            <a:spLocks noGrp="1"/>
          </p:cNvSpPr>
          <p:nvPr>
            <p:ph idx="1"/>
          </p:nvPr>
        </p:nvSpPr>
        <p:spPr>
          <a:xfrm>
            <a:off x="457200" y="1700808"/>
            <a:ext cx="8229600" cy="4449763"/>
          </a:xfrm>
        </p:spPr>
        <p:txBody>
          <a:bodyPr/>
          <a:lstStyle/>
          <a:p>
            <a:r>
              <a:rPr lang="en-US" sz="2600" dirty="0" smtClean="0"/>
              <a:t>Motivations:</a:t>
            </a:r>
          </a:p>
          <a:p>
            <a:pPr lvl="1"/>
            <a:r>
              <a:rPr lang="en-US" dirty="0" smtClean="0"/>
              <a:t>To increase the capacity of the network.</a:t>
            </a:r>
            <a:endParaRPr lang="en-US" dirty="0"/>
          </a:p>
        </p:txBody>
      </p:sp>
    </p:spTree>
    <p:extLst>
      <p:ext uri="{BB962C8B-B14F-4D97-AF65-F5344CB8AC3E}">
        <p14:creationId xmlns:p14="http://schemas.microsoft.com/office/powerpoint/2010/main" val="2660046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Tier Based Frames Structure for Inter-Tier Time </a:t>
            </a:r>
            <a:r>
              <a:rPr lang="en-US" sz="4000" dirty="0" smtClean="0"/>
              <a:t>Reuse (1/2)</a:t>
            </a:r>
            <a:endParaRPr lang="en-US" dirty="0"/>
          </a:p>
        </p:txBody>
      </p:sp>
      <p:sp>
        <p:nvSpPr>
          <p:cNvPr id="3" name="Content Placeholder 2"/>
          <p:cNvSpPr>
            <a:spLocks noGrp="1"/>
          </p:cNvSpPr>
          <p:nvPr>
            <p:ph idx="1"/>
          </p:nvPr>
        </p:nvSpPr>
        <p:spPr/>
        <p:txBody>
          <a:bodyPr/>
          <a:lstStyle/>
          <a:p>
            <a:r>
              <a:rPr lang="en-US" dirty="0"/>
              <a:t>Divide the two-dimensional space into Tiers.</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13329109"/>
              </p:ext>
            </p:extLst>
          </p:nvPr>
        </p:nvGraphicFramePr>
        <p:xfrm>
          <a:off x="2527399" y="2204864"/>
          <a:ext cx="4060825" cy="4064000"/>
        </p:xfrm>
        <a:graphic>
          <a:graphicData uri="http://schemas.openxmlformats.org/presentationml/2006/ole">
            <mc:AlternateContent xmlns:mc="http://schemas.openxmlformats.org/markup-compatibility/2006">
              <mc:Choice xmlns:v="urn:schemas-microsoft-com:vml" Requires="v">
                <p:oleObj spid="_x0000_s467089" name="Visio" r:id="rId3" imgW="7384127" imgH="7514182" progId="Visio.Drawing.11">
                  <p:embed/>
                </p:oleObj>
              </mc:Choice>
              <mc:Fallback>
                <p:oleObj name="Visio" r:id="rId3" imgW="7384127" imgH="7514182" progId="Visio.Drawing.11">
                  <p:embed/>
                  <p:pic>
                    <p:nvPicPr>
                      <p:cNvPr id="0" name=""/>
                      <p:cNvPicPr/>
                      <p:nvPr/>
                    </p:nvPicPr>
                    <p:blipFill>
                      <a:blip r:embed="rId4"/>
                      <a:stretch>
                        <a:fillRect/>
                      </a:stretch>
                    </p:blipFill>
                    <p:spPr>
                      <a:xfrm>
                        <a:off x="2527399" y="2204864"/>
                        <a:ext cx="4060825" cy="4064000"/>
                      </a:xfrm>
                      <a:prstGeom prst="rect">
                        <a:avLst/>
                      </a:prstGeom>
                    </p:spPr>
                  </p:pic>
                </p:oleObj>
              </mc:Fallback>
            </mc:AlternateContent>
          </a:graphicData>
        </a:graphic>
      </p:graphicFrame>
    </p:spTree>
    <p:extLst>
      <p:ext uri="{BB962C8B-B14F-4D97-AF65-F5344CB8AC3E}">
        <p14:creationId xmlns:p14="http://schemas.microsoft.com/office/powerpoint/2010/main" val="273210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Tier Based Frames Structure for Inter-Tier Time Reuse </a:t>
            </a:r>
            <a:r>
              <a:rPr lang="en-US" sz="3600" dirty="0" smtClean="0"/>
              <a:t>(2/2)</a:t>
            </a:r>
            <a:endParaRPr lang="en-US" dirty="0"/>
          </a:p>
        </p:txBody>
      </p:sp>
      <p:sp>
        <p:nvSpPr>
          <p:cNvPr id="3" name="Content Placeholder 2"/>
          <p:cNvSpPr>
            <a:spLocks noGrp="1"/>
          </p:cNvSpPr>
          <p:nvPr>
            <p:ph idx="1"/>
          </p:nvPr>
        </p:nvSpPr>
        <p:spPr>
          <a:xfrm>
            <a:off x="457200" y="1676401"/>
            <a:ext cx="8229600" cy="888504"/>
          </a:xfrm>
        </p:spPr>
        <p:txBody>
          <a:bodyPr>
            <a:normAutofit fontScale="62500" lnSpcReduction="20000"/>
          </a:bodyPr>
          <a:lstStyle/>
          <a:p>
            <a:r>
              <a:rPr lang="en-US" dirty="0" smtClean="0"/>
              <a:t>A PD transmits within its Tier-frame.</a:t>
            </a:r>
          </a:p>
          <a:p>
            <a:r>
              <a:rPr lang="en-US" dirty="0" smtClean="0"/>
              <a:t>PDs in different Tiers that are far way can transmission simultaneously.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45346807"/>
              </p:ext>
            </p:extLst>
          </p:nvPr>
        </p:nvGraphicFramePr>
        <p:xfrm>
          <a:off x="10269" y="2348880"/>
          <a:ext cx="4057675" cy="3917379"/>
        </p:xfrm>
        <a:graphic>
          <a:graphicData uri="http://schemas.openxmlformats.org/presentationml/2006/ole">
            <mc:AlternateContent xmlns:mc="http://schemas.openxmlformats.org/markup-compatibility/2006">
              <mc:Choice xmlns:v="urn:schemas-microsoft-com:vml" Requires="v">
                <p:oleObj spid="_x0000_s465191" name="Visio" r:id="rId3" imgW="7650934" imgH="7514141" progId="Visio.Drawing.11">
                  <p:embed/>
                </p:oleObj>
              </mc:Choice>
              <mc:Fallback>
                <p:oleObj name="Visio" r:id="rId3" imgW="7650934" imgH="7514141"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9" y="2348880"/>
                        <a:ext cx="4057675" cy="3917379"/>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78005682"/>
              </p:ext>
            </p:extLst>
          </p:nvPr>
        </p:nvGraphicFramePr>
        <p:xfrm>
          <a:off x="3995936" y="2779146"/>
          <a:ext cx="5112568" cy="2793367"/>
        </p:xfrm>
        <a:graphic>
          <a:graphicData uri="http://schemas.openxmlformats.org/presentationml/2006/ole">
            <mc:AlternateContent xmlns:mc="http://schemas.openxmlformats.org/markup-compatibility/2006">
              <mc:Choice xmlns:v="urn:schemas-microsoft-com:vml" Requires="v">
                <p:oleObj spid="_x0000_s465192" name="Visio" r:id="rId5" imgW="6761698" imgH="3694680" progId="Visio.Drawing.11">
                  <p:embed/>
                </p:oleObj>
              </mc:Choice>
              <mc:Fallback>
                <p:oleObj name="Visio" r:id="rId5" imgW="6761698" imgH="3694680" progId="Visio.Drawing.11">
                  <p:embed/>
                  <p:pic>
                    <p:nvPicPr>
                      <p:cNvPr id="0" name=""/>
                      <p:cNvPicPr/>
                      <p:nvPr/>
                    </p:nvPicPr>
                    <p:blipFill>
                      <a:blip r:embed="rId6"/>
                      <a:stretch>
                        <a:fillRect/>
                      </a:stretch>
                    </p:blipFill>
                    <p:spPr>
                      <a:xfrm>
                        <a:off x="3995936" y="2779146"/>
                        <a:ext cx="5112568" cy="2793367"/>
                      </a:xfrm>
                      <a:prstGeom prst="rect">
                        <a:avLst/>
                      </a:prstGeom>
                    </p:spPr>
                  </p:pic>
                </p:oleObj>
              </mc:Fallback>
            </mc:AlternateContent>
          </a:graphicData>
        </a:graphic>
      </p:graphicFrame>
    </p:spTree>
    <p:extLst>
      <p:ext uri="{BB962C8B-B14F-4D97-AF65-F5344CB8AC3E}">
        <p14:creationId xmlns:p14="http://schemas.microsoft.com/office/powerpoint/2010/main" val="428827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Sector Based Hopper-</a:t>
            </a:r>
            <a:r>
              <a:rPr lang="en-US" sz="3600" dirty="0" err="1"/>
              <a:t>subframe</a:t>
            </a:r>
            <a:r>
              <a:rPr lang="en-US" sz="3600" dirty="0"/>
              <a:t> Structure for Intra-Tier Time Reuse (1/2)</a:t>
            </a:r>
            <a:endParaRPr lang="en-US" dirty="0"/>
          </a:p>
        </p:txBody>
      </p:sp>
      <p:sp>
        <p:nvSpPr>
          <p:cNvPr id="3" name="Content Placeholder 2"/>
          <p:cNvSpPr>
            <a:spLocks noGrp="1"/>
          </p:cNvSpPr>
          <p:nvPr>
            <p:ph idx="1"/>
          </p:nvPr>
        </p:nvSpPr>
        <p:spPr>
          <a:xfrm>
            <a:off x="457200" y="1484784"/>
            <a:ext cx="8229600" cy="4449763"/>
          </a:xfrm>
        </p:spPr>
        <p:txBody>
          <a:bodyPr/>
          <a:lstStyle/>
          <a:p>
            <a:r>
              <a:rPr lang="en-US" dirty="0"/>
              <a:t>Divide </a:t>
            </a:r>
            <a:r>
              <a:rPr lang="en-US" dirty="0" smtClean="0"/>
              <a:t>each Tier in to Sectors.</a:t>
            </a:r>
            <a:endParaRPr lang="en-US"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2036994"/>
              </p:ext>
            </p:extLst>
          </p:nvPr>
        </p:nvGraphicFramePr>
        <p:xfrm>
          <a:off x="2452216" y="2204864"/>
          <a:ext cx="4064000" cy="4064000"/>
        </p:xfrm>
        <a:graphic>
          <a:graphicData uri="http://schemas.openxmlformats.org/presentationml/2006/ole">
            <mc:AlternateContent xmlns:mc="http://schemas.openxmlformats.org/markup-compatibility/2006">
              <mc:Choice xmlns:v="urn:schemas-microsoft-com:vml" Requires="v">
                <p:oleObj spid="_x0000_s468113" name="Visio" r:id="rId3" imgW="7396270" imgH="7396060" progId="Visio.Drawing.11">
                  <p:embed/>
                </p:oleObj>
              </mc:Choice>
              <mc:Fallback>
                <p:oleObj name="Visio" r:id="rId3" imgW="7396270" imgH="7396060" progId="Visio.Drawing.11">
                  <p:embed/>
                  <p:pic>
                    <p:nvPicPr>
                      <p:cNvPr id="0" name=""/>
                      <p:cNvPicPr/>
                      <p:nvPr/>
                    </p:nvPicPr>
                    <p:blipFill>
                      <a:blip r:embed="rId4"/>
                      <a:stretch>
                        <a:fillRect/>
                      </a:stretch>
                    </p:blipFill>
                    <p:spPr>
                      <a:xfrm>
                        <a:off x="2452216" y="2204864"/>
                        <a:ext cx="4064000" cy="4064000"/>
                      </a:xfrm>
                      <a:prstGeom prst="rect">
                        <a:avLst/>
                      </a:prstGeom>
                    </p:spPr>
                  </p:pic>
                </p:oleObj>
              </mc:Fallback>
            </mc:AlternateContent>
          </a:graphicData>
        </a:graphic>
      </p:graphicFrame>
    </p:spTree>
    <p:extLst>
      <p:ext uri="{BB962C8B-B14F-4D97-AF65-F5344CB8AC3E}">
        <p14:creationId xmlns:p14="http://schemas.microsoft.com/office/powerpoint/2010/main" val="357757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Sector Based Hopper-</a:t>
            </a:r>
            <a:r>
              <a:rPr lang="en-US" sz="3600" dirty="0" err="1"/>
              <a:t>subframe</a:t>
            </a:r>
            <a:r>
              <a:rPr lang="en-US" sz="3600" dirty="0"/>
              <a:t> Structure for Intra-Tier Time Reuse </a:t>
            </a:r>
            <a:r>
              <a:rPr lang="en-US" sz="3600" dirty="0" smtClean="0"/>
              <a:t>(2/2</a:t>
            </a:r>
            <a:r>
              <a:rPr lang="en-US" sz="3600" dirty="0"/>
              <a:t>)</a:t>
            </a:r>
            <a:endParaRPr lang="en-US" dirty="0"/>
          </a:p>
        </p:txBody>
      </p:sp>
      <p:sp>
        <p:nvSpPr>
          <p:cNvPr id="3" name="Content Placeholder 2"/>
          <p:cNvSpPr>
            <a:spLocks noGrp="1"/>
          </p:cNvSpPr>
          <p:nvPr>
            <p:ph idx="1"/>
          </p:nvPr>
        </p:nvSpPr>
        <p:spPr>
          <a:xfrm>
            <a:off x="457200" y="1676401"/>
            <a:ext cx="8229600" cy="888504"/>
          </a:xfrm>
        </p:spPr>
        <p:txBody>
          <a:bodyPr>
            <a:normAutofit fontScale="62500" lnSpcReduction="20000"/>
          </a:bodyPr>
          <a:lstStyle/>
          <a:p>
            <a:r>
              <a:rPr lang="en-US" dirty="0" smtClean="0"/>
              <a:t>A PD transmits within its Hopper-</a:t>
            </a:r>
            <a:r>
              <a:rPr lang="en-US" dirty="0" err="1" smtClean="0"/>
              <a:t>subframe</a:t>
            </a:r>
            <a:r>
              <a:rPr lang="en-US" dirty="0" smtClean="0"/>
              <a:t>.</a:t>
            </a:r>
          </a:p>
          <a:p>
            <a:r>
              <a:rPr lang="en-US" dirty="0" smtClean="0"/>
              <a:t>PDs in different Sectors that are far way can transmit simultaneously.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46010192"/>
              </p:ext>
            </p:extLst>
          </p:nvPr>
        </p:nvGraphicFramePr>
        <p:xfrm>
          <a:off x="35496" y="2461344"/>
          <a:ext cx="4064000" cy="4064000"/>
        </p:xfrm>
        <a:graphic>
          <a:graphicData uri="http://schemas.openxmlformats.org/presentationml/2006/ole">
            <mc:AlternateContent xmlns:mc="http://schemas.openxmlformats.org/markup-compatibility/2006">
              <mc:Choice xmlns:v="urn:schemas-microsoft-com:vml" Requires="v">
                <p:oleObj spid="_x0000_s469279" name="Visio" r:id="rId3" imgW="7397619" imgH="7397952" progId="Visio.Drawing.11">
                  <p:embed/>
                </p:oleObj>
              </mc:Choice>
              <mc:Fallback>
                <p:oleObj name="Visio" r:id="rId3" imgW="7397619" imgH="7397952" progId="Visio.Drawing.11">
                  <p:embed/>
                  <p:pic>
                    <p:nvPicPr>
                      <p:cNvPr id="0" name=""/>
                      <p:cNvPicPr/>
                      <p:nvPr/>
                    </p:nvPicPr>
                    <p:blipFill>
                      <a:blip r:embed="rId4"/>
                      <a:stretch>
                        <a:fillRect/>
                      </a:stretch>
                    </p:blipFill>
                    <p:spPr>
                      <a:xfrm>
                        <a:off x="35496" y="2461344"/>
                        <a:ext cx="4064000" cy="406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627184"/>
              </p:ext>
            </p:extLst>
          </p:nvPr>
        </p:nvGraphicFramePr>
        <p:xfrm>
          <a:off x="4283968" y="2924944"/>
          <a:ext cx="4824536" cy="2293631"/>
        </p:xfrm>
        <a:graphic>
          <a:graphicData uri="http://schemas.openxmlformats.org/presentationml/2006/ole">
            <mc:AlternateContent xmlns:mc="http://schemas.openxmlformats.org/markup-compatibility/2006">
              <mc:Choice xmlns:v="urn:schemas-microsoft-com:vml" Requires="v">
                <p:oleObj spid="_x0000_s469280" name="Visio" r:id="rId5" imgW="6682252" imgH="3177154" progId="Visio.Drawing.11">
                  <p:embed/>
                </p:oleObj>
              </mc:Choice>
              <mc:Fallback>
                <p:oleObj name="Visio" r:id="rId5" imgW="6682252" imgH="3177154" progId="Visio.Drawing.11">
                  <p:embed/>
                  <p:pic>
                    <p:nvPicPr>
                      <p:cNvPr id="0" name=""/>
                      <p:cNvPicPr/>
                      <p:nvPr/>
                    </p:nvPicPr>
                    <p:blipFill>
                      <a:blip r:embed="rId6"/>
                      <a:stretch>
                        <a:fillRect/>
                      </a:stretch>
                    </p:blipFill>
                    <p:spPr>
                      <a:xfrm>
                        <a:off x="4283968" y="2924944"/>
                        <a:ext cx="4824536" cy="2293631"/>
                      </a:xfrm>
                      <a:prstGeom prst="rect">
                        <a:avLst/>
                      </a:prstGeom>
                    </p:spPr>
                  </p:pic>
                </p:oleObj>
              </mc:Fallback>
            </mc:AlternateContent>
          </a:graphicData>
        </a:graphic>
      </p:graphicFrame>
    </p:spTree>
    <p:extLst>
      <p:ext uri="{BB962C8B-B14F-4D97-AF65-F5344CB8AC3E}">
        <p14:creationId xmlns:p14="http://schemas.microsoft.com/office/powerpoint/2010/main" val="3404870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with Inter-Tier and Intra-Tier Time Reuse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34783227"/>
              </p:ext>
            </p:extLst>
          </p:nvPr>
        </p:nvGraphicFramePr>
        <p:xfrm>
          <a:off x="17463" y="2204864"/>
          <a:ext cx="3687936" cy="3687936"/>
        </p:xfrm>
        <a:graphic>
          <a:graphicData uri="http://schemas.openxmlformats.org/presentationml/2006/ole">
            <mc:AlternateContent xmlns:mc="http://schemas.openxmlformats.org/markup-compatibility/2006">
              <mc:Choice xmlns:v="urn:schemas-microsoft-com:vml" Requires="v">
                <p:oleObj spid="_x0000_s470286" name="Visio" r:id="rId3" imgW="7389757" imgH="7389900" progId="Visio.Drawing.11">
                  <p:embed/>
                </p:oleObj>
              </mc:Choice>
              <mc:Fallback>
                <p:oleObj name="Visio" r:id="rId3" imgW="7389757" imgH="73899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2204864"/>
                        <a:ext cx="3687936" cy="3687936"/>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92906952"/>
              </p:ext>
            </p:extLst>
          </p:nvPr>
        </p:nvGraphicFramePr>
        <p:xfrm>
          <a:off x="3635896" y="1546335"/>
          <a:ext cx="5508104" cy="4754129"/>
        </p:xfrm>
        <a:graphic>
          <a:graphicData uri="http://schemas.openxmlformats.org/presentationml/2006/ole">
            <mc:AlternateContent xmlns:mc="http://schemas.openxmlformats.org/markup-compatibility/2006">
              <mc:Choice xmlns:v="urn:schemas-microsoft-com:vml" Requires="v">
                <p:oleObj spid="_x0000_s470287" name="Visio" r:id="rId5" imgW="9994649" imgH="8627850" progId="Visio.Drawing.11">
                  <p:embed/>
                </p:oleObj>
              </mc:Choice>
              <mc:Fallback>
                <p:oleObj name="Visio" r:id="rId5" imgW="9994649" imgH="8627850" progId="Visio.Drawing.11">
                  <p:embed/>
                  <p:pic>
                    <p:nvPicPr>
                      <p:cNvPr id="0" name=""/>
                      <p:cNvPicPr/>
                      <p:nvPr/>
                    </p:nvPicPr>
                    <p:blipFill>
                      <a:blip r:embed="rId6"/>
                      <a:stretch>
                        <a:fillRect/>
                      </a:stretch>
                    </p:blipFill>
                    <p:spPr>
                      <a:xfrm>
                        <a:off x="3635896" y="1546335"/>
                        <a:ext cx="5508104" cy="4754129"/>
                      </a:xfrm>
                      <a:prstGeom prst="rect">
                        <a:avLst/>
                      </a:prstGeom>
                    </p:spPr>
                  </p:pic>
                </p:oleObj>
              </mc:Fallback>
            </mc:AlternateContent>
          </a:graphicData>
        </a:graphic>
      </p:graphicFrame>
    </p:spTree>
    <p:extLst>
      <p:ext uri="{BB962C8B-B14F-4D97-AF65-F5344CB8AC3E}">
        <p14:creationId xmlns:p14="http://schemas.microsoft.com/office/powerpoint/2010/main" val="292648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Simulation Result for Multi-hop Frame Structure with Time Reuse</a:t>
            </a:r>
            <a:endParaRPr lang="en-US" dirty="0"/>
          </a:p>
        </p:txBody>
      </p:sp>
    </p:spTree>
    <p:extLst>
      <p:ext uri="{BB962C8B-B14F-4D97-AF65-F5344CB8AC3E}">
        <p14:creationId xmlns:p14="http://schemas.microsoft.com/office/powerpoint/2010/main" val="351207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Configuration</a:t>
            </a:r>
            <a:endParaRPr lang="en-US" dirty="0"/>
          </a:p>
        </p:txBody>
      </p:sp>
      <p:sp>
        <p:nvSpPr>
          <p:cNvPr id="3" name="Content Placeholder 2"/>
          <p:cNvSpPr>
            <a:spLocks noGrp="1"/>
          </p:cNvSpPr>
          <p:nvPr>
            <p:ph idx="1"/>
          </p:nvPr>
        </p:nvSpPr>
        <p:spPr/>
        <p:txBody>
          <a:bodyPr>
            <a:normAutofit lnSpcReduction="10000"/>
          </a:bodyPr>
          <a:lstStyle/>
          <a:p>
            <a:r>
              <a:rPr lang="en-US" dirty="0"/>
              <a:t>Topology: </a:t>
            </a:r>
          </a:p>
          <a:p>
            <a:pPr lvl="1"/>
            <a:r>
              <a:rPr lang="en-US" dirty="0"/>
              <a:t>The </a:t>
            </a:r>
            <a:r>
              <a:rPr lang="en-US" dirty="0" smtClean="0"/>
              <a:t>Initiator </a:t>
            </a:r>
            <a:r>
              <a:rPr lang="en-US" dirty="0"/>
              <a:t>is </a:t>
            </a:r>
            <a:r>
              <a:rPr lang="en-US" dirty="0" smtClean="0"/>
              <a:t>placed </a:t>
            </a:r>
            <a:r>
              <a:rPr lang="en-US" dirty="0"/>
              <a:t>at the center of the area.</a:t>
            </a:r>
          </a:p>
          <a:p>
            <a:pPr lvl="1"/>
            <a:r>
              <a:rPr lang="en-US" dirty="0"/>
              <a:t>Other PDs are </a:t>
            </a:r>
            <a:r>
              <a:rPr lang="en-US" dirty="0" smtClean="0"/>
              <a:t>randomly </a:t>
            </a:r>
            <a:r>
              <a:rPr lang="en-US" dirty="0"/>
              <a:t>placed in the area.</a:t>
            </a:r>
          </a:p>
          <a:p>
            <a:r>
              <a:rPr lang="en-US" dirty="0"/>
              <a:t>Hopper selection: </a:t>
            </a:r>
          </a:p>
          <a:p>
            <a:pPr lvl="1"/>
            <a:r>
              <a:rPr lang="en-US" dirty="0" smtClean="0"/>
              <a:t>A PD selects the neighboring PD with minimum hop distance to </a:t>
            </a:r>
            <a:r>
              <a:rPr lang="en-US" dirty="0"/>
              <a:t>the </a:t>
            </a:r>
            <a:r>
              <a:rPr lang="en-US" dirty="0" smtClean="0"/>
              <a:t>Initiator.</a:t>
            </a:r>
            <a:endParaRPr lang="en-US" dirty="0"/>
          </a:p>
          <a:p>
            <a:r>
              <a:rPr lang="en-US" dirty="0"/>
              <a:t>Forwarding model:</a:t>
            </a:r>
          </a:p>
          <a:p>
            <a:pPr lvl="1"/>
            <a:r>
              <a:rPr lang="en-US" dirty="0" smtClean="0"/>
              <a:t>A packet is forwarded to </a:t>
            </a:r>
            <a:r>
              <a:rPr lang="en-US" dirty="0"/>
              <a:t>the </a:t>
            </a:r>
            <a:r>
              <a:rPr lang="en-US" dirty="0" smtClean="0"/>
              <a:t>destination </a:t>
            </a:r>
            <a:r>
              <a:rPr lang="en-US" dirty="0"/>
              <a:t>via the shortest </a:t>
            </a:r>
            <a:r>
              <a:rPr lang="en-US" dirty="0" smtClean="0"/>
              <a:t>path.</a:t>
            </a:r>
            <a:endParaRPr lang="en-US" dirty="0"/>
          </a:p>
          <a:p>
            <a:pPr marL="0" indent="0">
              <a:buNone/>
            </a:pPr>
            <a:endParaRPr lang="en-US" dirty="0"/>
          </a:p>
        </p:txBody>
      </p:sp>
    </p:spTree>
    <p:extLst>
      <p:ext uri="{BB962C8B-B14F-4D97-AF65-F5344CB8AC3E}">
        <p14:creationId xmlns:p14="http://schemas.microsoft.com/office/powerpoint/2010/main" val="1418339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a:t>
            </a:r>
            <a:endParaRPr lang="en-US" dirty="0"/>
          </a:p>
        </p:txBody>
      </p:sp>
      <p:sp>
        <p:nvSpPr>
          <p:cNvPr id="3" name="Content Placeholder 2"/>
          <p:cNvSpPr>
            <a:spLocks noGrp="1"/>
          </p:cNvSpPr>
          <p:nvPr>
            <p:ph idx="1"/>
          </p:nvPr>
        </p:nvSpPr>
        <p:spPr>
          <a:xfrm>
            <a:off x="395536" y="4758236"/>
            <a:ext cx="8229600" cy="1392560"/>
          </a:xfrm>
        </p:spPr>
        <p:txBody>
          <a:bodyPr>
            <a:normAutofit fontScale="92500" lnSpcReduction="10000"/>
          </a:bodyPr>
          <a:lstStyle/>
          <a:p>
            <a:r>
              <a:rPr lang="en-US" dirty="0" smtClean="0"/>
              <a:t>Metrics:</a:t>
            </a:r>
          </a:p>
          <a:p>
            <a:pPr lvl="1"/>
            <a:r>
              <a:rPr lang="en-US" dirty="0" smtClean="0"/>
              <a:t>Network Throughput (number </a:t>
            </a:r>
            <a:r>
              <a:rPr lang="en-US" dirty="0"/>
              <a:t>of packets received at all </a:t>
            </a:r>
            <a:r>
              <a:rPr lang="en-US" dirty="0" smtClean="0"/>
              <a:t>destinations)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1130433"/>
              </p:ext>
            </p:extLst>
          </p:nvPr>
        </p:nvGraphicFramePr>
        <p:xfrm>
          <a:off x="457200" y="1676400"/>
          <a:ext cx="8382000" cy="2850845"/>
        </p:xfrm>
        <a:graphic>
          <a:graphicData uri="http://schemas.openxmlformats.org/drawingml/2006/table">
            <a:tbl>
              <a:tblPr firstRow="1" bandRow="1">
                <a:tableStyleId>{5C22544A-7EE6-4342-B048-85BDC9FD1C3A}</a:tableStyleId>
              </a:tblPr>
              <a:tblGrid>
                <a:gridCol w="3581400"/>
                <a:gridCol w="4800600"/>
              </a:tblGrid>
              <a:tr h="499301">
                <a:tc>
                  <a:txBody>
                    <a:bodyPr/>
                    <a:lstStyle/>
                    <a:p>
                      <a:r>
                        <a:rPr lang="en-US" dirty="0" smtClean="0"/>
                        <a:t>Parameter</a:t>
                      </a:r>
                      <a:endParaRPr lang="en-US" dirty="0"/>
                    </a:p>
                  </a:txBody>
                  <a:tcPr/>
                </a:tc>
                <a:tc>
                  <a:txBody>
                    <a:bodyPr/>
                    <a:lstStyle/>
                    <a:p>
                      <a:r>
                        <a:rPr lang="en-US" dirty="0" smtClean="0"/>
                        <a:t>Value</a:t>
                      </a:r>
                      <a:endParaRPr lang="en-US" dirty="0"/>
                    </a:p>
                  </a:txBody>
                  <a:tcPr/>
                </a:tc>
              </a:tr>
              <a:tr h="391924">
                <a:tc>
                  <a:txBody>
                    <a:bodyPr/>
                    <a:lstStyle/>
                    <a:p>
                      <a:r>
                        <a:rPr lang="en-US" sz="1600" dirty="0" smtClean="0"/>
                        <a:t>Slot size</a:t>
                      </a:r>
                      <a:endParaRPr lang="en-US" sz="1600" dirty="0"/>
                    </a:p>
                  </a:txBody>
                  <a:tcPr/>
                </a:tc>
                <a:tc>
                  <a:txBody>
                    <a:bodyPr/>
                    <a:lstStyle/>
                    <a:p>
                      <a:r>
                        <a:rPr lang="en-US" sz="1600" dirty="0" smtClean="0"/>
                        <a:t>1</a:t>
                      </a:r>
                      <a:r>
                        <a:rPr lang="en-US" sz="1600" baseline="0" dirty="0" smtClean="0"/>
                        <a:t> </a:t>
                      </a:r>
                      <a:r>
                        <a:rPr lang="en-US" sz="1600" baseline="0" dirty="0" err="1" smtClean="0"/>
                        <a:t>ms</a:t>
                      </a:r>
                      <a:endParaRPr lang="en-US" sz="1600" dirty="0"/>
                    </a:p>
                  </a:txBody>
                  <a:tcPr/>
                </a:tc>
              </a:tr>
              <a:tr h="391924">
                <a:tc>
                  <a:txBody>
                    <a:bodyPr/>
                    <a:lstStyle/>
                    <a:p>
                      <a:r>
                        <a:rPr lang="en-US" sz="1600" dirty="0" smtClean="0"/>
                        <a:t>Packet size</a:t>
                      </a:r>
                      <a:endParaRPr lang="en-US" sz="1600" dirty="0"/>
                    </a:p>
                  </a:txBody>
                  <a:tcPr/>
                </a:tc>
                <a:tc>
                  <a:txBody>
                    <a:bodyPr/>
                    <a:lstStyle/>
                    <a:p>
                      <a:r>
                        <a:rPr lang="en-US" sz="1600" dirty="0" smtClean="0"/>
                        <a:t>128 bytes</a:t>
                      </a:r>
                      <a:endParaRPr lang="en-US" sz="1600" dirty="0"/>
                    </a:p>
                  </a:txBody>
                  <a:tcPr/>
                </a:tc>
              </a:tr>
              <a:tr h="391924">
                <a:tc>
                  <a:txBody>
                    <a:bodyPr/>
                    <a:lstStyle/>
                    <a:p>
                      <a:r>
                        <a:rPr lang="en-US" sz="1600" dirty="0" smtClean="0"/>
                        <a:t>Simulation time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100 seconds</a:t>
                      </a:r>
                    </a:p>
                  </a:txBody>
                  <a:tcPr/>
                </a:tc>
              </a:tr>
              <a:tr h="391924">
                <a:tc>
                  <a:txBody>
                    <a:bodyPr/>
                    <a:lstStyle/>
                    <a:p>
                      <a:r>
                        <a:rPr lang="en-US" sz="1600" dirty="0" smtClean="0"/>
                        <a:t>Bandwidth</a:t>
                      </a:r>
                      <a:endParaRPr lang="en-US" sz="1600" dirty="0"/>
                    </a:p>
                  </a:txBody>
                  <a:tcPr/>
                </a:tc>
                <a:tc>
                  <a:txBody>
                    <a:bodyPr/>
                    <a:lstStyle/>
                    <a:p>
                      <a:r>
                        <a:rPr lang="en-US" sz="1600" dirty="0" smtClean="0"/>
                        <a:t>10 MHz</a:t>
                      </a:r>
                      <a:endParaRPr lang="en-US" sz="1600" dirty="0"/>
                    </a:p>
                  </a:txBody>
                  <a:tcPr/>
                </a:tc>
              </a:tr>
              <a:tr h="391924">
                <a:tc>
                  <a:txBody>
                    <a:bodyPr/>
                    <a:lstStyle/>
                    <a:p>
                      <a:r>
                        <a:rPr lang="en-US" sz="1600" dirty="0" err="1" smtClean="0"/>
                        <a:t>Tx</a:t>
                      </a:r>
                      <a:r>
                        <a:rPr lang="en-US" sz="1600" dirty="0" smtClean="0"/>
                        <a:t> power</a:t>
                      </a:r>
                      <a:endParaRPr lang="en-US" sz="1600" dirty="0"/>
                    </a:p>
                  </a:txBody>
                  <a:tcPr/>
                </a:tc>
                <a:tc>
                  <a:txBody>
                    <a:bodyPr/>
                    <a:lstStyle/>
                    <a:p>
                      <a:r>
                        <a:rPr lang="en-US" sz="1600" dirty="0" smtClean="0"/>
                        <a:t>20 </a:t>
                      </a:r>
                      <a:r>
                        <a:rPr lang="en-US" sz="1600" dirty="0" err="1" smtClean="0"/>
                        <a:t>dBm</a:t>
                      </a:r>
                      <a:endParaRPr lang="en-US" sz="1600" dirty="0"/>
                    </a:p>
                  </a:txBody>
                  <a:tcPr/>
                </a:tc>
              </a:tr>
              <a:tr h="391924">
                <a:tc>
                  <a:txBody>
                    <a:bodyPr/>
                    <a:lstStyle/>
                    <a:p>
                      <a:r>
                        <a:rPr lang="en-US" sz="1600" dirty="0" smtClean="0"/>
                        <a:t>Channel model  (Path</a:t>
                      </a:r>
                      <a:r>
                        <a:rPr lang="en-US" sz="1600" baseline="0" dirty="0" smtClean="0"/>
                        <a:t> loss)</a:t>
                      </a:r>
                      <a:endParaRPr lang="en-US" sz="1600" dirty="0"/>
                    </a:p>
                  </a:txBody>
                  <a:tcPr/>
                </a:tc>
                <a:tc>
                  <a:txBody>
                    <a:bodyPr/>
                    <a:lstStyle/>
                    <a:p>
                      <a:r>
                        <a:rPr lang="en-US" sz="1600" dirty="0" smtClean="0"/>
                        <a:t>As specified in TG8</a:t>
                      </a:r>
                      <a:r>
                        <a:rPr lang="en-US" sz="1600" baseline="0" dirty="0" smtClean="0"/>
                        <a:t> Technical Guide. </a:t>
                      </a:r>
                      <a:endParaRPr lang="en-US" sz="1600" dirty="0"/>
                    </a:p>
                  </a:txBody>
                  <a:tcPr/>
                </a:tc>
              </a:tr>
            </a:tbl>
          </a:graphicData>
        </a:graphic>
      </p:graphicFrame>
    </p:spTree>
    <p:extLst>
      <p:ext uri="{BB962C8B-B14F-4D97-AF65-F5344CB8AC3E}">
        <p14:creationId xmlns:p14="http://schemas.microsoft.com/office/powerpoint/2010/main" val="100400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normAutofit/>
          </a:bodyPr>
          <a:lstStyle/>
          <a:p>
            <a:r>
              <a:rPr lang="en-US" sz="2800" dirty="0" smtClean="0"/>
              <a:t>Introduction (1/2)</a:t>
            </a:r>
            <a:endParaRPr lang="en-US" sz="2800" dirty="0"/>
          </a:p>
        </p:txBody>
      </p:sp>
      <p:sp>
        <p:nvSpPr>
          <p:cNvPr id="3" name="Content Placeholder 2"/>
          <p:cNvSpPr>
            <a:spLocks noGrp="1"/>
          </p:cNvSpPr>
          <p:nvPr>
            <p:ph idx="1"/>
          </p:nvPr>
        </p:nvSpPr>
        <p:spPr>
          <a:xfrm>
            <a:off x="457200" y="1196752"/>
            <a:ext cx="8435280" cy="4929411"/>
          </a:xfrm>
        </p:spPr>
        <p:txBody>
          <a:bodyPr>
            <a:normAutofit lnSpcReduction="10000"/>
          </a:bodyPr>
          <a:lstStyle/>
          <a:p>
            <a:r>
              <a:rPr lang="en-US" sz="2400" dirty="0" smtClean="0"/>
              <a:t>It’s essential to develop </a:t>
            </a:r>
            <a:r>
              <a:rPr lang="en-US" sz="2400" dirty="0"/>
              <a:t>a</a:t>
            </a:r>
            <a:r>
              <a:rPr lang="en-US" sz="2400" dirty="0" smtClean="0"/>
              <a:t> frame </a:t>
            </a:r>
            <a:r>
              <a:rPr lang="en-US" sz="2400" dirty="0"/>
              <a:t>structure to fully support multi-hop </a:t>
            </a:r>
            <a:r>
              <a:rPr lang="en-US" sz="2400" dirty="0" smtClean="0"/>
              <a:t>operation </a:t>
            </a:r>
            <a:r>
              <a:rPr lang="en-US" sz="2400" dirty="0"/>
              <a:t>at MAC, especially for distributed and infrastructure-less P2P </a:t>
            </a:r>
            <a:r>
              <a:rPr lang="en-US" sz="2400" dirty="0" smtClean="0"/>
              <a:t>networks (P2PNWs). </a:t>
            </a:r>
          </a:p>
          <a:p>
            <a:pPr>
              <a:buClr>
                <a:srgbClr val="00B0F0"/>
              </a:buClr>
            </a:pPr>
            <a:r>
              <a:rPr lang="en-US" altLang="ko-KR" sz="2400" dirty="0" smtClean="0">
                <a:cs typeface="Arial" pitchFamily="34" charset="0"/>
              </a:rPr>
              <a:t>Requirement </a:t>
            </a:r>
            <a:r>
              <a:rPr lang="en-US" altLang="ko-KR" sz="2400" dirty="0">
                <a:cs typeface="Arial" pitchFamily="34" charset="0"/>
              </a:rPr>
              <a:t>in 802.15.8 </a:t>
            </a:r>
            <a:r>
              <a:rPr lang="en-US" altLang="ko-KR" sz="2400" dirty="0" smtClean="0">
                <a:cs typeface="Arial" pitchFamily="34" charset="0"/>
              </a:rPr>
              <a:t>TGD [1]:</a:t>
            </a:r>
            <a:endParaRPr lang="en-US" altLang="ko-KR" sz="2400" dirty="0">
              <a:cs typeface="Arial" pitchFamily="34" charset="0"/>
            </a:endParaRPr>
          </a:p>
          <a:p>
            <a:pPr lvl="1">
              <a:buClr>
                <a:srgbClr val="00B0F0"/>
              </a:buClr>
            </a:pPr>
            <a:r>
              <a:rPr lang="en-GB" sz="2200" b="1" u="sng" dirty="0"/>
              <a:t>5.2 Common communication mode:</a:t>
            </a:r>
            <a:r>
              <a:rPr lang="en-GB" sz="2200" b="1" dirty="0"/>
              <a:t> </a:t>
            </a:r>
            <a:r>
              <a:rPr lang="en-US" sz="2200" dirty="0"/>
              <a:t>Common mode (e.g., for discovery and communication) shall be supported for interoperability.</a:t>
            </a:r>
            <a:endParaRPr lang="en-GB" sz="2200" dirty="0"/>
          </a:p>
          <a:p>
            <a:pPr lvl="1">
              <a:buClr>
                <a:srgbClr val="00B0F0"/>
              </a:buClr>
            </a:pPr>
            <a:r>
              <a:rPr lang="en-GB" sz="2200" b="1" u="sng" dirty="0"/>
              <a:t>6.11 Multi-hop Support</a:t>
            </a:r>
            <a:r>
              <a:rPr lang="en-US" sz="2200" b="1" u="sng" dirty="0"/>
              <a:t>:</a:t>
            </a:r>
            <a:r>
              <a:rPr lang="en-US" sz="2200" b="1" dirty="0"/>
              <a:t> </a:t>
            </a:r>
            <a:r>
              <a:rPr lang="en-GB" sz="2200" dirty="0"/>
              <a:t>IEEE 802.15.8 shall provide at least 2-hop relaying function. Only relay-enabled PD shall relay discovery messages and/or traffic data from PDs in the proximity</a:t>
            </a:r>
            <a:r>
              <a:rPr lang="en-GB" sz="2200" dirty="0" smtClean="0"/>
              <a:t>.</a:t>
            </a:r>
          </a:p>
          <a:p>
            <a:pPr>
              <a:buClr>
                <a:srgbClr val="00B0F0"/>
              </a:buClr>
            </a:pPr>
            <a:r>
              <a:rPr lang="en-US" altLang="ko-KR" sz="2400" dirty="0">
                <a:cs typeface="Arial" pitchFamily="34" charset="0"/>
              </a:rPr>
              <a:t>Requirement in 802.15.8 </a:t>
            </a:r>
            <a:r>
              <a:rPr lang="en-US" altLang="ko-KR" sz="2400" dirty="0" smtClean="0">
                <a:cs typeface="Arial" pitchFamily="34" charset="0"/>
              </a:rPr>
              <a:t>PFD [2]:</a:t>
            </a:r>
            <a:endParaRPr lang="en-US" altLang="ko-KR" sz="2400" dirty="0">
              <a:cs typeface="Arial" pitchFamily="34" charset="0"/>
            </a:endParaRPr>
          </a:p>
          <a:p>
            <a:pPr lvl="1">
              <a:buClr>
                <a:srgbClr val="00B0F0"/>
              </a:buClr>
            </a:pPr>
            <a:r>
              <a:rPr lang="en-GB" sz="2200" b="1" u="sng" dirty="0" smtClean="0"/>
              <a:t>5.14 </a:t>
            </a:r>
            <a:r>
              <a:rPr lang="en-GB" sz="2200" b="1" u="sng" dirty="0"/>
              <a:t>Multi-hop </a:t>
            </a:r>
            <a:r>
              <a:rPr lang="en-GB" sz="2200" b="1" u="sng" dirty="0" smtClean="0"/>
              <a:t>Operation</a:t>
            </a:r>
            <a:r>
              <a:rPr lang="en-US" sz="2200" b="1" u="sng" dirty="0" smtClean="0"/>
              <a:t>:</a:t>
            </a:r>
            <a:r>
              <a:rPr lang="en-US" sz="2200" b="1" dirty="0" smtClean="0"/>
              <a:t> </a:t>
            </a:r>
            <a:r>
              <a:rPr lang="en-GB" sz="2400" dirty="0"/>
              <a:t>To extend the coverage of a PD or group members, a PD or group members relay received data to the destination PD or group </a:t>
            </a:r>
            <a:r>
              <a:rPr lang="en-GB" sz="2400" dirty="0" smtClean="0"/>
              <a:t>members</a:t>
            </a:r>
            <a:r>
              <a:rPr lang="en-GB" sz="2200" dirty="0" smtClean="0"/>
              <a:t>.</a:t>
            </a:r>
            <a:endParaRPr lang="en-GB" sz="2200" dirty="0"/>
          </a:p>
        </p:txBody>
      </p:sp>
    </p:spTree>
    <p:extLst>
      <p:ext uri="{BB962C8B-B14F-4D97-AF65-F5344CB8AC3E}">
        <p14:creationId xmlns:p14="http://schemas.microsoft.com/office/powerpoint/2010/main" val="791752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1: Advertisement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90088257"/>
              </p:ext>
            </p:extLst>
          </p:nvPr>
        </p:nvGraphicFramePr>
        <p:xfrm>
          <a:off x="1907704" y="1772816"/>
          <a:ext cx="5976664" cy="4353624"/>
        </p:xfrm>
        <a:graphic>
          <a:graphicData uri="http://schemas.openxmlformats.org/presentationml/2006/ole">
            <mc:AlternateContent xmlns:mc="http://schemas.openxmlformats.org/markup-compatibility/2006">
              <mc:Choice xmlns:v="urn:schemas-microsoft-com:vml" Requires="v">
                <p:oleObj spid="_x0000_s471173" name="Visio" r:id="rId3" imgW="3717429" imgH="2707636" progId="Visio.Drawing.11">
                  <p:embed/>
                </p:oleObj>
              </mc:Choice>
              <mc:Fallback>
                <p:oleObj name="Visio" r:id="rId3" imgW="3717429" imgH="2707636" progId="Visio.Drawing.11">
                  <p:embed/>
                  <p:pic>
                    <p:nvPicPr>
                      <p:cNvPr id="0" name=""/>
                      <p:cNvPicPr/>
                      <p:nvPr/>
                    </p:nvPicPr>
                    <p:blipFill>
                      <a:blip r:embed="rId4"/>
                      <a:stretch>
                        <a:fillRect/>
                      </a:stretch>
                    </p:blipFill>
                    <p:spPr>
                      <a:xfrm>
                        <a:off x="1907704" y="1772816"/>
                        <a:ext cx="5976664" cy="4353624"/>
                      </a:xfrm>
                      <a:prstGeom prst="rect">
                        <a:avLst/>
                      </a:prstGeom>
                    </p:spPr>
                  </p:pic>
                </p:oleObj>
              </mc:Fallback>
            </mc:AlternateContent>
          </a:graphicData>
        </a:graphic>
      </p:graphicFrame>
    </p:spTree>
    <p:extLst>
      <p:ext uri="{BB962C8B-B14F-4D97-AF65-F5344CB8AC3E}">
        <p14:creationId xmlns:p14="http://schemas.microsoft.com/office/powerpoint/2010/main" val="1290855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1 Configuration</a:t>
            </a:r>
            <a:endParaRPr lang="en-US" dirty="0"/>
          </a:p>
        </p:txBody>
      </p:sp>
      <p:sp>
        <p:nvSpPr>
          <p:cNvPr id="3" name="Content Placeholder 2"/>
          <p:cNvSpPr>
            <a:spLocks noGrp="1"/>
          </p:cNvSpPr>
          <p:nvPr>
            <p:ph idx="1"/>
          </p:nvPr>
        </p:nvSpPr>
        <p:spPr>
          <a:xfrm>
            <a:off x="457200" y="1352128"/>
            <a:ext cx="8229600" cy="5029200"/>
          </a:xfrm>
        </p:spPr>
        <p:txBody>
          <a:bodyPr>
            <a:normAutofit fontScale="70000" lnSpcReduction="20000"/>
          </a:bodyPr>
          <a:lstStyle/>
          <a:p>
            <a:r>
              <a:rPr lang="en-US" dirty="0" smtClean="0"/>
              <a:t>Frame structure:</a:t>
            </a:r>
          </a:p>
          <a:p>
            <a:pPr lvl="1"/>
            <a:r>
              <a:rPr lang="en-US" dirty="0" smtClean="0"/>
              <a:t>Each Hopper and the Initiator get 1 slot to transmit in each </a:t>
            </a:r>
            <a:r>
              <a:rPr lang="en-US" dirty="0" err="1" smtClean="0"/>
              <a:t>Superframe</a:t>
            </a:r>
            <a:r>
              <a:rPr lang="en-US" dirty="0" smtClean="0"/>
              <a:t>.</a:t>
            </a:r>
          </a:p>
          <a:p>
            <a:r>
              <a:rPr lang="en-US" dirty="0" smtClean="0"/>
              <a:t>Flow model: </a:t>
            </a:r>
          </a:p>
          <a:p>
            <a:pPr lvl="1"/>
            <a:r>
              <a:rPr lang="en-US" b="1" dirty="0" smtClean="0"/>
              <a:t>Only the initiator generates packets</a:t>
            </a:r>
          </a:p>
          <a:p>
            <a:pPr lvl="1"/>
            <a:r>
              <a:rPr lang="en-US" dirty="0" smtClean="0"/>
              <a:t>For each generated packet, random choose a PD in the network as the destination.</a:t>
            </a:r>
          </a:p>
          <a:p>
            <a:r>
              <a:rPr lang="en-US" dirty="0" smtClean="0"/>
              <a:t>Traffic model:</a:t>
            </a:r>
          </a:p>
          <a:p>
            <a:pPr lvl="1"/>
            <a:r>
              <a:rPr lang="en-US" dirty="0" smtClean="0"/>
              <a:t>Constant Bit Rate (CBR) traffic and full buffer</a:t>
            </a:r>
          </a:p>
          <a:p>
            <a:r>
              <a:rPr lang="en-US" dirty="0" smtClean="0"/>
              <a:t>Topology</a:t>
            </a:r>
            <a:r>
              <a:rPr lang="en-US" dirty="0"/>
              <a:t>: </a:t>
            </a:r>
          </a:p>
          <a:p>
            <a:pPr lvl="1"/>
            <a:r>
              <a:rPr lang="en-US" dirty="0" smtClean="0"/>
              <a:t>Test Case 1: 150 </a:t>
            </a:r>
            <a:r>
              <a:rPr lang="en-US" dirty="0"/>
              <a:t>PDs in 250*250 m</a:t>
            </a:r>
            <a:r>
              <a:rPr lang="en-US" baseline="30000" dirty="0"/>
              <a:t>2 </a:t>
            </a:r>
            <a:r>
              <a:rPr lang="en-US" dirty="0"/>
              <a:t>area</a:t>
            </a:r>
            <a:r>
              <a:rPr lang="en-US" dirty="0" smtClean="0"/>
              <a:t>. (low PDs density in small area)  </a:t>
            </a:r>
          </a:p>
          <a:p>
            <a:pPr lvl="1"/>
            <a:r>
              <a:rPr lang="en-US" dirty="0"/>
              <a:t>Test Case</a:t>
            </a:r>
            <a:r>
              <a:rPr lang="en-US" dirty="0" smtClean="0"/>
              <a:t> </a:t>
            </a:r>
            <a:r>
              <a:rPr lang="en-US" dirty="0"/>
              <a:t>2 </a:t>
            </a:r>
            <a:r>
              <a:rPr lang="en-US" dirty="0" smtClean="0"/>
              <a:t>600 PDs in 500*500 </a:t>
            </a:r>
            <a:r>
              <a:rPr lang="en-US" dirty="0"/>
              <a:t>m</a:t>
            </a:r>
            <a:r>
              <a:rPr lang="en-US" baseline="30000" dirty="0"/>
              <a:t>2 </a:t>
            </a:r>
            <a:r>
              <a:rPr lang="en-US" dirty="0"/>
              <a:t>area. (low PDs density in </a:t>
            </a:r>
            <a:r>
              <a:rPr lang="en-US" dirty="0" smtClean="0"/>
              <a:t>large </a:t>
            </a:r>
            <a:r>
              <a:rPr lang="en-US" dirty="0"/>
              <a:t>area) </a:t>
            </a:r>
            <a:endParaRPr lang="en-US" dirty="0" smtClean="0"/>
          </a:p>
          <a:p>
            <a:pPr lvl="1"/>
            <a:r>
              <a:rPr lang="en-US" dirty="0"/>
              <a:t>Test Case</a:t>
            </a:r>
            <a:r>
              <a:rPr lang="en-US" dirty="0" smtClean="0"/>
              <a:t> 3: 600 PDs </a:t>
            </a:r>
            <a:r>
              <a:rPr lang="en-US" dirty="0"/>
              <a:t>in 250*250 m</a:t>
            </a:r>
            <a:r>
              <a:rPr lang="en-US" baseline="30000" dirty="0"/>
              <a:t>2 </a:t>
            </a:r>
            <a:r>
              <a:rPr lang="en-US" dirty="0"/>
              <a:t>area. </a:t>
            </a:r>
            <a:r>
              <a:rPr lang="en-US" dirty="0" smtClean="0"/>
              <a:t>(High PDs </a:t>
            </a:r>
            <a:r>
              <a:rPr lang="en-US" dirty="0"/>
              <a:t>density in small area) </a:t>
            </a:r>
          </a:p>
          <a:p>
            <a:pPr lvl="1"/>
            <a:r>
              <a:rPr lang="en-US" dirty="0"/>
              <a:t>Test Case</a:t>
            </a:r>
            <a:r>
              <a:rPr lang="en-US" dirty="0" smtClean="0"/>
              <a:t> 4: 2400 PDs </a:t>
            </a:r>
            <a:r>
              <a:rPr lang="en-US" dirty="0"/>
              <a:t>in </a:t>
            </a:r>
            <a:r>
              <a:rPr lang="en-US" dirty="0" smtClean="0"/>
              <a:t>500*500 </a:t>
            </a:r>
            <a:r>
              <a:rPr lang="en-US" dirty="0"/>
              <a:t>m</a:t>
            </a:r>
            <a:r>
              <a:rPr lang="en-US" baseline="30000" dirty="0"/>
              <a:t>2 </a:t>
            </a:r>
            <a:r>
              <a:rPr lang="en-US" dirty="0"/>
              <a:t>area. (High PDs density in </a:t>
            </a:r>
            <a:r>
              <a:rPr lang="en-US" dirty="0" smtClean="0"/>
              <a:t>large area</a:t>
            </a:r>
            <a:r>
              <a:rPr lang="en-US" dirty="0"/>
              <a:t>) </a:t>
            </a:r>
          </a:p>
          <a:p>
            <a:pPr lvl="1"/>
            <a:endParaRPr lang="en-US" dirty="0"/>
          </a:p>
          <a:p>
            <a:pPr lvl="1"/>
            <a:endParaRPr lang="en-US" dirty="0"/>
          </a:p>
          <a:p>
            <a:pPr lvl="1"/>
            <a:endParaRPr lang="en-US" dirty="0" smtClean="0"/>
          </a:p>
          <a:p>
            <a:endParaRPr lang="en-US" dirty="0"/>
          </a:p>
        </p:txBody>
      </p:sp>
    </p:spTree>
    <p:extLst>
      <p:ext uri="{BB962C8B-B14F-4D97-AF65-F5344CB8AC3E}">
        <p14:creationId xmlns:p14="http://schemas.microsoft.com/office/powerpoint/2010/main" val="415871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Throughput: Use Case 1</a:t>
            </a:r>
            <a:endParaRPr lang="en-US" dirty="0"/>
          </a:p>
        </p:txBody>
      </p:sp>
      <p:sp>
        <p:nvSpPr>
          <p:cNvPr id="3" name="Content Placeholder 2"/>
          <p:cNvSpPr>
            <a:spLocks noGrp="1"/>
          </p:cNvSpPr>
          <p:nvPr>
            <p:ph idx="1"/>
          </p:nvPr>
        </p:nvSpPr>
        <p:spPr>
          <a:xfrm>
            <a:off x="457200" y="1388369"/>
            <a:ext cx="8229600" cy="384447"/>
          </a:xfrm>
        </p:spPr>
        <p:txBody>
          <a:bodyPr>
            <a:normAutofit fontScale="85000" lnSpcReduction="20000"/>
          </a:bodyPr>
          <a:lstStyle/>
          <a:p>
            <a:r>
              <a:rPr lang="en-US" sz="2800" dirty="0" smtClean="0"/>
              <a:t>Number </a:t>
            </a:r>
            <a:r>
              <a:rPr lang="en-US" sz="2800" dirty="0"/>
              <a:t>of packets </a:t>
            </a:r>
            <a:r>
              <a:rPr lang="en-US" sz="2800" dirty="0" smtClean="0"/>
              <a:t>received during 100s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933543679"/>
              </p:ext>
            </p:extLst>
          </p:nvPr>
        </p:nvGraphicFramePr>
        <p:xfrm>
          <a:off x="1187624" y="1844824"/>
          <a:ext cx="6696745" cy="1847332"/>
        </p:xfrm>
        <a:graphic>
          <a:graphicData uri="http://schemas.openxmlformats.org/drawingml/2006/table">
            <a:tbl>
              <a:tblPr firstRow="1" bandRow="1">
                <a:tableStyleId>{5C22544A-7EE6-4342-B048-85BDC9FD1C3A}</a:tableStyleId>
              </a:tblPr>
              <a:tblGrid>
                <a:gridCol w="1185076"/>
                <a:gridCol w="1185076"/>
                <a:gridCol w="1316912"/>
                <a:gridCol w="1329859"/>
                <a:gridCol w="1679822"/>
              </a:tblGrid>
              <a:tr h="520938">
                <a:tc>
                  <a:txBody>
                    <a:bodyPr/>
                    <a:lstStyle/>
                    <a:p>
                      <a:pPr algn="ctr"/>
                      <a:r>
                        <a:rPr lang="en-US" dirty="0" smtClean="0"/>
                        <a:t>Test Case</a:t>
                      </a:r>
                      <a:endParaRPr lang="en-US" dirty="0"/>
                    </a:p>
                  </a:txBody>
                  <a:tcPr/>
                </a:tc>
                <a:tc>
                  <a:txBody>
                    <a:bodyPr/>
                    <a:lstStyle/>
                    <a:p>
                      <a:r>
                        <a:rPr lang="en-US" dirty="0" smtClean="0"/>
                        <a:t>No reuse</a:t>
                      </a:r>
                      <a:endParaRPr lang="en-US" dirty="0"/>
                    </a:p>
                  </a:txBody>
                  <a:tcPr/>
                </a:tc>
                <a:tc>
                  <a:txBody>
                    <a:bodyPr/>
                    <a:lstStyle/>
                    <a:p>
                      <a:r>
                        <a:rPr lang="en-US" dirty="0" smtClean="0"/>
                        <a:t>Inter-Tier Reuse</a:t>
                      </a:r>
                      <a:r>
                        <a:rPr lang="en-US" baseline="0" dirty="0" smtClean="0"/>
                        <a:t> </a:t>
                      </a:r>
                      <a:r>
                        <a:rPr lang="en-US" dirty="0" smtClean="0"/>
                        <a:t>only</a:t>
                      </a:r>
                      <a:endParaRPr lang="en-US" dirty="0"/>
                    </a:p>
                  </a:txBody>
                  <a:tcPr/>
                </a:tc>
                <a:tc>
                  <a:txBody>
                    <a:bodyPr/>
                    <a:lstStyle/>
                    <a:p>
                      <a:r>
                        <a:rPr lang="en-US" dirty="0" smtClean="0"/>
                        <a:t>Intra-Tier Reuse only</a:t>
                      </a:r>
                      <a:endParaRPr lang="en-US" dirty="0"/>
                    </a:p>
                  </a:txBody>
                  <a:tcPr/>
                </a:tc>
                <a:tc>
                  <a:txBody>
                    <a:bodyPr/>
                    <a:lstStyle/>
                    <a:p>
                      <a:r>
                        <a:rPr lang="en-US" dirty="0" smtClean="0"/>
                        <a:t>Inter and Intra</a:t>
                      </a:r>
                      <a:r>
                        <a:rPr lang="en-US" baseline="0" dirty="0" smtClean="0"/>
                        <a:t> Tier Reuse</a:t>
                      </a:r>
                      <a:endParaRPr lang="en-US" dirty="0"/>
                    </a:p>
                  </a:txBody>
                  <a:tcPr/>
                </a:tc>
              </a:tr>
              <a:tr h="301813">
                <a:tc>
                  <a:txBody>
                    <a:bodyPr/>
                    <a:lstStyle/>
                    <a:p>
                      <a:pPr marL="0" algn="ctr" defTabSz="914400" rtl="0" eaLnBrk="1" fontAlgn="b" latinLnBrk="0" hangingPunct="1"/>
                      <a:r>
                        <a:rPr lang="en-US" sz="1800" kern="1200" dirty="0">
                          <a:solidFill>
                            <a:schemeClr val="dk1"/>
                          </a:solidFill>
                          <a:latin typeface="+mn-lt"/>
                          <a:ea typeface="+mn-ea"/>
                          <a:cs typeface="+mn-cs"/>
                        </a:rPr>
                        <a:t>1</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2382.9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2492.78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4169.44</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4466.72</a:t>
                      </a:r>
                    </a:p>
                  </a:txBody>
                  <a:tcPr marL="9525" marR="9525" marT="9525" marB="0" anchor="b"/>
                </a:tc>
              </a:tr>
              <a:tr h="301813">
                <a:tc>
                  <a:txBody>
                    <a:bodyPr/>
                    <a:lstStyle/>
                    <a:p>
                      <a:pPr marL="0" algn="ctr" defTabSz="914400" rtl="0" eaLnBrk="1" fontAlgn="b" latinLnBrk="0" hangingPunct="1"/>
                      <a:r>
                        <a:rPr lang="en-US" sz="1800" kern="1200">
                          <a:solidFill>
                            <a:schemeClr val="dk1"/>
                          </a:solidFill>
                          <a:latin typeface="+mn-lt"/>
                          <a:ea typeface="+mn-ea"/>
                          <a:cs typeface="+mn-cs"/>
                        </a:rPr>
                        <a:t>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511.28</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771.74</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1618.18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3104.22</a:t>
                      </a:r>
                    </a:p>
                  </a:txBody>
                  <a:tcPr marL="9525" marR="9525" marT="9525" marB="0" anchor="b"/>
                </a:tc>
              </a:tr>
              <a:tr h="301813">
                <a:tc>
                  <a:txBody>
                    <a:bodyPr/>
                    <a:lstStyle/>
                    <a:p>
                      <a:pPr marL="0" algn="ctr" defTabSz="914400" rtl="0" eaLnBrk="1" fontAlgn="b" latinLnBrk="0" hangingPunct="1"/>
                      <a:r>
                        <a:rPr lang="en-US" sz="1800" kern="1200">
                          <a:solidFill>
                            <a:schemeClr val="dk1"/>
                          </a:solidFill>
                          <a:latin typeface="+mn-lt"/>
                          <a:ea typeface="+mn-ea"/>
                          <a:cs typeface="+mn-cs"/>
                        </a:rPr>
                        <a:t>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1315.2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1337.96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2266.72</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2335.14</a:t>
                      </a:r>
                    </a:p>
                  </a:txBody>
                  <a:tcPr marL="9525" marR="9525" marT="9525" marB="0" anchor="b"/>
                </a:tc>
              </a:tr>
              <a:tr h="301813">
                <a:tc>
                  <a:txBody>
                    <a:bodyPr/>
                    <a:lstStyle/>
                    <a:p>
                      <a:pPr marL="0" algn="ctr" defTabSz="914400" rtl="0" eaLnBrk="1" fontAlgn="b" latinLnBrk="0" hangingPunct="1"/>
                      <a:r>
                        <a:rPr lang="en-US" sz="1800" kern="1200" dirty="0">
                          <a:solidFill>
                            <a:schemeClr val="dk1"/>
                          </a:solidFill>
                          <a:latin typeface="+mn-lt"/>
                          <a:ea typeface="+mn-ea"/>
                          <a:cs typeface="+mn-cs"/>
                        </a:rPr>
                        <a:t>4</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286.32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440.92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918.96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1744.74</a:t>
                      </a:r>
                    </a:p>
                  </a:txBody>
                  <a:tcPr marL="9525" marR="9525" marT="9525" marB="0" anchor="b"/>
                </a:tc>
              </a:tr>
            </a:tbl>
          </a:graphicData>
        </a:graphic>
      </p:graphicFrame>
      <p:sp>
        <p:nvSpPr>
          <p:cNvPr id="5" name="Content Placeholder 2"/>
          <p:cNvSpPr txBox="1">
            <a:spLocks/>
          </p:cNvSpPr>
          <p:nvPr/>
        </p:nvSpPr>
        <p:spPr>
          <a:xfrm>
            <a:off x="436366" y="3861048"/>
            <a:ext cx="8229600" cy="259228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Observations:</a:t>
            </a:r>
          </a:p>
          <a:p>
            <a:pPr lvl="1"/>
            <a:r>
              <a:rPr lang="en-US" sz="2400" dirty="0" smtClean="0"/>
              <a:t>Multi-hop frame structure with time reuse increases the capacity of the network by</a:t>
            </a:r>
          </a:p>
          <a:p>
            <a:pPr lvl="2"/>
            <a:r>
              <a:rPr lang="en-US" sz="2000" dirty="0" smtClean="0"/>
              <a:t>Almost two times for smaller area networks</a:t>
            </a:r>
          </a:p>
          <a:p>
            <a:pPr lvl="2"/>
            <a:r>
              <a:rPr lang="en-US" sz="2000" dirty="0" smtClean="0"/>
              <a:t>6 times for larger area networks</a:t>
            </a:r>
          </a:p>
          <a:p>
            <a:pPr lvl="1"/>
            <a:r>
              <a:rPr lang="en-US" sz="2400" dirty="0" smtClean="0"/>
              <a:t>Sector based Intra-Tier time reuse performs better than Tier based Inter-Tier time reuse especially in smaller area networks.</a:t>
            </a:r>
          </a:p>
          <a:p>
            <a:pPr lvl="1"/>
            <a:r>
              <a:rPr lang="en-US" sz="2400" dirty="0" smtClean="0"/>
              <a:t>Tier based Inter-Tier timer reuse performs better in larger area networks.</a:t>
            </a:r>
          </a:p>
          <a:p>
            <a:pPr lvl="1"/>
            <a:endParaRPr lang="en-US" sz="2400" dirty="0" smtClean="0"/>
          </a:p>
          <a:p>
            <a:pPr lvl="1"/>
            <a:endParaRPr lang="en-US" sz="2400" dirty="0"/>
          </a:p>
        </p:txBody>
      </p:sp>
    </p:spTree>
    <p:extLst>
      <p:ext uri="{BB962C8B-B14F-4D97-AF65-F5344CB8AC3E}">
        <p14:creationId xmlns:p14="http://schemas.microsoft.com/office/powerpoint/2010/main" val="3010108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a:t>
            </a:r>
            <a:r>
              <a:rPr lang="en-US" dirty="0"/>
              <a:t>2 </a:t>
            </a:r>
            <a:r>
              <a:rPr lang="en-US" dirty="0" smtClean="0"/>
              <a:t>(Emergency Service)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29485771"/>
              </p:ext>
            </p:extLst>
          </p:nvPr>
        </p:nvGraphicFramePr>
        <p:xfrm>
          <a:off x="1828800" y="1905000"/>
          <a:ext cx="5410200" cy="4174227"/>
        </p:xfrm>
        <a:graphic>
          <a:graphicData uri="http://schemas.openxmlformats.org/presentationml/2006/ole">
            <mc:AlternateContent xmlns:mc="http://schemas.openxmlformats.org/markup-compatibility/2006">
              <mc:Choice xmlns:v="urn:schemas-microsoft-com:vml" Requires="v">
                <p:oleObj spid="_x0000_s472196" name="Visio" r:id="rId3" imgW="3426096" imgH="2642760" progId="Visio.Drawing.11">
                  <p:embed/>
                </p:oleObj>
              </mc:Choice>
              <mc:Fallback>
                <p:oleObj name="Visio" r:id="rId3" imgW="3426096" imgH="2642760" progId="Visio.Drawing.11">
                  <p:embed/>
                  <p:pic>
                    <p:nvPicPr>
                      <p:cNvPr id="0" name=""/>
                      <p:cNvPicPr/>
                      <p:nvPr/>
                    </p:nvPicPr>
                    <p:blipFill>
                      <a:blip r:embed="rId4"/>
                      <a:stretch>
                        <a:fillRect/>
                      </a:stretch>
                    </p:blipFill>
                    <p:spPr>
                      <a:xfrm>
                        <a:off x="1828800" y="1905000"/>
                        <a:ext cx="5410200" cy="4174227"/>
                      </a:xfrm>
                      <a:prstGeom prst="rect">
                        <a:avLst/>
                      </a:prstGeom>
                    </p:spPr>
                  </p:pic>
                </p:oleObj>
              </mc:Fallback>
            </mc:AlternateContent>
          </a:graphicData>
        </a:graphic>
      </p:graphicFrame>
    </p:spTree>
    <p:extLst>
      <p:ext uri="{BB962C8B-B14F-4D97-AF65-F5344CB8AC3E}">
        <p14:creationId xmlns:p14="http://schemas.microsoft.com/office/powerpoint/2010/main" val="3185492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2 Configuration</a:t>
            </a:r>
            <a:endParaRPr lang="en-US" dirty="0"/>
          </a:p>
        </p:txBody>
      </p:sp>
      <p:sp>
        <p:nvSpPr>
          <p:cNvPr id="3" name="Content Placeholder 2"/>
          <p:cNvSpPr>
            <a:spLocks noGrp="1"/>
          </p:cNvSpPr>
          <p:nvPr>
            <p:ph idx="1"/>
          </p:nvPr>
        </p:nvSpPr>
        <p:spPr>
          <a:xfrm>
            <a:off x="457200" y="1340768"/>
            <a:ext cx="8229600" cy="5029200"/>
          </a:xfrm>
        </p:spPr>
        <p:txBody>
          <a:bodyPr>
            <a:normAutofit fontScale="77500" lnSpcReduction="20000"/>
          </a:bodyPr>
          <a:lstStyle/>
          <a:p>
            <a:r>
              <a:rPr lang="en-US" dirty="0" smtClean="0"/>
              <a:t>Frame structure:</a:t>
            </a:r>
          </a:p>
          <a:p>
            <a:pPr lvl="1"/>
            <a:r>
              <a:rPr lang="en-US" dirty="0" smtClean="0"/>
              <a:t>Each PD gets 1 slot to transmit in each </a:t>
            </a:r>
            <a:r>
              <a:rPr lang="en-US" dirty="0" err="1" smtClean="0"/>
              <a:t>Superframe</a:t>
            </a:r>
            <a:r>
              <a:rPr lang="en-US" dirty="0" smtClean="0"/>
              <a:t>.</a:t>
            </a:r>
          </a:p>
          <a:p>
            <a:r>
              <a:rPr lang="en-US" dirty="0" smtClean="0"/>
              <a:t>Flow model: </a:t>
            </a:r>
          </a:p>
          <a:p>
            <a:pPr lvl="1"/>
            <a:r>
              <a:rPr lang="en-US" dirty="0" smtClean="0"/>
              <a:t>Randomly choose 10 source and destination pairs.</a:t>
            </a:r>
          </a:p>
          <a:p>
            <a:r>
              <a:rPr lang="en-US" dirty="0"/>
              <a:t>Traffic model:</a:t>
            </a:r>
          </a:p>
          <a:p>
            <a:pPr lvl="1"/>
            <a:r>
              <a:rPr lang="en-US" dirty="0"/>
              <a:t>Constant Bit Rate (CBR) traffic and full buffer</a:t>
            </a:r>
          </a:p>
          <a:p>
            <a:r>
              <a:rPr lang="en-US" dirty="0" smtClean="0"/>
              <a:t>Topology</a:t>
            </a:r>
            <a:r>
              <a:rPr lang="en-US" dirty="0"/>
              <a:t>: </a:t>
            </a:r>
          </a:p>
          <a:p>
            <a:pPr lvl="1"/>
            <a:r>
              <a:rPr lang="en-US" dirty="0" smtClean="0"/>
              <a:t>Test Case 1: 150 </a:t>
            </a:r>
            <a:r>
              <a:rPr lang="en-US" dirty="0"/>
              <a:t>PDs in 250*250 m</a:t>
            </a:r>
            <a:r>
              <a:rPr lang="en-US" baseline="30000" dirty="0"/>
              <a:t>2 </a:t>
            </a:r>
            <a:r>
              <a:rPr lang="en-US" dirty="0"/>
              <a:t>area</a:t>
            </a:r>
            <a:r>
              <a:rPr lang="en-US" dirty="0" smtClean="0"/>
              <a:t>. (low PDs density in small area)  </a:t>
            </a:r>
          </a:p>
          <a:p>
            <a:pPr lvl="1"/>
            <a:r>
              <a:rPr lang="en-US" dirty="0" smtClean="0"/>
              <a:t>Test Case 2 600 PDs in 500 *500 </a:t>
            </a:r>
            <a:r>
              <a:rPr lang="en-US" dirty="0"/>
              <a:t>m</a:t>
            </a:r>
            <a:r>
              <a:rPr lang="en-US" baseline="30000" dirty="0"/>
              <a:t>2 </a:t>
            </a:r>
            <a:r>
              <a:rPr lang="en-US" dirty="0"/>
              <a:t>area. (low PDs density in </a:t>
            </a:r>
            <a:r>
              <a:rPr lang="en-US" dirty="0" smtClean="0"/>
              <a:t>large </a:t>
            </a:r>
            <a:r>
              <a:rPr lang="en-US" dirty="0"/>
              <a:t>area) </a:t>
            </a:r>
            <a:endParaRPr lang="en-US" dirty="0" smtClean="0"/>
          </a:p>
          <a:p>
            <a:pPr lvl="1"/>
            <a:r>
              <a:rPr lang="en-US" dirty="0"/>
              <a:t>Test </a:t>
            </a:r>
            <a:r>
              <a:rPr lang="en-US" dirty="0" smtClean="0"/>
              <a:t>Case 3: 600 PDs </a:t>
            </a:r>
            <a:r>
              <a:rPr lang="en-US" dirty="0"/>
              <a:t>in 250*250 m</a:t>
            </a:r>
            <a:r>
              <a:rPr lang="en-US" baseline="30000" dirty="0"/>
              <a:t>2 </a:t>
            </a:r>
            <a:r>
              <a:rPr lang="en-US" dirty="0"/>
              <a:t>area. </a:t>
            </a:r>
            <a:r>
              <a:rPr lang="en-US" dirty="0" smtClean="0"/>
              <a:t>(High PDs </a:t>
            </a:r>
            <a:r>
              <a:rPr lang="en-US" dirty="0"/>
              <a:t>density in small area) </a:t>
            </a:r>
          </a:p>
          <a:p>
            <a:pPr lvl="1"/>
            <a:r>
              <a:rPr lang="en-US" dirty="0"/>
              <a:t>Test </a:t>
            </a:r>
            <a:r>
              <a:rPr lang="en-US" dirty="0" smtClean="0"/>
              <a:t>Case 4 2400 PDs </a:t>
            </a:r>
            <a:r>
              <a:rPr lang="en-US" dirty="0"/>
              <a:t>in 500 *500 m</a:t>
            </a:r>
            <a:r>
              <a:rPr lang="en-US" baseline="30000" dirty="0"/>
              <a:t>2 </a:t>
            </a:r>
            <a:r>
              <a:rPr lang="en-US" dirty="0"/>
              <a:t>area. (High PDs density in </a:t>
            </a:r>
            <a:r>
              <a:rPr lang="en-US" dirty="0" smtClean="0"/>
              <a:t>large area</a:t>
            </a:r>
            <a:r>
              <a:rPr lang="en-US" dirty="0"/>
              <a:t>) </a:t>
            </a:r>
          </a:p>
          <a:p>
            <a:pPr lvl="1"/>
            <a:endParaRPr lang="en-US" dirty="0"/>
          </a:p>
          <a:p>
            <a:pPr lvl="1"/>
            <a:endParaRPr lang="en-US" dirty="0"/>
          </a:p>
          <a:p>
            <a:pPr lvl="1"/>
            <a:endParaRPr lang="en-US" dirty="0" smtClean="0"/>
          </a:p>
          <a:p>
            <a:endParaRPr lang="en-US" dirty="0"/>
          </a:p>
        </p:txBody>
      </p:sp>
    </p:spTree>
    <p:extLst>
      <p:ext uri="{BB962C8B-B14F-4D97-AF65-F5344CB8AC3E}">
        <p14:creationId xmlns:p14="http://schemas.microsoft.com/office/powerpoint/2010/main" val="160061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Throughput: Use Case 2 (1/2)</a:t>
            </a:r>
            <a:endParaRPr lang="en-US" dirty="0"/>
          </a:p>
        </p:txBody>
      </p:sp>
      <p:sp>
        <p:nvSpPr>
          <p:cNvPr id="3" name="Content Placeholder 2"/>
          <p:cNvSpPr>
            <a:spLocks noGrp="1"/>
          </p:cNvSpPr>
          <p:nvPr>
            <p:ph idx="1"/>
          </p:nvPr>
        </p:nvSpPr>
        <p:spPr>
          <a:xfrm>
            <a:off x="457200" y="1211485"/>
            <a:ext cx="8229600" cy="633339"/>
          </a:xfrm>
        </p:spPr>
        <p:txBody>
          <a:bodyPr>
            <a:normAutofit/>
          </a:bodyPr>
          <a:lstStyle/>
          <a:p>
            <a:r>
              <a:rPr lang="en-US" sz="2400" dirty="0" smtClean="0"/>
              <a:t>Number of packets received during 100s</a:t>
            </a:r>
            <a:endParaRPr lang="en-US" sz="2400" dirty="0"/>
          </a:p>
        </p:txBody>
      </p:sp>
      <p:sp>
        <p:nvSpPr>
          <p:cNvPr id="4" name="Rectangle 3"/>
          <p:cNvSpPr/>
          <p:nvPr/>
        </p:nvSpPr>
        <p:spPr>
          <a:xfrm>
            <a:off x="1115616" y="4509120"/>
            <a:ext cx="3152081" cy="307777"/>
          </a:xfrm>
          <a:prstGeom prst="rect">
            <a:avLst/>
          </a:prstGeom>
        </p:spPr>
        <p:txBody>
          <a:bodyPr wrap="none">
            <a:spAutoFit/>
          </a:bodyPr>
          <a:lstStyle/>
          <a:p>
            <a:r>
              <a:rPr lang="en-US" sz="1400" dirty="0"/>
              <a:t>Test </a:t>
            </a:r>
            <a:r>
              <a:rPr lang="en-US" sz="1400" dirty="0" smtClean="0"/>
              <a:t>Case </a:t>
            </a:r>
            <a:r>
              <a:rPr lang="en-US" sz="1400" dirty="0"/>
              <a:t>1: 150 PDs in 250*250 m</a:t>
            </a:r>
            <a:r>
              <a:rPr lang="en-US" sz="1400" baseline="30000" dirty="0"/>
              <a:t>2 </a:t>
            </a:r>
            <a:r>
              <a:rPr lang="en-US" sz="1400" dirty="0"/>
              <a:t>area</a:t>
            </a:r>
          </a:p>
        </p:txBody>
      </p:sp>
      <p:sp>
        <p:nvSpPr>
          <p:cNvPr id="8" name="Rectangle 7"/>
          <p:cNvSpPr/>
          <p:nvPr/>
        </p:nvSpPr>
        <p:spPr>
          <a:xfrm>
            <a:off x="4912790" y="4509120"/>
            <a:ext cx="3331618" cy="307777"/>
          </a:xfrm>
          <a:prstGeom prst="rect">
            <a:avLst/>
          </a:prstGeom>
        </p:spPr>
        <p:txBody>
          <a:bodyPr wrap="none">
            <a:spAutoFit/>
          </a:bodyPr>
          <a:lstStyle/>
          <a:p>
            <a:r>
              <a:rPr lang="en-US" sz="1400" dirty="0"/>
              <a:t>Test Case 2: 600 PDs in 500 *500 m</a:t>
            </a:r>
            <a:r>
              <a:rPr lang="en-US" sz="1400" baseline="30000" dirty="0"/>
              <a:t>2</a:t>
            </a:r>
            <a:r>
              <a:rPr lang="en-US" sz="1400" dirty="0"/>
              <a:t> area. </a:t>
            </a:r>
          </a:p>
        </p:txBody>
      </p:sp>
      <p:sp>
        <p:nvSpPr>
          <p:cNvPr id="10" name="Content Placeholder 2"/>
          <p:cNvSpPr txBox="1">
            <a:spLocks/>
          </p:cNvSpPr>
          <p:nvPr/>
        </p:nvSpPr>
        <p:spPr>
          <a:xfrm>
            <a:off x="436366" y="4869160"/>
            <a:ext cx="8229600" cy="151216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Observations:</a:t>
            </a:r>
          </a:p>
          <a:p>
            <a:pPr lvl="1"/>
            <a:r>
              <a:rPr lang="en-US" sz="2400" dirty="0" smtClean="0"/>
              <a:t>Multi-hop frame structure with time reuse increases the capacity of the network by</a:t>
            </a:r>
          </a:p>
          <a:p>
            <a:pPr lvl="2"/>
            <a:r>
              <a:rPr lang="en-US" sz="2000" dirty="0" smtClean="0"/>
              <a:t>Almost two times for smaller area networks</a:t>
            </a:r>
          </a:p>
          <a:p>
            <a:pPr lvl="2"/>
            <a:r>
              <a:rPr lang="en-US" sz="2000" dirty="0"/>
              <a:t>5</a:t>
            </a:r>
            <a:r>
              <a:rPr lang="en-US" sz="2000" dirty="0" smtClean="0"/>
              <a:t> times for larger area networks</a:t>
            </a:r>
            <a:endParaRPr lang="en-US" sz="2400" dirty="0" smtClean="0"/>
          </a:p>
          <a:p>
            <a:pPr lvl="1"/>
            <a:endParaRPr lang="en-US" sz="2400" dirty="0"/>
          </a:p>
        </p:txBody>
      </p:sp>
      <p:pic>
        <p:nvPicPr>
          <p:cNvPr id="474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43847"/>
            <a:ext cx="4176464" cy="313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9811"/>
            <a:ext cx="3968568" cy="314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39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Throughput: Use Case 2 (2/2)</a:t>
            </a:r>
            <a:endParaRPr lang="en-US" dirty="0"/>
          </a:p>
        </p:txBody>
      </p:sp>
      <p:sp>
        <p:nvSpPr>
          <p:cNvPr id="3" name="Content Placeholder 2"/>
          <p:cNvSpPr>
            <a:spLocks noGrp="1"/>
          </p:cNvSpPr>
          <p:nvPr>
            <p:ph idx="1"/>
          </p:nvPr>
        </p:nvSpPr>
        <p:spPr>
          <a:xfrm>
            <a:off x="457200" y="1196752"/>
            <a:ext cx="8229600" cy="633339"/>
          </a:xfrm>
        </p:spPr>
        <p:txBody>
          <a:bodyPr>
            <a:normAutofit/>
          </a:bodyPr>
          <a:lstStyle/>
          <a:p>
            <a:r>
              <a:rPr lang="en-US" sz="2400" dirty="0" smtClean="0"/>
              <a:t>Number of packets received during 100s</a:t>
            </a:r>
            <a:endParaRPr lang="en-US" sz="2400" dirty="0"/>
          </a:p>
        </p:txBody>
      </p:sp>
      <p:sp>
        <p:nvSpPr>
          <p:cNvPr id="4" name="Rectangle 3"/>
          <p:cNvSpPr/>
          <p:nvPr/>
        </p:nvSpPr>
        <p:spPr>
          <a:xfrm>
            <a:off x="915863" y="4581128"/>
            <a:ext cx="3241850" cy="307777"/>
          </a:xfrm>
          <a:prstGeom prst="rect">
            <a:avLst/>
          </a:prstGeom>
        </p:spPr>
        <p:txBody>
          <a:bodyPr wrap="none">
            <a:spAutoFit/>
          </a:bodyPr>
          <a:lstStyle/>
          <a:p>
            <a:r>
              <a:rPr lang="en-US" sz="1400" dirty="0"/>
              <a:t>Test </a:t>
            </a:r>
            <a:r>
              <a:rPr lang="en-US" sz="1400" dirty="0" smtClean="0"/>
              <a:t>Case </a:t>
            </a:r>
            <a:r>
              <a:rPr lang="en-US" sz="1400" dirty="0"/>
              <a:t>3</a:t>
            </a:r>
            <a:r>
              <a:rPr lang="en-US" sz="1400" dirty="0" smtClean="0"/>
              <a:t>: 600 </a:t>
            </a:r>
            <a:r>
              <a:rPr lang="en-US" sz="1400" dirty="0"/>
              <a:t>PDs in 250*250 m</a:t>
            </a:r>
            <a:r>
              <a:rPr lang="en-US" sz="1400" baseline="30000" dirty="0"/>
              <a:t>2 </a:t>
            </a:r>
            <a:r>
              <a:rPr lang="en-US" sz="1400" dirty="0"/>
              <a:t>area</a:t>
            </a:r>
          </a:p>
        </p:txBody>
      </p:sp>
      <p:sp>
        <p:nvSpPr>
          <p:cNvPr id="8" name="Rectangle 7"/>
          <p:cNvSpPr/>
          <p:nvPr/>
        </p:nvSpPr>
        <p:spPr>
          <a:xfrm>
            <a:off x="4912790" y="4581128"/>
            <a:ext cx="3421386" cy="307777"/>
          </a:xfrm>
          <a:prstGeom prst="rect">
            <a:avLst/>
          </a:prstGeom>
        </p:spPr>
        <p:txBody>
          <a:bodyPr wrap="none">
            <a:spAutoFit/>
          </a:bodyPr>
          <a:lstStyle/>
          <a:p>
            <a:r>
              <a:rPr lang="en-US" sz="1400" dirty="0"/>
              <a:t>Test Case </a:t>
            </a:r>
            <a:r>
              <a:rPr lang="en-US" sz="1400" dirty="0" smtClean="0"/>
              <a:t>4: 2400 </a:t>
            </a:r>
            <a:r>
              <a:rPr lang="en-US" sz="1400" dirty="0"/>
              <a:t>PDs in 500 *500 m</a:t>
            </a:r>
            <a:r>
              <a:rPr lang="en-US" sz="1400" baseline="30000" dirty="0"/>
              <a:t>2</a:t>
            </a:r>
            <a:r>
              <a:rPr lang="en-US" sz="1400" dirty="0"/>
              <a:t> area. </a:t>
            </a:r>
          </a:p>
        </p:txBody>
      </p:sp>
      <p:sp>
        <p:nvSpPr>
          <p:cNvPr id="10" name="Content Placeholder 2"/>
          <p:cNvSpPr txBox="1">
            <a:spLocks/>
          </p:cNvSpPr>
          <p:nvPr/>
        </p:nvSpPr>
        <p:spPr>
          <a:xfrm>
            <a:off x="436366" y="4869160"/>
            <a:ext cx="8229600" cy="151216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Observations:</a:t>
            </a:r>
          </a:p>
          <a:p>
            <a:pPr lvl="1"/>
            <a:r>
              <a:rPr lang="en-US" sz="2400" dirty="0"/>
              <a:t>Sector based Intra-Tier time reuse performs better than Tier based Inter-Tier time reuse especially in smaller area networks.</a:t>
            </a:r>
          </a:p>
          <a:p>
            <a:pPr lvl="1"/>
            <a:r>
              <a:rPr lang="en-US" sz="2400" dirty="0"/>
              <a:t>Tier based Inter-Tier timer reuse performs better in larger area networks</a:t>
            </a:r>
            <a:r>
              <a:rPr lang="en-US" sz="2400" dirty="0" smtClean="0"/>
              <a: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166" y="1418035"/>
            <a:ext cx="4135022" cy="32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156260" cy="324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44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5536"/>
          </a:xfrm>
        </p:spPr>
        <p:txBody>
          <a:bodyPr>
            <a:normAutofit/>
          </a:bodyPr>
          <a:lstStyle/>
          <a:p>
            <a:r>
              <a:rPr lang="en-US" sz="2800" dirty="0"/>
              <a:t>Conclusion</a:t>
            </a:r>
          </a:p>
        </p:txBody>
      </p:sp>
      <p:sp>
        <p:nvSpPr>
          <p:cNvPr id="3" name="Content Placeholder 2"/>
          <p:cNvSpPr>
            <a:spLocks noGrp="1"/>
          </p:cNvSpPr>
          <p:nvPr>
            <p:ph idx="1"/>
          </p:nvPr>
        </p:nvSpPr>
        <p:spPr>
          <a:xfrm>
            <a:off x="457200" y="1196752"/>
            <a:ext cx="8229600" cy="4929411"/>
          </a:xfrm>
        </p:spPr>
        <p:txBody>
          <a:bodyPr>
            <a:normAutofit/>
          </a:bodyPr>
          <a:lstStyle/>
          <a:p>
            <a:r>
              <a:rPr lang="en-US" sz="2600" dirty="0" smtClean="0"/>
              <a:t>To reduce the impact of multi-hop communications on one-hop communications, as well as the potential collisions, we propose 2 frame structures to support multi-hop communications for PAC.</a:t>
            </a:r>
          </a:p>
          <a:p>
            <a:r>
              <a:rPr lang="en-US" sz="2600" dirty="0" smtClean="0"/>
              <a:t>To increase the capacity of multi-hop communications, we propose to divide </a:t>
            </a:r>
            <a:r>
              <a:rPr lang="en-US" sz="2600" dirty="0"/>
              <a:t>the two-dimensional space into several </a:t>
            </a:r>
            <a:r>
              <a:rPr lang="en-US" sz="2600" dirty="0" smtClean="0"/>
              <a:t>areas </a:t>
            </a:r>
            <a:r>
              <a:rPr lang="en-US" sz="2600" dirty="0"/>
              <a:t>to achieve time </a:t>
            </a:r>
            <a:r>
              <a:rPr lang="en-US" sz="2600" dirty="0" smtClean="0"/>
              <a:t>reuse for multi-hop communications for PAC.</a:t>
            </a:r>
            <a:endParaRPr lang="en-US" sz="2600" dirty="0"/>
          </a:p>
        </p:txBody>
      </p:sp>
    </p:spTree>
    <p:extLst>
      <p:ext uri="{BB962C8B-B14F-4D97-AF65-F5344CB8AC3E}">
        <p14:creationId xmlns:p14="http://schemas.microsoft.com/office/powerpoint/2010/main" val="2985623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lgn="ctr">
              <a:buNone/>
            </a:pPr>
            <a:r>
              <a:rPr lang="en-US" sz="3600" dirty="0" smtClean="0"/>
              <a:t>References</a:t>
            </a:r>
          </a:p>
          <a:p>
            <a:pPr marL="0" indent="0" algn="ctr">
              <a:buNone/>
            </a:pPr>
            <a:endParaRPr lang="en-US" sz="3600" dirty="0" smtClean="0"/>
          </a:p>
          <a:p>
            <a:pPr lvl="1"/>
            <a:r>
              <a:rPr lang="en-US" sz="2600" dirty="0"/>
              <a:t>[1] PAC TGD: </a:t>
            </a:r>
            <a:r>
              <a:rPr lang="en-US" sz="2600" dirty="0" smtClean="0"/>
              <a:t>15-12-0568-08-0008-tg8-technical-guidance-document</a:t>
            </a:r>
          </a:p>
          <a:p>
            <a:pPr lvl="1"/>
            <a:r>
              <a:rPr lang="en-US" sz="2600" dirty="0" smtClean="0"/>
              <a:t>[2] </a:t>
            </a:r>
            <a:r>
              <a:rPr lang="en-US" sz="2600" dirty="0"/>
              <a:t>PAC PFD: </a:t>
            </a:r>
            <a:r>
              <a:rPr lang="en-US" sz="2600" dirty="0" smtClean="0"/>
              <a:t>15-14-0085-01-0008-tg8-pac-framework-document</a:t>
            </a:r>
          </a:p>
          <a:p>
            <a:pPr lvl="1"/>
            <a:r>
              <a:rPr lang="en-US" sz="2600" dirty="0" smtClean="0"/>
              <a:t>[3] PAC</a:t>
            </a:r>
            <a:r>
              <a:rPr lang="en-US" sz="2600" dirty="0"/>
              <a:t>: </a:t>
            </a:r>
            <a:r>
              <a:rPr lang="en-US" sz="2600" dirty="0" smtClean="0"/>
              <a:t>15-14-0258-00-0008-Multi-hop-Frame-Structure-Document-for-Final-Contribution</a:t>
            </a:r>
            <a:endParaRPr lang="en-US" sz="2600" dirty="0"/>
          </a:p>
        </p:txBody>
      </p:sp>
    </p:spTree>
    <p:extLst>
      <p:ext uri="{BB962C8B-B14F-4D97-AF65-F5344CB8AC3E}">
        <p14:creationId xmlns:p14="http://schemas.microsoft.com/office/powerpoint/2010/main" val="249224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normAutofit/>
          </a:bodyPr>
          <a:lstStyle/>
          <a:p>
            <a:r>
              <a:rPr lang="en-US" sz="2800" dirty="0" smtClean="0"/>
              <a:t>Introduction</a:t>
            </a:r>
            <a:r>
              <a:rPr lang="en-US" sz="2800" dirty="0"/>
              <a:t> </a:t>
            </a:r>
            <a:r>
              <a:rPr lang="en-US" sz="2800" dirty="0" smtClean="0"/>
              <a:t>(2/2)</a:t>
            </a:r>
            <a:endParaRPr lang="en-US" sz="2800" dirty="0"/>
          </a:p>
        </p:txBody>
      </p:sp>
      <p:sp>
        <p:nvSpPr>
          <p:cNvPr id="3" name="Content Placeholder 2"/>
          <p:cNvSpPr>
            <a:spLocks noGrp="1"/>
          </p:cNvSpPr>
          <p:nvPr>
            <p:ph idx="1"/>
          </p:nvPr>
        </p:nvSpPr>
        <p:spPr>
          <a:xfrm>
            <a:off x="395536" y="1268760"/>
            <a:ext cx="8280920" cy="4857403"/>
          </a:xfrm>
        </p:spPr>
        <p:txBody>
          <a:bodyPr>
            <a:normAutofit/>
          </a:bodyPr>
          <a:lstStyle/>
          <a:p>
            <a:r>
              <a:rPr lang="en-US" sz="2400" dirty="0" smtClean="0"/>
              <a:t>Existing frame structures in IEEE 802.11 and 802.15 standards for supporting multi-hop communications:</a:t>
            </a:r>
          </a:p>
          <a:p>
            <a:endParaRPr lang="en-US" sz="2400" dirty="0" smtClean="0"/>
          </a:p>
          <a:p>
            <a:pPr lvl="1"/>
            <a:r>
              <a:rPr lang="en-US" sz="2000" dirty="0" smtClean="0"/>
              <a:t>802.11</a:t>
            </a:r>
          </a:p>
          <a:p>
            <a:pPr lvl="2"/>
            <a:r>
              <a:rPr lang="en-US" sz="2000" dirty="0" smtClean="0"/>
              <a:t>Contention free period and contention access period. </a:t>
            </a:r>
          </a:p>
          <a:p>
            <a:pPr lvl="2"/>
            <a:r>
              <a:rPr lang="en-US" sz="2000" dirty="0" smtClean="0"/>
              <a:t>Contention based access is simple but cause too many collisions to those P2PNWs with high density of PDs for both one-hop and multi-hop communications.</a:t>
            </a:r>
          </a:p>
          <a:p>
            <a:pPr marL="914400" lvl="2" indent="0">
              <a:buNone/>
            </a:pPr>
            <a:endParaRPr lang="en-US" sz="2000" dirty="0" smtClean="0"/>
          </a:p>
          <a:p>
            <a:pPr lvl="1"/>
            <a:r>
              <a:rPr lang="en-US" sz="2000" dirty="0" smtClean="0"/>
              <a:t>802.15.4</a:t>
            </a:r>
          </a:p>
          <a:p>
            <a:pPr lvl="2"/>
            <a:r>
              <a:rPr lang="en-US" sz="2000" dirty="0"/>
              <a:t>M</a:t>
            </a:r>
            <a:r>
              <a:rPr lang="en-US" sz="2000" dirty="0" smtClean="0"/>
              <a:t>ost frame </a:t>
            </a:r>
            <a:r>
              <a:rPr lang="en-US" sz="2000" dirty="0"/>
              <a:t>structures in 802.15.4 support only one-hop </a:t>
            </a:r>
            <a:r>
              <a:rPr lang="en-US" sz="2000" dirty="0" smtClean="0"/>
              <a:t>communications, which are not </a:t>
            </a:r>
            <a:r>
              <a:rPr lang="en-US" sz="2000" dirty="0"/>
              <a:t>suitable for multi-hop </a:t>
            </a:r>
            <a:r>
              <a:rPr lang="en-US" sz="2000" dirty="0" smtClean="0"/>
              <a:t>communications </a:t>
            </a:r>
            <a:r>
              <a:rPr lang="en-US" sz="2000" dirty="0"/>
              <a:t>for distributed and infrastructure-less </a:t>
            </a:r>
            <a:r>
              <a:rPr lang="en-US" sz="2000" dirty="0" smtClean="0"/>
              <a:t>P2PNWs.  </a:t>
            </a:r>
          </a:p>
          <a:p>
            <a:pPr lvl="1"/>
            <a:endParaRPr lang="en-US" sz="2000" dirty="0"/>
          </a:p>
        </p:txBody>
      </p:sp>
    </p:spTree>
    <p:extLst>
      <p:ext uri="{BB962C8B-B14F-4D97-AF65-F5344CB8AC3E}">
        <p14:creationId xmlns:p14="http://schemas.microsoft.com/office/powerpoint/2010/main" val="1387125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lstStyle/>
          <a:p>
            <a:r>
              <a:rPr lang="en-US" sz="2800" dirty="0" smtClean="0"/>
              <a:t>Proposals</a:t>
            </a:r>
            <a:endParaRPr lang="en-US" sz="2800" dirty="0"/>
          </a:p>
        </p:txBody>
      </p:sp>
      <p:sp>
        <p:nvSpPr>
          <p:cNvPr id="3" name="Content Placeholder 2"/>
          <p:cNvSpPr>
            <a:spLocks noGrp="1"/>
          </p:cNvSpPr>
          <p:nvPr>
            <p:ph idx="1"/>
          </p:nvPr>
        </p:nvSpPr>
        <p:spPr>
          <a:xfrm>
            <a:off x="457200" y="1124744"/>
            <a:ext cx="8229600" cy="5040559"/>
          </a:xfrm>
        </p:spPr>
        <p:txBody>
          <a:bodyPr>
            <a:normAutofit/>
          </a:bodyPr>
          <a:lstStyle/>
          <a:p>
            <a:r>
              <a:rPr lang="en-US" sz="2600" dirty="0"/>
              <a:t>Propose </a:t>
            </a:r>
            <a:r>
              <a:rPr lang="en-US" sz="2600" dirty="0" smtClean="0"/>
              <a:t>multi-hop frame structures with a </a:t>
            </a:r>
            <a:r>
              <a:rPr lang="en-US" sz="2600" dirty="0"/>
              <a:t>dedicated multi-hop </a:t>
            </a:r>
            <a:r>
              <a:rPr lang="en-US" sz="2600" dirty="0" smtClean="0"/>
              <a:t>period.</a:t>
            </a:r>
          </a:p>
          <a:p>
            <a:pPr lvl="1"/>
            <a:r>
              <a:rPr lang="en-US" sz="2200" dirty="0"/>
              <a:t>Proposed frame structure 1: a dedicated multi-hop period is inserted at the end of a </a:t>
            </a:r>
            <a:r>
              <a:rPr lang="en-US" sz="2200" dirty="0" err="1" smtClean="0"/>
              <a:t>Superframe</a:t>
            </a:r>
            <a:r>
              <a:rPr lang="en-US" sz="2200" dirty="0" smtClean="0"/>
              <a:t>.</a:t>
            </a:r>
            <a:endParaRPr lang="en-US" sz="2200" dirty="0"/>
          </a:p>
          <a:p>
            <a:pPr lvl="1"/>
            <a:r>
              <a:rPr lang="en-US" sz="2200" dirty="0"/>
              <a:t>Proposed frame structure 2: a dedicated multi-hop period is inserted at the end of a </a:t>
            </a:r>
            <a:r>
              <a:rPr lang="en-US" sz="2200" dirty="0" smtClean="0"/>
              <a:t>frame.</a:t>
            </a:r>
            <a:endParaRPr lang="en-US" sz="2400" dirty="0"/>
          </a:p>
          <a:p>
            <a:r>
              <a:rPr lang="en-US" sz="2600" dirty="0" smtClean="0"/>
              <a:t>Propose multi-hop frame structures with time reuse.</a:t>
            </a:r>
          </a:p>
          <a:p>
            <a:pPr lvl="1"/>
            <a:r>
              <a:rPr lang="en-US" sz="2200" dirty="0"/>
              <a:t>Proposed frame structure 1: Tier </a:t>
            </a:r>
            <a:r>
              <a:rPr lang="en-US" sz="2200" dirty="0" smtClean="0"/>
              <a:t>based </a:t>
            </a:r>
            <a:r>
              <a:rPr lang="en-US" sz="2200" dirty="0"/>
              <a:t>f</a:t>
            </a:r>
            <a:r>
              <a:rPr lang="en-US" sz="2200" dirty="0" smtClean="0"/>
              <a:t>rames </a:t>
            </a:r>
            <a:r>
              <a:rPr lang="en-US" sz="2200" dirty="0"/>
              <a:t>s</a:t>
            </a:r>
            <a:r>
              <a:rPr lang="en-US" sz="2200" dirty="0" smtClean="0"/>
              <a:t>tructure </a:t>
            </a:r>
            <a:r>
              <a:rPr lang="en-US" sz="2200" dirty="0"/>
              <a:t>for </a:t>
            </a:r>
            <a:r>
              <a:rPr lang="en-US" sz="2200" dirty="0" smtClean="0"/>
              <a:t>inter-Tier </a:t>
            </a:r>
            <a:r>
              <a:rPr lang="en-US" sz="2200" dirty="0"/>
              <a:t>t</a:t>
            </a:r>
            <a:r>
              <a:rPr lang="en-US" sz="2200" dirty="0" smtClean="0"/>
              <a:t>ime reuse</a:t>
            </a:r>
            <a:r>
              <a:rPr lang="en-US" sz="2200" dirty="0"/>
              <a:t>.</a:t>
            </a:r>
          </a:p>
          <a:p>
            <a:pPr lvl="1"/>
            <a:r>
              <a:rPr lang="en-US" sz="2200" dirty="0"/>
              <a:t>Proposed frame structure 2: Sector </a:t>
            </a:r>
            <a:r>
              <a:rPr lang="en-US" sz="2200" dirty="0" smtClean="0"/>
              <a:t>based </a:t>
            </a:r>
            <a:r>
              <a:rPr lang="en-US" sz="2200" dirty="0"/>
              <a:t>Hopper-</a:t>
            </a:r>
            <a:r>
              <a:rPr lang="en-US" sz="2200" dirty="0" err="1"/>
              <a:t>subframe</a:t>
            </a:r>
            <a:r>
              <a:rPr lang="en-US" sz="2200" dirty="0"/>
              <a:t> </a:t>
            </a:r>
            <a:r>
              <a:rPr lang="en-US" sz="2200" dirty="0" smtClean="0"/>
              <a:t>structure </a:t>
            </a:r>
            <a:r>
              <a:rPr lang="en-US" sz="2200" dirty="0"/>
              <a:t>for </a:t>
            </a:r>
            <a:r>
              <a:rPr lang="en-US" sz="2200" dirty="0" smtClean="0"/>
              <a:t>intra-Tier </a:t>
            </a:r>
            <a:r>
              <a:rPr lang="en-US" sz="2200" dirty="0"/>
              <a:t>t</a:t>
            </a:r>
            <a:r>
              <a:rPr lang="en-US" sz="2200" dirty="0" smtClean="0"/>
              <a:t>ime </a:t>
            </a:r>
            <a:r>
              <a:rPr lang="en-US" sz="2200" dirty="0"/>
              <a:t>r</a:t>
            </a:r>
            <a:r>
              <a:rPr lang="en-US" sz="2200" dirty="0" smtClean="0"/>
              <a:t>euse</a:t>
            </a:r>
            <a:r>
              <a:rPr lang="en-US" sz="2200" dirty="0"/>
              <a:t>.</a:t>
            </a:r>
            <a:endParaRPr lang="en-US" sz="2400" dirty="0"/>
          </a:p>
          <a:p>
            <a:endParaRPr lang="en-US" sz="2600" dirty="0"/>
          </a:p>
        </p:txBody>
      </p:sp>
    </p:spTree>
    <p:extLst>
      <p:ext uri="{BB962C8B-B14F-4D97-AF65-F5344CB8AC3E}">
        <p14:creationId xmlns:p14="http://schemas.microsoft.com/office/powerpoint/2010/main" val="1935599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normAutofit/>
          </a:bodyPr>
          <a:lstStyle/>
          <a:p>
            <a:r>
              <a:rPr lang="en-US" sz="2800" dirty="0" smtClean="0"/>
              <a:t>Terms and Concepts</a:t>
            </a:r>
            <a:endParaRPr lang="en-US" sz="2800" dirty="0"/>
          </a:p>
        </p:txBody>
      </p:sp>
      <p:sp>
        <p:nvSpPr>
          <p:cNvPr id="6" name="Content Placeholder 5"/>
          <p:cNvSpPr>
            <a:spLocks noGrp="1"/>
          </p:cNvSpPr>
          <p:nvPr>
            <p:ph idx="1"/>
          </p:nvPr>
        </p:nvSpPr>
        <p:spPr>
          <a:xfrm>
            <a:off x="457200" y="1412776"/>
            <a:ext cx="8229600" cy="4713387"/>
          </a:xfrm>
        </p:spPr>
        <p:txBody>
          <a:bodyPr>
            <a:normAutofit fontScale="92500" lnSpcReduction="20000"/>
          </a:bodyPr>
          <a:lstStyle/>
          <a:p>
            <a:r>
              <a:rPr lang="en-US" sz="2400" b="1" u="sng" dirty="0" smtClean="0"/>
              <a:t>PD:</a:t>
            </a:r>
            <a:r>
              <a:rPr lang="en-US" sz="2400" dirty="0" smtClean="0"/>
              <a:t> </a:t>
            </a:r>
            <a:r>
              <a:rPr lang="en-US" sz="2400" dirty="0"/>
              <a:t>Peer Device</a:t>
            </a:r>
          </a:p>
          <a:p>
            <a:r>
              <a:rPr lang="en-US" sz="2400" b="1" u="sng" dirty="0" smtClean="0"/>
              <a:t>Hopper:</a:t>
            </a:r>
            <a:r>
              <a:rPr lang="en-US" sz="2400" dirty="0" smtClean="0"/>
              <a:t> </a:t>
            </a:r>
            <a:r>
              <a:rPr lang="en-US" sz="2400" dirty="0"/>
              <a:t>In the context of multi-hop, </a:t>
            </a:r>
            <a:r>
              <a:rPr lang="en-US" sz="2400" dirty="0" smtClean="0"/>
              <a:t>a PD that </a:t>
            </a:r>
            <a:r>
              <a:rPr lang="en-US" sz="2400" dirty="0"/>
              <a:t>relays or hops a message/messages or data to the other </a:t>
            </a:r>
            <a:r>
              <a:rPr lang="en-US" sz="2400" dirty="0" smtClean="0"/>
              <a:t>PDs in </a:t>
            </a:r>
            <a:r>
              <a:rPr lang="en-US" sz="2400" dirty="0"/>
              <a:t>proximity to extend the radio coverage. </a:t>
            </a:r>
            <a:endParaRPr lang="en-US" sz="2400" dirty="0" smtClean="0"/>
          </a:p>
          <a:p>
            <a:r>
              <a:rPr lang="en-US" sz="2400" b="1" u="sng" dirty="0" smtClean="0"/>
              <a:t>End PD: </a:t>
            </a:r>
            <a:r>
              <a:rPr lang="en-US" sz="2400" dirty="0"/>
              <a:t>In the context of multi-hop, </a:t>
            </a:r>
            <a:r>
              <a:rPr lang="en-US" sz="2400" dirty="0" smtClean="0"/>
              <a:t>a </a:t>
            </a:r>
            <a:r>
              <a:rPr lang="en-US" sz="2400" dirty="0"/>
              <a:t>PD that does not relay or hop any message or data to </a:t>
            </a:r>
            <a:r>
              <a:rPr lang="en-US" sz="2400" dirty="0" smtClean="0"/>
              <a:t>the </a:t>
            </a:r>
            <a:r>
              <a:rPr lang="en-US" sz="2400" dirty="0"/>
              <a:t>other </a:t>
            </a:r>
            <a:r>
              <a:rPr lang="en-US" sz="2400" dirty="0" smtClean="0"/>
              <a:t>PDs </a:t>
            </a:r>
            <a:r>
              <a:rPr lang="en-US" sz="2400" dirty="0"/>
              <a:t>in proximity</a:t>
            </a:r>
            <a:r>
              <a:rPr lang="en-US" sz="2400" dirty="0" smtClean="0"/>
              <a:t>.</a:t>
            </a:r>
          </a:p>
          <a:p>
            <a:r>
              <a:rPr lang="en-US" sz="2400" b="1" u="sng" dirty="0"/>
              <a:t>Initiator:</a:t>
            </a:r>
            <a:r>
              <a:rPr lang="en-US" sz="2400" dirty="0" smtClean="0"/>
              <a:t> </a:t>
            </a:r>
            <a:r>
              <a:rPr lang="en-US" sz="2400" dirty="0"/>
              <a:t>The first PD to initiate the </a:t>
            </a:r>
            <a:r>
              <a:rPr lang="en-US" sz="2400" i="1" dirty="0"/>
              <a:t>first</a:t>
            </a:r>
            <a:r>
              <a:rPr lang="en-US" sz="2400" dirty="0"/>
              <a:t> service or application in proximity or the first PD to initiate a service or application in proximity</a:t>
            </a:r>
            <a:r>
              <a:rPr lang="en-US" sz="2400" dirty="0" smtClean="0"/>
              <a:t>.</a:t>
            </a:r>
          </a:p>
          <a:p>
            <a:r>
              <a:rPr lang="en-US" sz="2400" b="1" u="sng" dirty="0"/>
              <a:t>Tier:</a:t>
            </a:r>
            <a:r>
              <a:rPr lang="en-US" sz="2400" dirty="0" smtClean="0"/>
              <a:t> Ring </a:t>
            </a:r>
            <a:r>
              <a:rPr lang="en-US" sz="2400" dirty="0"/>
              <a:t>based divisions of </a:t>
            </a:r>
            <a:r>
              <a:rPr lang="en-US" sz="2400" dirty="0" smtClean="0"/>
              <a:t>two-dimensional </a:t>
            </a:r>
            <a:r>
              <a:rPr lang="en-US" sz="2400" dirty="0"/>
              <a:t>space to guarantee peers in non-adjacent Tiers do not interfere with each other.</a:t>
            </a:r>
            <a:endParaRPr lang="en-US" sz="2400" dirty="0" smtClean="0"/>
          </a:p>
          <a:p>
            <a:r>
              <a:rPr lang="en-US" sz="2400" b="1" u="sng" dirty="0" smtClean="0"/>
              <a:t>Sector:</a:t>
            </a:r>
            <a:r>
              <a:rPr lang="en-US" sz="2400" dirty="0" smtClean="0"/>
              <a:t> Angular </a:t>
            </a:r>
            <a:r>
              <a:rPr lang="en-US" sz="2400" dirty="0"/>
              <a:t>divisions of Tiers to guarantee peers in non-adjacent sectors do not interfere with each other. </a:t>
            </a:r>
            <a:endParaRPr lang="en-US" sz="2400" dirty="0" smtClean="0"/>
          </a:p>
          <a:p>
            <a:r>
              <a:rPr lang="en-US" sz="2400" b="1" u="sng" dirty="0" smtClean="0"/>
              <a:t>Hop </a:t>
            </a:r>
            <a:r>
              <a:rPr lang="en-US" sz="2400" b="1" u="sng" dirty="0"/>
              <a:t>Distance</a:t>
            </a:r>
            <a:r>
              <a:rPr lang="en-US" sz="2400" b="1" u="sng" dirty="0" smtClean="0"/>
              <a:t>: </a:t>
            </a:r>
            <a:r>
              <a:rPr lang="en-US" sz="2400" dirty="0"/>
              <a:t>The </a:t>
            </a:r>
            <a:r>
              <a:rPr lang="en-US" sz="2400" dirty="0" smtClean="0"/>
              <a:t>number of hops between two peers.</a:t>
            </a:r>
            <a:endParaRPr lang="en-US" sz="2400" b="1" u="sng" dirty="0"/>
          </a:p>
        </p:txBody>
      </p:sp>
    </p:spTree>
    <p:extLst>
      <p:ext uri="{BB962C8B-B14F-4D97-AF65-F5344CB8AC3E}">
        <p14:creationId xmlns:p14="http://schemas.microsoft.com/office/powerpoint/2010/main" val="162488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28254"/>
            <a:ext cx="8229600" cy="944562"/>
          </a:xfrm>
        </p:spPr>
        <p:txBody>
          <a:bodyPr>
            <a:normAutofit fontScale="90000"/>
          </a:bodyPr>
          <a:lstStyle/>
          <a:p>
            <a:r>
              <a:rPr lang="en-US" sz="3100" dirty="0" smtClean="0"/>
              <a:t>Multi-hop Frame Structures </a:t>
            </a:r>
            <a:r>
              <a:rPr lang="en-US" sz="3100" dirty="0"/>
              <a:t>with a </a:t>
            </a:r>
            <a:r>
              <a:rPr lang="en-US" sz="3100" dirty="0" smtClean="0"/>
              <a:t>Dedicated Multi-hop Period</a:t>
            </a:r>
            <a:r>
              <a:rPr lang="en-US" sz="4000" dirty="0"/>
              <a:t/>
            </a:r>
            <a:br>
              <a:rPr lang="en-US" sz="4000" dirty="0"/>
            </a:br>
            <a:endParaRPr lang="en-US" dirty="0"/>
          </a:p>
        </p:txBody>
      </p:sp>
      <p:sp>
        <p:nvSpPr>
          <p:cNvPr id="3" name="Content Placeholder 2"/>
          <p:cNvSpPr>
            <a:spLocks noGrp="1"/>
          </p:cNvSpPr>
          <p:nvPr>
            <p:ph idx="1"/>
          </p:nvPr>
        </p:nvSpPr>
        <p:spPr>
          <a:xfrm>
            <a:off x="457200" y="1700808"/>
            <a:ext cx="8229600" cy="4449763"/>
          </a:xfrm>
        </p:spPr>
        <p:txBody>
          <a:bodyPr/>
          <a:lstStyle/>
          <a:p>
            <a:r>
              <a:rPr lang="en-US" sz="2600" dirty="0" smtClean="0"/>
              <a:t>Motivations:</a:t>
            </a:r>
          </a:p>
          <a:p>
            <a:pPr lvl="1"/>
            <a:r>
              <a:rPr lang="en-US" sz="2200" dirty="0"/>
              <a:t>To reduce the impact on one-hop communication, which may be required by many use cases in PAC.</a:t>
            </a:r>
          </a:p>
          <a:p>
            <a:pPr lvl="1"/>
            <a:r>
              <a:rPr lang="en-US" sz="2200" dirty="0"/>
              <a:t>To reduce the contention and potential collision among different hops, especially for those high data rate and high </a:t>
            </a:r>
            <a:r>
              <a:rPr lang="en-US" sz="2200" dirty="0" err="1"/>
              <a:t>QoS</a:t>
            </a:r>
            <a:r>
              <a:rPr lang="en-US" sz="2200" dirty="0"/>
              <a:t> applications.</a:t>
            </a:r>
          </a:p>
          <a:p>
            <a:pPr lvl="1"/>
            <a:r>
              <a:rPr lang="en-US" sz="2200" dirty="0"/>
              <a:t>To introduce more flexibility of frame formation for distributed P2PNW.</a:t>
            </a:r>
          </a:p>
        </p:txBody>
      </p:sp>
    </p:spTree>
    <p:extLst>
      <p:ext uri="{BB962C8B-B14F-4D97-AF65-F5344CB8AC3E}">
        <p14:creationId xmlns:p14="http://schemas.microsoft.com/office/powerpoint/2010/main" val="16463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216"/>
            <a:ext cx="8579296" cy="739552"/>
          </a:xfrm>
        </p:spPr>
        <p:txBody>
          <a:bodyPr>
            <a:noAutofit/>
          </a:bodyPr>
          <a:lstStyle/>
          <a:p>
            <a:r>
              <a:rPr lang="en-US" sz="2800" dirty="0"/>
              <a:t>Frame Structure </a:t>
            </a:r>
            <a:r>
              <a:rPr lang="en-US" sz="2800" dirty="0" smtClean="0"/>
              <a:t>1 </a:t>
            </a:r>
            <a:r>
              <a:rPr lang="en-US" sz="2800" dirty="0"/>
              <a:t>Supporting Multi-hop Communication </a:t>
            </a:r>
          </a:p>
        </p:txBody>
      </p:sp>
      <p:graphicFrame>
        <p:nvGraphicFramePr>
          <p:cNvPr id="3" name="Object 2"/>
          <p:cNvGraphicFramePr>
            <a:graphicFrameLocks noChangeAspect="1"/>
          </p:cNvGraphicFramePr>
          <p:nvPr>
            <p:extLst>
              <p:ext uri="{D42A27DB-BD31-4B8C-83A1-F6EECF244321}">
                <p14:modId xmlns:p14="http://schemas.microsoft.com/office/powerpoint/2010/main" val="166131395"/>
              </p:ext>
            </p:extLst>
          </p:nvPr>
        </p:nvGraphicFramePr>
        <p:xfrm>
          <a:off x="323528" y="1456184"/>
          <a:ext cx="8293100" cy="1828800"/>
        </p:xfrm>
        <a:graphic>
          <a:graphicData uri="http://schemas.openxmlformats.org/presentationml/2006/ole">
            <mc:AlternateContent xmlns:mc="http://schemas.openxmlformats.org/markup-compatibility/2006">
              <mc:Choice xmlns:v="urn:schemas-microsoft-com:vml" Requires="v">
                <p:oleObj spid="_x0000_s461065" name="Visio" r:id="rId4" imgW="8048017" imgH="1658742" progId="Visio.Drawing.11">
                  <p:embed/>
                </p:oleObj>
              </mc:Choice>
              <mc:Fallback>
                <p:oleObj name="Visio" r:id="rId4" imgW="8048017" imgH="1658742" progId="Visio.Drawing.11">
                  <p:embed/>
                  <p:pic>
                    <p:nvPicPr>
                      <p:cNvPr id="0" name=""/>
                      <p:cNvPicPr/>
                      <p:nvPr/>
                    </p:nvPicPr>
                    <p:blipFill>
                      <a:blip r:embed="rId5"/>
                      <a:stretch>
                        <a:fillRect/>
                      </a:stretch>
                    </p:blipFill>
                    <p:spPr>
                      <a:xfrm>
                        <a:off x="323528" y="1456184"/>
                        <a:ext cx="8293100" cy="1828800"/>
                      </a:xfrm>
                      <a:prstGeom prst="rect">
                        <a:avLst/>
                      </a:prstGeom>
                    </p:spPr>
                  </p:pic>
                </p:oleObj>
              </mc:Fallback>
            </mc:AlternateContent>
          </a:graphicData>
        </a:graphic>
      </p:graphicFrame>
      <p:sp>
        <p:nvSpPr>
          <p:cNvPr id="4" name="TextBox 3"/>
          <p:cNvSpPr txBox="1"/>
          <p:nvPr/>
        </p:nvSpPr>
        <p:spPr>
          <a:xfrm>
            <a:off x="124074" y="3420576"/>
            <a:ext cx="8840414" cy="2600712"/>
          </a:xfrm>
          <a:prstGeom prst="rect">
            <a:avLst/>
          </a:prstGeom>
          <a:noFill/>
        </p:spPr>
        <p:txBody>
          <a:bodyPr wrap="square" rtlCol="0">
            <a:spAutoFit/>
          </a:bodyPr>
          <a:lstStyle/>
          <a:p>
            <a:r>
              <a:rPr lang="en-US" sz="2300" dirty="0" smtClean="0"/>
              <a:t>A </a:t>
            </a:r>
            <a:r>
              <a:rPr lang="en-US" sz="2300" dirty="0" err="1" smtClean="0"/>
              <a:t>Superframe</a:t>
            </a:r>
            <a:r>
              <a:rPr lang="en-US" sz="2300" dirty="0" smtClean="0"/>
              <a:t> consists of :</a:t>
            </a:r>
          </a:p>
          <a:p>
            <a:pPr marL="800100" lvl="1" indent="-342900">
              <a:buFont typeface="Arial" panose="020B0604020202020204" pitchFamily="34" charset="0"/>
              <a:buChar char="•"/>
            </a:pPr>
            <a:r>
              <a:rPr lang="en-US" sz="2000" b="1" dirty="0" err="1" smtClean="0"/>
              <a:t>Superframe</a:t>
            </a:r>
            <a:r>
              <a:rPr lang="en-US" sz="2000" b="1" dirty="0" smtClean="0"/>
              <a:t> </a:t>
            </a:r>
            <a:r>
              <a:rPr lang="en-US" sz="2000" b="1" dirty="0"/>
              <a:t>Beacon </a:t>
            </a:r>
            <a:r>
              <a:rPr lang="en-US" sz="2000" dirty="0" smtClean="0"/>
              <a:t>is</a:t>
            </a:r>
            <a:r>
              <a:rPr lang="en-US" sz="2000" b="1" dirty="0" smtClean="0"/>
              <a:t> </a:t>
            </a:r>
            <a:r>
              <a:rPr lang="en-US" sz="2000" dirty="0" smtClean="0"/>
              <a:t>to </a:t>
            </a:r>
            <a:r>
              <a:rPr lang="en-US" sz="2000" dirty="0"/>
              <a:t>indicate the start of a </a:t>
            </a:r>
            <a:r>
              <a:rPr lang="en-US" sz="2000" dirty="0" err="1" smtClean="0"/>
              <a:t>Superframe</a:t>
            </a:r>
            <a:r>
              <a:rPr lang="en-US" sz="2000" dirty="0" smtClean="0"/>
              <a:t> and define the </a:t>
            </a:r>
            <a:r>
              <a:rPr lang="en-US" sz="2000" dirty="0" err="1" smtClean="0"/>
              <a:t>Superframe</a:t>
            </a:r>
            <a:r>
              <a:rPr lang="en-US" sz="2000" dirty="0" smtClean="0"/>
              <a:t> structure</a:t>
            </a:r>
          </a:p>
          <a:p>
            <a:pPr marL="800100" lvl="1" indent="-342900">
              <a:buFont typeface="Arial" panose="020B0604020202020204" pitchFamily="34" charset="0"/>
              <a:buChar char="•"/>
            </a:pPr>
            <a:r>
              <a:rPr lang="en-US" sz="2000" b="1" dirty="0" err="1" smtClean="0"/>
              <a:t>Superframe</a:t>
            </a:r>
            <a:r>
              <a:rPr lang="en-US" sz="2000" b="1" dirty="0" smtClean="0"/>
              <a:t> (SF) Common </a:t>
            </a:r>
            <a:r>
              <a:rPr lang="en-US" sz="2000" b="1" dirty="0"/>
              <a:t>Period </a:t>
            </a:r>
            <a:r>
              <a:rPr lang="en-US" sz="2000" dirty="0" smtClean="0"/>
              <a:t>follows </a:t>
            </a:r>
            <a:r>
              <a:rPr lang="en-US" sz="2000" dirty="0"/>
              <a:t>the </a:t>
            </a:r>
            <a:r>
              <a:rPr lang="en-US" sz="2000" dirty="0" err="1" smtClean="0"/>
              <a:t>Superframe</a:t>
            </a:r>
            <a:r>
              <a:rPr lang="en-US" sz="2000" dirty="0" smtClean="0"/>
              <a:t> Beacon, and is shared through contention based access</a:t>
            </a:r>
          </a:p>
          <a:p>
            <a:pPr marL="800100" lvl="1" indent="-342900">
              <a:buFont typeface="Arial" panose="020B0604020202020204" pitchFamily="34" charset="0"/>
              <a:buChar char="•"/>
            </a:pPr>
            <a:r>
              <a:rPr lang="en-US" sz="2000" b="1" dirty="0" smtClean="0"/>
              <a:t>One-hop </a:t>
            </a:r>
            <a:r>
              <a:rPr lang="en-US" sz="2000" b="1" dirty="0"/>
              <a:t>Period </a:t>
            </a:r>
            <a:r>
              <a:rPr lang="en-US" sz="2000" dirty="0"/>
              <a:t>contains a frame or </a:t>
            </a:r>
            <a:r>
              <a:rPr lang="en-US" sz="2000" dirty="0" smtClean="0"/>
              <a:t>multiple frames</a:t>
            </a:r>
          </a:p>
          <a:p>
            <a:pPr marL="800100" lvl="1" indent="-342900">
              <a:buFont typeface="Arial" panose="020B0604020202020204" pitchFamily="34" charset="0"/>
              <a:buChar char="•"/>
            </a:pPr>
            <a:r>
              <a:rPr lang="en-US" sz="2000" b="1" dirty="0" smtClean="0"/>
              <a:t>Multi-hop </a:t>
            </a:r>
            <a:r>
              <a:rPr lang="en-US" sz="2000" b="1" dirty="0"/>
              <a:t>Period </a:t>
            </a:r>
            <a:r>
              <a:rPr lang="en-US" sz="2000" dirty="0" smtClean="0"/>
              <a:t>is dedicated </a:t>
            </a:r>
            <a:r>
              <a:rPr lang="en-US" sz="2000" dirty="0"/>
              <a:t>for multi-hop P2P </a:t>
            </a:r>
            <a:r>
              <a:rPr lang="en-US" sz="2000" dirty="0" smtClean="0"/>
              <a:t>communications</a:t>
            </a:r>
          </a:p>
          <a:p>
            <a:pPr marL="800100" lvl="1" indent="-342900">
              <a:buFont typeface="Arial" panose="020B0604020202020204" pitchFamily="34" charset="0"/>
              <a:buChar char="•"/>
            </a:pPr>
            <a:r>
              <a:rPr lang="en-US" sz="2000" b="1" dirty="0" smtClean="0"/>
              <a:t>Inactive </a:t>
            </a:r>
            <a:r>
              <a:rPr lang="en-US" sz="2000" b="1" dirty="0"/>
              <a:t>P</a:t>
            </a:r>
            <a:r>
              <a:rPr lang="en-US" sz="2000" b="1" dirty="0" smtClean="0"/>
              <a:t>eriod </a:t>
            </a:r>
            <a:r>
              <a:rPr lang="en-US" sz="2000" dirty="0"/>
              <a:t>as the gap or guard time between </a:t>
            </a:r>
            <a:r>
              <a:rPr lang="en-US" sz="2000" dirty="0" err="1" smtClean="0"/>
              <a:t>Superframes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6460" y="476672"/>
            <a:ext cx="5472608" cy="892552"/>
          </a:xfrm>
          <a:prstGeom prst="rect">
            <a:avLst/>
          </a:prstGeom>
          <a:noFill/>
        </p:spPr>
        <p:txBody>
          <a:bodyPr wrap="square" rtlCol="0">
            <a:spAutoFit/>
          </a:bodyPr>
          <a:lstStyle/>
          <a:p>
            <a:r>
              <a:rPr lang="en-US" sz="2600" b="1" dirty="0" smtClean="0">
                <a:latin typeface="+mj-lt"/>
                <a:ea typeface="+mj-ea"/>
                <a:cs typeface="+mj-cs"/>
              </a:rPr>
              <a:t>An Example of Frame Structure 1 Supporting Multi-hop</a:t>
            </a:r>
            <a:endParaRPr lang="en-US" sz="2600" b="1" dirty="0">
              <a:latin typeface="+mj-lt"/>
              <a:ea typeface="+mj-ea"/>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7205406"/>
              </p:ext>
            </p:extLst>
          </p:nvPr>
        </p:nvGraphicFramePr>
        <p:xfrm>
          <a:off x="209550" y="554038"/>
          <a:ext cx="8726488" cy="5749925"/>
        </p:xfrm>
        <a:graphic>
          <a:graphicData uri="http://schemas.openxmlformats.org/presentationml/2006/ole">
            <mc:AlternateContent xmlns:mc="http://schemas.openxmlformats.org/markup-compatibility/2006">
              <mc:Choice xmlns:v="urn:schemas-microsoft-com:vml" Requires="v">
                <p:oleObj spid="_x0000_s463111" name="Visio" r:id="rId4" imgW="9011042" imgH="5792886" progId="Visio.Drawing.11">
                  <p:embed/>
                </p:oleObj>
              </mc:Choice>
              <mc:Fallback>
                <p:oleObj name="Visio" r:id="rId4" imgW="9011042" imgH="5792886" progId="Visio.Drawing.11">
                  <p:embed/>
                  <p:pic>
                    <p:nvPicPr>
                      <p:cNvPr id="0" name=""/>
                      <p:cNvPicPr/>
                      <p:nvPr/>
                    </p:nvPicPr>
                    <p:blipFill>
                      <a:blip r:embed="rId5"/>
                      <a:stretch>
                        <a:fillRect/>
                      </a:stretch>
                    </p:blipFill>
                    <p:spPr>
                      <a:xfrm>
                        <a:off x="209550" y="554038"/>
                        <a:ext cx="8726488" cy="5749925"/>
                      </a:xfrm>
                      <a:prstGeom prst="rect">
                        <a:avLst/>
                      </a:prstGeom>
                    </p:spPr>
                  </p:pic>
                </p:oleObj>
              </mc:Fallback>
            </mc:AlternateContent>
          </a:graphicData>
        </a:graphic>
      </p:graphicFrame>
    </p:spTree>
    <p:extLst>
      <p:ext uri="{BB962C8B-B14F-4D97-AF65-F5344CB8AC3E}">
        <p14:creationId xmlns:p14="http://schemas.microsoft.com/office/powerpoint/2010/main" val="373768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9208"/>
            <a:ext cx="8579296" cy="739552"/>
          </a:xfrm>
        </p:spPr>
        <p:txBody>
          <a:bodyPr>
            <a:noAutofit/>
          </a:bodyPr>
          <a:lstStyle/>
          <a:p>
            <a:r>
              <a:rPr lang="en-US" sz="2800" dirty="0" smtClean="0"/>
              <a:t>Frame Structure 2 Supporting Multi-hop Communication </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700280683"/>
              </p:ext>
            </p:extLst>
          </p:nvPr>
        </p:nvGraphicFramePr>
        <p:xfrm>
          <a:off x="323528" y="1182489"/>
          <a:ext cx="8342313" cy="2822575"/>
        </p:xfrm>
        <a:graphic>
          <a:graphicData uri="http://schemas.openxmlformats.org/presentationml/2006/ole">
            <mc:AlternateContent xmlns:mc="http://schemas.openxmlformats.org/markup-compatibility/2006">
              <mc:Choice xmlns:v="urn:schemas-microsoft-com:vml" Requires="v">
                <p:oleObj spid="_x0000_s462088" name="Visio" r:id="rId3" imgW="7876605" imgH="2572197" progId="Visio.Drawing.11">
                  <p:embed/>
                </p:oleObj>
              </mc:Choice>
              <mc:Fallback>
                <p:oleObj name="Visio" r:id="rId3" imgW="7876605" imgH="2572197" progId="Visio.Drawing.11">
                  <p:embed/>
                  <p:pic>
                    <p:nvPicPr>
                      <p:cNvPr id="0" name=""/>
                      <p:cNvPicPr/>
                      <p:nvPr/>
                    </p:nvPicPr>
                    <p:blipFill>
                      <a:blip r:embed="rId4"/>
                      <a:stretch>
                        <a:fillRect/>
                      </a:stretch>
                    </p:blipFill>
                    <p:spPr>
                      <a:xfrm>
                        <a:off x="323528" y="1182489"/>
                        <a:ext cx="8342313" cy="2822575"/>
                      </a:xfrm>
                      <a:prstGeom prst="rect">
                        <a:avLst/>
                      </a:prstGeom>
                    </p:spPr>
                  </p:pic>
                </p:oleObj>
              </mc:Fallback>
            </mc:AlternateContent>
          </a:graphicData>
        </a:graphic>
      </p:graphicFrame>
      <p:sp>
        <p:nvSpPr>
          <p:cNvPr id="5" name="TextBox 4"/>
          <p:cNvSpPr txBox="1"/>
          <p:nvPr/>
        </p:nvSpPr>
        <p:spPr>
          <a:xfrm>
            <a:off x="211348" y="4005064"/>
            <a:ext cx="8696398" cy="2160240"/>
          </a:xfrm>
          <a:prstGeom prst="rect">
            <a:avLst/>
          </a:prstGeom>
          <a:noFill/>
        </p:spPr>
        <p:txBody>
          <a:bodyPr wrap="square" rtlCol="0">
            <a:noAutofit/>
          </a:bodyPr>
          <a:lstStyle/>
          <a:p>
            <a:r>
              <a:rPr lang="en-US" sz="2300" dirty="0" smtClean="0"/>
              <a:t>A </a:t>
            </a:r>
            <a:r>
              <a:rPr lang="en-US" sz="2300" dirty="0" err="1" smtClean="0"/>
              <a:t>Superframe</a:t>
            </a:r>
            <a:r>
              <a:rPr lang="en-US" sz="2300" dirty="0" smtClean="0"/>
              <a:t> consists of :</a:t>
            </a:r>
          </a:p>
          <a:p>
            <a:pPr marL="800100" lvl="1" indent="-342900">
              <a:buFont typeface="Arial" panose="020B0604020202020204" pitchFamily="34" charset="0"/>
              <a:buChar char="•"/>
            </a:pPr>
            <a:r>
              <a:rPr lang="en-US" sz="2000" b="1" dirty="0" err="1" smtClean="0"/>
              <a:t>Superframe</a:t>
            </a:r>
            <a:r>
              <a:rPr lang="en-US" sz="2000" b="1" dirty="0" smtClean="0"/>
              <a:t> </a:t>
            </a:r>
            <a:r>
              <a:rPr lang="en-US" sz="2000" b="1" dirty="0"/>
              <a:t>Beacon </a:t>
            </a:r>
            <a:r>
              <a:rPr lang="en-US" sz="2000" dirty="0"/>
              <a:t>to indicate the start of the </a:t>
            </a:r>
            <a:r>
              <a:rPr lang="en-US" sz="2000" dirty="0" err="1" smtClean="0"/>
              <a:t>Superframe</a:t>
            </a:r>
            <a:endParaRPr lang="en-US" sz="2000" dirty="0"/>
          </a:p>
          <a:p>
            <a:pPr marL="800100" lvl="1" indent="-342900">
              <a:buFont typeface="Arial" panose="020B0604020202020204" pitchFamily="34" charset="0"/>
              <a:buChar char="•"/>
            </a:pPr>
            <a:r>
              <a:rPr lang="en-US" sz="2000" b="1" dirty="0" err="1" smtClean="0"/>
              <a:t>Superframe</a:t>
            </a:r>
            <a:r>
              <a:rPr lang="en-US" sz="2000" b="1" dirty="0" smtClean="0"/>
              <a:t> (SF) Common </a:t>
            </a:r>
            <a:r>
              <a:rPr lang="en-US" sz="2000" b="1" dirty="0"/>
              <a:t>Period </a:t>
            </a:r>
            <a:r>
              <a:rPr lang="en-US" sz="2000" dirty="0"/>
              <a:t>after the </a:t>
            </a:r>
            <a:r>
              <a:rPr lang="en-US" sz="2000" dirty="0" err="1" smtClean="0"/>
              <a:t>Superframe</a:t>
            </a:r>
            <a:r>
              <a:rPr lang="en-US" sz="2000" dirty="0" smtClean="0"/>
              <a:t> </a:t>
            </a:r>
            <a:r>
              <a:rPr lang="en-US" sz="2000" dirty="0"/>
              <a:t>Beacon for inter-P2P communications</a:t>
            </a:r>
          </a:p>
          <a:p>
            <a:pPr marL="800100" lvl="1" indent="-342900">
              <a:buFont typeface="Arial" panose="020B0604020202020204" pitchFamily="34" charset="0"/>
              <a:buChar char="•"/>
            </a:pPr>
            <a:r>
              <a:rPr lang="en-US" sz="2000" b="1" dirty="0"/>
              <a:t>A </a:t>
            </a:r>
            <a:r>
              <a:rPr lang="en-US" sz="2000" b="1" dirty="0" smtClean="0"/>
              <a:t>Frame </a:t>
            </a:r>
            <a:r>
              <a:rPr lang="en-US" sz="2000" b="1" dirty="0"/>
              <a:t>or </a:t>
            </a:r>
            <a:r>
              <a:rPr lang="en-US" sz="2000" b="1" dirty="0" smtClean="0"/>
              <a:t>Frames</a:t>
            </a:r>
            <a:r>
              <a:rPr lang="en-US" sz="2000" dirty="0" smtClean="0"/>
              <a:t> </a:t>
            </a:r>
            <a:r>
              <a:rPr lang="en-US" sz="2000" dirty="0"/>
              <a:t>for P2P </a:t>
            </a:r>
            <a:r>
              <a:rPr lang="en-US" sz="2000" dirty="0" smtClean="0"/>
              <a:t>communications, consisting of One-hop Period and Multi-hop Period</a:t>
            </a:r>
          </a:p>
          <a:p>
            <a:pPr marL="800100" lvl="1" indent="-342900">
              <a:buFont typeface="Arial" panose="020B0604020202020204" pitchFamily="34" charset="0"/>
              <a:buChar char="•"/>
            </a:pPr>
            <a:r>
              <a:rPr lang="en-US" sz="2000" b="1" dirty="0" smtClean="0"/>
              <a:t>Inactive </a:t>
            </a:r>
            <a:r>
              <a:rPr lang="en-US" sz="2000" b="1" dirty="0"/>
              <a:t>P</a:t>
            </a:r>
            <a:r>
              <a:rPr lang="en-US" sz="2000" b="1" dirty="0" smtClean="0"/>
              <a:t>eriod </a:t>
            </a:r>
            <a:r>
              <a:rPr lang="en-US" sz="2000" dirty="0"/>
              <a:t>as the gap or guard time between </a:t>
            </a:r>
            <a:r>
              <a:rPr lang="en-US" sz="2000" dirty="0" err="1" smtClean="0"/>
              <a:t>Superframes</a:t>
            </a:r>
            <a:endParaRPr lang="en-US" sz="2000" dirty="0"/>
          </a:p>
        </p:txBody>
      </p:sp>
    </p:spTree>
    <p:extLst>
      <p:ext uri="{BB962C8B-B14F-4D97-AF65-F5344CB8AC3E}">
        <p14:creationId xmlns:p14="http://schemas.microsoft.com/office/powerpoint/2010/main" val="398126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088DF2AB799D41A5071453C89FDE46" ma:contentTypeVersion="4" ma:contentTypeDescription="Create a new document." ma:contentTypeScope="" ma:versionID="7fae7bb7ab4f949442a53737ebc166b8">
  <xsd:schema xmlns:xsd="http://www.w3.org/2001/XMLSchema" xmlns:p="http://schemas.microsoft.com/office/2006/metadata/properties" xmlns:ns2="132a0d76-4fce-476a-bb63-62eb729f34bf" targetNamespace="http://schemas.microsoft.com/office/2006/metadata/properties" ma:root="true" ma:fieldsID="8bb250c6ea72dc50483d48c616d18c89" ns2:_="">
    <xsd:import namespace="132a0d76-4fce-476a-bb63-62eb729f34bf"/>
    <xsd:element name="properties">
      <xsd:complexType>
        <xsd:sequence>
          <xsd:element name="documentManagement">
            <xsd:complexType>
              <xsd:all>
                <xsd:element ref="ns2:Meeting_id" minOccurs="0"/>
                <xsd:element ref="ns2:Year" minOccurs="0"/>
                <xsd:element ref="ns2:Revision" minOccurs="0"/>
              </xsd:all>
            </xsd:complexType>
          </xsd:element>
        </xsd:sequence>
      </xsd:complexType>
    </xsd:element>
  </xsd:schema>
  <xsd:schema xmlns:xsd="http://www.w3.org/2001/XMLSchema" xmlns:dms="http://schemas.microsoft.com/office/2006/documentManagement/types" targetNamespace="132a0d76-4fce-476a-bb63-62eb729f34bf" elementFormDefault="qualified">
    <xsd:import namespace="http://schemas.microsoft.com/office/2006/documentManagement/types"/>
    <xsd:element name="Meeting_id" ma:index="8" nillable="true" ma:displayName="Meeting_id" ma:format="Dropdown" ma:internalName="Meeting_id">
      <xsd:simpleType>
        <xsd:union memberTypes="dms:Text">
          <xsd:simpleType>
            <xsd:restriction base="dms:Choice">
              <xsd:enumeration value="TP1"/>
            </xsd:restriction>
          </xsd:simpleType>
        </xsd:union>
      </xsd:simpleType>
    </xsd:element>
    <xsd:element name="Year" ma:index="9" nillable="true" ma:displayName="Year" ma:format="Dropdown" ma:internalName="Year">
      <xsd:simpleType>
        <xsd:union memberTypes="dms:Text">
          <xsd:simpleType>
            <xsd:restriction base="dms:Choice">
              <xsd:enumeration value="2011"/>
              <xsd:enumeration value="2012"/>
              <xsd:enumeration value="2013"/>
            </xsd:restriction>
          </xsd:simpleType>
        </xsd:union>
      </xsd:simpleType>
    </xsd:element>
    <xsd:element name="Revision" ma:index="10" nillable="true" ma:displayName="Revision" ma:decimals="0" ma:internalName="Revi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Meeting_id xmlns="132a0d76-4fce-476a-bb63-62eb729f34bf" xsi:nil="true"/>
    <Year xmlns="132a0d76-4fce-476a-bb63-62eb729f34bf" xsi:nil="true"/>
    <Revision xmlns="132a0d76-4fce-476a-bb63-62eb729f34bf" xsi:nil="true"/>
  </documentManagement>
</p:properties>
</file>

<file path=customXml/itemProps1.xml><?xml version="1.0" encoding="utf-8"?>
<ds:datastoreItem xmlns:ds="http://schemas.openxmlformats.org/officeDocument/2006/customXml" ds:itemID="{40106AA1-83F6-418B-A889-1967DD22D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a0d76-4fce-476a-bb63-62eb729f34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E26FBF2-A5DD-4EFF-8BB7-08695BEEF342}">
  <ds:schemaRefs>
    <ds:schemaRef ds:uri="http://schemas.microsoft.com/sharepoint/v3/contenttype/forms"/>
  </ds:schemaRefs>
</ds:datastoreItem>
</file>

<file path=customXml/itemProps3.xml><?xml version="1.0" encoding="utf-8"?>
<ds:datastoreItem xmlns:ds="http://schemas.openxmlformats.org/officeDocument/2006/customXml" ds:itemID="{F9E7D636-D1A9-424F-85CF-A033F87387DD}">
  <ds:schemaRefs>
    <ds:schemaRef ds:uri="http://schemas.microsoft.com/office/2006/metadata/properties"/>
    <ds:schemaRef ds:uri="http://purl.org/dc/terms/"/>
    <ds:schemaRef ds:uri="http://www.w3.org/XML/1998/namespace"/>
    <ds:schemaRef ds:uri="http://purl.org/dc/elements/1.1/"/>
    <ds:schemaRef ds:uri="132a0d76-4fce-476a-bb63-62eb729f34bf"/>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185336</TotalTime>
  <Words>1498</Words>
  <Application>Microsoft Office PowerPoint</Application>
  <PresentationFormat>On-screen Show (4:3)</PresentationFormat>
  <Paragraphs>205</Paragraphs>
  <Slides>28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Visio</vt:lpstr>
      <vt:lpstr>PowerPoint Presentation</vt:lpstr>
      <vt:lpstr>Introduction (1/2)</vt:lpstr>
      <vt:lpstr>Introduction (2/2)</vt:lpstr>
      <vt:lpstr>Proposals</vt:lpstr>
      <vt:lpstr>Terms and Concepts</vt:lpstr>
      <vt:lpstr>Multi-hop Frame Structures with a Dedicated Multi-hop Period </vt:lpstr>
      <vt:lpstr>Frame Structure 1 Supporting Multi-hop Communication </vt:lpstr>
      <vt:lpstr>PowerPoint Presentation</vt:lpstr>
      <vt:lpstr>Frame Structure 2 Supporting Multi-hop Communication </vt:lpstr>
      <vt:lpstr>PowerPoint Presentation</vt:lpstr>
      <vt:lpstr>Multi-hop Frame Structures with Time Reuse </vt:lpstr>
      <vt:lpstr>Tier Based Frames Structure for Inter-Tier Time Reuse (1/2)</vt:lpstr>
      <vt:lpstr>Tier Based Frames Structure for Inter-Tier Time Reuse (2/2)</vt:lpstr>
      <vt:lpstr>Sector Based Hopper-subframe Structure for Intra-Tier Time Reuse (1/2)</vt:lpstr>
      <vt:lpstr>Sector Based Hopper-subframe Structure for Intra-Tier Time Reuse (2/2)</vt:lpstr>
      <vt:lpstr>An example with Inter-Tier and Intra-Tier Time Reuse </vt:lpstr>
      <vt:lpstr>Simulation Result for Multi-hop Frame Structure with Time Reuse</vt:lpstr>
      <vt:lpstr>General Configuration</vt:lpstr>
      <vt:lpstr>Simulation Parameter</vt:lpstr>
      <vt:lpstr>Use Case 1: Advertisement</vt:lpstr>
      <vt:lpstr>Use Case 1 Configuration</vt:lpstr>
      <vt:lpstr>Network Throughput: Use Case 1</vt:lpstr>
      <vt:lpstr>Use Case 2 (Emergency Service)</vt:lpstr>
      <vt:lpstr>Use Case 2 Configuration</vt:lpstr>
      <vt:lpstr>Network Throughput: Use Case 2 (1/2)</vt:lpstr>
      <vt:lpstr>Network Throughput: Use Case 2 (2/2)</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Soo-Young Chang</dc:creator>
  <cp:lastModifiedBy>Chen, Zhuo</cp:lastModifiedBy>
  <cp:revision>3063</cp:revision>
  <dcterms:created xsi:type="dcterms:W3CDTF">2010-05-03T18:32:55Z</dcterms:created>
  <dcterms:modified xsi:type="dcterms:W3CDTF">2014-05-05T20:55:56Z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0x010100FF088DF2AB799D41A5071453C89FDE46</vt:lpwstr>
  </property>
</Properties>
</file>