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44"/>
  </p:notesMasterIdLst>
  <p:handoutMasterIdLst>
    <p:handoutMasterId r:id="rId45"/>
  </p:handoutMasterIdLst>
  <p:sldIdLst>
    <p:sldId id="908" r:id="rId2"/>
    <p:sldId id="917" r:id="rId3"/>
    <p:sldId id="935" r:id="rId4"/>
    <p:sldId id="926" r:id="rId5"/>
    <p:sldId id="927" r:id="rId6"/>
    <p:sldId id="928" r:id="rId7"/>
    <p:sldId id="929" r:id="rId8"/>
    <p:sldId id="930" r:id="rId9"/>
    <p:sldId id="931" r:id="rId10"/>
    <p:sldId id="932" r:id="rId11"/>
    <p:sldId id="933" r:id="rId12"/>
    <p:sldId id="934" r:id="rId13"/>
    <p:sldId id="924" r:id="rId14"/>
    <p:sldId id="919" r:id="rId15"/>
    <p:sldId id="920" r:id="rId16"/>
    <p:sldId id="921" r:id="rId17"/>
    <p:sldId id="918" r:id="rId18"/>
    <p:sldId id="925" r:id="rId19"/>
    <p:sldId id="909" r:id="rId20"/>
    <p:sldId id="910" r:id="rId21"/>
    <p:sldId id="911" r:id="rId22"/>
    <p:sldId id="912" r:id="rId23"/>
    <p:sldId id="913" r:id="rId24"/>
    <p:sldId id="922" r:id="rId25"/>
    <p:sldId id="914" r:id="rId26"/>
    <p:sldId id="915" r:id="rId27"/>
    <p:sldId id="923" r:id="rId28"/>
    <p:sldId id="936" r:id="rId29"/>
    <p:sldId id="937" r:id="rId30"/>
    <p:sldId id="938" r:id="rId31"/>
    <p:sldId id="939" r:id="rId32"/>
    <p:sldId id="940" r:id="rId33"/>
    <p:sldId id="941" r:id="rId34"/>
    <p:sldId id="942" r:id="rId35"/>
    <p:sldId id="943" r:id="rId36"/>
    <p:sldId id="944" r:id="rId37"/>
    <p:sldId id="945" r:id="rId38"/>
    <p:sldId id="946" r:id="rId39"/>
    <p:sldId id="947" r:id="rId40"/>
    <p:sldId id="948" r:id="rId41"/>
    <p:sldId id="949" r:id="rId42"/>
    <p:sldId id="950" r:id="rId43"/>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03" autoAdjust="0"/>
    <p:restoredTop sz="91777" autoAdjust="0"/>
  </p:normalViewPr>
  <p:slideViewPr>
    <p:cSldViewPr>
      <p:cViewPr>
        <p:scale>
          <a:sx n="100" d="100"/>
          <a:sy n="100" d="100"/>
        </p:scale>
        <p:origin x="-2160" y="-2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906"/>
    </p:cViewPr>
  </p:sorterViewPr>
  <p:notesViewPr>
    <p:cSldViewPr>
      <p:cViewPr varScale="1">
        <p:scale>
          <a:sx n="49" d="100"/>
          <a:sy n="49" d="100"/>
        </p:scale>
        <p:origin x="-1920" y="-10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defRPr>
            </a:lvl1pPr>
          </a:lstStyle>
          <a:p>
            <a:pPr>
              <a:defRPr/>
            </a:pPr>
            <a:r>
              <a:rPr lang="en-US" altLang="ko-KR"/>
              <a:t>Page </a:t>
            </a:r>
            <a:fld id="{9CF2A2D6-BBB5-45EA-8A45-5708FA14C475}"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748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defRPr>
            </a:lvl1pPr>
          </a:lstStyle>
          <a:p>
            <a:pPr>
              <a:defRPr/>
            </a:pPr>
            <a:r>
              <a:rPr lang="en-US" altLang="ko-KR"/>
              <a:t>Page </a:t>
            </a:r>
            <a:fld id="{F3700138-432E-4946-9C5C-25BC964A1331}"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53410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5/12/2014</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4233793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a:t>
            </a:fld>
            <a:endParaRPr lang="en-US" altLang="ko-KR"/>
          </a:p>
        </p:txBody>
      </p:sp>
    </p:spTree>
    <p:extLst>
      <p:ext uri="{BB962C8B-B14F-4D97-AF65-F5344CB8AC3E}">
        <p14:creationId xmlns:p14="http://schemas.microsoft.com/office/powerpoint/2010/main" val="3742052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4</a:t>
            </a:fld>
            <a:endParaRPr lang="en-US" altLang="ko-KR"/>
          </a:p>
        </p:txBody>
      </p:sp>
    </p:spTree>
    <p:extLst>
      <p:ext uri="{BB962C8B-B14F-4D97-AF65-F5344CB8AC3E}">
        <p14:creationId xmlns:p14="http://schemas.microsoft.com/office/powerpoint/2010/main" val="2680107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5</a:t>
            </a:fld>
            <a:endParaRPr lang="en-US" altLang="ko-KR"/>
          </a:p>
        </p:txBody>
      </p:sp>
    </p:spTree>
    <p:extLst>
      <p:ext uri="{BB962C8B-B14F-4D97-AF65-F5344CB8AC3E}">
        <p14:creationId xmlns:p14="http://schemas.microsoft.com/office/powerpoint/2010/main" val="3686280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7</a:t>
            </a:fld>
            <a:endParaRPr lang="en-US" altLang="ko-KR"/>
          </a:p>
        </p:txBody>
      </p:sp>
    </p:spTree>
    <p:extLst>
      <p:ext uri="{BB962C8B-B14F-4D97-AF65-F5344CB8AC3E}">
        <p14:creationId xmlns:p14="http://schemas.microsoft.com/office/powerpoint/2010/main" val="352679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9</a:t>
            </a:fld>
            <a:endParaRPr lang="en-US" altLang="ko-KR"/>
          </a:p>
        </p:txBody>
      </p:sp>
    </p:spTree>
    <p:extLst>
      <p:ext uri="{BB962C8B-B14F-4D97-AF65-F5344CB8AC3E}">
        <p14:creationId xmlns:p14="http://schemas.microsoft.com/office/powerpoint/2010/main" val="4059016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18</a:t>
            </a:fld>
            <a:endParaRPr lang="en-US" altLang="ko-KR"/>
          </a:p>
        </p:txBody>
      </p:sp>
    </p:spTree>
    <p:extLst>
      <p:ext uri="{BB962C8B-B14F-4D97-AF65-F5344CB8AC3E}">
        <p14:creationId xmlns:p14="http://schemas.microsoft.com/office/powerpoint/2010/main" val="2436862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5/12/2014</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29</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1208562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9074A851-4C59-43B2-8E58-D34A2A7E3777}" type="slidenum">
              <a:rPr lang="en-US" altLang="ko-KR"/>
              <a:pPr>
                <a:defRPr/>
              </a:pPr>
              <a:t>‹#›</a:t>
            </a:fld>
            <a:endParaRPr lang="en-US" altLang="ko-KR"/>
          </a:p>
        </p:txBody>
      </p:sp>
    </p:spTree>
    <p:extLst>
      <p:ext uri="{BB962C8B-B14F-4D97-AF65-F5344CB8AC3E}">
        <p14:creationId xmlns:p14="http://schemas.microsoft.com/office/powerpoint/2010/main" val="3565846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2295F4-3E9F-428E-8377-B2156DFD0932}" type="slidenum">
              <a:rPr lang="en-US" altLang="ko-KR"/>
              <a:pPr>
                <a:defRPr/>
              </a:pPr>
              <a:t>‹#›</a:t>
            </a:fld>
            <a:endParaRPr lang="en-US" altLang="ko-KR"/>
          </a:p>
        </p:txBody>
      </p:sp>
    </p:spTree>
    <p:extLst>
      <p:ext uri="{BB962C8B-B14F-4D97-AF65-F5344CB8AC3E}">
        <p14:creationId xmlns:p14="http://schemas.microsoft.com/office/powerpoint/2010/main" val="3488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DE7C8685-2D6C-4EB7-8FDA-10347A2990E0}" type="slidenum">
              <a:rPr lang="en-US" altLang="ko-KR"/>
              <a:pPr>
                <a:defRPr/>
              </a:pPr>
              <a:t>‹#›</a:t>
            </a:fld>
            <a:endParaRPr lang="en-US" altLang="ko-KR"/>
          </a:p>
        </p:txBody>
      </p:sp>
    </p:spTree>
    <p:extLst>
      <p:ext uri="{BB962C8B-B14F-4D97-AF65-F5344CB8AC3E}">
        <p14:creationId xmlns:p14="http://schemas.microsoft.com/office/powerpoint/2010/main" val="235463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3D0BFAB-5A11-47E2-BE86-26EA95CF807D}" type="slidenum">
              <a:rPr lang="en-US" altLang="ko-KR"/>
              <a:pPr>
                <a:defRPr/>
              </a:pPr>
              <a:t>‹#›</a:t>
            </a:fld>
            <a:endParaRPr lang="en-US" altLang="ko-KR"/>
          </a:p>
        </p:txBody>
      </p:sp>
    </p:spTree>
    <p:extLst>
      <p:ext uri="{BB962C8B-B14F-4D97-AF65-F5344CB8AC3E}">
        <p14:creationId xmlns:p14="http://schemas.microsoft.com/office/powerpoint/2010/main" val="27883893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26976"/>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56792"/>
            <a:ext cx="7772400" cy="4539208"/>
          </a:xfrm>
        </p:spPr>
        <p:txBody>
          <a:bodyPr/>
          <a:lstStyle>
            <a:lvl1pPr>
              <a:defRPr sz="2400"/>
            </a:lvl1pPr>
            <a:lvl2pPr>
              <a:defRPr sz="2400"/>
            </a:lvl2pPr>
            <a:lvl3pPr>
              <a:defRPr sz="2000"/>
            </a:lvl3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663B2C6A-A10B-4153-9678-0E313D0C0BBD}" type="slidenum">
              <a:rPr lang="en-US" altLang="ko-KR"/>
              <a:pPr>
                <a:defRPr/>
              </a:pPr>
              <a:t>‹#›</a:t>
            </a:fld>
            <a:endParaRPr lang="en-US" altLang="ko-KR"/>
          </a:p>
        </p:txBody>
      </p:sp>
    </p:spTree>
    <p:extLst>
      <p:ext uri="{BB962C8B-B14F-4D97-AF65-F5344CB8AC3E}">
        <p14:creationId xmlns:p14="http://schemas.microsoft.com/office/powerpoint/2010/main" val="435267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3E9E336-DC45-427C-A5D8-1016D47BA29D}" type="slidenum">
              <a:rPr lang="en-US" altLang="ko-KR"/>
              <a:pPr>
                <a:defRPr/>
              </a:pPr>
              <a:t>‹#›</a:t>
            </a:fld>
            <a:endParaRPr lang="en-US" altLang="ko-KR"/>
          </a:p>
        </p:txBody>
      </p:sp>
    </p:spTree>
    <p:extLst>
      <p:ext uri="{BB962C8B-B14F-4D97-AF65-F5344CB8AC3E}">
        <p14:creationId xmlns:p14="http://schemas.microsoft.com/office/powerpoint/2010/main" val="30955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859E160-DF52-482E-9A32-35FF175F311A}" type="slidenum">
              <a:rPr lang="en-US" altLang="ko-KR"/>
              <a:pPr>
                <a:defRPr/>
              </a:pPr>
              <a:t>‹#›</a:t>
            </a:fld>
            <a:endParaRPr lang="en-US" altLang="ko-KR"/>
          </a:p>
        </p:txBody>
      </p:sp>
    </p:spTree>
    <p:extLst>
      <p:ext uri="{BB962C8B-B14F-4D97-AF65-F5344CB8AC3E}">
        <p14:creationId xmlns:p14="http://schemas.microsoft.com/office/powerpoint/2010/main" val="12341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21441A0C-C57D-4516-B34F-2309C9E646E9}" type="slidenum">
              <a:rPr lang="en-US" altLang="ko-KR"/>
              <a:pPr>
                <a:defRPr/>
              </a:pPr>
              <a:t>‹#›</a:t>
            </a:fld>
            <a:endParaRPr lang="en-US" altLang="ko-KR"/>
          </a:p>
        </p:txBody>
      </p:sp>
    </p:spTree>
    <p:extLst>
      <p:ext uri="{BB962C8B-B14F-4D97-AF65-F5344CB8AC3E}">
        <p14:creationId xmlns:p14="http://schemas.microsoft.com/office/powerpoint/2010/main" val="410035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2D805F87-BCCF-42F5-9188-BD51E05EA456}" type="slidenum">
              <a:rPr lang="en-US" altLang="ko-KR"/>
              <a:pPr>
                <a:defRPr/>
              </a:pPr>
              <a:t>‹#›</a:t>
            </a:fld>
            <a:endParaRPr lang="en-US" altLang="ko-KR"/>
          </a:p>
        </p:txBody>
      </p:sp>
    </p:spTree>
    <p:extLst>
      <p:ext uri="{BB962C8B-B14F-4D97-AF65-F5344CB8AC3E}">
        <p14:creationId xmlns:p14="http://schemas.microsoft.com/office/powerpoint/2010/main" val="150644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4DA6BC27-4499-400E-BDD3-C6B98AE23D05}" type="slidenum">
              <a:rPr lang="en-US" altLang="ko-KR"/>
              <a:pPr>
                <a:defRPr/>
              </a:pPr>
              <a:t>‹#›</a:t>
            </a:fld>
            <a:endParaRPr lang="en-US" altLang="ko-KR"/>
          </a:p>
        </p:txBody>
      </p:sp>
    </p:spTree>
    <p:extLst>
      <p:ext uri="{BB962C8B-B14F-4D97-AF65-F5344CB8AC3E}">
        <p14:creationId xmlns:p14="http://schemas.microsoft.com/office/powerpoint/2010/main" val="124030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FA62C2F-AD53-4A0F-BBCF-B06F179FED5E}" type="slidenum">
              <a:rPr lang="en-US" altLang="ko-KR"/>
              <a:pPr>
                <a:defRPr/>
              </a:pPr>
              <a:t>‹#›</a:t>
            </a:fld>
            <a:endParaRPr lang="en-US" altLang="ko-KR"/>
          </a:p>
        </p:txBody>
      </p:sp>
    </p:spTree>
    <p:extLst>
      <p:ext uri="{BB962C8B-B14F-4D97-AF65-F5344CB8AC3E}">
        <p14:creationId xmlns:p14="http://schemas.microsoft.com/office/powerpoint/2010/main" val="40707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defRPr>
            </a:lvl1pPr>
          </a:lstStyle>
          <a:p>
            <a:pPr>
              <a:defRPr/>
            </a:pPr>
            <a:r>
              <a:rPr lang="en-US" altLang="ko-KR"/>
              <a:t>Slide </a:t>
            </a:r>
            <a:fld id="{FBD6C997-C9A3-42BA-B250-8B343656C6A9}" type="slidenum">
              <a:rPr lang="en-US" altLang="ko-KR"/>
              <a:pPr>
                <a:defRPr/>
              </a:pPr>
              <a:t>‹#›</a:t>
            </a:fld>
            <a:endParaRPr lang="en-US" altLang="ko-KR"/>
          </a:p>
        </p:txBody>
      </p:sp>
      <p:sp>
        <p:nvSpPr>
          <p:cNvPr id="1029" name="Rectangle 7"/>
          <p:cNvSpPr>
            <a:spLocks noChangeArrowheads="1"/>
          </p:cNvSpPr>
          <p:nvPr/>
        </p:nvSpPr>
        <p:spPr bwMode="auto">
          <a:xfrm>
            <a:off x="5786438" y="396875"/>
            <a:ext cx="27146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400" b="1" dirty="0">
                <a:latin typeface="Times New Roman" pitchFamily="18" charset="0"/>
              </a:rPr>
              <a:t>Doc: IEEE 802. </a:t>
            </a:r>
            <a:r>
              <a:rPr lang="en-US" altLang="ko-KR" sz="1400" b="1" dirty="0" smtClean="0">
                <a:latin typeface="Times New Roman" pitchFamily="18" charset="0"/>
              </a:rPr>
              <a:t>15-14-0253-03-0008 </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1"/>
          <a:lstStyle/>
          <a:p>
            <a:pPr marL="0" lvl="4" algn="ctr"/>
            <a:r>
              <a:rPr lang="en-US" altLang="ko-KR" sz="1400" b="1" dirty="0">
                <a:latin typeface="Times New Roman" pitchFamily="18" charset="0"/>
              </a:rPr>
              <a:t>May </a:t>
            </a:r>
            <a:r>
              <a:rPr lang="en-US" altLang="ko-KR" sz="1400" b="1" dirty="0" smtClean="0">
                <a:latin typeface="Times New Roman" pitchFamily="18" charset="0"/>
              </a:rPr>
              <a:t>2014</a:t>
            </a:r>
            <a:endParaRPr lang="en-US" altLang="ko-KR" sz="1400" b="1" dirty="0">
              <a:latin typeface="Times New Roman" pitchFamily="18" charset="0"/>
            </a:endParaRPr>
          </a:p>
        </p:txBody>
      </p:sp>
      <p:sp>
        <p:nvSpPr>
          <p:cNvPr id="1034" name="Rectangle 7"/>
          <p:cNvSpPr>
            <a:spLocks noChangeArrowheads="1"/>
          </p:cNvSpPr>
          <p:nvPr userDrawn="1"/>
        </p:nvSpPr>
        <p:spPr bwMode="auto">
          <a:xfrm>
            <a:off x="5435600" y="6472238"/>
            <a:ext cx="3146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200" dirty="0" err="1" smtClean="0">
                <a:latin typeface="Times New Roman" pitchFamily="18" charset="0"/>
              </a:rPr>
              <a:t>Jeongseok</a:t>
            </a:r>
            <a:r>
              <a:rPr lang="en-US" altLang="ko-KR" sz="1200" baseline="0" dirty="0" smtClean="0">
                <a:latin typeface="Times New Roman" pitchFamily="18" charset="0"/>
              </a:rPr>
              <a:t> Yu</a:t>
            </a:r>
            <a:r>
              <a:rPr lang="en-US" altLang="ko-KR" sz="1200" dirty="0" smtClean="0">
                <a:latin typeface="Times New Roman" pitchFamily="18" charset="0"/>
              </a:rPr>
              <a:t> </a:t>
            </a:r>
            <a:r>
              <a:rPr lang="en-US" altLang="ko-KR" sz="1200" i="1" dirty="0">
                <a:latin typeface="Times New Roman" pitchFamily="18" charset="0"/>
              </a:rPr>
              <a:t>et al</a:t>
            </a:r>
            <a:r>
              <a:rPr lang="en-US" altLang="ko-KR" sz="1200" dirty="0">
                <a:latin typeface="Times New Roman" pitchFamily="18" charset="0"/>
              </a:rPr>
              <a:t>., </a:t>
            </a:r>
          </a:p>
          <a:p>
            <a:pPr marL="0" lvl="4" algn="r"/>
            <a:r>
              <a:rPr lang="en-US" altLang="ko-KR" sz="1200" dirty="0">
                <a:latin typeface="Times New Roman" pitchFamily="18" charset="0"/>
              </a:rPr>
              <a:t>Chung-</a:t>
            </a:r>
            <a:r>
              <a:rPr lang="en-US" altLang="ko-KR" sz="1200" dirty="0" err="1">
                <a:latin typeface="Times New Roman" pitchFamily="18" charset="0"/>
              </a:rPr>
              <a:t>Ang</a:t>
            </a:r>
            <a:r>
              <a:rPr lang="en-US" altLang="ko-KR" sz="1200" dirty="0">
                <a:latin typeface="Times New Roman" pitchFamily="18" charset="0"/>
              </a:rPr>
              <a:t> University</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7.png"/></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7.pn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26.png"/><Relationship Id="rId2" Type="http://schemas.openxmlformats.org/officeDocument/2006/relationships/image" Target="../media/image16.png"/><Relationship Id="rId1" Type="http://schemas.openxmlformats.org/officeDocument/2006/relationships/slideLayout" Target="../slideLayouts/slideLayout3.xml"/><Relationship Id="rId6" Type="http://schemas.openxmlformats.org/officeDocument/2006/relationships/image" Target="../media/image20.pn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png"/><Relationship Id="rId4" Type="http://schemas.openxmlformats.org/officeDocument/2006/relationships/image" Target="../media/image18.png"/><Relationship Id="rId9" Type="http://schemas.openxmlformats.org/officeDocument/2006/relationships/image" Target="../media/image23.png"/></Relationships>
</file>

<file path=ppt/slides/_rels/slide3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media/image38.png"/><Relationship Id="rId3" Type="http://schemas.openxmlformats.org/officeDocument/2006/relationships/image" Target="../media/image28.png"/><Relationship Id="rId7" Type="http://schemas.openxmlformats.org/officeDocument/2006/relationships/image" Target="../media/image32.png"/><Relationship Id="rId12" Type="http://schemas.openxmlformats.org/officeDocument/2006/relationships/image" Target="../media/image37.png"/><Relationship Id="rId17" Type="http://schemas.openxmlformats.org/officeDocument/2006/relationships/image" Target="../media/image41.png"/><Relationship Id="rId2" Type="http://schemas.openxmlformats.org/officeDocument/2006/relationships/image" Target="../media/image7.png"/><Relationship Id="rId16" Type="http://schemas.openxmlformats.org/officeDocument/2006/relationships/image" Target="../media/image26.png"/><Relationship Id="rId1" Type="http://schemas.openxmlformats.org/officeDocument/2006/relationships/slideLayout" Target="../slideLayouts/slideLayout3.xml"/><Relationship Id="rId6" Type="http://schemas.openxmlformats.org/officeDocument/2006/relationships/image" Target="../media/image31.png"/><Relationship Id="rId11" Type="http://schemas.openxmlformats.org/officeDocument/2006/relationships/image" Target="../media/image36.png"/><Relationship Id="rId5" Type="http://schemas.openxmlformats.org/officeDocument/2006/relationships/image" Target="../media/image30.png"/><Relationship Id="rId15" Type="http://schemas.openxmlformats.org/officeDocument/2006/relationships/image" Target="../media/image40.png"/><Relationship Id="rId10" Type="http://schemas.openxmlformats.org/officeDocument/2006/relationships/image" Target="../media/image35.png"/><Relationship Id="rId4" Type="http://schemas.openxmlformats.org/officeDocument/2006/relationships/image" Target="../media/image29.png"/><Relationship Id="rId9" Type="http://schemas.openxmlformats.org/officeDocument/2006/relationships/image" Target="../media/image34.png"/><Relationship Id="rId14" Type="http://schemas.openxmlformats.org/officeDocument/2006/relationships/image" Target="../media/image39.png"/></Relationships>
</file>

<file path=ppt/slides/_rels/slide38.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77841" y="789158"/>
            <a:ext cx="8991600"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ea typeface="宋体" pitchFamily="2" charset="-122"/>
            </a:endParaRPr>
          </a:p>
          <a:p>
            <a:pPr>
              <a:defRPr/>
            </a:pPr>
            <a:endParaRPr lang="en-US" altLang="zh-CN" sz="1600" dirty="0">
              <a:ea typeface="宋体" pitchFamily="2" charset="-122"/>
            </a:endParaRPr>
          </a:p>
          <a:p>
            <a:pPr>
              <a:defRPr/>
            </a:pPr>
            <a:r>
              <a:rPr lang="en-US" altLang="zh-CN" sz="1400" b="1" dirty="0">
                <a:ea typeface="宋体" pitchFamily="2" charset="-122"/>
              </a:rPr>
              <a:t>Submission Title:</a:t>
            </a:r>
            <a:r>
              <a:rPr lang="en-US" altLang="zh-CN" sz="1400" dirty="0">
                <a:ea typeface="宋体" pitchFamily="2" charset="-122"/>
              </a:rPr>
              <a:t> [Performance evaluation of CAU proposal]	</a:t>
            </a:r>
          </a:p>
          <a:p>
            <a:pPr>
              <a:defRPr/>
            </a:pPr>
            <a:r>
              <a:rPr lang="en-US" altLang="zh-CN" sz="1400" b="1" dirty="0">
                <a:ea typeface="宋体" pitchFamily="2" charset="-122"/>
              </a:rPr>
              <a:t>Date Submitted: </a:t>
            </a:r>
            <a:r>
              <a:rPr lang="en-US" altLang="zh-CN" sz="1400" dirty="0" smtClean="0">
                <a:ea typeface="宋体" pitchFamily="2" charset="-122"/>
              </a:rPr>
              <a:t>[May 05th, 2014]</a:t>
            </a:r>
            <a:r>
              <a:rPr lang="en-US" altLang="zh-CN" sz="1400" dirty="0">
                <a:ea typeface="宋体" pitchFamily="2" charset="-122"/>
              </a:rPr>
              <a:t>	</a:t>
            </a:r>
          </a:p>
          <a:p>
            <a:pPr>
              <a:defRPr/>
            </a:pPr>
            <a:r>
              <a:rPr lang="en-US" altLang="zh-CN" sz="1400" b="1" dirty="0" smtClean="0">
                <a:ea typeface="宋体" pitchFamily="2" charset="-122"/>
              </a:rPr>
              <a:t>Source:</a:t>
            </a:r>
            <a:r>
              <a:rPr lang="en-US" altLang="zh-CN" sz="1400" dirty="0">
                <a:ea typeface="宋体" pitchFamily="2" charset="-122"/>
              </a:rPr>
              <a:t> [</a:t>
            </a:r>
            <a:r>
              <a:rPr lang="en-US" altLang="zh-CN" sz="1400" dirty="0" err="1">
                <a:ea typeface="宋体" pitchFamily="2" charset="-122"/>
              </a:rPr>
              <a:t>Jeongseok</a:t>
            </a:r>
            <a:r>
              <a:rPr lang="en-US" altLang="zh-CN" sz="1400" dirty="0">
                <a:ea typeface="宋体" pitchFamily="2" charset="-122"/>
              </a:rPr>
              <a:t> Yu, </a:t>
            </a:r>
            <a:r>
              <a:rPr lang="en-US" altLang="zh-CN" sz="1400" dirty="0" err="1">
                <a:ea typeface="宋体" pitchFamily="2" charset="-122"/>
              </a:rPr>
              <a:t>Woongsoo</a:t>
            </a:r>
            <a:r>
              <a:rPr lang="en-US" altLang="zh-CN" sz="1400" dirty="0">
                <a:ea typeface="宋体" pitchFamily="2" charset="-122"/>
              </a:rPr>
              <a:t> Na, </a:t>
            </a:r>
            <a:r>
              <a:rPr lang="en-US" altLang="zh-CN" sz="1400" dirty="0" err="1">
                <a:ea typeface="宋体" pitchFamily="2" charset="-122"/>
              </a:rPr>
              <a:t>Hyoungchul</a:t>
            </a:r>
            <a:r>
              <a:rPr lang="en-US" altLang="zh-CN" sz="1400" dirty="0">
                <a:ea typeface="宋体" pitchFamily="2" charset="-122"/>
              </a:rPr>
              <a:t> </a:t>
            </a:r>
            <a:r>
              <a:rPr lang="en-US" altLang="zh-CN" sz="1400" dirty="0" err="1">
                <a:ea typeface="宋体" pitchFamily="2" charset="-122"/>
              </a:rPr>
              <a:t>Bae</a:t>
            </a:r>
            <a:r>
              <a:rPr lang="en-US" altLang="zh-CN" sz="1400" dirty="0">
                <a:ea typeface="宋体" pitchFamily="2" charset="-122"/>
              </a:rPr>
              <a:t>, </a:t>
            </a:r>
            <a:r>
              <a:rPr lang="en-US" altLang="zh-CN" sz="1400" dirty="0" err="1">
                <a:ea typeface="宋体" pitchFamily="2" charset="-122"/>
              </a:rPr>
              <a:t>Taejin</a:t>
            </a:r>
            <a:r>
              <a:rPr lang="en-US" altLang="zh-CN" sz="1400" dirty="0">
                <a:ea typeface="宋体" pitchFamily="2" charset="-122"/>
              </a:rPr>
              <a:t> Kim, </a:t>
            </a:r>
            <a:r>
              <a:rPr lang="en-US" altLang="zh-CN" sz="1400" dirty="0" err="1">
                <a:ea typeface="宋体" pitchFamily="2" charset="-122"/>
              </a:rPr>
              <a:t>Yunseong</a:t>
            </a:r>
            <a:r>
              <a:rPr lang="en-US" altLang="zh-CN" sz="1400" dirty="0">
                <a:ea typeface="宋体" pitchFamily="2" charset="-122"/>
              </a:rPr>
              <a:t> Lee, </a:t>
            </a:r>
            <a:r>
              <a:rPr lang="en-US" altLang="zh-CN" sz="1400" dirty="0" err="1">
                <a:ea typeface="宋体" pitchFamily="2" charset="-122"/>
              </a:rPr>
              <a:t>Juho</a:t>
            </a:r>
            <a:r>
              <a:rPr lang="en-US" altLang="zh-CN" sz="1400" dirty="0">
                <a:ea typeface="宋体" pitchFamily="2" charset="-122"/>
              </a:rPr>
              <a:t> Lee, </a:t>
            </a:r>
            <a:r>
              <a:rPr lang="en-US" altLang="zh-CN" sz="1400" dirty="0" err="1">
                <a:ea typeface="宋体" pitchFamily="2" charset="-122"/>
              </a:rPr>
              <a:t>Zeynep</a:t>
            </a:r>
            <a:r>
              <a:rPr lang="en-US" altLang="zh-CN" sz="1400" dirty="0">
                <a:ea typeface="宋体" pitchFamily="2" charset="-122"/>
              </a:rPr>
              <a:t> </a:t>
            </a:r>
            <a:r>
              <a:rPr lang="en-US" altLang="zh-CN" sz="1400" dirty="0" err="1">
                <a:ea typeface="宋体" pitchFamily="2" charset="-122"/>
              </a:rPr>
              <a:t>Vatandas</a:t>
            </a:r>
            <a:r>
              <a:rPr lang="en-US" altLang="zh-CN" sz="1400" dirty="0">
                <a:ea typeface="宋体" pitchFamily="2" charset="-122"/>
              </a:rPr>
              <a:t>, </a:t>
            </a:r>
            <a:r>
              <a:rPr lang="en-US" altLang="zh-CN" sz="1400" dirty="0" err="1">
                <a:ea typeface="宋体" pitchFamily="2" charset="-122"/>
              </a:rPr>
              <a:t>Hyunsoo</a:t>
            </a:r>
            <a:r>
              <a:rPr lang="en-US" altLang="zh-CN" sz="1400" dirty="0">
                <a:ea typeface="宋体" pitchFamily="2" charset="-122"/>
              </a:rPr>
              <a:t> Kwon, </a:t>
            </a:r>
            <a:r>
              <a:rPr lang="en-US" altLang="zh-CN" sz="1400" dirty="0" err="1">
                <a:ea typeface="宋体" pitchFamily="2" charset="-122"/>
              </a:rPr>
              <a:t>Changhee</a:t>
            </a:r>
            <a:r>
              <a:rPr lang="en-US" altLang="zh-CN" sz="1400" dirty="0">
                <a:ea typeface="宋体" pitchFamily="2" charset="-122"/>
              </a:rPr>
              <a:t> Han, </a:t>
            </a:r>
            <a:r>
              <a:rPr lang="en-US" altLang="zh-CN" sz="1400" dirty="0" err="1">
                <a:ea typeface="宋体" pitchFamily="2" charset="-122"/>
              </a:rPr>
              <a:t>Sungrae</a:t>
            </a:r>
            <a:r>
              <a:rPr lang="en-US" altLang="zh-CN" sz="1400" dirty="0">
                <a:ea typeface="宋体" pitchFamily="2" charset="-122"/>
              </a:rPr>
              <a:t> </a:t>
            </a:r>
            <a:r>
              <a:rPr lang="en-US" altLang="zh-CN" sz="1400" dirty="0" smtClean="0">
                <a:ea typeface="宋体" pitchFamily="2" charset="-122"/>
              </a:rPr>
              <a:t>Cho, and </a:t>
            </a:r>
            <a:r>
              <a:rPr lang="en-US" altLang="zh-CN" sz="1400" dirty="0" err="1">
                <a:ea typeface="宋体" pitchFamily="2" charset="-122"/>
              </a:rPr>
              <a:t>Junbeom</a:t>
            </a:r>
            <a:r>
              <a:rPr lang="en-US" altLang="zh-CN" sz="1400" dirty="0">
                <a:ea typeface="宋体" pitchFamily="2" charset="-122"/>
              </a:rPr>
              <a:t> </a:t>
            </a:r>
            <a:r>
              <a:rPr lang="en-US" altLang="zh-CN" sz="1400" dirty="0" err="1" smtClean="0">
                <a:ea typeface="宋体" pitchFamily="2" charset="-122"/>
              </a:rPr>
              <a:t>Hur</a:t>
            </a:r>
            <a:r>
              <a:rPr lang="en-US" altLang="zh-CN" sz="1400" dirty="0" smtClean="0">
                <a:ea typeface="宋体" pitchFamily="2" charset="-122"/>
              </a:rPr>
              <a:t>] </a:t>
            </a:r>
          </a:p>
          <a:p>
            <a:pPr>
              <a:defRPr/>
            </a:pPr>
            <a:r>
              <a:rPr lang="en-US" altLang="zh-CN" sz="1400" dirty="0" smtClean="0">
                <a:ea typeface="宋体" pitchFamily="2" charset="-122"/>
              </a:rPr>
              <a:t>Company [Chung-</a:t>
            </a:r>
            <a:r>
              <a:rPr lang="en-US" altLang="zh-CN" sz="1400" dirty="0" err="1" smtClean="0">
                <a:ea typeface="宋体" pitchFamily="2" charset="-122"/>
              </a:rPr>
              <a:t>Ang</a:t>
            </a:r>
            <a:r>
              <a:rPr lang="en-US" altLang="zh-CN" sz="1400" dirty="0" smtClean="0">
                <a:ea typeface="宋体" pitchFamily="2" charset="-122"/>
              </a:rPr>
              <a:t> University, Korea]</a:t>
            </a:r>
            <a:endParaRPr lang="en-US" altLang="zh-CN" sz="1400" dirty="0">
              <a:ea typeface="宋体" pitchFamily="2" charset="-122"/>
            </a:endParaRPr>
          </a:p>
          <a:p>
            <a:pPr>
              <a:defRPr/>
            </a:pPr>
            <a:r>
              <a:rPr lang="en-US" altLang="zh-CN" sz="1400" dirty="0" smtClean="0">
                <a:ea typeface="宋体" pitchFamily="2" charset="-122"/>
              </a:rPr>
              <a:t>E-Mail:[jsyu@uclab.re.kr, wsna@uclab.re.kr, hcbae@uclab.re.kr, tjkim@uclab.re.kr, yslee@uclab.re.kr, jhlee@uclab.re.kr, zvatandas@uclab.re.kr, </a:t>
            </a:r>
            <a:r>
              <a:rPr lang="en-US" altLang="ko-KR" sz="1400" dirty="0" smtClean="0"/>
              <a:t>khs910504@hanmail.net, manjungs@gmail.com, </a:t>
            </a:r>
            <a:r>
              <a:rPr lang="en-US" altLang="zh-CN" sz="1400" dirty="0" smtClean="0">
                <a:ea typeface="宋体" pitchFamily="2" charset="-122"/>
              </a:rPr>
              <a:t>srcho@cau.ac.kr</a:t>
            </a:r>
            <a:r>
              <a:rPr lang="en-US" altLang="zh-CN" sz="1400" dirty="0">
                <a:ea typeface="宋体" pitchFamily="2" charset="-122"/>
              </a:rPr>
              <a:t>, jbhur@cau.ac.kr</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Re:</a:t>
            </a:r>
            <a:r>
              <a:rPr lang="en-US" altLang="zh-CN" sz="1400" dirty="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is the original </a:t>
            </a:r>
            <a:r>
              <a:rPr lang="en-US" altLang="ja-JP" sz="1400" dirty="0" smtClean="0">
                <a:ea typeface="ＭＳ Ｐゴシック" pitchFamily="50" charset="-128"/>
              </a:rPr>
              <a:t>document</a:t>
            </a:r>
            <a:r>
              <a:rPr lang="en-US" altLang="zh-CN" sz="1400" dirty="0" smtClean="0">
                <a:ea typeface="宋体" pitchFamily="2" charset="-122"/>
              </a:rPr>
              <a:t>]</a:t>
            </a:r>
            <a:r>
              <a:rPr lang="en-US" altLang="zh-CN" sz="1600" dirty="0">
                <a:ea typeface="宋体" pitchFamily="2" charset="-122"/>
              </a:rPr>
              <a:t>	</a:t>
            </a:r>
          </a:p>
          <a:p>
            <a:pPr>
              <a:spcBef>
                <a:spcPts val="600"/>
              </a:spcBef>
              <a:spcAft>
                <a:spcPts val="600"/>
              </a:spcAft>
              <a:defRPr/>
            </a:pPr>
            <a:r>
              <a:rPr lang="en-US" altLang="zh-CN" sz="1400" b="1" dirty="0">
                <a:ea typeface="宋体" pitchFamily="2" charset="-122"/>
              </a:rPr>
              <a:t>Abstract</a:t>
            </a:r>
            <a:r>
              <a:rPr lang="en-US" altLang="zh-CN" sz="1400" b="1" dirty="0" smtClean="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documents </a:t>
            </a:r>
            <a:r>
              <a:rPr lang="en-US" altLang="ja-JP" sz="1400" dirty="0" smtClean="0">
                <a:ea typeface="ＭＳ Ｐゴシック" pitchFamily="50" charset="-128"/>
              </a:rPr>
              <a:t>include simulation result of </a:t>
            </a:r>
            <a:r>
              <a:rPr lang="en-US" altLang="zh-CN" sz="1400" dirty="0" smtClean="0">
                <a:ea typeface="宋体" pitchFamily="2" charset="-122"/>
              </a:rPr>
              <a:t>multi-hop multicast protocol for </a:t>
            </a:r>
            <a:r>
              <a:rPr lang="en-US" altLang="zh-CN" sz="1400" dirty="0">
                <a:ea typeface="宋体" pitchFamily="2" charset="-122"/>
              </a:rPr>
              <a:t>IEEE 802.15.8]</a:t>
            </a:r>
          </a:p>
          <a:p>
            <a:pPr>
              <a:spcBef>
                <a:spcPts val="600"/>
              </a:spcBef>
              <a:spcAft>
                <a:spcPts val="600"/>
              </a:spcAft>
              <a:defRPr/>
            </a:pPr>
            <a:r>
              <a:rPr lang="en-US" altLang="zh-CN" sz="1400" b="1" dirty="0">
                <a:ea typeface="宋体" pitchFamily="2" charset="-122"/>
              </a:rPr>
              <a:t>Purpose</a:t>
            </a:r>
            <a:r>
              <a:rPr lang="en-US" altLang="zh-CN" sz="1400" b="1" dirty="0" smtClean="0">
                <a:ea typeface="宋体" pitchFamily="2" charset="-122"/>
              </a:rPr>
              <a:t>: </a:t>
            </a:r>
            <a:r>
              <a:rPr lang="en-US" altLang="zh-CN" sz="1400" dirty="0" smtClean="0">
                <a:ea typeface="宋体" pitchFamily="2" charset="-122"/>
              </a:rPr>
              <a:t>[</a:t>
            </a:r>
            <a:r>
              <a:rPr lang="en-US" altLang="ja-JP" sz="1400" dirty="0">
                <a:ea typeface="ＭＳ Ｐゴシック" pitchFamily="50" charset="-128"/>
              </a:rPr>
              <a:t>To provide materials for discussion in 802.15.8 TG</a:t>
            </a:r>
            <a:r>
              <a:rPr lang="en-US" altLang="zh-CN" sz="1400" dirty="0" smtClean="0">
                <a:ea typeface="宋体" pitchFamily="2" charset="-122"/>
              </a:rPr>
              <a:t>]</a:t>
            </a:r>
            <a:endParaRPr lang="en-US" altLang="zh-CN" sz="1400" dirty="0">
              <a:ea typeface="宋体" pitchFamily="2" charset="-122"/>
            </a:endParaRPr>
          </a:p>
          <a:p>
            <a:pPr>
              <a:defRPr/>
            </a:pPr>
            <a:r>
              <a:rPr lang="en-US" altLang="zh-CN" sz="1400" b="1" dirty="0" smtClean="0">
                <a:ea typeface="宋体" pitchFamily="2" charset="-122"/>
              </a:rPr>
              <a:t>Notice: </a:t>
            </a:r>
            <a:r>
              <a:rPr lang="en-US" altLang="zh-CN" sz="1400" dirty="0" smtClean="0">
                <a:ea typeface="宋体" pitchFamily="2" charset="-122"/>
              </a:rPr>
              <a:t>This </a:t>
            </a:r>
            <a:r>
              <a:rPr lang="en-US" altLang="zh-CN" sz="1400" dirty="0">
                <a:ea typeface="宋体" pitchFamily="2" charset="-122"/>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400" b="1" dirty="0" smtClean="0">
                <a:ea typeface="宋体" pitchFamily="2" charset="-122"/>
              </a:rPr>
              <a:t>Release: </a:t>
            </a:r>
            <a:r>
              <a:rPr lang="en-US" altLang="zh-CN" sz="1400" dirty="0" smtClean="0">
                <a:ea typeface="宋体" pitchFamily="2" charset="-122"/>
              </a:rPr>
              <a:t>The </a:t>
            </a:r>
            <a:r>
              <a:rPr lang="en-US" altLang="zh-CN" sz="1400" dirty="0">
                <a:ea typeface="宋体" pitchFamily="2" charset="-122"/>
              </a:rPr>
              <a:t>contributor acknowledges and accepts that this contribution becomes the property of IEEE and may be made publicly available by P802.15</a:t>
            </a:r>
            <a:r>
              <a:rPr lang="en-US" altLang="zh-CN" sz="1400" dirty="0" smtClean="0">
                <a:ea typeface="宋体" pitchFamily="2" charset="-122"/>
              </a:rPr>
              <a:t>.</a:t>
            </a:r>
            <a:endParaRPr lang="en-US" altLang="zh-CN" sz="1400" dirty="0">
              <a:ea typeface="宋体" pitchFamily="2" charset="-122"/>
            </a:endParaRPr>
          </a:p>
        </p:txBody>
      </p:sp>
    </p:spTree>
    <p:extLst>
      <p:ext uri="{BB962C8B-B14F-4D97-AF65-F5344CB8AC3E}">
        <p14:creationId xmlns:p14="http://schemas.microsoft.com/office/powerpoint/2010/main" val="3240616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Block ACK Mechanism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dirty="0" smtClean="0"/>
              <a:t>Slide </a:t>
            </a:r>
            <a:fld id="{663B2C6A-A10B-4153-9678-0E313D0C0BBD}" type="slidenum">
              <a:rPr lang="en-US" altLang="ko-KR" smtClean="0"/>
              <a:pPr>
                <a:defRPr/>
              </a:pPr>
              <a:t>10</a:t>
            </a:fld>
            <a:endParaRPr lang="en-US" altLang="ko-KR" dirty="0"/>
          </a:p>
        </p:txBody>
      </p:sp>
      <p:sp>
        <p:nvSpPr>
          <p:cNvPr id="49" name="타원 48"/>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1</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0" name="타원 49"/>
          <p:cNvSpPr/>
          <p:nvPr/>
        </p:nvSpPr>
        <p:spPr bwMode="auto">
          <a:xfrm>
            <a:off x="403194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3</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1" name="타원 50"/>
          <p:cNvSpPr/>
          <p:nvPr/>
        </p:nvSpPr>
        <p:spPr bwMode="auto">
          <a:xfrm>
            <a:off x="7253622"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5</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52" name="직선 연결선 51"/>
          <p:cNvCxnSpPr>
            <a:stCxn id="50" idx="6"/>
            <a:endCxn id="51" idx="2"/>
          </p:cNvCxnSpPr>
          <p:nvPr/>
        </p:nvCxnSpPr>
        <p:spPr bwMode="auto">
          <a:xfrm>
            <a:off x="5112060"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3" name="직선 연결선 52"/>
          <p:cNvCxnSpPr>
            <a:stCxn id="49" idx="6"/>
            <a:endCxn id="50" idx="2"/>
          </p:cNvCxnSpPr>
          <p:nvPr/>
        </p:nvCxnSpPr>
        <p:spPr bwMode="auto">
          <a:xfrm>
            <a:off x="1890378"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4" name="직선 연결선 53"/>
          <p:cNvCxnSpPr/>
          <p:nvPr/>
        </p:nvCxnSpPr>
        <p:spPr bwMode="auto">
          <a:xfrm>
            <a:off x="1350318" y="2277272"/>
            <a:ext cx="0" cy="4103856"/>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5" name="직선 연결선 54"/>
          <p:cNvCxnSpPr>
            <a:stCxn id="51" idx="4"/>
          </p:cNvCxnSpPr>
          <p:nvPr/>
        </p:nvCxnSpPr>
        <p:spPr bwMode="auto">
          <a:xfrm>
            <a:off x="7793682" y="2277272"/>
            <a:ext cx="0" cy="4103856"/>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6" name="직선 연결선 55"/>
          <p:cNvCxnSpPr/>
          <p:nvPr/>
        </p:nvCxnSpPr>
        <p:spPr bwMode="auto">
          <a:xfrm>
            <a:off x="4572000" y="2277272"/>
            <a:ext cx="0" cy="4104056"/>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57" name="타원 56"/>
          <p:cNvSpPr/>
          <p:nvPr/>
        </p:nvSpPr>
        <p:spPr bwMode="auto">
          <a:xfrm>
            <a:off x="241176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2</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8" name="타원 57"/>
          <p:cNvSpPr/>
          <p:nvPr/>
        </p:nvSpPr>
        <p:spPr bwMode="auto">
          <a:xfrm>
            <a:off x="565212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4</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59" name="직선 연결선 58"/>
          <p:cNvCxnSpPr/>
          <p:nvPr/>
        </p:nvCxnSpPr>
        <p:spPr bwMode="auto">
          <a:xfrm>
            <a:off x="2951820" y="2286397"/>
            <a:ext cx="0" cy="4094731"/>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67" name="직선 연결선 66"/>
          <p:cNvCxnSpPr/>
          <p:nvPr/>
        </p:nvCxnSpPr>
        <p:spPr bwMode="auto">
          <a:xfrm>
            <a:off x="6192180" y="2286397"/>
            <a:ext cx="0" cy="4094931"/>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68" name="직사각형 67"/>
          <p:cNvSpPr/>
          <p:nvPr/>
        </p:nvSpPr>
        <p:spPr bwMode="auto">
          <a:xfrm>
            <a:off x="611560" y="1520988"/>
            <a:ext cx="3096344" cy="936104"/>
          </a:xfrm>
          <a:prstGeom prst="rect">
            <a:avLst/>
          </a:prstGeom>
          <a:noFill/>
          <a:ln w="19050" cap="flat" cmpd="sng" algn="ctr">
            <a:solidFill>
              <a:srgbClr val="0066FF"/>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71" name="직사각형 70"/>
          <p:cNvSpPr/>
          <p:nvPr/>
        </p:nvSpPr>
        <p:spPr bwMode="auto">
          <a:xfrm>
            <a:off x="5436096" y="1511105"/>
            <a:ext cx="3096344" cy="936104"/>
          </a:xfrm>
          <a:prstGeom prst="rect">
            <a:avLst/>
          </a:prstGeom>
          <a:noFill/>
          <a:ln w="19050" cap="flat" cmpd="sng" algn="ctr">
            <a:solidFill>
              <a:srgbClr val="0066FF"/>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cxnSp>
        <p:nvCxnSpPr>
          <p:cNvPr id="72" name="직선 화살표 연결선 71"/>
          <p:cNvCxnSpPr/>
          <p:nvPr/>
        </p:nvCxnSpPr>
        <p:spPr bwMode="auto">
          <a:xfrm>
            <a:off x="2951820" y="2744053"/>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73" name="직선 화살표 연결선 72"/>
          <p:cNvCxnSpPr/>
          <p:nvPr/>
        </p:nvCxnSpPr>
        <p:spPr bwMode="auto">
          <a:xfrm>
            <a:off x="4565805" y="2744053"/>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4" name="직선 화살표 연결선 73"/>
          <p:cNvCxnSpPr/>
          <p:nvPr/>
        </p:nvCxnSpPr>
        <p:spPr bwMode="auto">
          <a:xfrm>
            <a:off x="4565805" y="2744053"/>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5" name="직선 화살표 연결선 74"/>
          <p:cNvCxnSpPr/>
          <p:nvPr/>
        </p:nvCxnSpPr>
        <p:spPr bwMode="auto">
          <a:xfrm flipH="1">
            <a:off x="1350318" y="2744053"/>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6" name="TextBox 75"/>
          <p:cNvSpPr txBox="1"/>
          <p:nvPr/>
        </p:nvSpPr>
        <p:spPr>
          <a:xfrm>
            <a:off x="3583252" y="2420888"/>
            <a:ext cx="1992853" cy="323165"/>
          </a:xfrm>
          <a:prstGeom prst="rect">
            <a:avLst/>
          </a:prstGeom>
          <a:noFill/>
        </p:spPr>
        <p:txBody>
          <a:bodyPr wrap="none" rtlCol="0">
            <a:spAutoFit/>
          </a:bodyPr>
          <a:lstStyle/>
          <a:p>
            <a:pPr algn="ctr"/>
            <a:r>
              <a:rPr lang="en-US" altLang="ko-KR" sz="1500" dirty="0" smtClean="0">
                <a:latin typeface="+mj-lt"/>
              </a:rPr>
              <a:t>Send Multicast Data #1</a:t>
            </a:r>
            <a:endParaRPr lang="ko-KR" altLang="en-US" sz="1500" dirty="0">
              <a:latin typeface="+mj-lt"/>
            </a:endParaRPr>
          </a:p>
        </p:txBody>
      </p:sp>
      <p:cxnSp>
        <p:nvCxnSpPr>
          <p:cNvPr id="77" name="직선 화살표 연결선 76"/>
          <p:cNvCxnSpPr/>
          <p:nvPr/>
        </p:nvCxnSpPr>
        <p:spPr bwMode="auto">
          <a:xfrm>
            <a:off x="1350318" y="3032085"/>
            <a:ext cx="3229360"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8" name="직선 화살표 연결선 77"/>
          <p:cNvCxnSpPr/>
          <p:nvPr/>
        </p:nvCxnSpPr>
        <p:spPr bwMode="auto">
          <a:xfrm>
            <a:off x="2950383" y="3320117"/>
            <a:ext cx="1629295"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9" name="곱셈 기호 78"/>
          <p:cNvSpPr/>
          <p:nvPr/>
        </p:nvSpPr>
        <p:spPr bwMode="auto">
          <a:xfrm>
            <a:off x="6661956" y="2420888"/>
            <a:ext cx="576064" cy="576064"/>
          </a:xfrm>
          <a:prstGeom prst="mathMultiply">
            <a:avLst>
              <a:gd name="adj1" fmla="val 11945"/>
            </a:avLst>
          </a:prstGeom>
          <a:solidFill>
            <a:schemeClr val="accent2"/>
          </a:solidFill>
          <a:ln>
            <a:solidFill>
              <a:schemeClr val="tx1"/>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rgbClr val="FF0000"/>
              </a:solidFill>
              <a:effectLst/>
              <a:latin typeface="Arial" charset="0"/>
              <a:ea typeface="굴림" pitchFamily="50" charset="-127"/>
            </a:endParaRPr>
          </a:p>
        </p:txBody>
      </p:sp>
      <p:sp>
        <p:nvSpPr>
          <p:cNvPr id="80" name="TextBox 79"/>
          <p:cNvSpPr txBox="1"/>
          <p:nvPr/>
        </p:nvSpPr>
        <p:spPr>
          <a:xfrm>
            <a:off x="1442466" y="2708920"/>
            <a:ext cx="1414746" cy="323165"/>
          </a:xfrm>
          <a:prstGeom prst="rect">
            <a:avLst/>
          </a:prstGeom>
          <a:noFill/>
        </p:spPr>
        <p:txBody>
          <a:bodyPr wrap="none" rtlCol="0">
            <a:spAutoFit/>
          </a:bodyPr>
          <a:lstStyle/>
          <a:p>
            <a:r>
              <a:rPr lang="en-US" altLang="ko-KR" sz="1500" dirty="0" smtClean="0">
                <a:solidFill>
                  <a:srgbClr val="C00000"/>
                </a:solidFill>
                <a:latin typeface="+mj-lt"/>
              </a:rPr>
              <a:t>#1 Block  ACK</a:t>
            </a:r>
            <a:endParaRPr lang="ko-KR" altLang="en-US" sz="1500" dirty="0">
              <a:solidFill>
                <a:srgbClr val="C00000"/>
              </a:solidFill>
              <a:latin typeface="+mj-lt"/>
            </a:endParaRPr>
          </a:p>
        </p:txBody>
      </p:sp>
      <p:sp>
        <p:nvSpPr>
          <p:cNvPr id="81" name="TextBox 80"/>
          <p:cNvSpPr txBox="1"/>
          <p:nvPr/>
        </p:nvSpPr>
        <p:spPr>
          <a:xfrm>
            <a:off x="3070365" y="3032085"/>
            <a:ext cx="1361848" cy="323165"/>
          </a:xfrm>
          <a:prstGeom prst="rect">
            <a:avLst/>
          </a:prstGeom>
          <a:noFill/>
        </p:spPr>
        <p:txBody>
          <a:bodyPr wrap="none" rtlCol="0">
            <a:spAutoFit/>
          </a:bodyPr>
          <a:lstStyle/>
          <a:p>
            <a:r>
              <a:rPr lang="en-US" altLang="ko-KR" sz="1500" dirty="0" smtClean="0">
                <a:solidFill>
                  <a:srgbClr val="C00000"/>
                </a:solidFill>
                <a:latin typeface="+mj-lt"/>
              </a:rPr>
              <a:t>#1 Block ACK</a:t>
            </a:r>
            <a:endParaRPr lang="ko-KR" altLang="en-US" sz="1500" dirty="0">
              <a:solidFill>
                <a:srgbClr val="C00000"/>
              </a:solidFill>
              <a:latin typeface="+mj-lt"/>
            </a:endParaRPr>
          </a:p>
        </p:txBody>
      </p:sp>
      <p:cxnSp>
        <p:nvCxnSpPr>
          <p:cNvPr id="82" name="직선 화살표 연결선 81"/>
          <p:cNvCxnSpPr/>
          <p:nvPr/>
        </p:nvCxnSpPr>
        <p:spPr bwMode="auto">
          <a:xfrm>
            <a:off x="2933142" y="3680157"/>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83" name="직선 화살표 연결선 82"/>
          <p:cNvCxnSpPr/>
          <p:nvPr/>
        </p:nvCxnSpPr>
        <p:spPr bwMode="auto">
          <a:xfrm>
            <a:off x="4547127" y="3680157"/>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84" name="직선 화살표 연결선 83"/>
          <p:cNvCxnSpPr/>
          <p:nvPr/>
        </p:nvCxnSpPr>
        <p:spPr bwMode="auto">
          <a:xfrm>
            <a:off x="4547127" y="3680157"/>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85" name="직선 화살표 연결선 84"/>
          <p:cNvCxnSpPr/>
          <p:nvPr/>
        </p:nvCxnSpPr>
        <p:spPr bwMode="auto">
          <a:xfrm flipH="1">
            <a:off x="1331640" y="3680157"/>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86" name="TextBox 85"/>
          <p:cNvSpPr txBox="1"/>
          <p:nvPr/>
        </p:nvSpPr>
        <p:spPr>
          <a:xfrm>
            <a:off x="3564574" y="3392125"/>
            <a:ext cx="1992853" cy="323165"/>
          </a:xfrm>
          <a:prstGeom prst="rect">
            <a:avLst/>
          </a:prstGeom>
          <a:noFill/>
        </p:spPr>
        <p:txBody>
          <a:bodyPr wrap="none" rtlCol="0">
            <a:spAutoFit/>
          </a:bodyPr>
          <a:lstStyle/>
          <a:p>
            <a:pPr algn="ctr"/>
            <a:r>
              <a:rPr lang="en-US" altLang="ko-KR" sz="1500" dirty="0" smtClean="0">
                <a:latin typeface="+mj-lt"/>
              </a:rPr>
              <a:t>Send Multicast Data #2</a:t>
            </a:r>
            <a:endParaRPr lang="ko-KR" altLang="en-US" sz="1500" dirty="0">
              <a:latin typeface="+mj-lt"/>
            </a:endParaRPr>
          </a:p>
        </p:txBody>
      </p:sp>
      <p:cxnSp>
        <p:nvCxnSpPr>
          <p:cNvPr id="87" name="직선 화살표 연결선 86"/>
          <p:cNvCxnSpPr/>
          <p:nvPr/>
        </p:nvCxnSpPr>
        <p:spPr bwMode="auto">
          <a:xfrm>
            <a:off x="4573969" y="4005064"/>
            <a:ext cx="1629295"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88" name="TextBox 87"/>
          <p:cNvSpPr txBox="1"/>
          <p:nvPr/>
        </p:nvSpPr>
        <p:spPr>
          <a:xfrm>
            <a:off x="4601043" y="3717032"/>
            <a:ext cx="1616725" cy="323165"/>
          </a:xfrm>
          <a:prstGeom prst="rect">
            <a:avLst/>
          </a:prstGeom>
          <a:noFill/>
        </p:spPr>
        <p:txBody>
          <a:bodyPr wrap="none" rtlCol="0">
            <a:spAutoFit/>
          </a:bodyPr>
          <a:lstStyle/>
          <a:p>
            <a:r>
              <a:rPr lang="en-US" altLang="ko-KR" sz="1500" dirty="0" smtClean="0">
                <a:solidFill>
                  <a:srgbClr val="C00000"/>
                </a:solidFill>
                <a:latin typeface="+mj-lt"/>
              </a:rPr>
              <a:t>#1, #2 Block ACK</a:t>
            </a:r>
            <a:endParaRPr lang="ko-KR" altLang="en-US" sz="1500" dirty="0">
              <a:solidFill>
                <a:srgbClr val="C00000"/>
              </a:solidFill>
              <a:latin typeface="+mj-lt"/>
            </a:endParaRPr>
          </a:p>
        </p:txBody>
      </p:sp>
      <p:cxnSp>
        <p:nvCxnSpPr>
          <p:cNvPr id="89" name="직선 화살표 연결선 88"/>
          <p:cNvCxnSpPr/>
          <p:nvPr/>
        </p:nvCxnSpPr>
        <p:spPr bwMode="auto">
          <a:xfrm>
            <a:off x="4547127" y="4626745"/>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90" name="직선 화살표 연결선 89"/>
          <p:cNvCxnSpPr/>
          <p:nvPr/>
        </p:nvCxnSpPr>
        <p:spPr bwMode="auto">
          <a:xfrm flipH="1">
            <a:off x="1331640" y="4626745"/>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91" name="TextBox 90"/>
          <p:cNvSpPr txBox="1"/>
          <p:nvPr/>
        </p:nvSpPr>
        <p:spPr>
          <a:xfrm>
            <a:off x="3231371" y="4257963"/>
            <a:ext cx="2449710" cy="323165"/>
          </a:xfrm>
          <a:prstGeom prst="rect">
            <a:avLst/>
          </a:prstGeom>
          <a:noFill/>
        </p:spPr>
        <p:txBody>
          <a:bodyPr wrap="none" rtlCol="0">
            <a:spAutoFit/>
          </a:bodyPr>
          <a:lstStyle/>
          <a:p>
            <a:pPr algn="ctr"/>
            <a:r>
              <a:rPr lang="en-US" altLang="ko-KR" sz="1500" dirty="0" smtClean="0">
                <a:latin typeface="+mj-lt"/>
              </a:rPr>
              <a:t>Retransmit Multicast Data #1</a:t>
            </a:r>
            <a:endParaRPr lang="ko-KR" altLang="en-US" sz="1500" dirty="0">
              <a:latin typeface="+mj-lt"/>
            </a:endParaRPr>
          </a:p>
        </p:txBody>
      </p:sp>
      <p:cxnSp>
        <p:nvCxnSpPr>
          <p:cNvPr id="92" name="직선 화살표 연결선 91"/>
          <p:cNvCxnSpPr/>
          <p:nvPr/>
        </p:nvCxnSpPr>
        <p:spPr bwMode="auto">
          <a:xfrm>
            <a:off x="2942667" y="4618003"/>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93" name="직선 화살표 연결선 92"/>
          <p:cNvCxnSpPr/>
          <p:nvPr/>
        </p:nvCxnSpPr>
        <p:spPr bwMode="auto">
          <a:xfrm>
            <a:off x="4556652" y="4618003"/>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94" name="직선 화살표 연결선 93"/>
          <p:cNvCxnSpPr/>
          <p:nvPr/>
        </p:nvCxnSpPr>
        <p:spPr bwMode="auto">
          <a:xfrm>
            <a:off x="4572000" y="4906035"/>
            <a:ext cx="3230797"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95" name="TextBox 94"/>
          <p:cNvSpPr txBox="1"/>
          <p:nvPr/>
        </p:nvSpPr>
        <p:spPr>
          <a:xfrm>
            <a:off x="6312007" y="4618003"/>
            <a:ext cx="1361848" cy="323165"/>
          </a:xfrm>
          <a:prstGeom prst="rect">
            <a:avLst/>
          </a:prstGeom>
          <a:noFill/>
        </p:spPr>
        <p:txBody>
          <a:bodyPr wrap="none" rtlCol="0">
            <a:spAutoFit/>
          </a:bodyPr>
          <a:lstStyle/>
          <a:p>
            <a:r>
              <a:rPr lang="en-US" altLang="ko-KR" sz="1500" dirty="0" smtClean="0">
                <a:solidFill>
                  <a:srgbClr val="C00000"/>
                </a:solidFill>
                <a:latin typeface="+mj-lt"/>
              </a:rPr>
              <a:t>#1 Block ACK</a:t>
            </a:r>
            <a:endParaRPr lang="ko-KR" altLang="en-US" sz="1500" dirty="0">
              <a:solidFill>
                <a:srgbClr val="C00000"/>
              </a:solidFill>
              <a:latin typeface="+mj-lt"/>
            </a:endParaRPr>
          </a:p>
        </p:txBody>
      </p:sp>
      <p:sp>
        <p:nvSpPr>
          <p:cNvPr id="96" name="TextBox 95"/>
          <p:cNvSpPr txBox="1"/>
          <p:nvPr/>
        </p:nvSpPr>
        <p:spPr>
          <a:xfrm>
            <a:off x="1350318" y="1241696"/>
            <a:ext cx="1789849" cy="323165"/>
          </a:xfrm>
          <a:prstGeom prst="rect">
            <a:avLst/>
          </a:prstGeom>
          <a:noFill/>
        </p:spPr>
        <p:txBody>
          <a:bodyPr wrap="none" rtlCol="0">
            <a:spAutoFit/>
          </a:bodyPr>
          <a:lstStyle/>
          <a:p>
            <a:r>
              <a:rPr lang="en-US" altLang="ko-KR" sz="1500" dirty="0" smtClean="0">
                <a:solidFill>
                  <a:srgbClr val="0070C0"/>
                </a:solidFill>
                <a:latin typeface="+mj-lt"/>
              </a:rPr>
              <a:t>Block ACK Group1</a:t>
            </a:r>
            <a:endParaRPr lang="ko-KR" altLang="en-US" sz="1500" dirty="0">
              <a:solidFill>
                <a:srgbClr val="0070C0"/>
              </a:solidFill>
              <a:latin typeface="+mj-lt"/>
            </a:endParaRPr>
          </a:p>
        </p:txBody>
      </p:sp>
      <p:sp>
        <p:nvSpPr>
          <p:cNvPr id="97" name="TextBox 96"/>
          <p:cNvSpPr txBox="1"/>
          <p:nvPr/>
        </p:nvSpPr>
        <p:spPr>
          <a:xfrm>
            <a:off x="6161065" y="1232513"/>
            <a:ext cx="1789849" cy="323165"/>
          </a:xfrm>
          <a:prstGeom prst="rect">
            <a:avLst/>
          </a:prstGeom>
          <a:noFill/>
        </p:spPr>
        <p:txBody>
          <a:bodyPr wrap="none" rtlCol="0">
            <a:spAutoFit/>
          </a:bodyPr>
          <a:lstStyle/>
          <a:p>
            <a:r>
              <a:rPr lang="en-US" altLang="ko-KR" sz="1500" dirty="0" smtClean="0">
                <a:solidFill>
                  <a:srgbClr val="0070C0"/>
                </a:solidFill>
                <a:latin typeface="+mj-lt"/>
              </a:rPr>
              <a:t>Block ACK Group2</a:t>
            </a:r>
            <a:endParaRPr lang="ko-KR" altLang="en-US" sz="1500" dirty="0">
              <a:solidFill>
                <a:srgbClr val="0070C0"/>
              </a:solidFill>
              <a:latin typeface="+mj-lt"/>
            </a:endParaRPr>
          </a:p>
        </p:txBody>
      </p:sp>
      <p:cxnSp>
        <p:nvCxnSpPr>
          <p:cNvPr id="98" name="직선 화살표 연결선 97"/>
          <p:cNvCxnSpPr/>
          <p:nvPr/>
        </p:nvCxnSpPr>
        <p:spPr bwMode="auto">
          <a:xfrm>
            <a:off x="4573969" y="4257963"/>
            <a:ext cx="3219713"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99" name="TextBox 98"/>
          <p:cNvSpPr txBox="1"/>
          <p:nvPr/>
        </p:nvSpPr>
        <p:spPr>
          <a:xfrm>
            <a:off x="6287512" y="3969931"/>
            <a:ext cx="1673332" cy="323165"/>
          </a:xfrm>
          <a:prstGeom prst="rect">
            <a:avLst/>
          </a:prstGeom>
          <a:noFill/>
        </p:spPr>
        <p:txBody>
          <a:bodyPr wrap="square" rtlCol="0">
            <a:spAutoFit/>
          </a:bodyPr>
          <a:lstStyle/>
          <a:p>
            <a:r>
              <a:rPr lang="en-US" altLang="ko-KR" sz="1500" dirty="0" smtClean="0">
                <a:solidFill>
                  <a:srgbClr val="C00000"/>
                </a:solidFill>
                <a:latin typeface="+mj-lt"/>
              </a:rPr>
              <a:t>#2 Block ACK</a:t>
            </a:r>
            <a:endParaRPr lang="ko-KR" altLang="en-US" sz="1500" dirty="0">
              <a:solidFill>
                <a:srgbClr val="C00000"/>
              </a:solidFill>
              <a:latin typeface="+mj-lt"/>
            </a:endParaRPr>
          </a:p>
        </p:txBody>
      </p:sp>
      <p:cxnSp>
        <p:nvCxnSpPr>
          <p:cNvPr id="46" name="직선 화살표 연결선 45"/>
          <p:cNvCxnSpPr/>
          <p:nvPr/>
        </p:nvCxnSpPr>
        <p:spPr bwMode="auto">
          <a:xfrm flipH="1">
            <a:off x="1331640" y="5370538"/>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47" name="TextBox 46"/>
          <p:cNvSpPr txBox="1"/>
          <p:nvPr/>
        </p:nvSpPr>
        <p:spPr>
          <a:xfrm>
            <a:off x="3106056" y="5001756"/>
            <a:ext cx="2700355" cy="323165"/>
          </a:xfrm>
          <a:prstGeom prst="rect">
            <a:avLst/>
          </a:prstGeom>
          <a:noFill/>
        </p:spPr>
        <p:txBody>
          <a:bodyPr wrap="none" rtlCol="0">
            <a:spAutoFit/>
          </a:bodyPr>
          <a:lstStyle/>
          <a:p>
            <a:pPr algn="ctr"/>
            <a:r>
              <a:rPr lang="en-US" altLang="ko-KR" sz="1500" dirty="0" smtClean="0">
                <a:latin typeface="+mj-lt"/>
              </a:rPr>
              <a:t>Send Request Block ACK for #2</a:t>
            </a:r>
            <a:endParaRPr lang="ko-KR" altLang="en-US" sz="1500" dirty="0">
              <a:latin typeface="+mj-lt"/>
            </a:endParaRPr>
          </a:p>
        </p:txBody>
      </p:sp>
      <p:cxnSp>
        <p:nvCxnSpPr>
          <p:cNvPr id="48" name="직선 화살표 연결선 47"/>
          <p:cNvCxnSpPr/>
          <p:nvPr/>
        </p:nvCxnSpPr>
        <p:spPr bwMode="auto">
          <a:xfrm>
            <a:off x="2942667" y="5361796"/>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60" name="직선 화살표 연결선 59"/>
          <p:cNvCxnSpPr/>
          <p:nvPr/>
        </p:nvCxnSpPr>
        <p:spPr bwMode="auto">
          <a:xfrm>
            <a:off x="1350318" y="5674371"/>
            <a:ext cx="3229360"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61" name="직선 화살표 연결선 60"/>
          <p:cNvCxnSpPr/>
          <p:nvPr/>
        </p:nvCxnSpPr>
        <p:spPr bwMode="auto">
          <a:xfrm>
            <a:off x="2950383" y="5962403"/>
            <a:ext cx="1629295"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62" name="TextBox 61"/>
          <p:cNvSpPr txBox="1"/>
          <p:nvPr/>
        </p:nvSpPr>
        <p:spPr>
          <a:xfrm>
            <a:off x="1449938" y="5351206"/>
            <a:ext cx="1414746" cy="323165"/>
          </a:xfrm>
          <a:prstGeom prst="rect">
            <a:avLst/>
          </a:prstGeom>
          <a:noFill/>
        </p:spPr>
        <p:txBody>
          <a:bodyPr wrap="none" rtlCol="0">
            <a:spAutoFit/>
          </a:bodyPr>
          <a:lstStyle/>
          <a:p>
            <a:r>
              <a:rPr lang="en-US" altLang="ko-KR" sz="1500" dirty="0" smtClean="0">
                <a:solidFill>
                  <a:srgbClr val="C00000"/>
                </a:solidFill>
                <a:latin typeface="+mj-lt"/>
              </a:rPr>
              <a:t>#2 Block  ACK</a:t>
            </a:r>
            <a:endParaRPr lang="ko-KR" altLang="en-US" sz="1500" dirty="0">
              <a:solidFill>
                <a:srgbClr val="C00000"/>
              </a:solidFill>
              <a:latin typeface="+mj-lt"/>
            </a:endParaRPr>
          </a:p>
        </p:txBody>
      </p:sp>
      <p:sp>
        <p:nvSpPr>
          <p:cNvPr id="63" name="TextBox 62"/>
          <p:cNvSpPr txBox="1"/>
          <p:nvPr/>
        </p:nvSpPr>
        <p:spPr>
          <a:xfrm>
            <a:off x="3068735" y="5674371"/>
            <a:ext cx="1361848" cy="323165"/>
          </a:xfrm>
          <a:prstGeom prst="rect">
            <a:avLst/>
          </a:prstGeom>
          <a:noFill/>
        </p:spPr>
        <p:txBody>
          <a:bodyPr wrap="none" rtlCol="0">
            <a:spAutoFit/>
          </a:bodyPr>
          <a:lstStyle/>
          <a:p>
            <a:r>
              <a:rPr lang="en-US" altLang="ko-KR" sz="1500" dirty="0" smtClean="0">
                <a:solidFill>
                  <a:srgbClr val="C00000"/>
                </a:solidFill>
                <a:latin typeface="+mj-lt"/>
              </a:rPr>
              <a:t>#2 Block ACK</a:t>
            </a:r>
            <a:endParaRPr lang="ko-KR" altLang="en-US" sz="1500" dirty="0">
              <a:solidFill>
                <a:srgbClr val="C00000"/>
              </a:solidFill>
              <a:latin typeface="+mj-lt"/>
            </a:endParaRPr>
          </a:p>
        </p:txBody>
      </p:sp>
      <p:cxnSp>
        <p:nvCxnSpPr>
          <p:cNvPr id="64" name="직선 화살표 연결선 63"/>
          <p:cNvCxnSpPr/>
          <p:nvPr/>
        </p:nvCxnSpPr>
        <p:spPr bwMode="auto">
          <a:xfrm>
            <a:off x="1350318" y="6378655"/>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3359526" y="6055490"/>
            <a:ext cx="2346540" cy="323165"/>
          </a:xfrm>
          <a:prstGeom prst="rect">
            <a:avLst/>
          </a:prstGeom>
          <a:noFill/>
        </p:spPr>
        <p:txBody>
          <a:bodyPr wrap="none" rtlCol="0">
            <a:spAutoFit/>
          </a:bodyPr>
          <a:lstStyle/>
          <a:p>
            <a:r>
              <a:rPr lang="en-US" altLang="ko-KR" sz="1500" dirty="0" smtClean="0">
                <a:solidFill>
                  <a:srgbClr val="0070C0"/>
                </a:solidFill>
                <a:latin typeface="+mj-lt"/>
              </a:rPr>
              <a:t>Reliable Transmit Complete</a:t>
            </a:r>
            <a:endParaRPr lang="ko-KR" altLang="en-US" sz="1500" dirty="0">
              <a:solidFill>
                <a:srgbClr val="0070C0"/>
              </a:solidFill>
              <a:latin typeface="+mj-lt"/>
            </a:endParaRPr>
          </a:p>
        </p:txBody>
      </p:sp>
    </p:spTree>
    <p:extLst>
      <p:ext uri="{BB962C8B-B14F-4D97-AF65-F5344CB8AC3E}">
        <p14:creationId xmlns:p14="http://schemas.microsoft.com/office/powerpoint/2010/main" val="1903088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ea typeface="굴림" charset="-127"/>
              </a:rPr>
              <a:t>Pre-ACK</a:t>
            </a:r>
            <a:endParaRPr lang="ko-KR" altLang="en-US" dirty="0"/>
          </a:p>
        </p:txBody>
      </p:sp>
      <p:sp>
        <p:nvSpPr>
          <p:cNvPr id="3" name="내용 개체 틀 2"/>
          <p:cNvSpPr>
            <a:spLocks noGrp="1"/>
          </p:cNvSpPr>
          <p:nvPr>
            <p:ph idx="1"/>
          </p:nvPr>
        </p:nvSpPr>
        <p:spPr/>
        <p:txBody>
          <a:bodyPr/>
          <a:lstStyle/>
          <a:p>
            <a:pPr marL="342000" lvl="1">
              <a:buFont typeface="Arial" panose="020B0604020202020204" pitchFamily="34" charset="0"/>
              <a:buChar char="•"/>
            </a:pPr>
            <a:r>
              <a:rPr lang="en-US" altLang="ko-KR" sz="1800" dirty="0" smtClean="0">
                <a:latin typeface="+mj-lt"/>
                <a:ea typeface="+mj-ea"/>
              </a:rPr>
              <a:t>If a PD </a:t>
            </a:r>
            <a:r>
              <a:rPr lang="en-US" altLang="ko-KR" sz="1800" b="1" u="sng" dirty="0" smtClean="0">
                <a:latin typeface="+mj-lt"/>
                <a:ea typeface="+mj-ea"/>
              </a:rPr>
              <a:t>overhears a data sent by transmitter </a:t>
            </a:r>
            <a:r>
              <a:rPr lang="en-US" altLang="ko-KR" sz="1800" dirty="0" smtClean="0">
                <a:latin typeface="+mj-lt"/>
                <a:ea typeface="+mj-ea"/>
              </a:rPr>
              <a:t>and </a:t>
            </a:r>
            <a:r>
              <a:rPr lang="en-US" altLang="ko-KR" sz="1800" b="1" u="sng" dirty="0" smtClean="0">
                <a:latin typeface="+mj-lt"/>
                <a:ea typeface="+mj-ea"/>
              </a:rPr>
              <a:t>it does not have the transmitter’s ID in its neighboring table</a:t>
            </a:r>
            <a:r>
              <a:rPr lang="en-US" altLang="ko-KR" sz="1800" dirty="0" smtClean="0">
                <a:latin typeface="+mj-lt"/>
                <a:ea typeface="+mj-ea"/>
              </a:rPr>
              <a:t>, the PD </a:t>
            </a:r>
            <a:r>
              <a:rPr lang="en-US" altLang="ko-KR" sz="1800" b="1" u="sng" dirty="0" smtClean="0">
                <a:latin typeface="+mj-lt"/>
                <a:ea typeface="+mj-ea"/>
              </a:rPr>
              <a:t>sends pre-ACK to the PDs in the neighboring table</a:t>
            </a:r>
            <a:r>
              <a:rPr lang="en-US" altLang="ko-KR" sz="1800" dirty="0" smtClean="0">
                <a:latin typeface="+mj-lt"/>
                <a:ea typeface="+mj-ea"/>
              </a:rPr>
              <a:t>.</a:t>
            </a:r>
          </a:p>
          <a:p>
            <a:pPr lvl="1"/>
            <a:r>
              <a:rPr lang="en-US" altLang="ko-KR" sz="1800" dirty="0" smtClean="0">
                <a:latin typeface="+mj-lt"/>
                <a:ea typeface="+mj-ea"/>
              </a:rPr>
              <a:t>Pre-ACK includes </a:t>
            </a:r>
          </a:p>
          <a:p>
            <a:pPr lvl="2"/>
            <a:r>
              <a:rPr lang="en-US" altLang="ko-KR" sz="1600" dirty="0" smtClean="0">
                <a:latin typeface="+mj-lt"/>
                <a:ea typeface="+mj-ea"/>
              </a:rPr>
              <a:t>Originator Address of Data</a:t>
            </a:r>
          </a:p>
          <a:p>
            <a:pPr lvl="2"/>
            <a:r>
              <a:rPr lang="en-US" altLang="ko-KR" sz="1600" dirty="0" smtClean="0">
                <a:latin typeface="+mj-lt"/>
                <a:ea typeface="+mj-ea"/>
              </a:rPr>
              <a:t>Sequence Number of Data</a:t>
            </a:r>
          </a:p>
          <a:p>
            <a:pPr lvl="2"/>
            <a:r>
              <a:rPr lang="en-US" altLang="ko-KR" sz="1600" dirty="0" smtClean="0">
                <a:latin typeface="+mj-lt"/>
                <a:ea typeface="+mj-ea"/>
              </a:rPr>
              <a:t>Address of Receivers</a:t>
            </a:r>
          </a:p>
          <a:p>
            <a:pPr marL="342000" lvl="1">
              <a:buFont typeface="Arial" panose="020B0604020202020204" pitchFamily="34" charset="0"/>
              <a:buChar char="•"/>
            </a:pPr>
            <a:r>
              <a:rPr lang="en-US" altLang="ko-KR" sz="1800" dirty="0" smtClean="0">
                <a:latin typeface="+mj-lt"/>
                <a:ea typeface="+mj-ea"/>
              </a:rPr>
              <a:t>If a PD receives pre-ACK, </a:t>
            </a:r>
            <a:r>
              <a:rPr lang="en-US" altLang="ko-KR" sz="1800" b="1" dirty="0" smtClean="0">
                <a:latin typeface="+mj-lt"/>
                <a:ea typeface="+mj-ea"/>
              </a:rPr>
              <a:t>it creates an ACK table</a:t>
            </a:r>
            <a:r>
              <a:rPr lang="en-US" altLang="ko-KR" sz="1800" dirty="0" smtClean="0">
                <a:latin typeface="+mj-lt"/>
                <a:ea typeface="+mj-ea"/>
              </a:rPr>
              <a:t>.</a:t>
            </a:r>
          </a:p>
          <a:p>
            <a:pPr marL="342000" lvl="1">
              <a:buFont typeface="Arial" panose="020B0604020202020204" pitchFamily="34" charset="0"/>
              <a:buChar char="•"/>
            </a:pPr>
            <a:r>
              <a:rPr lang="en-US" altLang="ko-KR" sz="1800" dirty="0" smtClean="0">
                <a:latin typeface="+mj-lt"/>
                <a:ea typeface="+mj-ea"/>
              </a:rPr>
              <a:t>If </a:t>
            </a:r>
            <a:r>
              <a:rPr lang="en-US" altLang="ko-KR" sz="1800" b="1" dirty="0" smtClean="0">
                <a:latin typeface="+mj-lt"/>
                <a:ea typeface="+mj-ea"/>
              </a:rPr>
              <a:t>all receivers in the ACK table are acknowledged</a:t>
            </a:r>
            <a:r>
              <a:rPr lang="en-US" altLang="ko-KR" sz="1800" dirty="0" smtClean="0">
                <a:latin typeface="+mj-lt"/>
                <a:ea typeface="+mj-ea"/>
              </a:rPr>
              <a:t>, </a:t>
            </a:r>
            <a:r>
              <a:rPr lang="en-US" altLang="ko-KR" sz="1800" b="1" dirty="0" smtClean="0">
                <a:latin typeface="+mj-lt"/>
                <a:ea typeface="+mj-ea"/>
              </a:rPr>
              <a:t>the PD does not forward the data </a:t>
            </a:r>
            <a:r>
              <a:rPr lang="en-US" altLang="ko-KR" sz="1800" dirty="0" smtClean="0">
                <a:latin typeface="+mj-lt"/>
                <a:ea typeface="+mj-ea"/>
              </a:rPr>
              <a:t>to reduce the number of unnecessary transmission.</a:t>
            </a:r>
            <a:endParaRPr lang="en-US" altLang="ko-KR" sz="2000" dirty="0" smtClean="0">
              <a:latin typeface="+mj-lt"/>
              <a:ea typeface="+mj-ea"/>
            </a:endParaRPr>
          </a:p>
        </p:txBody>
      </p:sp>
      <p:sp>
        <p:nvSpPr>
          <p:cNvPr id="4" name="슬라이드 번호 개체 틀 3"/>
          <p:cNvSpPr>
            <a:spLocks noGrp="1"/>
          </p:cNvSpPr>
          <p:nvPr>
            <p:ph type="sldNum" sz="quarter" idx="10"/>
          </p:nvPr>
        </p:nvSpPr>
        <p:spPr/>
        <p:txBody>
          <a:bodyPr/>
          <a:lstStyle/>
          <a:p>
            <a:pPr>
              <a:defRPr/>
            </a:pPr>
            <a:r>
              <a:rPr lang="en-US" altLang="ko-KR" dirty="0" smtClean="0"/>
              <a:t>Slide </a:t>
            </a:r>
            <a:fld id="{663B2C6A-A10B-4153-9678-0E313D0C0BBD}" type="slidenum">
              <a:rPr lang="en-US" altLang="ko-KR" smtClean="0"/>
              <a:pPr>
                <a:defRPr/>
              </a:pPr>
              <a:t>11</a:t>
            </a:fld>
            <a:endParaRPr lang="en-US" altLang="ko-KR" dirty="0"/>
          </a:p>
        </p:txBody>
      </p:sp>
    </p:spTree>
    <p:extLst>
      <p:ext uri="{BB962C8B-B14F-4D97-AF65-F5344CB8AC3E}">
        <p14:creationId xmlns:p14="http://schemas.microsoft.com/office/powerpoint/2010/main" val="139023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Pre-ACK Mechanism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dirty="0" smtClean="0"/>
              <a:t>Slide </a:t>
            </a:r>
            <a:fld id="{663B2C6A-A10B-4153-9678-0E313D0C0BBD}" type="slidenum">
              <a:rPr lang="en-US" altLang="ko-KR" smtClean="0"/>
              <a:pPr>
                <a:defRPr/>
              </a:pPr>
              <a:t>12</a:t>
            </a:fld>
            <a:endParaRPr lang="en-US" altLang="ko-KR" dirty="0"/>
          </a:p>
        </p:txBody>
      </p:sp>
      <p:sp>
        <p:nvSpPr>
          <p:cNvPr id="49" name="타원 48"/>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1</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0" name="타원 49"/>
          <p:cNvSpPr/>
          <p:nvPr/>
        </p:nvSpPr>
        <p:spPr bwMode="auto">
          <a:xfrm>
            <a:off x="403194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3</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1" name="타원 50"/>
          <p:cNvSpPr/>
          <p:nvPr/>
        </p:nvSpPr>
        <p:spPr bwMode="auto">
          <a:xfrm>
            <a:off x="7253622"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5</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52" name="직선 연결선 51"/>
          <p:cNvCxnSpPr>
            <a:stCxn id="50" idx="6"/>
            <a:endCxn id="51" idx="2"/>
          </p:cNvCxnSpPr>
          <p:nvPr/>
        </p:nvCxnSpPr>
        <p:spPr bwMode="auto">
          <a:xfrm>
            <a:off x="5112060"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3" name="직선 연결선 52"/>
          <p:cNvCxnSpPr>
            <a:stCxn id="49" idx="6"/>
            <a:endCxn id="50" idx="2"/>
          </p:cNvCxnSpPr>
          <p:nvPr/>
        </p:nvCxnSpPr>
        <p:spPr bwMode="auto">
          <a:xfrm>
            <a:off x="1890378"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4" name="직선 연결선 53"/>
          <p:cNvCxnSpPr/>
          <p:nvPr/>
        </p:nvCxnSpPr>
        <p:spPr bwMode="auto">
          <a:xfrm>
            <a:off x="1350318" y="2277272"/>
            <a:ext cx="0" cy="345598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5" name="직선 연결선 54"/>
          <p:cNvCxnSpPr>
            <a:stCxn id="51" idx="4"/>
          </p:cNvCxnSpPr>
          <p:nvPr/>
        </p:nvCxnSpPr>
        <p:spPr bwMode="auto">
          <a:xfrm>
            <a:off x="7793682" y="2277272"/>
            <a:ext cx="0" cy="345598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6" name="직선 연결선 55"/>
          <p:cNvCxnSpPr/>
          <p:nvPr/>
        </p:nvCxnSpPr>
        <p:spPr bwMode="auto">
          <a:xfrm>
            <a:off x="4572000" y="2277272"/>
            <a:ext cx="0" cy="345598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57" name="타원 56"/>
          <p:cNvSpPr/>
          <p:nvPr/>
        </p:nvSpPr>
        <p:spPr bwMode="auto">
          <a:xfrm>
            <a:off x="241176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2</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8" name="타원 57"/>
          <p:cNvSpPr/>
          <p:nvPr/>
        </p:nvSpPr>
        <p:spPr bwMode="auto">
          <a:xfrm>
            <a:off x="565212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4</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59" name="직선 연결선 58"/>
          <p:cNvCxnSpPr/>
          <p:nvPr/>
        </p:nvCxnSpPr>
        <p:spPr bwMode="auto">
          <a:xfrm>
            <a:off x="2951820" y="2286397"/>
            <a:ext cx="0" cy="3446859"/>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67" name="직선 연결선 66"/>
          <p:cNvCxnSpPr/>
          <p:nvPr/>
        </p:nvCxnSpPr>
        <p:spPr bwMode="auto">
          <a:xfrm>
            <a:off x="6192180" y="2286397"/>
            <a:ext cx="0" cy="3446859"/>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72" name="직선 화살표 연결선 71"/>
          <p:cNvCxnSpPr/>
          <p:nvPr/>
        </p:nvCxnSpPr>
        <p:spPr bwMode="auto">
          <a:xfrm>
            <a:off x="2951820" y="2744053"/>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73" name="직선 화살표 연결선 72"/>
          <p:cNvCxnSpPr/>
          <p:nvPr/>
        </p:nvCxnSpPr>
        <p:spPr bwMode="auto">
          <a:xfrm>
            <a:off x="4565805" y="2744053"/>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6" name="TextBox 75"/>
          <p:cNvSpPr txBox="1"/>
          <p:nvPr/>
        </p:nvSpPr>
        <p:spPr>
          <a:xfrm>
            <a:off x="3713142" y="2420888"/>
            <a:ext cx="1752403" cy="323165"/>
          </a:xfrm>
          <a:prstGeom prst="rect">
            <a:avLst/>
          </a:prstGeom>
          <a:noFill/>
        </p:spPr>
        <p:txBody>
          <a:bodyPr wrap="none" rtlCol="0">
            <a:spAutoFit/>
          </a:bodyPr>
          <a:lstStyle/>
          <a:p>
            <a:pPr algn="ctr"/>
            <a:r>
              <a:rPr lang="en-US" altLang="ko-KR" sz="1500" dirty="0" smtClean="0">
                <a:latin typeface="+mj-lt"/>
              </a:rPr>
              <a:t>Send Multicast Data</a:t>
            </a:r>
            <a:endParaRPr lang="ko-KR" altLang="en-US" sz="1500" dirty="0">
              <a:latin typeface="+mj-lt"/>
            </a:endParaRPr>
          </a:p>
        </p:txBody>
      </p:sp>
      <p:cxnSp>
        <p:nvCxnSpPr>
          <p:cNvPr id="77" name="직선 화살표 연결선 76"/>
          <p:cNvCxnSpPr/>
          <p:nvPr/>
        </p:nvCxnSpPr>
        <p:spPr bwMode="auto">
          <a:xfrm>
            <a:off x="1350318" y="3323600"/>
            <a:ext cx="1592349"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8" name="직선 화살표 연결선 77"/>
          <p:cNvCxnSpPr/>
          <p:nvPr/>
        </p:nvCxnSpPr>
        <p:spPr bwMode="auto">
          <a:xfrm>
            <a:off x="2950383" y="3068960"/>
            <a:ext cx="1629295"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80" name="TextBox 79"/>
          <p:cNvSpPr txBox="1"/>
          <p:nvPr/>
        </p:nvSpPr>
        <p:spPr>
          <a:xfrm>
            <a:off x="1641023" y="3033827"/>
            <a:ext cx="944489" cy="323165"/>
          </a:xfrm>
          <a:prstGeom prst="rect">
            <a:avLst/>
          </a:prstGeom>
          <a:noFill/>
        </p:spPr>
        <p:txBody>
          <a:bodyPr wrap="none" rtlCol="0">
            <a:spAutoFit/>
          </a:bodyPr>
          <a:lstStyle/>
          <a:p>
            <a:r>
              <a:rPr lang="en-US" altLang="ko-KR" sz="1500" dirty="0" smtClean="0">
                <a:solidFill>
                  <a:srgbClr val="C00000"/>
                </a:solidFill>
                <a:latin typeface="+mj-lt"/>
              </a:rPr>
              <a:t>Pre-ACK</a:t>
            </a:r>
            <a:endParaRPr lang="ko-KR" altLang="en-US" sz="1500" dirty="0">
              <a:solidFill>
                <a:srgbClr val="C00000"/>
              </a:solidFill>
              <a:latin typeface="+mj-lt"/>
            </a:endParaRPr>
          </a:p>
        </p:txBody>
      </p:sp>
      <p:sp>
        <p:nvSpPr>
          <p:cNvPr id="81" name="TextBox 80"/>
          <p:cNvSpPr txBox="1"/>
          <p:nvPr/>
        </p:nvSpPr>
        <p:spPr>
          <a:xfrm>
            <a:off x="3464622" y="2780928"/>
            <a:ext cx="591829" cy="323165"/>
          </a:xfrm>
          <a:prstGeom prst="rect">
            <a:avLst/>
          </a:prstGeom>
          <a:noFill/>
        </p:spPr>
        <p:txBody>
          <a:bodyPr wrap="none" rtlCol="0">
            <a:spAutoFit/>
          </a:bodyPr>
          <a:lstStyle/>
          <a:p>
            <a:r>
              <a:rPr lang="en-US" altLang="ko-KR" sz="1500" dirty="0" smtClean="0">
                <a:solidFill>
                  <a:srgbClr val="C00000"/>
                </a:solidFill>
                <a:latin typeface="+mj-lt"/>
              </a:rPr>
              <a:t>ACK</a:t>
            </a:r>
            <a:endParaRPr lang="ko-KR" altLang="en-US" sz="1500" dirty="0">
              <a:solidFill>
                <a:srgbClr val="C00000"/>
              </a:solidFill>
              <a:latin typeface="+mj-lt"/>
            </a:endParaRPr>
          </a:p>
        </p:txBody>
      </p:sp>
      <p:cxnSp>
        <p:nvCxnSpPr>
          <p:cNvPr id="64" name="직선 화살표 연결선 63"/>
          <p:cNvCxnSpPr/>
          <p:nvPr/>
        </p:nvCxnSpPr>
        <p:spPr bwMode="auto">
          <a:xfrm>
            <a:off x="1350318" y="4832285"/>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3701295" y="4509120"/>
            <a:ext cx="1702710" cy="323165"/>
          </a:xfrm>
          <a:prstGeom prst="rect">
            <a:avLst/>
          </a:prstGeom>
          <a:noFill/>
        </p:spPr>
        <p:txBody>
          <a:bodyPr wrap="none" rtlCol="0">
            <a:spAutoFit/>
          </a:bodyPr>
          <a:lstStyle/>
          <a:p>
            <a:r>
              <a:rPr lang="en-US" altLang="ko-KR" sz="1500" dirty="0" smtClean="0">
                <a:solidFill>
                  <a:srgbClr val="0070C0"/>
                </a:solidFill>
                <a:latin typeface="+mj-lt"/>
              </a:rPr>
              <a:t>Multicast Complete</a:t>
            </a:r>
            <a:endParaRPr lang="ko-KR" altLang="en-US" sz="1500" dirty="0">
              <a:solidFill>
                <a:srgbClr val="0070C0"/>
              </a:solidFill>
              <a:latin typeface="+mj-lt"/>
            </a:endParaRPr>
          </a:p>
        </p:txBody>
      </p:sp>
      <p:cxnSp>
        <p:nvCxnSpPr>
          <p:cNvPr id="70" name="직선 화살표 연결선 69"/>
          <p:cNvCxnSpPr/>
          <p:nvPr/>
        </p:nvCxnSpPr>
        <p:spPr bwMode="auto">
          <a:xfrm flipH="1">
            <a:off x="1350318" y="2744053"/>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100" name="타원 99"/>
          <p:cNvSpPr/>
          <p:nvPr/>
        </p:nvSpPr>
        <p:spPr bwMode="auto">
          <a:xfrm>
            <a:off x="1968320" y="3477918"/>
            <a:ext cx="1964125" cy="718338"/>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36000" tIns="36000" rIns="36000" bIns="360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ea typeface="굴림" pitchFamily="50" charset="-127"/>
              </a:rPr>
              <a:t>Does not forward</a:t>
            </a:r>
            <a:br>
              <a:rPr kumimoji="0" lang="en-US" altLang="ko-KR" sz="1400" b="0" i="0" u="none" strike="noStrike" cap="none" normalizeH="0" baseline="0" dirty="0" smtClean="0">
                <a:ln>
                  <a:noFill/>
                </a:ln>
                <a:solidFill>
                  <a:schemeClr val="tx1"/>
                </a:solidFill>
                <a:effectLst/>
                <a:latin typeface="+mj-lt"/>
                <a:ea typeface="굴림" pitchFamily="50" charset="-127"/>
              </a:rPr>
            </a:br>
            <a:r>
              <a:rPr kumimoji="0" lang="en-US" altLang="ko-KR" sz="1400" b="0" i="0" u="none" strike="noStrike" cap="none" normalizeH="0" baseline="0" dirty="0" smtClean="0">
                <a:ln>
                  <a:noFill/>
                </a:ln>
                <a:solidFill>
                  <a:schemeClr val="tx1"/>
                </a:solidFill>
                <a:effectLst/>
                <a:latin typeface="+mj-lt"/>
                <a:ea typeface="굴림" pitchFamily="50" charset="-127"/>
              </a:rPr>
              <a:t>b</a:t>
            </a:r>
            <a:r>
              <a:rPr lang="en-US" altLang="ko-KR" sz="1400" dirty="0" smtClean="0">
                <a:solidFill>
                  <a:schemeClr val="tx1"/>
                </a:solidFill>
                <a:latin typeface="+mj-lt"/>
                <a:ea typeface="굴림" pitchFamily="50" charset="-127"/>
              </a:rPr>
              <a:t>ecause Pre-ACK</a:t>
            </a:r>
            <a:endParaRPr kumimoji="0" lang="ko-KR" altLang="en-US" sz="1400" b="0" i="0" u="none" strike="noStrike" cap="none" normalizeH="0" baseline="0" dirty="0" smtClean="0">
              <a:ln>
                <a:noFill/>
              </a:ln>
              <a:solidFill>
                <a:schemeClr val="tx1"/>
              </a:solidFill>
              <a:effectLst/>
              <a:latin typeface="+mj-lt"/>
              <a:ea typeface="굴림" pitchFamily="50" charset="-127"/>
            </a:endParaRPr>
          </a:p>
        </p:txBody>
      </p:sp>
      <p:cxnSp>
        <p:nvCxnSpPr>
          <p:cNvPr id="103" name="직선 화살표 연결선 102"/>
          <p:cNvCxnSpPr/>
          <p:nvPr/>
        </p:nvCxnSpPr>
        <p:spPr bwMode="auto">
          <a:xfrm>
            <a:off x="4573969" y="3356992"/>
            <a:ext cx="1629295"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104" name="TextBox 103"/>
          <p:cNvSpPr txBox="1"/>
          <p:nvPr/>
        </p:nvSpPr>
        <p:spPr>
          <a:xfrm>
            <a:off x="5112251" y="3068960"/>
            <a:ext cx="591829" cy="323165"/>
          </a:xfrm>
          <a:prstGeom prst="rect">
            <a:avLst/>
          </a:prstGeom>
          <a:noFill/>
        </p:spPr>
        <p:txBody>
          <a:bodyPr wrap="none" rtlCol="0">
            <a:spAutoFit/>
          </a:bodyPr>
          <a:lstStyle/>
          <a:p>
            <a:r>
              <a:rPr lang="en-US" altLang="ko-KR" sz="1500" dirty="0" smtClean="0">
                <a:solidFill>
                  <a:srgbClr val="C00000"/>
                </a:solidFill>
                <a:latin typeface="+mj-lt"/>
              </a:rPr>
              <a:t>ACK</a:t>
            </a:r>
            <a:endParaRPr lang="ko-KR" altLang="en-US" sz="1500" dirty="0">
              <a:solidFill>
                <a:srgbClr val="C00000"/>
              </a:solidFill>
              <a:latin typeface="+mj-lt"/>
            </a:endParaRPr>
          </a:p>
        </p:txBody>
      </p:sp>
      <p:cxnSp>
        <p:nvCxnSpPr>
          <p:cNvPr id="105" name="직선 화살표 연결선 104"/>
          <p:cNvCxnSpPr/>
          <p:nvPr/>
        </p:nvCxnSpPr>
        <p:spPr bwMode="auto">
          <a:xfrm>
            <a:off x="6203264" y="3789040"/>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106" name="TextBox 105"/>
          <p:cNvSpPr txBox="1"/>
          <p:nvPr/>
        </p:nvSpPr>
        <p:spPr>
          <a:xfrm>
            <a:off x="6378297" y="3523074"/>
            <a:ext cx="1276311" cy="553998"/>
          </a:xfrm>
          <a:prstGeom prst="rect">
            <a:avLst/>
          </a:prstGeom>
          <a:noFill/>
        </p:spPr>
        <p:txBody>
          <a:bodyPr wrap="none" rtlCol="0">
            <a:spAutoFit/>
          </a:bodyPr>
          <a:lstStyle/>
          <a:p>
            <a:pPr algn="ctr"/>
            <a:r>
              <a:rPr lang="en-US" altLang="ko-KR" sz="1500" dirty="0" smtClean="0">
                <a:latin typeface="+mj-lt"/>
              </a:rPr>
              <a:t>Forward</a:t>
            </a:r>
          </a:p>
          <a:p>
            <a:pPr algn="ctr"/>
            <a:r>
              <a:rPr lang="en-US" altLang="ko-KR" sz="1500" dirty="0" smtClean="0">
                <a:latin typeface="+mj-lt"/>
              </a:rPr>
              <a:t>Multicast data</a:t>
            </a:r>
            <a:endParaRPr lang="ko-KR" altLang="en-US" sz="1500" dirty="0">
              <a:latin typeface="+mj-lt"/>
            </a:endParaRPr>
          </a:p>
        </p:txBody>
      </p:sp>
      <p:cxnSp>
        <p:nvCxnSpPr>
          <p:cNvPr id="107" name="직선 화살표 연결선 106"/>
          <p:cNvCxnSpPr/>
          <p:nvPr/>
        </p:nvCxnSpPr>
        <p:spPr bwMode="auto">
          <a:xfrm>
            <a:off x="6156224" y="4292546"/>
            <a:ext cx="1629295"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108" name="TextBox 107"/>
          <p:cNvSpPr txBox="1"/>
          <p:nvPr/>
        </p:nvSpPr>
        <p:spPr>
          <a:xfrm>
            <a:off x="6694506" y="4004514"/>
            <a:ext cx="591829" cy="323165"/>
          </a:xfrm>
          <a:prstGeom prst="rect">
            <a:avLst/>
          </a:prstGeom>
          <a:noFill/>
        </p:spPr>
        <p:txBody>
          <a:bodyPr wrap="none" rtlCol="0">
            <a:spAutoFit/>
          </a:bodyPr>
          <a:lstStyle/>
          <a:p>
            <a:r>
              <a:rPr lang="en-US" altLang="ko-KR" sz="1500" dirty="0" smtClean="0">
                <a:solidFill>
                  <a:srgbClr val="C00000"/>
                </a:solidFill>
                <a:latin typeface="+mj-lt"/>
              </a:rPr>
              <a:t>ACK</a:t>
            </a:r>
            <a:endParaRPr lang="ko-KR" altLang="en-US" sz="1500" dirty="0">
              <a:solidFill>
                <a:srgbClr val="C00000"/>
              </a:solidFill>
              <a:latin typeface="+mj-lt"/>
            </a:endParaRPr>
          </a:p>
        </p:txBody>
      </p:sp>
    </p:spTree>
    <p:extLst>
      <p:ext uri="{BB962C8B-B14F-4D97-AF65-F5344CB8AC3E}">
        <p14:creationId xmlns:p14="http://schemas.microsoft.com/office/powerpoint/2010/main" val="26288963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ctrTitle"/>
          </p:nvPr>
        </p:nvSpPr>
        <p:spPr/>
        <p:txBody>
          <a:bodyPr/>
          <a:lstStyle/>
          <a:p>
            <a:r>
              <a:rPr lang="en-US" altLang="ko-KR" sz="4000" b="1" dirty="0" smtClean="0"/>
              <a:t>Multi-hop Multicasting </a:t>
            </a:r>
            <a:br>
              <a:rPr lang="en-US" altLang="ko-KR" sz="4000" b="1" dirty="0" smtClean="0"/>
            </a:br>
            <a:r>
              <a:rPr lang="en-US" altLang="ko-KR" sz="4000" b="1" dirty="0" smtClean="0"/>
              <a:t>Simulation Results</a:t>
            </a:r>
            <a:endParaRPr lang="ko-KR" altLang="en-US" sz="4000" b="1"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13</a:t>
            </a:fld>
            <a:endParaRPr lang="en-US" altLang="ko-KR"/>
          </a:p>
        </p:txBody>
      </p:sp>
    </p:spTree>
    <p:extLst>
      <p:ext uri="{BB962C8B-B14F-4D97-AF65-F5344CB8AC3E}">
        <p14:creationId xmlns:p14="http://schemas.microsoft.com/office/powerpoint/2010/main" val="35415034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14</a:t>
            </a:fld>
            <a:endParaRPr lang="en-US" altLang="ko-KR"/>
          </a:p>
        </p:txBody>
      </p:sp>
      <p:graphicFrame>
        <p:nvGraphicFramePr>
          <p:cNvPr id="5" name="표 4"/>
          <p:cNvGraphicFramePr>
            <a:graphicFrameLocks noGrp="1"/>
          </p:cNvGraphicFramePr>
          <p:nvPr>
            <p:extLst>
              <p:ext uri="{D42A27DB-BD31-4B8C-83A1-F6EECF244321}">
                <p14:modId xmlns:p14="http://schemas.microsoft.com/office/powerpoint/2010/main" val="2363123551"/>
              </p:ext>
            </p:extLst>
          </p:nvPr>
        </p:nvGraphicFramePr>
        <p:xfrm>
          <a:off x="685800" y="1412776"/>
          <a:ext cx="7990656" cy="4896542"/>
        </p:xfrm>
        <a:graphic>
          <a:graphicData uri="http://schemas.openxmlformats.org/drawingml/2006/table">
            <a:tbl>
              <a:tblPr firstRow="1" bandRow="1">
                <a:tableStyleId>{616DA210-FB5B-4158-B5E0-FEB733F419BA}</a:tableStyleId>
              </a:tblPr>
              <a:tblGrid>
                <a:gridCol w="3310136"/>
                <a:gridCol w="4680520"/>
              </a:tblGrid>
              <a:tr h="427058">
                <a:tc>
                  <a:txBody>
                    <a:bodyPr/>
                    <a:lstStyle/>
                    <a:p>
                      <a:pPr latinLnBrk="1"/>
                      <a:r>
                        <a:rPr lang="en-US" altLang="ko-KR" dirty="0" smtClean="0">
                          <a:latin typeface="+mj-lt"/>
                        </a:rPr>
                        <a:t>Parameter</a:t>
                      </a:r>
                      <a:endParaRPr lang="ko-KR" altLang="en-US" dirty="0">
                        <a:latin typeface="+mj-lt"/>
                      </a:endParaRPr>
                    </a:p>
                  </a:txBody>
                  <a:tcPr/>
                </a:tc>
                <a:tc>
                  <a:txBody>
                    <a:bodyPr/>
                    <a:lstStyle/>
                    <a:p>
                      <a:pPr latinLnBrk="1"/>
                      <a:r>
                        <a:rPr lang="en-US" altLang="ko-KR" dirty="0" smtClean="0">
                          <a:latin typeface="+mj-lt"/>
                        </a:rPr>
                        <a:t>Value</a:t>
                      </a:r>
                      <a:endParaRPr lang="ko-KR" altLang="en-US" dirty="0">
                        <a:latin typeface="+mj-lt"/>
                      </a:endParaRPr>
                    </a:p>
                  </a:txBody>
                  <a:tcPr/>
                </a:tc>
              </a:tr>
              <a:tr h="427058">
                <a:tc>
                  <a:txBody>
                    <a:bodyPr/>
                    <a:lstStyle/>
                    <a:p>
                      <a:pPr latinLnBrk="1"/>
                      <a:r>
                        <a:rPr lang="en-US" altLang="ko-KR" sz="1600" dirty="0" smtClean="0">
                          <a:latin typeface="+mj-lt"/>
                        </a:rPr>
                        <a:t>ACF Frame Size</a:t>
                      </a:r>
                      <a:endParaRPr lang="ko-KR" altLang="en-US" sz="1600" dirty="0">
                        <a:latin typeface="+mj-lt"/>
                      </a:endParaRPr>
                    </a:p>
                  </a:txBody>
                  <a:tcPr/>
                </a:tc>
                <a:tc>
                  <a:txBody>
                    <a:bodyPr/>
                    <a:lstStyle/>
                    <a:p>
                      <a:pPr latinLnBrk="1"/>
                      <a:r>
                        <a:rPr lang="en-US" altLang="ko-KR" sz="1600" dirty="0" smtClean="0">
                          <a:latin typeface="+mj-lt"/>
                        </a:rPr>
                        <a:t>32.75</a:t>
                      </a:r>
                      <a:r>
                        <a:rPr lang="en-US" altLang="ko-KR" sz="1600" baseline="0" dirty="0" smtClean="0">
                          <a:latin typeface="+mj-lt"/>
                        </a:rPr>
                        <a:t> bytes</a:t>
                      </a:r>
                      <a:endParaRPr lang="ko-KR" altLang="en-US" sz="1600" dirty="0">
                        <a:latin typeface="+mj-lt"/>
                      </a:endParaRPr>
                    </a:p>
                  </a:txBody>
                  <a:tcPr/>
                </a:tc>
              </a:tr>
              <a:tr h="427058">
                <a:tc>
                  <a:txBody>
                    <a:bodyPr/>
                    <a:lstStyle/>
                    <a:p>
                      <a:pPr latinLnBrk="1"/>
                      <a:r>
                        <a:rPr lang="en-US" altLang="ko-KR" sz="1600" dirty="0" smtClean="0">
                          <a:latin typeface="+mj-lt"/>
                        </a:rPr>
                        <a:t>MPDU</a:t>
                      </a:r>
                      <a:endParaRPr lang="ko-KR" altLang="en-US" sz="1600" dirty="0">
                        <a:latin typeface="+mj-lt"/>
                      </a:endParaRPr>
                    </a:p>
                  </a:txBody>
                  <a:tcPr/>
                </a:tc>
                <a:tc>
                  <a:txBody>
                    <a:bodyPr/>
                    <a:lstStyle/>
                    <a:p>
                      <a:pPr latinLnBrk="1"/>
                      <a:r>
                        <a:rPr lang="en-US" altLang="ko-KR" sz="1600" dirty="0" smtClean="0">
                          <a:latin typeface="+mj-lt"/>
                        </a:rPr>
                        <a:t>512 bytes</a:t>
                      </a:r>
                      <a:endParaRPr lang="ko-KR" altLang="en-US" sz="1600" dirty="0">
                        <a:latin typeface="+mj-lt"/>
                      </a:endParaRPr>
                    </a:p>
                  </a:txBody>
                  <a:tcPr/>
                </a:tc>
              </a:tr>
              <a:tr h="427058">
                <a:tc>
                  <a:txBody>
                    <a:bodyPr/>
                    <a:lstStyle/>
                    <a:p>
                      <a:pPr latinLnBrk="1"/>
                      <a:r>
                        <a:rPr lang="en-US" altLang="ko-KR" sz="1600" dirty="0" smtClean="0">
                          <a:latin typeface="+mj-lt"/>
                        </a:rPr>
                        <a:t>MGNF Size</a:t>
                      </a:r>
                      <a:endParaRPr lang="ko-KR" altLang="en-US" sz="1600" dirty="0">
                        <a:latin typeface="+mj-lt"/>
                      </a:endParaRPr>
                    </a:p>
                  </a:txBody>
                  <a:tcPr/>
                </a:tc>
                <a:tc>
                  <a:txBody>
                    <a:bodyPr/>
                    <a:lstStyle/>
                    <a:p>
                      <a:pPr latinLnBrk="1"/>
                      <a:r>
                        <a:rPr lang="en-US" altLang="ko-KR" sz="1600" dirty="0" smtClean="0">
                          <a:latin typeface="+mj-lt"/>
                        </a:rPr>
                        <a:t>48</a:t>
                      </a:r>
                      <a:r>
                        <a:rPr lang="en-US" altLang="ko-KR" sz="1600" baseline="0" dirty="0" smtClean="0">
                          <a:latin typeface="+mj-lt"/>
                        </a:rPr>
                        <a:t> bytes</a:t>
                      </a:r>
                      <a:endParaRPr lang="ko-KR" altLang="en-US" sz="1600" dirty="0">
                        <a:latin typeface="+mj-lt"/>
                      </a:endParaRPr>
                    </a:p>
                  </a:txBody>
                  <a:tcPr/>
                </a:tc>
              </a:tr>
              <a:tr h="427058">
                <a:tc>
                  <a:txBody>
                    <a:bodyPr/>
                    <a:lstStyle/>
                    <a:p>
                      <a:pPr latinLnBrk="1"/>
                      <a:r>
                        <a:rPr lang="en-US" altLang="ko-KR" sz="1600" dirty="0" smtClean="0">
                          <a:latin typeface="+mj-lt"/>
                        </a:rPr>
                        <a:t>Data Type</a:t>
                      </a:r>
                      <a:endParaRPr lang="ko-KR" altLang="en-US" sz="1600" dirty="0">
                        <a:latin typeface="+mj-lt"/>
                      </a:endParaRPr>
                    </a:p>
                  </a:txBody>
                  <a:tcPr/>
                </a:tc>
                <a:tc>
                  <a:txBody>
                    <a:bodyPr/>
                    <a:lstStyle/>
                    <a:p>
                      <a:pPr latinLnBrk="1"/>
                      <a:r>
                        <a:rPr lang="en-US" altLang="ko-KR" sz="1600" dirty="0" smtClean="0">
                          <a:latin typeface="+mj-lt"/>
                        </a:rPr>
                        <a:t>Multicast</a:t>
                      </a:r>
                      <a:endParaRPr lang="ko-KR" altLang="en-US" sz="1600" dirty="0">
                        <a:latin typeface="+mj-lt"/>
                      </a:endParaRPr>
                    </a:p>
                  </a:txBody>
                  <a:tcPr/>
                </a:tc>
              </a:tr>
              <a:tr h="427058">
                <a:tc>
                  <a:txBody>
                    <a:bodyPr/>
                    <a:lstStyle/>
                    <a:p>
                      <a:pPr latinLnBrk="1"/>
                      <a:r>
                        <a:rPr lang="en-US" altLang="ko-KR" sz="1600" dirty="0" smtClean="0">
                          <a:latin typeface="+mj-lt"/>
                        </a:rPr>
                        <a:t>Number of Groups</a:t>
                      </a:r>
                      <a:endParaRPr lang="ko-KR" altLang="en-US" sz="1600" dirty="0">
                        <a:latin typeface="+mj-lt"/>
                      </a:endParaRPr>
                    </a:p>
                  </a:txBody>
                  <a:tcPr/>
                </a:tc>
                <a:tc>
                  <a:txBody>
                    <a:bodyPr/>
                    <a:lstStyle/>
                    <a:p>
                      <a:pPr latinLnBrk="1"/>
                      <a:r>
                        <a:rPr lang="en-US" altLang="ko-KR" sz="1600" dirty="0" smtClean="0">
                          <a:latin typeface="+mj-lt"/>
                        </a:rPr>
                        <a:t>1</a:t>
                      </a:r>
                      <a:endParaRPr lang="ko-KR" altLang="en-US" sz="1600" dirty="0">
                        <a:latin typeface="+mj-lt"/>
                      </a:endParaRPr>
                    </a:p>
                  </a:txBody>
                  <a:tcPr/>
                </a:tc>
              </a:tr>
              <a:tr h="666913">
                <a:tc>
                  <a:txBody>
                    <a:bodyPr/>
                    <a:lstStyle/>
                    <a:p>
                      <a:pPr latinLnBrk="1"/>
                      <a:r>
                        <a:rPr lang="en-US" altLang="ko-KR" sz="1600" dirty="0" smtClean="0">
                          <a:latin typeface="+mj-lt"/>
                        </a:rPr>
                        <a:t>Topology Size</a:t>
                      </a:r>
                      <a:endParaRPr lang="ko-KR" altLang="en-US" sz="1600" dirty="0">
                        <a:latin typeface="+mj-lt"/>
                      </a:endParaRPr>
                    </a:p>
                  </a:txBody>
                  <a:tcPr/>
                </a:tc>
                <a:tc>
                  <a:txBody>
                    <a:bodyPr/>
                    <a:lstStyle/>
                    <a:p>
                      <a:pPr latinLnBrk="1"/>
                      <a:r>
                        <a:rPr lang="en-US" altLang="ko-KR" sz="1600" dirty="0" smtClean="0">
                          <a:latin typeface="+mj-lt"/>
                        </a:rPr>
                        <a:t>Scenario</a:t>
                      </a:r>
                      <a:r>
                        <a:rPr lang="en-US" altLang="ko-KR" sz="1600" baseline="0" dirty="0" smtClean="0">
                          <a:latin typeface="+mj-lt"/>
                        </a:rPr>
                        <a:t> 1,2 : 50m x 50m (1-hop scenario)</a:t>
                      </a:r>
                    </a:p>
                    <a:p>
                      <a:pPr latinLnBrk="1"/>
                      <a:r>
                        <a:rPr lang="en-US" altLang="ko-KR" sz="1600" baseline="0" dirty="0" smtClean="0">
                          <a:latin typeface="+mj-lt"/>
                        </a:rPr>
                        <a:t>Scenario 3: 500m x 500m (Multi-hop scenario)</a:t>
                      </a:r>
                      <a:endParaRPr lang="ko-KR" altLang="en-US" sz="1600" dirty="0">
                        <a:latin typeface="+mj-lt"/>
                      </a:endParaRPr>
                    </a:p>
                  </a:txBody>
                  <a:tcPr/>
                </a:tc>
              </a:tr>
              <a:tr h="427058">
                <a:tc>
                  <a:txBody>
                    <a:bodyPr/>
                    <a:lstStyle/>
                    <a:p>
                      <a:pPr latinLnBrk="1"/>
                      <a:r>
                        <a:rPr lang="en-US" altLang="ko-KR" sz="1600" dirty="0" smtClean="0">
                          <a:latin typeface="+mj-lt"/>
                        </a:rPr>
                        <a:t>PHY</a:t>
                      </a:r>
                      <a:endParaRPr lang="ko-KR" altLang="en-US" sz="1600" dirty="0">
                        <a:latin typeface="+mj-lt"/>
                      </a:endParaRPr>
                    </a:p>
                  </a:txBody>
                  <a:tcPr/>
                </a:tc>
                <a:tc>
                  <a:txBody>
                    <a:bodyPr/>
                    <a:lstStyle/>
                    <a:p>
                      <a:pPr latinLnBrk="1"/>
                      <a:r>
                        <a:rPr lang="en-US" altLang="ko-KR" sz="1600" dirty="0" smtClean="0">
                          <a:latin typeface="+mj-lt"/>
                        </a:rPr>
                        <a:t>BPSK (1/2)</a:t>
                      </a:r>
                      <a:r>
                        <a:rPr lang="en-US" altLang="ko-KR" sz="1600" baseline="0" dirty="0" smtClean="0">
                          <a:latin typeface="+mj-lt"/>
                        </a:rPr>
                        <a:t> </a:t>
                      </a:r>
                      <a:endParaRPr lang="ko-KR" altLang="en-US" sz="1600" dirty="0">
                        <a:latin typeface="+mj-lt"/>
                      </a:endParaRPr>
                    </a:p>
                  </a:txBody>
                  <a:tcPr/>
                </a:tc>
              </a:tr>
              <a:tr h="427058">
                <a:tc>
                  <a:txBody>
                    <a:bodyPr/>
                    <a:lstStyle/>
                    <a:p>
                      <a:pPr latinLnBrk="1"/>
                      <a:r>
                        <a:rPr lang="en-US" altLang="ko-KR" sz="1600" dirty="0" smtClean="0">
                          <a:latin typeface="+mj-lt"/>
                        </a:rPr>
                        <a:t>Number</a:t>
                      </a:r>
                      <a:r>
                        <a:rPr lang="en-US" altLang="ko-KR" sz="1600" baseline="0" dirty="0" smtClean="0">
                          <a:latin typeface="+mj-lt"/>
                        </a:rPr>
                        <a:t> of Channels</a:t>
                      </a:r>
                      <a:endParaRPr lang="ko-KR" altLang="en-US" sz="1600" dirty="0">
                        <a:latin typeface="+mj-lt"/>
                      </a:endParaRPr>
                    </a:p>
                  </a:txBody>
                  <a:tcPr/>
                </a:tc>
                <a:tc>
                  <a:txBody>
                    <a:bodyPr/>
                    <a:lstStyle/>
                    <a:p>
                      <a:pPr latinLnBrk="1"/>
                      <a:r>
                        <a:rPr lang="en-US" altLang="ko-KR" sz="1600" dirty="0" smtClean="0">
                          <a:latin typeface="+mj-lt"/>
                        </a:rPr>
                        <a:t>1</a:t>
                      </a:r>
                      <a:endParaRPr lang="ko-KR" altLang="en-US" sz="1600" dirty="0">
                        <a:latin typeface="+mj-lt"/>
                      </a:endParaRPr>
                    </a:p>
                  </a:txBody>
                  <a:tcPr/>
                </a:tc>
              </a:tr>
              <a:tr h="427058">
                <a:tc>
                  <a:txBody>
                    <a:bodyPr/>
                    <a:lstStyle/>
                    <a:p>
                      <a:pPr latinLnBrk="1"/>
                      <a:r>
                        <a:rPr lang="en-US" altLang="ko-KR" sz="1600" dirty="0" smtClean="0">
                          <a:latin typeface="+mj-lt"/>
                        </a:rPr>
                        <a:t>General Parameters</a:t>
                      </a:r>
                      <a:endParaRPr lang="ko-KR" altLang="en-US" sz="1600" dirty="0">
                        <a:latin typeface="+mj-lt"/>
                      </a:endParaRPr>
                    </a:p>
                  </a:txBody>
                  <a:tcPr/>
                </a:tc>
                <a:tc>
                  <a:txBody>
                    <a:bodyPr/>
                    <a:lstStyle/>
                    <a:p>
                      <a:pPr latinLnBrk="1"/>
                      <a:r>
                        <a:rPr lang="en-US" altLang="ko-KR" sz="1600" dirty="0" smtClean="0">
                          <a:latin typeface="+mj-lt"/>
                        </a:rPr>
                        <a:t>TGD Revision 8</a:t>
                      </a:r>
                      <a:endParaRPr lang="ko-KR" altLang="en-US" sz="1600" dirty="0">
                        <a:latin typeface="+mj-lt"/>
                      </a:endParaRPr>
                    </a:p>
                  </a:txBody>
                  <a:tcPr/>
                </a:tc>
              </a:tr>
              <a:tr h="386107">
                <a:tc>
                  <a:txBody>
                    <a:bodyPr/>
                    <a:lstStyle/>
                    <a:p>
                      <a:pPr latinLnBrk="1"/>
                      <a:r>
                        <a:rPr lang="en-US" altLang="ko-KR" sz="1600" dirty="0" smtClean="0">
                          <a:latin typeface="+mj-lt"/>
                        </a:rPr>
                        <a:t>#</a:t>
                      </a:r>
                      <a:r>
                        <a:rPr lang="en-US" altLang="ko-KR" sz="1600" baseline="0" dirty="0" smtClean="0">
                          <a:latin typeface="+mj-lt"/>
                        </a:rPr>
                        <a:t> of Nodes</a:t>
                      </a:r>
                      <a:endParaRPr lang="ko-KR" altLang="en-US" sz="1600" dirty="0">
                        <a:latin typeface="+mj-lt"/>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1~512 </a:t>
                      </a:r>
                      <a:endParaRPr lang="ko-KR" altLang="en-US" sz="1600" dirty="0" smtClean="0">
                        <a:latin typeface="+mj-lt"/>
                      </a:endParaRPr>
                    </a:p>
                  </a:txBody>
                  <a:tcPr/>
                </a:tc>
              </a:tr>
            </a:tbl>
          </a:graphicData>
        </a:graphic>
      </p:graphicFrame>
    </p:spTree>
    <p:extLst>
      <p:ext uri="{BB962C8B-B14F-4D97-AF65-F5344CB8AC3E}">
        <p14:creationId xmlns:p14="http://schemas.microsoft.com/office/powerpoint/2010/main" val="35964129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15</a:t>
            </a:fld>
            <a:endParaRPr lang="en-US" altLang="ko-KR"/>
          </a:p>
        </p:txBody>
      </p:sp>
      <p:graphicFrame>
        <p:nvGraphicFramePr>
          <p:cNvPr id="6" name="표 5"/>
          <p:cNvGraphicFramePr>
            <a:graphicFrameLocks noGrp="1"/>
          </p:cNvGraphicFramePr>
          <p:nvPr>
            <p:extLst>
              <p:ext uri="{D42A27DB-BD31-4B8C-83A1-F6EECF244321}">
                <p14:modId xmlns:p14="http://schemas.microsoft.com/office/powerpoint/2010/main" val="573052363"/>
              </p:ext>
            </p:extLst>
          </p:nvPr>
        </p:nvGraphicFramePr>
        <p:xfrm>
          <a:off x="755576" y="1330816"/>
          <a:ext cx="7848872" cy="5050512"/>
        </p:xfrm>
        <a:graphic>
          <a:graphicData uri="http://schemas.openxmlformats.org/drawingml/2006/table">
            <a:tbl>
              <a:tblPr firstRow="1" bandRow="1">
                <a:tableStyleId>{616DA210-FB5B-4158-B5E0-FEB733F419BA}</a:tableStyleId>
              </a:tblPr>
              <a:tblGrid>
                <a:gridCol w="2880320"/>
                <a:gridCol w="4968552"/>
              </a:tblGrid>
              <a:tr h="362704">
                <a:tc>
                  <a:txBody>
                    <a:bodyPr/>
                    <a:lstStyle/>
                    <a:p>
                      <a:pPr latinLnBrk="1"/>
                      <a:r>
                        <a:rPr lang="en-US" altLang="ko-KR" dirty="0" smtClean="0">
                          <a:latin typeface="+mj-lt"/>
                        </a:rPr>
                        <a:t>Parameter</a:t>
                      </a:r>
                      <a:endParaRPr lang="ko-KR" altLang="en-US" dirty="0">
                        <a:latin typeface="+mj-lt"/>
                      </a:endParaRPr>
                    </a:p>
                  </a:txBody>
                  <a:tcPr/>
                </a:tc>
                <a:tc>
                  <a:txBody>
                    <a:bodyPr/>
                    <a:lstStyle/>
                    <a:p>
                      <a:pPr latinLnBrk="1"/>
                      <a:r>
                        <a:rPr lang="en-US" altLang="ko-KR" dirty="0" smtClean="0">
                          <a:latin typeface="+mj-lt"/>
                        </a:rPr>
                        <a:t>Value</a:t>
                      </a:r>
                      <a:endParaRPr lang="ko-KR" altLang="en-US" dirty="0">
                        <a:latin typeface="+mj-lt"/>
                      </a:endParaRPr>
                    </a:p>
                  </a:txBody>
                  <a:tcPr/>
                </a:tc>
              </a:tr>
              <a:tr h="566415">
                <a:tc>
                  <a:txBody>
                    <a:bodyPr/>
                    <a:lstStyle/>
                    <a:p>
                      <a:pPr latinLnBrk="1"/>
                      <a:r>
                        <a:rPr lang="en-US" altLang="ko-KR" sz="1600" dirty="0" smtClean="0">
                          <a:latin typeface="+mj-lt"/>
                        </a:rPr>
                        <a:t>Data arrival Rate</a:t>
                      </a:r>
                      <a:endParaRPr lang="ko-KR" altLang="en-US" sz="1600" dirty="0">
                        <a:latin typeface="+mj-lt"/>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Scenario 1:</a:t>
                      </a:r>
                      <a:r>
                        <a:rPr lang="en-US" altLang="ko-KR" sz="1600" baseline="0" dirty="0" smtClean="0">
                          <a:latin typeface="+mj-lt"/>
                        </a:rPr>
                        <a:t> </a:t>
                      </a:r>
                      <a:r>
                        <a:rPr lang="en-US" altLang="ko-KR" sz="1600" dirty="0" smtClean="0">
                          <a:latin typeface="+mj-lt"/>
                        </a:rPr>
                        <a:t>Full Buffer</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Scenario</a:t>
                      </a:r>
                      <a:r>
                        <a:rPr lang="en-US" altLang="ko-KR" sz="1600" baseline="0" dirty="0" smtClean="0">
                          <a:latin typeface="+mj-lt"/>
                        </a:rPr>
                        <a:t> 2, 3: 2 Frames/sec per transmitter</a:t>
                      </a:r>
                      <a:endParaRPr lang="ko-KR" altLang="en-US" sz="1600" dirty="0" smtClean="0">
                        <a:latin typeface="+mj-lt"/>
                      </a:endParaRPr>
                    </a:p>
                  </a:txBody>
                  <a:tcPr/>
                </a:tc>
              </a:tr>
              <a:tr h="362704">
                <a:tc>
                  <a:txBody>
                    <a:bodyPr/>
                    <a:lstStyle/>
                    <a:p>
                      <a:pPr latinLnBrk="1"/>
                      <a:r>
                        <a:rPr lang="en-US" altLang="ko-KR" sz="1600" dirty="0" smtClean="0">
                          <a:latin typeface="+mj-lt"/>
                        </a:rPr>
                        <a:t>Mobility</a:t>
                      </a:r>
                      <a:endParaRPr lang="ko-KR" altLang="en-US" sz="1600" dirty="0">
                        <a:latin typeface="+mj-lt"/>
                      </a:endParaRPr>
                    </a:p>
                  </a:txBody>
                  <a:tcPr/>
                </a:tc>
                <a:tc>
                  <a:txBody>
                    <a:bodyPr/>
                    <a:lstStyle/>
                    <a:p>
                      <a:pPr latinLnBrk="1"/>
                      <a:r>
                        <a:rPr lang="en-US" altLang="ko-KR" sz="1600" dirty="0" smtClean="0">
                          <a:latin typeface="+mj-lt"/>
                        </a:rPr>
                        <a:t>Static Mobility</a:t>
                      </a:r>
                      <a:endParaRPr lang="ko-KR" altLang="en-US" sz="1600" dirty="0">
                        <a:latin typeface="+mj-lt"/>
                      </a:endParaRPr>
                    </a:p>
                  </a:txBody>
                  <a:tcPr/>
                </a:tc>
              </a:tr>
              <a:tr h="362704">
                <a:tc>
                  <a:txBody>
                    <a:bodyPr/>
                    <a:lstStyle/>
                    <a:p>
                      <a:pPr latinLnBrk="1"/>
                      <a:r>
                        <a:rPr lang="en-US" altLang="ko-KR" sz="1600" dirty="0" smtClean="0">
                          <a:latin typeface="+mj-lt"/>
                        </a:rPr>
                        <a:t>Drop</a:t>
                      </a:r>
                      <a:endParaRPr lang="ko-KR" altLang="en-US" sz="1600" dirty="0">
                        <a:latin typeface="+mj-lt"/>
                      </a:endParaRPr>
                    </a:p>
                  </a:txBody>
                  <a:tcPr/>
                </a:tc>
                <a:tc>
                  <a:txBody>
                    <a:bodyPr/>
                    <a:lstStyle/>
                    <a:p>
                      <a:pPr latinLnBrk="1"/>
                      <a:r>
                        <a:rPr lang="en-US" altLang="ko-KR" sz="1600" dirty="0" smtClean="0">
                          <a:latin typeface="+mj-lt"/>
                        </a:rPr>
                        <a:t>2-stage Drop </a:t>
                      </a:r>
                      <a:endParaRPr lang="ko-KR" altLang="en-US" sz="1600" dirty="0">
                        <a:latin typeface="+mj-lt"/>
                      </a:endParaRPr>
                    </a:p>
                  </a:txBody>
                  <a:tcPr/>
                </a:tc>
              </a:tr>
              <a:tr h="362704">
                <a:tc>
                  <a:txBody>
                    <a:bodyPr/>
                    <a:lstStyle/>
                    <a:p>
                      <a:pPr latinLnBrk="1"/>
                      <a:r>
                        <a:rPr lang="en-US" altLang="ko-KR" sz="1600" dirty="0" smtClean="0">
                          <a:latin typeface="+mj-lt"/>
                        </a:rPr>
                        <a:t>Data Rate</a:t>
                      </a:r>
                      <a:endParaRPr lang="ko-KR" altLang="en-US" sz="1600" dirty="0">
                        <a:latin typeface="+mj-lt"/>
                      </a:endParaRPr>
                    </a:p>
                  </a:txBody>
                  <a:tcPr/>
                </a:tc>
                <a:tc>
                  <a:txBody>
                    <a:bodyPr/>
                    <a:lstStyle/>
                    <a:p>
                      <a:pPr latinLnBrk="1"/>
                      <a:r>
                        <a:rPr lang="en-US" altLang="ko-KR" sz="1600" dirty="0" smtClean="0">
                          <a:latin typeface="+mj-lt"/>
                        </a:rPr>
                        <a:t>10Mbps</a:t>
                      </a:r>
                      <a:endParaRPr lang="ko-KR" altLang="en-US" sz="1600" dirty="0">
                        <a:latin typeface="+mj-lt"/>
                      </a:endParaRPr>
                    </a:p>
                  </a:txBody>
                  <a:tcPr/>
                </a:tc>
              </a:tr>
              <a:tr h="327924">
                <a:tc>
                  <a:txBody>
                    <a:bodyPr/>
                    <a:lstStyle/>
                    <a:p>
                      <a:pPr latinLnBrk="1"/>
                      <a:r>
                        <a:rPr lang="en-US" altLang="ko-KR" sz="1600" dirty="0" smtClean="0">
                          <a:latin typeface="+mj-lt"/>
                        </a:rPr>
                        <a:t>Multi-hop</a:t>
                      </a:r>
                      <a:endParaRPr lang="ko-KR" altLang="en-US" sz="1600" dirty="0">
                        <a:latin typeface="+mj-lt"/>
                      </a:endParaRPr>
                    </a:p>
                  </a:txBody>
                  <a:tcPr/>
                </a:tc>
                <a:tc>
                  <a:txBody>
                    <a:bodyPr/>
                    <a:lstStyle/>
                    <a:p>
                      <a:pPr latinLnBrk="1"/>
                      <a:r>
                        <a:rPr lang="en-US" altLang="ko-KR" sz="1600" dirty="0" smtClean="0">
                          <a:latin typeface="+mj-lt"/>
                        </a:rPr>
                        <a:t>Supported</a:t>
                      </a:r>
                      <a:endParaRPr lang="ko-KR" altLang="en-US" sz="1600" dirty="0">
                        <a:latin typeface="+mj-lt"/>
                      </a:endParaRPr>
                    </a:p>
                  </a:txBody>
                  <a:tcPr/>
                </a:tc>
              </a:tr>
              <a:tr h="327924">
                <a:tc>
                  <a:txBody>
                    <a:bodyPr/>
                    <a:lstStyle/>
                    <a:p>
                      <a:pPr latinLnBrk="1"/>
                      <a:r>
                        <a:rPr lang="en-US" altLang="ko-KR" sz="1600" dirty="0" smtClean="0">
                          <a:latin typeface="+mj-lt"/>
                        </a:rPr>
                        <a:t>RTS/CTS</a:t>
                      </a:r>
                      <a:endParaRPr lang="ko-KR" altLang="en-US" sz="1600" dirty="0">
                        <a:latin typeface="+mj-lt"/>
                      </a:endParaRPr>
                    </a:p>
                  </a:txBody>
                  <a:tcPr/>
                </a:tc>
                <a:tc>
                  <a:txBody>
                    <a:bodyPr/>
                    <a:lstStyle/>
                    <a:p>
                      <a:pPr latinLnBrk="1"/>
                      <a:r>
                        <a:rPr lang="en-US" altLang="ko-KR" sz="1600" dirty="0" smtClean="0">
                          <a:latin typeface="+mj-lt"/>
                        </a:rPr>
                        <a:t>Enable (Only Multi-hop scenario)</a:t>
                      </a:r>
                      <a:endParaRPr lang="ko-KR" altLang="en-US" sz="1600" dirty="0">
                        <a:latin typeface="+mj-lt"/>
                      </a:endParaRPr>
                    </a:p>
                  </a:txBody>
                  <a:tcPr/>
                </a:tc>
              </a:tr>
              <a:tr h="327924">
                <a:tc>
                  <a:txBody>
                    <a:bodyPr/>
                    <a:lstStyle/>
                    <a:p>
                      <a:pPr latinLnBrk="1"/>
                      <a:r>
                        <a:rPr lang="en-US" altLang="ko-KR" sz="1600" dirty="0" smtClean="0">
                          <a:latin typeface="+mj-lt"/>
                        </a:rPr>
                        <a:t>NAV</a:t>
                      </a:r>
                      <a:endParaRPr lang="ko-KR" altLang="en-US" sz="1600" dirty="0">
                        <a:latin typeface="+mj-lt"/>
                      </a:endParaRPr>
                    </a:p>
                  </a:txBody>
                  <a:tcPr/>
                </a:tc>
                <a:tc>
                  <a:txBody>
                    <a:bodyPr/>
                    <a:lstStyle/>
                    <a:p>
                      <a:pPr latinLnBrk="1"/>
                      <a:r>
                        <a:rPr lang="en-US" altLang="ko-KR" sz="1600" dirty="0" smtClean="0">
                          <a:latin typeface="+mj-lt"/>
                        </a:rPr>
                        <a:t>Enable (Only Multi-hop scenario)</a:t>
                      </a:r>
                      <a:endParaRPr lang="ko-KR" altLang="en-US" sz="1600" dirty="0">
                        <a:latin typeface="+mj-lt"/>
                      </a:endParaRPr>
                    </a:p>
                  </a:txBody>
                  <a:tcPr/>
                </a:tc>
              </a:tr>
              <a:tr h="327924">
                <a:tc>
                  <a:txBody>
                    <a:bodyPr/>
                    <a:lstStyle/>
                    <a:p>
                      <a:pPr latinLnBrk="1"/>
                      <a:r>
                        <a:rPr lang="en-US" altLang="ko-KR" sz="1600" dirty="0" smtClean="0">
                          <a:latin typeface="+mj-lt"/>
                        </a:rPr>
                        <a:t>ACK/NACK</a:t>
                      </a:r>
                      <a:endParaRPr lang="ko-KR" altLang="en-US" sz="1600" dirty="0">
                        <a:latin typeface="+mj-lt"/>
                      </a:endParaRPr>
                    </a:p>
                  </a:txBody>
                  <a:tcPr/>
                </a:tc>
                <a:tc>
                  <a:txBody>
                    <a:bodyPr/>
                    <a:lstStyle/>
                    <a:p>
                      <a:pPr latinLnBrk="1"/>
                      <a:r>
                        <a:rPr lang="en-US" altLang="ko-KR" sz="1600" dirty="0" smtClean="0">
                          <a:latin typeface="+mj-lt"/>
                        </a:rPr>
                        <a:t>Enable</a:t>
                      </a:r>
                      <a:endParaRPr lang="ko-KR" altLang="en-US" sz="1600" dirty="0">
                        <a:latin typeface="+mj-lt"/>
                      </a:endParaRPr>
                    </a:p>
                  </a:txBody>
                  <a:tcPr/>
                </a:tc>
              </a:tr>
              <a:tr h="327924">
                <a:tc>
                  <a:txBody>
                    <a:bodyPr/>
                    <a:lstStyle/>
                    <a:p>
                      <a:pPr latinLnBrk="1"/>
                      <a:r>
                        <a:rPr lang="en-US" altLang="ko-KR" sz="1600" dirty="0" smtClean="0">
                          <a:latin typeface="+mj-lt"/>
                        </a:rPr>
                        <a:t>CSMA/CA</a:t>
                      </a:r>
                      <a:endParaRPr lang="ko-KR" altLang="en-US" sz="1600" dirty="0">
                        <a:latin typeface="+mj-lt"/>
                      </a:endParaRPr>
                    </a:p>
                  </a:txBody>
                  <a:tcPr/>
                </a:tc>
                <a:tc>
                  <a:txBody>
                    <a:bodyPr/>
                    <a:lstStyle/>
                    <a:p>
                      <a:pPr latinLnBrk="1"/>
                      <a:r>
                        <a:rPr lang="en-US" altLang="ko-KR" sz="1600" dirty="0" smtClean="0">
                          <a:latin typeface="+mj-lt"/>
                        </a:rPr>
                        <a:t>Exponential increases</a:t>
                      </a:r>
                      <a:r>
                        <a:rPr lang="en-US" altLang="ko-KR" sz="1600" baseline="0" dirty="0" smtClean="0">
                          <a:latin typeface="+mj-lt"/>
                        </a:rPr>
                        <a:t> of CW</a:t>
                      </a:r>
                      <a:endParaRPr lang="ko-KR" altLang="en-US" sz="1600" dirty="0">
                        <a:latin typeface="+mj-lt"/>
                      </a:endParaRPr>
                    </a:p>
                  </a:txBody>
                  <a:tcPr/>
                </a:tc>
              </a:tr>
              <a:tr h="327924">
                <a:tc>
                  <a:txBody>
                    <a:bodyPr/>
                    <a:lstStyle/>
                    <a:p>
                      <a:pPr latinLnBrk="1"/>
                      <a:r>
                        <a:rPr lang="en-US" altLang="ko-KR" sz="1600" dirty="0" smtClean="0">
                          <a:latin typeface="+mj-lt"/>
                        </a:rPr>
                        <a:t>Carrier</a:t>
                      </a:r>
                      <a:r>
                        <a:rPr lang="en-US" altLang="ko-KR" sz="1600" baseline="0" dirty="0" smtClean="0">
                          <a:latin typeface="+mj-lt"/>
                        </a:rPr>
                        <a:t> Sensing</a:t>
                      </a:r>
                      <a:endParaRPr lang="ko-KR" altLang="en-US" sz="1600" dirty="0">
                        <a:latin typeface="+mj-lt"/>
                      </a:endParaRPr>
                    </a:p>
                  </a:txBody>
                  <a:tcPr/>
                </a:tc>
                <a:tc>
                  <a:txBody>
                    <a:bodyPr/>
                    <a:lstStyle/>
                    <a:p>
                      <a:pPr latinLnBrk="1"/>
                      <a:r>
                        <a:rPr lang="en-US" altLang="ko-KR" sz="1600" dirty="0" smtClean="0">
                          <a:latin typeface="+mj-lt"/>
                        </a:rPr>
                        <a:t>Enable</a:t>
                      </a:r>
                      <a:endParaRPr lang="ko-KR" altLang="en-US" sz="1600" dirty="0">
                        <a:latin typeface="+mj-lt"/>
                      </a:endParaRPr>
                    </a:p>
                  </a:txBody>
                  <a:tcPr/>
                </a:tc>
              </a:tr>
              <a:tr h="327924">
                <a:tc>
                  <a:txBody>
                    <a:bodyPr/>
                    <a:lstStyle/>
                    <a:p>
                      <a:pPr latinLnBrk="1"/>
                      <a:r>
                        <a:rPr lang="en-US" altLang="ko-KR" sz="1600" dirty="0" err="1" smtClean="0">
                          <a:latin typeface="+mj-lt"/>
                        </a:rPr>
                        <a:t>CWMin</a:t>
                      </a:r>
                      <a:endParaRPr lang="ko-KR" altLang="en-US" sz="1600" dirty="0">
                        <a:latin typeface="+mj-lt"/>
                      </a:endParaRPr>
                    </a:p>
                  </a:txBody>
                  <a:tcPr/>
                </a:tc>
                <a:tc>
                  <a:txBody>
                    <a:bodyPr/>
                    <a:lstStyle/>
                    <a:p>
                      <a:pPr latinLnBrk="1"/>
                      <a:r>
                        <a:rPr lang="en-US" altLang="ko-KR" sz="1600" dirty="0" smtClean="0">
                          <a:latin typeface="+mj-lt"/>
                        </a:rPr>
                        <a:t>2</a:t>
                      </a:r>
                      <a:r>
                        <a:rPr lang="en-US" altLang="ko-KR" sz="1600" baseline="30000" dirty="0" smtClean="0">
                          <a:latin typeface="+mj-lt"/>
                        </a:rPr>
                        <a:t>4</a:t>
                      </a:r>
                      <a:endParaRPr lang="ko-KR" altLang="en-US" sz="1600" baseline="30000" dirty="0">
                        <a:latin typeface="+mj-lt"/>
                      </a:endParaRPr>
                    </a:p>
                  </a:txBody>
                  <a:tcPr/>
                </a:tc>
              </a:tr>
              <a:tr h="327924">
                <a:tc>
                  <a:txBody>
                    <a:bodyPr/>
                    <a:lstStyle/>
                    <a:p>
                      <a:pPr latinLnBrk="1"/>
                      <a:r>
                        <a:rPr lang="en-US" altLang="ko-KR" sz="1600" dirty="0" err="1" smtClean="0">
                          <a:latin typeface="+mj-lt"/>
                        </a:rPr>
                        <a:t>Cwmax</a:t>
                      </a:r>
                      <a:endParaRPr lang="ko-KR" altLang="en-US" sz="1600" dirty="0">
                        <a:latin typeface="+mj-lt"/>
                      </a:endParaRPr>
                    </a:p>
                  </a:txBody>
                  <a:tcPr/>
                </a:tc>
                <a:tc>
                  <a:txBody>
                    <a:bodyPr/>
                    <a:lstStyle/>
                    <a:p>
                      <a:pPr latinLnBrk="1"/>
                      <a:r>
                        <a:rPr lang="en-US" altLang="ko-KR" sz="1600" dirty="0" smtClean="0">
                          <a:latin typeface="+mj-lt"/>
                        </a:rPr>
                        <a:t>2</a:t>
                      </a:r>
                      <a:r>
                        <a:rPr lang="en-US" altLang="ko-KR" sz="1600" baseline="30000" dirty="0" smtClean="0">
                          <a:latin typeface="+mj-lt"/>
                        </a:rPr>
                        <a:t>10</a:t>
                      </a:r>
                      <a:endParaRPr lang="ko-KR" altLang="en-US" sz="1600" baseline="30000" dirty="0">
                        <a:latin typeface="+mj-lt"/>
                      </a:endParaRPr>
                    </a:p>
                  </a:txBody>
                  <a:tcPr/>
                </a:tc>
              </a:tr>
              <a:tr h="327924">
                <a:tc>
                  <a:txBody>
                    <a:bodyPr/>
                    <a:lstStyle/>
                    <a:p>
                      <a:pPr latinLnBrk="1"/>
                      <a:r>
                        <a:rPr lang="en-US" altLang="ko-KR" sz="1600" dirty="0" smtClean="0">
                          <a:latin typeface="+mj-lt"/>
                        </a:rPr>
                        <a:t>Retry Limit</a:t>
                      </a:r>
                      <a:endParaRPr lang="ko-KR" altLang="en-US" sz="1600" dirty="0">
                        <a:latin typeface="+mj-lt"/>
                      </a:endParaRPr>
                    </a:p>
                  </a:txBody>
                  <a:tcPr/>
                </a:tc>
                <a:tc>
                  <a:txBody>
                    <a:bodyPr/>
                    <a:lstStyle/>
                    <a:p>
                      <a:pPr latinLnBrk="1"/>
                      <a:r>
                        <a:rPr lang="en-US" altLang="ko-KR" sz="1600" dirty="0" smtClean="0">
                          <a:latin typeface="+mj-lt"/>
                        </a:rPr>
                        <a:t>7</a:t>
                      </a:r>
                      <a:endParaRPr lang="ko-KR" altLang="en-US" sz="1600" dirty="0">
                        <a:latin typeface="+mj-lt"/>
                      </a:endParaRPr>
                    </a:p>
                  </a:txBody>
                  <a:tcPr/>
                </a:tc>
              </a:tr>
            </a:tbl>
          </a:graphicData>
        </a:graphic>
      </p:graphicFrame>
    </p:spTree>
    <p:extLst>
      <p:ext uri="{BB962C8B-B14F-4D97-AF65-F5344CB8AC3E}">
        <p14:creationId xmlns:p14="http://schemas.microsoft.com/office/powerpoint/2010/main" val="6877017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Metrics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sz="2000" b="1" u="sng" dirty="0" smtClean="0">
                    <a:latin typeface="+mj-lt"/>
                  </a:rPr>
                  <a:t>Areal sum </a:t>
                </a:r>
                <a:r>
                  <a:rPr lang="en-US" altLang="ko-KR" sz="2000" b="1" u="sng" dirty="0">
                    <a:latin typeface="+mj-lt"/>
                  </a:rPr>
                  <a:t>goodput </a:t>
                </a:r>
                <a:r>
                  <a:rPr lang="en-US" altLang="ko-KR" sz="2000" b="1" u="sng" dirty="0" smtClean="0">
                    <a:latin typeface="+mj-lt"/>
                  </a:rPr>
                  <a:t>(Mbps/km</a:t>
                </a:r>
                <a:r>
                  <a:rPr lang="en-US" altLang="ko-KR" sz="2000" b="1" u="sng" baseline="30000" dirty="0" smtClean="0">
                    <a:latin typeface="+mj-lt"/>
                  </a:rPr>
                  <a:t>2</a:t>
                </a:r>
                <a:r>
                  <a:rPr lang="en-US" altLang="ko-KR" sz="2000" b="1" u="sng" dirty="0">
                    <a:latin typeface="+mj-lt"/>
                  </a:rPr>
                  <a:t>)</a:t>
                </a:r>
                <a:r>
                  <a:rPr lang="en-US" altLang="ko-KR" sz="2000" dirty="0">
                    <a:latin typeface="+mj-lt"/>
                  </a:rPr>
                  <a:t>: Total number of packets received by all PDs during 1second, expressed as bits per second per </a:t>
                </a:r>
                <a:r>
                  <a:rPr lang="en-US" altLang="ko-KR" sz="2000" dirty="0" smtClean="0">
                    <a:latin typeface="+mj-lt"/>
                  </a:rPr>
                  <a:t>square-kilometer</a:t>
                </a:r>
                <a:r>
                  <a:rPr lang="en-US" altLang="ko-KR" sz="2000" dirty="0">
                    <a:latin typeface="+mj-lt"/>
                  </a:rPr>
                  <a:t>.</a:t>
                </a:r>
              </a:p>
              <a:p>
                <a:pPr lvl="0"/>
                <a:endParaRPr lang="en-US" altLang="ko-KR" sz="2000" dirty="0">
                  <a:latin typeface="+mj-lt"/>
                </a:endParaRPr>
              </a:p>
              <a:p>
                <a:r>
                  <a:rPr lang="en-GB" altLang="ko-KR" sz="2000" b="1" u="sng" dirty="0">
                    <a:latin typeface="+mj-lt"/>
                  </a:rPr>
                  <a:t>Reliability</a:t>
                </a:r>
                <a:r>
                  <a:rPr lang="en-GB" altLang="ko-KR" sz="2000" dirty="0">
                    <a:latin typeface="+mj-lt"/>
                  </a:rPr>
                  <a:t>: </a:t>
                </a:r>
                <a:r>
                  <a:rPr lang="en-US" altLang="ko-KR" sz="2000" dirty="0">
                    <a:latin typeface="+mj-lt"/>
                  </a:rPr>
                  <a:t>The number of successful frames divided by the number of frames transmitted excluding retransmissions</a:t>
                </a:r>
                <a:endParaRPr lang="ko-KR" altLang="en-US" sz="2000" dirty="0">
                  <a:latin typeface="+mj-lt"/>
                </a:endParaRPr>
              </a:p>
              <a:p>
                <a:pPr marL="0" indent="0">
                  <a:buNone/>
                </a:pPr>
                <a:endParaRPr lang="en-GB" altLang="ko-KR" sz="2000" dirty="0">
                  <a:latin typeface="+mj-lt"/>
                </a:endParaRPr>
              </a:p>
              <a:p>
                <a:pPr lvl="0"/>
                <a:r>
                  <a:rPr lang="en-GB" altLang="ko-KR" sz="2000" b="1" u="sng" dirty="0">
                    <a:latin typeface="+mj-lt"/>
                  </a:rPr>
                  <a:t>Jain’s fairness index</a:t>
                </a:r>
                <a:r>
                  <a:rPr lang="en-GB" altLang="ko-KR" sz="2000" dirty="0">
                    <a:latin typeface="+mj-lt"/>
                  </a:rPr>
                  <a:t>: </a:t>
                </a:r>
                <a:r>
                  <a:rPr lang="en-US" altLang="ko-KR" sz="2000" dirty="0">
                    <a:latin typeface="+mj-lt"/>
                  </a:rPr>
                  <a:t>Jain’s index for number of packets received by PDs</a:t>
                </a:r>
                <a:r>
                  <a:rPr lang="en-US" altLang="ko-KR" sz="2000" dirty="0" smtClean="0">
                    <a:latin typeface="+mj-lt"/>
                  </a:rPr>
                  <a:t>.</a:t>
                </a:r>
              </a:p>
              <a:p>
                <a:pPr marL="457200" lvl="1" indent="0">
                  <a:buNone/>
                </a:pPr>
                <a14:m>
                  <m:oMathPara xmlns:m="http://schemas.openxmlformats.org/officeDocument/2006/math">
                    <m:oMathParaPr>
                      <m:jc m:val="centerGroup"/>
                    </m:oMathParaPr>
                    <m:oMath xmlns:m="http://schemas.openxmlformats.org/officeDocument/2006/math">
                      <m:r>
                        <a:rPr lang="en-US" altLang="ko-KR" sz="2000" b="0" i="1" smtClean="0">
                          <a:latin typeface="Cambria Math" panose="02040503050406030204" pitchFamily="18" charset="0"/>
                        </a:rPr>
                        <m:t>𝐽</m:t>
                      </m:r>
                      <m:d>
                        <m:dPr>
                          <m:ctrlPr>
                            <a:rPr lang="en-US" altLang="ko-KR" sz="2000" b="0" i="1" smtClean="0">
                              <a:latin typeface="Cambria Math"/>
                            </a:rPr>
                          </m:ctrlPr>
                        </m:dPr>
                        <m:e>
                          <m:sSub>
                            <m:sSubPr>
                              <m:ctrlPr>
                                <a:rPr lang="en-US" altLang="ko-KR" sz="2000" b="0" i="1" smtClean="0">
                                  <a:latin typeface="Cambria Math"/>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1</m:t>
                              </m:r>
                            </m:sub>
                          </m:sSub>
                          <m:r>
                            <a:rPr lang="en-US" altLang="ko-KR" sz="2000" b="0" i="1" smtClean="0">
                              <a:latin typeface="Cambria Math" panose="02040503050406030204" pitchFamily="18" charset="0"/>
                            </a:rPr>
                            <m:t>,</m:t>
                          </m:r>
                          <m:sSub>
                            <m:sSubPr>
                              <m:ctrlPr>
                                <a:rPr lang="en-US" altLang="ko-KR" sz="2000" b="0" i="1" smtClean="0">
                                  <a:latin typeface="Cambria Math"/>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2</m:t>
                              </m:r>
                            </m:sub>
                          </m:sSub>
                          <m:r>
                            <a:rPr lang="en-US" altLang="ko-KR" sz="2000" b="0" i="1" smtClean="0">
                              <a:latin typeface="Cambria Math" panose="02040503050406030204" pitchFamily="18" charset="0"/>
                            </a:rPr>
                            <m:t>,</m:t>
                          </m:r>
                          <m:sSub>
                            <m:sSubPr>
                              <m:ctrlPr>
                                <a:rPr lang="en-US" altLang="ko-KR" sz="2000" b="0" i="1" smtClean="0">
                                  <a:latin typeface="Cambria Math"/>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3</m:t>
                              </m:r>
                            </m:sub>
                          </m:sSub>
                          <m:r>
                            <a:rPr lang="en-US" altLang="ko-KR" sz="2000" b="0" i="1" smtClean="0">
                              <a:latin typeface="Cambria Math" panose="02040503050406030204" pitchFamily="18" charset="0"/>
                            </a:rPr>
                            <m:t>,…,</m:t>
                          </m:r>
                          <m:sSub>
                            <m:sSubPr>
                              <m:ctrlPr>
                                <a:rPr lang="en-US" altLang="ko-KR" sz="2000" b="0" i="1" smtClean="0">
                                  <a:latin typeface="Cambria Math"/>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𝑛</m:t>
                              </m:r>
                            </m:sub>
                          </m:sSub>
                        </m:e>
                      </m:d>
                      <m:r>
                        <a:rPr lang="en-US" altLang="ko-KR" sz="2000" b="0" i="1" smtClean="0">
                          <a:latin typeface="Cambria Math" panose="02040503050406030204" pitchFamily="18" charset="0"/>
                        </a:rPr>
                        <m:t>= </m:t>
                      </m:r>
                      <m:f>
                        <m:fPr>
                          <m:ctrlPr>
                            <a:rPr lang="en-US" altLang="ko-KR" sz="2000" b="0" i="1" smtClean="0">
                              <a:latin typeface="Cambria Math"/>
                            </a:rPr>
                          </m:ctrlPr>
                        </m:fPr>
                        <m:num>
                          <m:sSup>
                            <m:sSupPr>
                              <m:ctrlPr>
                                <a:rPr lang="en-US" altLang="ko-KR" sz="2000" b="0" i="1" smtClean="0">
                                  <a:latin typeface="Cambria Math"/>
                                </a:rPr>
                              </m:ctrlPr>
                            </m:sSupPr>
                            <m:e>
                              <m:d>
                                <m:dPr>
                                  <m:ctrlPr>
                                    <a:rPr lang="en-US" altLang="ko-KR" sz="2000" b="0" i="1" smtClean="0">
                                      <a:latin typeface="Cambria Math"/>
                                    </a:rPr>
                                  </m:ctrlPr>
                                </m:dPr>
                                <m:e>
                                  <m:nary>
                                    <m:naryPr>
                                      <m:chr m:val="∑"/>
                                      <m:limLoc m:val="subSup"/>
                                      <m:ctrlPr>
                                        <a:rPr lang="en-US" altLang="ko-KR" sz="2000" b="0" i="1" smtClean="0">
                                          <a:latin typeface="Cambria Math"/>
                                        </a:rPr>
                                      </m:ctrlPr>
                                    </m:naryPr>
                                    <m:sub>
                                      <m:r>
                                        <m:rPr>
                                          <m:brk m:alnAt="25"/>
                                        </m:rPr>
                                        <a:rPr lang="en-US" altLang="ko-KR" sz="2000" b="0" i="1" smtClean="0">
                                          <a:latin typeface="Cambria Math" panose="02040503050406030204" pitchFamily="18" charset="0"/>
                                        </a:rPr>
                                        <m:t>𝑖</m:t>
                                      </m:r>
                                      <m:r>
                                        <a:rPr lang="en-US" altLang="ko-KR" sz="2000" b="0" i="1" smtClean="0">
                                          <a:latin typeface="Cambria Math" panose="02040503050406030204" pitchFamily="18" charset="0"/>
                                        </a:rPr>
                                        <m:t>=1</m:t>
                                      </m:r>
                                    </m:sub>
                                    <m:sup>
                                      <m:r>
                                        <a:rPr lang="en-US" altLang="ko-KR" sz="2000" b="0" i="1" smtClean="0">
                                          <a:latin typeface="Cambria Math" panose="02040503050406030204" pitchFamily="18" charset="0"/>
                                        </a:rPr>
                                        <m:t>𝑛</m:t>
                                      </m:r>
                                    </m:sup>
                                    <m:e>
                                      <m:sSub>
                                        <m:sSubPr>
                                          <m:ctrlPr>
                                            <a:rPr lang="en-US" altLang="ko-KR" sz="2000" b="0" i="1" smtClean="0">
                                              <a:latin typeface="Cambria Math"/>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𝑖</m:t>
                                          </m:r>
                                        </m:sub>
                                      </m:sSub>
                                    </m:e>
                                  </m:nary>
                                </m:e>
                              </m:d>
                            </m:e>
                            <m:sup>
                              <m:r>
                                <a:rPr lang="en-US" altLang="ko-KR" sz="2000" b="0" i="1" smtClean="0">
                                  <a:latin typeface="Cambria Math" panose="02040503050406030204" pitchFamily="18" charset="0"/>
                                </a:rPr>
                                <m:t>2</m:t>
                              </m:r>
                            </m:sup>
                          </m:sSup>
                        </m:num>
                        <m:den>
                          <m:r>
                            <a:rPr lang="en-US" altLang="ko-KR" sz="2000" b="0" i="1" smtClean="0">
                              <a:latin typeface="Cambria Math" panose="02040503050406030204" pitchFamily="18" charset="0"/>
                            </a:rPr>
                            <m:t>𝑛</m:t>
                          </m:r>
                          <m:r>
                            <a:rPr lang="en-US" altLang="ko-KR" sz="2000" b="0" i="1" smtClean="0">
                              <a:latin typeface="Cambria Math" panose="02040503050406030204" pitchFamily="18" charset="0"/>
                              <a:ea typeface="Cambria Math" panose="02040503050406030204" pitchFamily="18" charset="0"/>
                            </a:rPr>
                            <m:t>∙</m:t>
                          </m:r>
                          <m:nary>
                            <m:naryPr>
                              <m:chr m:val="∑"/>
                              <m:limLoc m:val="subSup"/>
                              <m:ctrlPr>
                                <a:rPr lang="en-US" altLang="ko-KR" sz="2000" b="0" i="1" smtClean="0">
                                  <a:latin typeface="Cambria Math"/>
                                  <a:ea typeface="Cambria Math" panose="02040503050406030204" pitchFamily="18" charset="0"/>
                                </a:rPr>
                              </m:ctrlPr>
                            </m:naryPr>
                            <m:sub>
                              <m:r>
                                <m:rPr>
                                  <m:brk m:alnAt="25"/>
                                </m:rPr>
                                <a:rPr lang="en-US" altLang="ko-KR" sz="2000" b="0" i="1" smtClean="0">
                                  <a:latin typeface="Cambria Math" panose="02040503050406030204" pitchFamily="18" charset="0"/>
                                  <a:ea typeface="Cambria Math" panose="02040503050406030204" pitchFamily="18" charset="0"/>
                                </a:rPr>
                                <m:t>𝑖</m:t>
                              </m:r>
                              <m:r>
                                <a:rPr lang="en-US" altLang="ko-KR" sz="2000" b="0" i="1" smtClean="0">
                                  <a:latin typeface="Cambria Math" panose="02040503050406030204" pitchFamily="18" charset="0"/>
                                  <a:ea typeface="Cambria Math" panose="02040503050406030204" pitchFamily="18" charset="0"/>
                                </a:rPr>
                                <m:t>=1</m:t>
                              </m:r>
                            </m:sub>
                            <m:sup>
                              <m:r>
                                <a:rPr lang="en-US" altLang="ko-KR" sz="2000" b="0" i="1" smtClean="0">
                                  <a:latin typeface="Cambria Math" panose="02040503050406030204" pitchFamily="18" charset="0"/>
                                  <a:ea typeface="Cambria Math" panose="02040503050406030204" pitchFamily="18" charset="0"/>
                                </a:rPr>
                                <m:t>𝑛</m:t>
                              </m:r>
                            </m:sup>
                            <m:e>
                              <m:sSubSup>
                                <m:sSubSupPr>
                                  <m:ctrlPr>
                                    <a:rPr lang="en-US" altLang="ko-KR" sz="2000" b="0" i="1" smtClean="0">
                                      <a:latin typeface="Cambria Math"/>
                                      <a:ea typeface="Cambria Math" panose="02040503050406030204" pitchFamily="18" charset="0"/>
                                    </a:rPr>
                                  </m:ctrlPr>
                                </m:sSubSupPr>
                                <m:e>
                                  <m:r>
                                    <a:rPr lang="en-US" altLang="ko-KR" sz="2000" b="0" i="1" smtClean="0">
                                      <a:latin typeface="Cambria Math" panose="02040503050406030204" pitchFamily="18" charset="0"/>
                                      <a:ea typeface="Cambria Math" panose="02040503050406030204" pitchFamily="18" charset="0"/>
                                    </a:rPr>
                                    <m:t>𝑥</m:t>
                                  </m:r>
                                </m:e>
                                <m:sub>
                                  <m:r>
                                    <a:rPr lang="en-US" altLang="ko-KR" sz="2000" b="0" i="1" smtClean="0">
                                      <a:latin typeface="Cambria Math" panose="02040503050406030204" pitchFamily="18" charset="0"/>
                                      <a:ea typeface="Cambria Math" panose="02040503050406030204" pitchFamily="18" charset="0"/>
                                    </a:rPr>
                                    <m:t>𝑖</m:t>
                                  </m:r>
                                </m:sub>
                                <m:sup>
                                  <m:r>
                                    <a:rPr lang="en-US" altLang="ko-KR" sz="2000" b="0" i="1" smtClean="0">
                                      <a:latin typeface="Cambria Math" panose="02040503050406030204" pitchFamily="18" charset="0"/>
                                      <a:ea typeface="Cambria Math" panose="02040503050406030204" pitchFamily="18" charset="0"/>
                                    </a:rPr>
                                    <m:t>2</m:t>
                                  </m:r>
                                </m:sup>
                              </m:sSubSup>
                            </m:e>
                          </m:nary>
                        </m:den>
                      </m:f>
                    </m:oMath>
                  </m:oMathPara>
                </a14:m>
                <a:endParaRPr lang="en-US" altLang="ko-KR" sz="2000" dirty="0" smtClean="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706" t="-671"/>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16</a:t>
            </a:fld>
            <a:endParaRPr lang="en-US" altLang="ko-KR"/>
          </a:p>
        </p:txBody>
      </p:sp>
    </p:spTree>
    <p:extLst>
      <p:ext uri="{BB962C8B-B14F-4D97-AF65-F5344CB8AC3E}">
        <p14:creationId xmlns:p14="http://schemas.microsoft.com/office/powerpoint/2010/main" val="7397343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Scenario Description</a:t>
            </a:r>
            <a:endParaRPr lang="ko-KR" altLang="en-US" dirty="0"/>
          </a:p>
        </p:txBody>
      </p:sp>
      <p:sp>
        <p:nvSpPr>
          <p:cNvPr id="3" name="내용 개체 틀 2"/>
          <p:cNvSpPr>
            <a:spLocks noGrp="1"/>
          </p:cNvSpPr>
          <p:nvPr>
            <p:ph idx="1"/>
          </p:nvPr>
        </p:nvSpPr>
        <p:spPr/>
        <p:txBody>
          <a:bodyPr/>
          <a:lstStyle/>
          <a:p>
            <a:r>
              <a:rPr lang="en-US" altLang="ko-KR" sz="1800" dirty="0" smtClean="0">
                <a:latin typeface="+mj-lt"/>
              </a:rPr>
              <a:t>Scenario 1 (Single hop scenario with full-buffer)</a:t>
            </a:r>
            <a:endParaRPr lang="en-US" altLang="ko-KR" sz="2000" dirty="0" smtClean="0">
              <a:latin typeface="+mj-lt"/>
            </a:endParaRPr>
          </a:p>
          <a:p>
            <a:pPr lvl="1"/>
            <a:r>
              <a:rPr lang="en-US" altLang="ko-KR" sz="1600" dirty="0" smtClean="0">
                <a:latin typeface="+mj-lt"/>
              </a:rPr>
              <a:t>Topology size: 50m x 50m</a:t>
            </a:r>
          </a:p>
          <a:p>
            <a:pPr lvl="1"/>
            <a:r>
              <a:rPr lang="en-US" altLang="ko-KR" sz="1600" b="1" u="sng" dirty="0" smtClean="0">
                <a:latin typeface="+mj-lt"/>
              </a:rPr>
              <a:t>1 transmitter (it generates multicast data)</a:t>
            </a:r>
          </a:p>
          <a:p>
            <a:pPr lvl="1"/>
            <a:r>
              <a:rPr lang="en-US" altLang="ko-KR" sz="1600" b="1" u="sng" dirty="0" smtClean="0">
                <a:latin typeface="+mj-lt"/>
              </a:rPr>
              <a:t>Full-buffer</a:t>
            </a:r>
          </a:p>
          <a:p>
            <a:pPr lvl="1"/>
            <a:r>
              <a:rPr lang="en-US" altLang="ko-KR" sz="1600" b="1" u="sng" dirty="0" smtClean="0">
                <a:latin typeface="+mj-lt"/>
              </a:rPr>
              <a:t>All PDs are located in 1-hop range of transmitter.</a:t>
            </a:r>
          </a:p>
          <a:p>
            <a:r>
              <a:rPr lang="en-US" altLang="ko-KR" sz="1800" dirty="0" smtClean="0">
                <a:latin typeface="+mj-lt"/>
              </a:rPr>
              <a:t>Scenario 2 (Multiple transmitters, multi-hop scenario (Max-hop: 2))</a:t>
            </a:r>
          </a:p>
          <a:p>
            <a:pPr lvl="1"/>
            <a:r>
              <a:rPr lang="en-US" altLang="ko-KR" sz="1600" dirty="0" smtClean="0">
                <a:latin typeface="+mj-lt"/>
              </a:rPr>
              <a:t>Topology size: 50m x 50m</a:t>
            </a:r>
          </a:p>
          <a:p>
            <a:pPr lvl="1"/>
            <a:r>
              <a:rPr lang="en-US" altLang="ko-KR" sz="1600" b="1" u="sng" dirty="0" smtClean="0">
                <a:latin typeface="+mj-lt"/>
              </a:rPr>
              <a:t>Multiple transmitter</a:t>
            </a:r>
          </a:p>
          <a:p>
            <a:pPr lvl="1"/>
            <a:r>
              <a:rPr lang="en-US" altLang="ko-KR" sz="1600" dirty="0" smtClean="0">
                <a:latin typeface="+mj-lt"/>
              </a:rPr>
              <a:t>Inter arrival rate: 2 frames/sec (Poisson) </a:t>
            </a:r>
          </a:p>
          <a:p>
            <a:pPr lvl="1"/>
            <a:r>
              <a:rPr lang="en-US" altLang="ko-KR" sz="1600" b="1" u="sng" dirty="0" smtClean="0">
                <a:latin typeface="+mj-lt"/>
              </a:rPr>
              <a:t>All PDs are uniformly distributed in 50m x 50m </a:t>
            </a:r>
            <a:r>
              <a:rPr lang="en-US" altLang="ko-KR" sz="1600" dirty="0" smtClean="0">
                <a:latin typeface="+mj-lt"/>
              </a:rPr>
              <a:t>(Maximum hop range: 2-hop)</a:t>
            </a:r>
          </a:p>
          <a:p>
            <a:r>
              <a:rPr lang="en-US" altLang="ko-KR" sz="1800" dirty="0" smtClean="0">
                <a:latin typeface="+mj-lt"/>
              </a:rPr>
              <a:t>Scenario 3 (Multiple transmitters, multi-hop scenario (Max-hop: 10))</a:t>
            </a:r>
          </a:p>
          <a:p>
            <a:pPr lvl="1"/>
            <a:r>
              <a:rPr lang="en-US" altLang="ko-KR" sz="1600" b="1" u="sng" dirty="0" smtClean="0">
                <a:latin typeface="+mj-lt"/>
              </a:rPr>
              <a:t>Multiple transmitter</a:t>
            </a:r>
          </a:p>
          <a:p>
            <a:pPr lvl="1"/>
            <a:r>
              <a:rPr lang="en-US" altLang="ko-KR" sz="1600" dirty="0" smtClean="0">
                <a:latin typeface="+mj-lt"/>
              </a:rPr>
              <a:t>Inter arrival rate: 2 frames/sec (Poisson)</a:t>
            </a:r>
          </a:p>
          <a:p>
            <a:pPr lvl="1"/>
            <a:r>
              <a:rPr lang="en-US" altLang="ko-KR" sz="1600" b="1" u="sng" dirty="0" smtClean="0">
                <a:latin typeface="+mj-lt"/>
              </a:rPr>
              <a:t>All PDs uniformly distributed in 500m x 500m (</a:t>
            </a:r>
            <a:r>
              <a:rPr lang="en-US" altLang="ko-KR" sz="1600" u="sng" dirty="0">
                <a:latin typeface="+mj-lt"/>
              </a:rPr>
              <a:t>Maximum hop range: </a:t>
            </a:r>
            <a:r>
              <a:rPr lang="en-US" altLang="ko-KR" sz="1600" u="sng" dirty="0" smtClean="0">
                <a:latin typeface="+mj-lt"/>
              </a:rPr>
              <a:t>10-hop</a:t>
            </a:r>
            <a:r>
              <a:rPr lang="en-US" altLang="ko-KR" sz="1600" b="1" u="sng" dirty="0" smtClean="0">
                <a:latin typeface="+mj-lt"/>
              </a:rPr>
              <a:t>)</a:t>
            </a:r>
            <a:endParaRPr lang="ko-KR" altLang="en-US" sz="1800" b="1" u="sng" dirty="0">
              <a:latin typeface="+mj-lt"/>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17</a:t>
            </a:fld>
            <a:endParaRPr lang="en-US" altLang="ko-KR"/>
          </a:p>
        </p:txBody>
      </p:sp>
    </p:spTree>
    <p:extLst>
      <p:ext uri="{BB962C8B-B14F-4D97-AF65-F5344CB8AC3E}">
        <p14:creationId xmlns:p14="http://schemas.microsoft.com/office/powerpoint/2010/main" val="22756590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타원 118"/>
          <p:cNvSpPr/>
          <p:nvPr/>
        </p:nvSpPr>
        <p:spPr bwMode="auto">
          <a:xfrm>
            <a:off x="7499588" y="1959209"/>
            <a:ext cx="1420049" cy="1420049"/>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 name="제목 1"/>
          <p:cNvSpPr>
            <a:spLocks noGrp="1"/>
          </p:cNvSpPr>
          <p:nvPr>
            <p:ph type="title"/>
          </p:nvPr>
        </p:nvSpPr>
        <p:spPr/>
        <p:txBody>
          <a:bodyPr/>
          <a:lstStyle/>
          <a:p>
            <a:r>
              <a:rPr lang="en-US" altLang="ko-KR" dirty="0"/>
              <a:t>Simulation </a:t>
            </a:r>
            <a:r>
              <a:rPr lang="en-US" altLang="ko-KR" dirty="0" smtClean="0"/>
              <a:t>Scenario </a:t>
            </a:r>
            <a:r>
              <a:rPr lang="en-US" altLang="ko-KR" dirty="0"/>
              <a:t>Description</a:t>
            </a:r>
            <a:r>
              <a:rPr lang="en-US" altLang="ko-KR" dirty="0" smtClean="0"/>
              <a:t> (</a:t>
            </a:r>
            <a:r>
              <a:rPr lang="en-US" altLang="ko-KR" dirty="0" err="1" smtClean="0"/>
              <a:t>con’t</a:t>
            </a:r>
            <a:r>
              <a:rPr lang="en-US" altLang="ko-KR" dirty="0" smtClean="0"/>
              <a: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18</a:t>
            </a:fld>
            <a:endParaRPr lang="en-US" altLang="ko-KR"/>
          </a:p>
        </p:txBody>
      </p:sp>
      <p:sp>
        <p:nvSpPr>
          <p:cNvPr id="5" name="직사각형 4"/>
          <p:cNvSpPr/>
          <p:nvPr/>
        </p:nvSpPr>
        <p:spPr bwMode="auto">
          <a:xfrm>
            <a:off x="179512" y="1553878"/>
            <a:ext cx="2736304" cy="4752528"/>
          </a:xfrm>
          <a:prstGeom prst="rect">
            <a:avLst/>
          </a:prstGeom>
          <a:no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2" name="TextBox 11"/>
          <p:cNvSpPr txBox="1"/>
          <p:nvPr/>
        </p:nvSpPr>
        <p:spPr>
          <a:xfrm>
            <a:off x="964812" y="1550819"/>
            <a:ext cx="1165704" cy="369332"/>
          </a:xfrm>
          <a:prstGeom prst="rect">
            <a:avLst/>
          </a:prstGeom>
          <a:noFill/>
        </p:spPr>
        <p:txBody>
          <a:bodyPr wrap="none" rtlCol="0">
            <a:spAutoFit/>
          </a:bodyPr>
          <a:lstStyle/>
          <a:p>
            <a:r>
              <a:rPr lang="en-US" altLang="ko-KR" dirty="0" smtClean="0">
                <a:latin typeface="+mj-lt"/>
              </a:rPr>
              <a:t>Scenario 1</a:t>
            </a:r>
            <a:endParaRPr lang="ko-KR" altLang="en-US" dirty="0">
              <a:latin typeface="+mj-lt"/>
            </a:endParaRPr>
          </a:p>
        </p:txBody>
      </p:sp>
      <p:sp>
        <p:nvSpPr>
          <p:cNvPr id="13" name="TextBox 12"/>
          <p:cNvSpPr txBox="1"/>
          <p:nvPr/>
        </p:nvSpPr>
        <p:spPr>
          <a:xfrm>
            <a:off x="3844675" y="1550819"/>
            <a:ext cx="1165704" cy="369332"/>
          </a:xfrm>
          <a:prstGeom prst="rect">
            <a:avLst/>
          </a:prstGeom>
          <a:noFill/>
        </p:spPr>
        <p:txBody>
          <a:bodyPr wrap="none" rtlCol="0">
            <a:spAutoFit/>
          </a:bodyPr>
          <a:lstStyle/>
          <a:p>
            <a:r>
              <a:rPr lang="en-US" altLang="ko-KR" dirty="0" smtClean="0">
                <a:latin typeface="+mj-lt"/>
              </a:rPr>
              <a:t>Scenario 2</a:t>
            </a:r>
            <a:endParaRPr lang="ko-KR" altLang="en-US" dirty="0">
              <a:latin typeface="+mj-lt"/>
            </a:endParaRPr>
          </a:p>
        </p:txBody>
      </p:sp>
      <p:sp>
        <p:nvSpPr>
          <p:cNvPr id="15" name="타원 14"/>
          <p:cNvSpPr/>
          <p:nvPr/>
        </p:nvSpPr>
        <p:spPr bwMode="auto">
          <a:xfrm>
            <a:off x="1472262" y="3530501"/>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6" name="타원 15"/>
          <p:cNvSpPr/>
          <p:nvPr/>
        </p:nvSpPr>
        <p:spPr bwMode="auto">
          <a:xfrm>
            <a:off x="889410" y="3068960"/>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7" name="타원 16"/>
          <p:cNvSpPr/>
          <p:nvPr/>
        </p:nvSpPr>
        <p:spPr bwMode="auto">
          <a:xfrm>
            <a:off x="1456693" y="4293096"/>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8" name="타원 17"/>
          <p:cNvSpPr/>
          <p:nvPr/>
        </p:nvSpPr>
        <p:spPr bwMode="auto">
          <a:xfrm>
            <a:off x="1532095" y="264992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9" name="타원 18"/>
          <p:cNvSpPr/>
          <p:nvPr/>
        </p:nvSpPr>
        <p:spPr bwMode="auto">
          <a:xfrm>
            <a:off x="2210041" y="3821377"/>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0" name="타원 19"/>
          <p:cNvSpPr/>
          <p:nvPr/>
        </p:nvSpPr>
        <p:spPr bwMode="auto">
          <a:xfrm>
            <a:off x="738606" y="3821377"/>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1" name="타원 20"/>
          <p:cNvSpPr/>
          <p:nvPr/>
        </p:nvSpPr>
        <p:spPr bwMode="auto">
          <a:xfrm>
            <a:off x="1827211" y="321976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2" name="타원 21"/>
          <p:cNvSpPr/>
          <p:nvPr/>
        </p:nvSpPr>
        <p:spPr bwMode="auto">
          <a:xfrm>
            <a:off x="2130516" y="2880417"/>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3" name="타원 22"/>
          <p:cNvSpPr/>
          <p:nvPr/>
        </p:nvSpPr>
        <p:spPr bwMode="auto">
          <a:xfrm>
            <a:off x="1733105" y="388356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4" name="타원 23"/>
          <p:cNvSpPr/>
          <p:nvPr/>
        </p:nvSpPr>
        <p:spPr bwMode="auto">
          <a:xfrm>
            <a:off x="1045289" y="335983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5" name="타원 24"/>
          <p:cNvSpPr/>
          <p:nvPr/>
        </p:nvSpPr>
        <p:spPr bwMode="auto">
          <a:xfrm>
            <a:off x="323528" y="2381767"/>
            <a:ext cx="2448272" cy="2448272"/>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27" name="직선 화살표 연결선 26"/>
          <p:cNvCxnSpPr>
            <a:endCxn id="15" idx="1"/>
          </p:cNvCxnSpPr>
          <p:nvPr/>
        </p:nvCxnSpPr>
        <p:spPr bwMode="auto">
          <a:xfrm>
            <a:off x="951769" y="2561510"/>
            <a:ext cx="542578" cy="991076"/>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30" name="TextBox 29"/>
          <p:cNvSpPr txBox="1"/>
          <p:nvPr/>
        </p:nvSpPr>
        <p:spPr>
          <a:xfrm rot="3704182">
            <a:off x="901122" y="2726936"/>
            <a:ext cx="941283" cy="430887"/>
          </a:xfrm>
          <a:prstGeom prst="rect">
            <a:avLst/>
          </a:prstGeom>
          <a:noFill/>
        </p:spPr>
        <p:txBody>
          <a:bodyPr wrap="none" rtlCol="0">
            <a:spAutoFit/>
          </a:bodyPr>
          <a:lstStyle/>
          <a:p>
            <a:r>
              <a:rPr lang="en-US" altLang="ko-KR" sz="1100" dirty="0" smtClean="0">
                <a:latin typeface="+mj-lt"/>
              </a:rPr>
              <a:t>Transmission</a:t>
            </a:r>
          </a:p>
          <a:p>
            <a:r>
              <a:rPr lang="en-US" altLang="ko-KR" sz="1100" dirty="0" smtClean="0">
                <a:latin typeface="+mj-lt"/>
              </a:rPr>
              <a:t>Range: 50m</a:t>
            </a:r>
            <a:endParaRPr lang="ko-KR" altLang="en-US" sz="1100" dirty="0">
              <a:latin typeface="+mj-lt"/>
            </a:endParaRPr>
          </a:p>
        </p:txBody>
      </p:sp>
      <p:sp>
        <p:nvSpPr>
          <p:cNvPr id="31" name="타원 30"/>
          <p:cNvSpPr/>
          <p:nvPr/>
        </p:nvSpPr>
        <p:spPr bwMode="auto">
          <a:xfrm>
            <a:off x="300667" y="1949896"/>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2" name="타원 31"/>
          <p:cNvSpPr/>
          <p:nvPr/>
        </p:nvSpPr>
        <p:spPr bwMode="auto">
          <a:xfrm>
            <a:off x="300667" y="215538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4" name="TextBox 33"/>
          <p:cNvSpPr txBox="1"/>
          <p:nvPr/>
        </p:nvSpPr>
        <p:spPr>
          <a:xfrm>
            <a:off x="451471" y="1894493"/>
            <a:ext cx="1000595" cy="261610"/>
          </a:xfrm>
          <a:prstGeom prst="rect">
            <a:avLst/>
          </a:prstGeom>
          <a:noFill/>
        </p:spPr>
        <p:txBody>
          <a:bodyPr wrap="none" rtlCol="0">
            <a:spAutoFit/>
          </a:bodyPr>
          <a:lstStyle/>
          <a:p>
            <a:r>
              <a:rPr lang="en-US" altLang="ko-KR" sz="1100" b="1" dirty="0" smtClean="0">
                <a:latin typeface="+mj-lt"/>
              </a:rPr>
              <a:t>: Transmitter</a:t>
            </a:r>
            <a:endParaRPr lang="ko-KR" altLang="en-US" sz="1100" b="1" dirty="0">
              <a:latin typeface="+mj-lt"/>
            </a:endParaRPr>
          </a:p>
        </p:txBody>
      </p:sp>
      <p:sp>
        <p:nvSpPr>
          <p:cNvPr id="35" name="TextBox 34"/>
          <p:cNvSpPr txBox="1"/>
          <p:nvPr/>
        </p:nvSpPr>
        <p:spPr>
          <a:xfrm>
            <a:off x="451470" y="2099981"/>
            <a:ext cx="790601" cy="261610"/>
          </a:xfrm>
          <a:prstGeom prst="rect">
            <a:avLst/>
          </a:prstGeom>
          <a:noFill/>
        </p:spPr>
        <p:txBody>
          <a:bodyPr wrap="none" rtlCol="0">
            <a:spAutoFit/>
          </a:bodyPr>
          <a:lstStyle/>
          <a:p>
            <a:r>
              <a:rPr lang="en-US" altLang="ko-KR" sz="1100" b="1" dirty="0" smtClean="0">
                <a:latin typeface="+mj-lt"/>
              </a:rPr>
              <a:t>: Receiver</a:t>
            </a:r>
            <a:endParaRPr lang="ko-KR" altLang="en-US" sz="1100" b="1" dirty="0">
              <a:latin typeface="+mj-lt"/>
            </a:endParaRPr>
          </a:p>
        </p:txBody>
      </p:sp>
      <p:sp>
        <p:nvSpPr>
          <p:cNvPr id="36" name="TextBox 35"/>
          <p:cNvSpPr txBox="1"/>
          <p:nvPr/>
        </p:nvSpPr>
        <p:spPr>
          <a:xfrm>
            <a:off x="238416" y="4918284"/>
            <a:ext cx="2677400" cy="1600438"/>
          </a:xfrm>
          <a:prstGeom prst="rect">
            <a:avLst/>
          </a:prstGeom>
          <a:noFill/>
        </p:spPr>
        <p:txBody>
          <a:bodyPr wrap="square" rtlCol="0">
            <a:spAutoFit/>
          </a:bodyPr>
          <a:lstStyle/>
          <a:p>
            <a:pPr marL="285750" indent="-285750">
              <a:buFont typeface="Arial" panose="020B0604020202020204" pitchFamily="34" charset="0"/>
              <a:buChar char="•"/>
            </a:pPr>
            <a:r>
              <a:rPr lang="en-US" altLang="ko-KR" sz="1400" dirty="0" smtClean="0">
                <a:latin typeface="+mj-lt"/>
              </a:rPr>
              <a:t>A transmitter generates data with </a:t>
            </a:r>
            <a:r>
              <a:rPr lang="en-US" altLang="ko-KR" sz="1400" b="1" u="sng" dirty="0" smtClean="0">
                <a:latin typeface="+mj-lt"/>
              </a:rPr>
              <a:t>full-buffer</a:t>
            </a:r>
            <a:r>
              <a:rPr lang="en-US" altLang="ko-KR" sz="1400" b="1" dirty="0" smtClean="0">
                <a:latin typeface="+mj-lt"/>
              </a:rPr>
              <a:t>.</a:t>
            </a:r>
          </a:p>
          <a:p>
            <a:pPr marL="285750" indent="-285750">
              <a:buFont typeface="Arial" panose="020B0604020202020204" pitchFamily="34" charset="0"/>
              <a:buChar char="•"/>
            </a:pPr>
            <a:r>
              <a:rPr lang="en-US" altLang="ko-KR" sz="1400" b="1" u="sng" dirty="0" smtClean="0">
                <a:latin typeface="+mj-lt"/>
              </a:rPr>
              <a:t>The number of receivers </a:t>
            </a:r>
            <a:r>
              <a:rPr lang="en-US" altLang="ko-KR" sz="1400" dirty="0" smtClean="0">
                <a:latin typeface="+mj-lt"/>
              </a:rPr>
              <a:t>increases up to </a:t>
            </a:r>
            <a:r>
              <a:rPr lang="en-US" altLang="ko-KR" sz="1400" b="1" u="sng" dirty="0" smtClean="0">
                <a:latin typeface="+mj-lt"/>
              </a:rPr>
              <a:t>512</a:t>
            </a:r>
            <a:r>
              <a:rPr lang="en-US" altLang="ko-KR" sz="1400" dirty="0" smtClean="0">
                <a:latin typeface="+mj-lt"/>
              </a:rPr>
              <a:t>.</a:t>
            </a:r>
          </a:p>
          <a:p>
            <a:pPr marL="285750" indent="-285750">
              <a:buFont typeface="Arial" panose="020B0604020202020204" pitchFamily="34" charset="0"/>
              <a:buChar char="•"/>
            </a:pPr>
            <a:r>
              <a:rPr lang="en-US" altLang="ko-KR" sz="1400" b="1" u="sng" dirty="0" smtClean="0">
                <a:latin typeface="+mj-lt"/>
              </a:rPr>
              <a:t>All receivers </a:t>
            </a:r>
            <a:r>
              <a:rPr lang="en-US" altLang="ko-KR" sz="1400" dirty="0" smtClean="0">
                <a:latin typeface="+mj-lt"/>
              </a:rPr>
              <a:t>are located in </a:t>
            </a:r>
            <a:r>
              <a:rPr lang="en-US" altLang="ko-KR" sz="1400" b="1" u="sng" dirty="0" smtClean="0">
                <a:latin typeface="+mj-lt"/>
              </a:rPr>
              <a:t>1-hop range of transmitter</a:t>
            </a:r>
            <a:r>
              <a:rPr lang="en-US" altLang="ko-KR" sz="1400" b="1" dirty="0" smtClean="0">
                <a:latin typeface="+mj-lt"/>
              </a:rPr>
              <a:t>.</a:t>
            </a:r>
          </a:p>
          <a:p>
            <a:endParaRPr lang="en-US" altLang="ko-KR" sz="1400" dirty="0" smtClean="0">
              <a:latin typeface="+mj-lt"/>
            </a:endParaRPr>
          </a:p>
        </p:txBody>
      </p:sp>
      <p:sp>
        <p:nvSpPr>
          <p:cNvPr id="37" name="타원 36"/>
          <p:cNvSpPr/>
          <p:nvPr/>
        </p:nvSpPr>
        <p:spPr bwMode="auto">
          <a:xfrm>
            <a:off x="4397031" y="3528972"/>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8" name="타원 37"/>
          <p:cNvSpPr/>
          <p:nvPr/>
        </p:nvSpPr>
        <p:spPr bwMode="auto">
          <a:xfrm>
            <a:off x="3814179" y="306743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9" name="타원 38"/>
          <p:cNvSpPr/>
          <p:nvPr/>
        </p:nvSpPr>
        <p:spPr bwMode="auto">
          <a:xfrm>
            <a:off x="4381462" y="4291567"/>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0" name="타원 39"/>
          <p:cNvSpPr/>
          <p:nvPr/>
        </p:nvSpPr>
        <p:spPr bwMode="auto">
          <a:xfrm>
            <a:off x="4456864" y="2648395"/>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1" name="타원 40"/>
          <p:cNvSpPr/>
          <p:nvPr/>
        </p:nvSpPr>
        <p:spPr bwMode="auto">
          <a:xfrm>
            <a:off x="5134810" y="381984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2" name="타원 41"/>
          <p:cNvSpPr/>
          <p:nvPr/>
        </p:nvSpPr>
        <p:spPr bwMode="auto">
          <a:xfrm>
            <a:off x="3663375" y="381984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3" name="타원 42"/>
          <p:cNvSpPr/>
          <p:nvPr/>
        </p:nvSpPr>
        <p:spPr bwMode="auto">
          <a:xfrm>
            <a:off x="4751980" y="3218235"/>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4" name="타원 43"/>
          <p:cNvSpPr/>
          <p:nvPr/>
        </p:nvSpPr>
        <p:spPr bwMode="auto">
          <a:xfrm>
            <a:off x="5055285" y="287888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5" name="타원 44"/>
          <p:cNvSpPr/>
          <p:nvPr/>
        </p:nvSpPr>
        <p:spPr bwMode="auto">
          <a:xfrm>
            <a:off x="4676578" y="3970652"/>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6" name="타원 45"/>
          <p:cNvSpPr/>
          <p:nvPr/>
        </p:nvSpPr>
        <p:spPr bwMode="auto">
          <a:xfrm>
            <a:off x="3970058" y="3358302"/>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7" name="타원 46"/>
          <p:cNvSpPr/>
          <p:nvPr/>
        </p:nvSpPr>
        <p:spPr bwMode="auto">
          <a:xfrm>
            <a:off x="3248297" y="2380238"/>
            <a:ext cx="2448272" cy="2448272"/>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9" name="타원 58"/>
          <p:cNvSpPr/>
          <p:nvPr/>
        </p:nvSpPr>
        <p:spPr bwMode="auto">
          <a:xfrm>
            <a:off x="4014058" y="3074396"/>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60" name="타원 59"/>
          <p:cNvSpPr/>
          <p:nvPr/>
        </p:nvSpPr>
        <p:spPr bwMode="auto">
          <a:xfrm>
            <a:off x="4985019" y="4279935"/>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2" name="타원 101"/>
          <p:cNvSpPr/>
          <p:nvPr/>
        </p:nvSpPr>
        <p:spPr bwMode="auto">
          <a:xfrm>
            <a:off x="6929120" y="2925581"/>
            <a:ext cx="1420049" cy="1420049"/>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66" name="타원 65"/>
          <p:cNvSpPr/>
          <p:nvPr/>
        </p:nvSpPr>
        <p:spPr bwMode="auto">
          <a:xfrm>
            <a:off x="3820716" y="4263123"/>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67" name="타원 66"/>
          <p:cNvSpPr/>
          <p:nvPr/>
        </p:nvSpPr>
        <p:spPr bwMode="auto">
          <a:xfrm>
            <a:off x="5414500" y="3262756"/>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75" name="직선 화살표 연결선 74"/>
          <p:cNvCxnSpPr>
            <a:stCxn id="66" idx="6"/>
            <a:endCxn id="45" idx="2"/>
          </p:cNvCxnSpPr>
          <p:nvPr/>
        </p:nvCxnSpPr>
        <p:spPr bwMode="auto">
          <a:xfrm flipV="1">
            <a:off x="3971520" y="4046054"/>
            <a:ext cx="705058" cy="292471"/>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77" name="직선 화살표 연결선 76"/>
          <p:cNvCxnSpPr>
            <a:stCxn id="45" idx="7"/>
            <a:endCxn id="67" idx="3"/>
          </p:cNvCxnSpPr>
          <p:nvPr/>
        </p:nvCxnSpPr>
        <p:spPr bwMode="auto">
          <a:xfrm flipV="1">
            <a:off x="4805297" y="3391475"/>
            <a:ext cx="631288" cy="601262"/>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79" name="직선 화살표 연결선 78"/>
          <p:cNvCxnSpPr/>
          <p:nvPr/>
        </p:nvCxnSpPr>
        <p:spPr bwMode="auto">
          <a:xfrm>
            <a:off x="3906154" y="2535779"/>
            <a:ext cx="542578" cy="991076"/>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110" name="타원 109"/>
          <p:cNvSpPr/>
          <p:nvPr/>
        </p:nvSpPr>
        <p:spPr bwMode="auto">
          <a:xfrm>
            <a:off x="6219095" y="2230786"/>
            <a:ext cx="1420049" cy="1420049"/>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1" name="타원 110"/>
          <p:cNvSpPr/>
          <p:nvPr/>
        </p:nvSpPr>
        <p:spPr bwMode="auto">
          <a:xfrm>
            <a:off x="6227461" y="3665613"/>
            <a:ext cx="1420049" cy="1420049"/>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80" name="TextBox 79"/>
          <p:cNvSpPr txBox="1"/>
          <p:nvPr/>
        </p:nvSpPr>
        <p:spPr>
          <a:xfrm rot="3704182">
            <a:off x="3855507" y="2701205"/>
            <a:ext cx="941283" cy="430887"/>
          </a:xfrm>
          <a:prstGeom prst="rect">
            <a:avLst/>
          </a:prstGeom>
          <a:noFill/>
        </p:spPr>
        <p:txBody>
          <a:bodyPr wrap="none" rtlCol="0">
            <a:spAutoFit/>
          </a:bodyPr>
          <a:lstStyle/>
          <a:p>
            <a:r>
              <a:rPr lang="en-US" altLang="ko-KR" sz="1100" dirty="0" smtClean="0">
                <a:latin typeface="+mj-lt"/>
              </a:rPr>
              <a:t>Transmission</a:t>
            </a:r>
          </a:p>
          <a:p>
            <a:r>
              <a:rPr lang="en-US" altLang="ko-KR" sz="1100" dirty="0" smtClean="0">
                <a:latin typeface="+mj-lt"/>
              </a:rPr>
              <a:t>Range: 50m</a:t>
            </a:r>
            <a:endParaRPr lang="ko-KR" altLang="en-US" sz="1100" dirty="0">
              <a:latin typeface="+mj-lt"/>
            </a:endParaRPr>
          </a:p>
        </p:txBody>
      </p:sp>
      <p:sp>
        <p:nvSpPr>
          <p:cNvPr id="81" name="직사각형 80"/>
          <p:cNvSpPr/>
          <p:nvPr/>
        </p:nvSpPr>
        <p:spPr bwMode="auto">
          <a:xfrm>
            <a:off x="3080580" y="1550819"/>
            <a:ext cx="2736304" cy="4752528"/>
          </a:xfrm>
          <a:prstGeom prst="rect">
            <a:avLst/>
          </a:prstGeom>
          <a:no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82" name="TextBox 81"/>
          <p:cNvSpPr txBox="1"/>
          <p:nvPr/>
        </p:nvSpPr>
        <p:spPr>
          <a:xfrm>
            <a:off x="3144501" y="4918284"/>
            <a:ext cx="2677400" cy="1384995"/>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latin typeface="+mj-lt"/>
              </a:rPr>
              <a:t>The number of receivers </a:t>
            </a:r>
            <a:r>
              <a:rPr lang="en-US" altLang="ko-KR" sz="1400" dirty="0" smtClean="0">
                <a:latin typeface="+mj-lt"/>
              </a:rPr>
              <a:t>increases up to </a:t>
            </a:r>
            <a:r>
              <a:rPr lang="en-US" altLang="ko-KR" sz="1400" b="1" u="sng" dirty="0" smtClean="0">
                <a:latin typeface="+mj-lt"/>
              </a:rPr>
              <a:t>512</a:t>
            </a:r>
            <a:r>
              <a:rPr lang="en-US" altLang="ko-KR" sz="1400" dirty="0" smtClean="0">
                <a:latin typeface="+mj-lt"/>
              </a:rPr>
              <a:t>.</a:t>
            </a:r>
          </a:p>
          <a:p>
            <a:pPr marL="285750" indent="-285750">
              <a:buFont typeface="Arial" panose="020B0604020202020204" pitchFamily="34" charset="0"/>
              <a:buChar char="•"/>
            </a:pPr>
            <a:r>
              <a:rPr lang="en-US" altLang="ko-KR" sz="1400" dirty="0" smtClean="0">
                <a:latin typeface="+mj-lt"/>
              </a:rPr>
              <a:t>All PDs are located in 50m x 50m (</a:t>
            </a:r>
            <a:r>
              <a:rPr lang="en-US" altLang="ko-KR" sz="1400" b="1" u="sng" dirty="0" smtClean="0">
                <a:latin typeface="+mj-lt"/>
              </a:rPr>
              <a:t>some PDs might be located in 2-hop range from a transmitter</a:t>
            </a:r>
            <a:r>
              <a:rPr lang="en-US" altLang="ko-KR" sz="1400" dirty="0" smtClean="0">
                <a:latin typeface="+mj-lt"/>
              </a:rPr>
              <a:t>)</a:t>
            </a:r>
            <a:r>
              <a:rPr lang="en-US" altLang="ko-KR" sz="1400" b="1" dirty="0" smtClean="0">
                <a:latin typeface="+mj-lt"/>
              </a:rPr>
              <a:t>.</a:t>
            </a:r>
            <a:endParaRPr lang="en-US" altLang="ko-KR" sz="1400" dirty="0" smtClean="0">
              <a:latin typeface="+mj-lt"/>
            </a:endParaRPr>
          </a:p>
        </p:txBody>
      </p:sp>
      <p:cxnSp>
        <p:nvCxnSpPr>
          <p:cNvPr id="83" name="직선 화살표 연결선 82"/>
          <p:cNvCxnSpPr>
            <a:stCxn id="67" idx="2"/>
            <a:endCxn id="66" idx="7"/>
          </p:cNvCxnSpPr>
          <p:nvPr/>
        </p:nvCxnSpPr>
        <p:spPr bwMode="auto">
          <a:xfrm flipH="1">
            <a:off x="3949435" y="3338158"/>
            <a:ext cx="1465065" cy="947050"/>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86" name="TextBox 85"/>
          <p:cNvSpPr txBox="1"/>
          <p:nvPr/>
        </p:nvSpPr>
        <p:spPr>
          <a:xfrm rot="19593285">
            <a:off x="4136971" y="3625661"/>
            <a:ext cx="861133" cy="261610"/>
          </a:xfrm>
          <a:prstGeom prst="rect">
            <a:avLst/>
          </a:prstGeom>
          <a:noFill/>
        </p:spPr>
        <p:txBody>
          <a:bodyPr wrap="none" rtlCol="0">
            <a:spAutoFit/>
          </a:bodyPr>
          <a:lstStyle/>
          <a:p>
            <a:r>
              <a:rPr lang="en-US" altLang="ko-KR" sz="1100" dirty="0" smtClean="0">
                <a:latin typeface="+mj-lt"/>
              </a:rPr>
              <a:t>2-hop range</a:t>
            </a:r>
            <a:endParaRPr lang="ko-KR" altLang="en-US" sz="1100" dirty="0">
              <a:latin typeface="+mj-lt"/>
            </a:endParaRPr>
          </a:p>
        </p:txBody>
      </p:sp>
      <p:sp>
        <p:nvSpPr>
          <p:cNvPr id="88" name="TextBox 87"/>
          <p:cNvSpPr txBox="1"/>
          <p:nvPr/>
        </p:nvSpPr>
        <p:spPr>
          <a:xfrm rot="20358310">
            <a:off x="4143755" y="3965297"/>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89" name="TextBox 88"/>
          <p:cNvSpPr txBox="1"/>
          <p:nvPr/>
        </p:nvSpPr>
        <p:spPr>
          <a:xfrm rot="19133833">
            <a:off x="4808880" y="3526050"/>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90" name="직사각형 89"/>
          <p:cNvSpPr/>
          <p:nvPr/>
        </p:nvSpPr>
        <p:spPr bwMode="auto">
          <a:xfrm>
            <a:off x="5934876" y="1550751"/>
            <a:ext cx="3055902" cy="4752528"/>
          </a:xfrm>
          <a:prstGeom prst="rect">
            <a:avLst/>
          </a:prstGeom>
          <a:no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1" name="TextBox 90"/>
          <p:cNvSpPr txBox="1"/>
          <p:nvPr/>
        </p:nvSpPr>
        <p:spPr>
          <a:xfrm>
            <a:off x="7060978" y="1548383"/>
            <a:ext cx="1165704" cy="369332"/>
          </a:xfrm>
          <a:prstGeom prst="rect">
            <a:avLst/>
          </a:prstGeom>
          <a:noFill/>
        </p:spPr>
        <p:txBody>
          <a:bodyPr wrap="none" rtlCol="0">
            <a:spAutoFit/>
          </a:bodyPr>
          <a:lstStyle/>
          <a:p>
            <a:r>
              <a:rPr lang="en-US" altLang="ko-KR" dirty="0" smtClean="0">
                <a:latin typeface="+mj-lt"/>
              </a:rPr>
              <a:t>Scenario 3</a:t>
            </a:r>
            <a:endParaRPr lang="ko-KR" altLang="en-US" dirty="0">
              <a:latin typeface="+mj-lt"/>
            </a:endParaRPr>
          </a:p>
        </p:txBody>
      </p:sp>
      <p:sp>
        <p:nvSpPr>
          <p:cNvPr id="92" name="타원 91"/>
          <p:cNvSpPr/>
          <p:nvPr/>
        </p:nvSpPr>
        <p:spPr bwMode="auto">
          <a:xfrm>
            <a:off x="7556842" y="3523095"/>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3" name="타원 92"/>
          <p:cNvSpPr/>
          <p:nvPr/>
        </p:nvSpPr>
        <p:spPr bwMode="auto">
          <a:xfrm>
            <a:off x="6973990" y="306155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4" name="타원 93"/>
          <p:cNvSpPr/>
          <p:nvPr/>
        </p:nvSpPr>
        <p:spPr bwMode="auto">
          <a:xfrm>
            <a:off x="7541273" y="4285690"/>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5" name="타원 94"/>
          <p:cNvSpPr/>
          <p:nvPr/>
        </p:nvSpPr>
        <p:spPr bwMode="auto">
          <a:xfrm>
            <a:off x="7616675" y="264251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6" name="타원 95"/>
          <p:cNvSpPr/>
          <p:nvPr/>
        </p:nvSpPr>
        <p:spPr bwMode="auto">
          <a:xfrm>
            <a:off x="8102322" y="3628422"/>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7" name="타원 96"/>
          <p:cNvSpPr/>
          <p:nvPr/>
        </p:nvSpPr>
        <p:spPr bwMode="auto">
          <a:xfrm>
            <a:off x="6823186" y="381397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8" name="타원 97"/>
          <p:cNvSpPr/>
          <p:nvPr/>
        </p:nvSpPr>
        <p:spPr bwMode="auto">
          <a:xfrm>
            <a:off x="7911791" y="321235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9" name="타원 98"/>
          <p:cNvSpPr/>
          <p:nvPr/>
        </p:nvSpPr>
        <p:spPr bwMode="auto">
          <a:xfrm>
            <a:off x="8215096" y="287301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0" name="타원 99"/>
          <p:cNvSpPr/>
          <p:nvPr/>
        </p:nvSpPr>
        <p:spPr bwMode="auto">
          <a:xfrm>
            <a:off x="7817685" y="3876155"/>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1" name="타원 100"/>
          <p:cNvSpPr/>
          <p:nvPr/>
        </p:nvSpPr>
        <p:spPr bwMode="auto">
          <a:xfrm>
            <a:off x="7129869" y="3352425"/>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5" name="타원 104"/>
          <p:cNvSpPr/>
          <p:nvPr/>
        </p:nvSpPr>
        <p:spPr bwMode="auto">
          <a:xfrm>
            <a:off x="6854366" y="2834164"/>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7" name="타원 106"/>
          <p:cNvSpPr/>
          <p:nvPr/>
        </p:nvSpPr>
        <p:spPr bwMode="auto">
          <a:xfrm>
            <a:off x="6862428" y="4296933"/>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8" name="타원 107"/>
          <p:cNvSpPr/>
          <p:nvPr/>
        </p:nvSpPr>
        <p:spPr bwMode="auto">
          <a:xfrm>
            <a:off x="8151280" y="2535779"/>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9" name="타원 108"/>
          <p:cNvSpPr/>
          <p:nvPr/>
        </p:nvSpPr>
        <p:spPr bwMode="auto">
          <a:xfrm>
            <a:off x="6433097" y="467743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4" name="타원 113"/>
          <p:cNvSpPr/>
          <p:nvPr/>
        </p:nvSpPr>
        <p:spPr bwMode="auto">
          <a:xfrm>
            <a:off x="6486502" y="2499120"/>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5" name="타원 114"/>
          <p:cNvSpPr/>
          <p:nvPr/>
        </p:nvSpPr>
        <p:spPr bwMode="auto">
          <a:xfrm>
            <a:off x="7003303" y="248710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6" name="타원 115"/>
          <p:cNvSpPr/>
          <p:nvPr/>
        </p:nvSpPr>
        <p:spPr bwMode="auto">
          <a:xfrm>
            <a:off x="6600218" y="3223049"/>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7" name="타원 116"/>
          <p:cNvSpPr/>
          <p:nvPr/>
        </p:nvSpPr>
        <p:spPr bwMode="auto">
          <a:xfrm>
            <a:off x="7104730" y="4728232"/>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20" name="타원 119"/>
          <p:cNvSpPr/>
          <p:nvPr/>
        </p:nvSpPr>
        <p:spPr bwMode="auto">
          <a:xfrm>
            <a:off x="8003788" y="2240586"/>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21" name="타원 120"/>
          <p:cNvSpPr/>
          <p:nvPr/>
        </p:nvSpPr>
        <p:spPr bwMode="auto">
          <a:xfrm>
            <a:off x="8536800" y="243274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123" name="직선 화살표 연결선 122"/>
          <p:cNvCxnSpPr>
            <a:endCxn id="97" idx="4"/>
          </p:cNvCxnSpPr>
          <p:nvPr/>
        </p:nvCxnSpPr>
        <p:spPr bwMode="auto">
          <a:xfrm flipH="1" flipV="1">
            <a:off x="6898588" y="3964775"/>
            <a:ext cx="41995" cy="317129"/>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25" name="직선 화살표 연결선 124"/>
          <p:cNvCxnSpPr>
            <a:stCxn id="97" idx="1"/>
          </p:cNvCxnSpPr>
          <p:nvPr/>
        </p:nvCxnSpPr>
        <p:spPr bwMode="auto">
          <a:xfrm flipH="1" flipV="1">
            <a:off x="6693201" y="3374980"/>
            <a:ext cx="152070" cy="461076"/>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29" name="직선 화살표 연결선 128"/>
          <p:cNvCxnSpPr>
            <a:stCxn id="116" idx="0"/>
            <a:endCxn id="114" idx="4"/>
          </p:cNvCxnSpPr>
          <p:nvPr/>
        </p:nvCxnSpPr>
        <p:spPr bwMode="auto">
          <a:xfrm flipH="1" flipV="1">
            <a:off x="6561904" y="2649924"/>
            <a:ext cx="113716" cy="573125"/>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34" name="직선 화살표 연결선 133"/>
          <p:cNvCxnSpPr>
            <a:stCxn id="107" idx="6"/>
            <a:endCxn id="94" idx="2"/>
          </p:cNvCxnSpPr>
          <p:nvPr/>
        </p:nvCxnSpPr>
        <p:spPr bwMode="auto">
          <a:xfrm flipV="1">
            <a:off x="7013232" y="4361092"/>
            <a:ext cx="528041" cy="11243"/>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38" name="직선 화살표 연결선 137"/>
          <p:cNvCxnSpPr>
            <a:stCxn id="94" idx="7"/>
            <a:endCxn id="96" idx="3"/>
          </p:cNvCxnSpPr>
          <p:nvPr/>
        </p:nvCxnSpPr>
        <p:spPr bwMode="auto">
          <a:xfrm flipV="1">
            <a:off x="7669992" y="3757141"/>
            <a:ext cx="454415" cy="550634"/>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42" name="직선 화살표 연결선 141"/>
          <p:cNvCxnSpPr>
            <a:stCxn id="96" idx="0"/>
            <a:endCxn id="99" idx="4"/>
          </p:cNvCxnSpPr>
          <p:nvPr/>
        </p:nvCxnSpPr>
        <p:spPr bwMode="auto">
          <a:xfrm flipV="1">
            <a:off x="8177724" y="3023815"/>
            <a:ext cx="112774" cy="604607"/>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sp>
        <p:nvSpPr>
          <p:cNvPr id="145" name="TextBox 144"/>
          <p:cNvSpPr txBox="1"/>
          <p:nvPr/>
        </p:nvSpPr>
        <p:spPr>
          <a:xfrm rot="21256972">
            <a:off x="7020610" y="4318144"/>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cxnSp>
        <p:nvCxnSpPr>
          <p:cNvPr id="147" name="직선 화살표 연결선 146"/>
          <p:cNvCxnSpPr/>
          <p:nvPr/>
        </p:nvCxnSpPr>
        <p:spPr bwMode="auto">
          <a:xfrm>
            <a:off x="6155700" y="5157192"/>
            <a:ext cx="2763937" cy="0"/>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cxnSp>
        <p:nvCxnSpPr>
          <p:cNvPr id="148" name="직선 화살표 연결선 147"/>
          <p:cNvCxnSpPr/>
          <p:nvPr/>
        </p:nvCxnSpPr>
        <p:spPr bwMode="auto">
          <a:xfrm>
            <a:off x="6140292" y="2193471"/>
            <a:ext cx="4445" cy="2718229"/>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150" name="TextBox 149"/>
          <p:cNvSpPr txBox="1"/>
          <p:nvPr/>
        </p:nvSpPr>
        <p:spPr>
          <a:xfrm>
            <a:off x="7195633" y="5148636"/>
            <a:ext cx="505267" cy="261610"/>
          </a:xfrm>
          <a:prstGeom prst="rect">
            <a:avLst/>
          </a:prstGeom>
          <a:noFill/>
        </p:spPr>
        <p:txBody>
          <a:bodyPr wrap="none" rtlCol="0">
            <a:spAutoFit/>
          </a:bodyPr>
          <a:lstStyle/>
          <a:p>
            <a:r>
              <a:rPr lang="en-US" altLang="ko-KR" sz="1100" dirty="0">
                <a:latin typeface="+mj-lt"/>
              </a:rPr>
              <a:t>5</a:t>
            </a:r>
            <a:r>
              <a:rPr lang="en-US" altLang="ko-KR" sz="1100" dirty="0" smtClean="0">
                <a:latin typeface="+mj-lt"/>
              </a:rPr>
              <a:t>00m</a:t>
            </a:r>
            <a:endParaRPr lang="ko-KR" altLang="en-US" sz="1100" dirty="0">
              <a:latin typeface="+mj-lt"/>
            </a:endParaRPr>
          </a:p>
        </p:txBody>
      </p:sp>
      <p:sp>
        <p:nvSpPr>
          <p:cNvPr id="151" name="TextBox 150"/>
          <p:cNvSpPr txBox="1"/>
          <p:nvPr/>
        </p:nvSpPr>
        <p:spPr>
          <a:xfrm rot="16200000">
            <a:off x="5768215" y="3489715"/>
            <a:ext cx="505267" cy="261610"/>
          </a:xfrm>
          <a:prstGeom prst="rect">
            <a:avLst/>
          </a:prstGeom>
          <a:noFill/>
        </p:spPr>
        <p:txBody>
          <a:bodyPr wrap="none" rtlCol="0">
            <a:spAutoFit/>
          </a:bodyPr>
          <a:lstStyle/>
          <a:p>
            <a:r>
              <a:rPr lang="en-US" altLang="ko-KR" sz="1100" dirty="0">
                <a:latin typeface="+mj-lt"/>
              </a:rPr>
              <a:t>5</a:t>
            </a:r>
            <a:r>
              <a:rPr lang="en-US" altLang="ko-KR" sz="1100" dirty="0" smtClean="0">
                <a:latin typeface="+mj-lt"/>
              </a:rPr>
              <a:t>00m</a:t>
            </a:r>
            <a:endParaRPr lang="ko-KR" altLang="en-US" sz="1100" dirty="0">
              <a:latin typeface="+mj-lt"/>
            </a:endParaRPr>
          </a:p>
        </p:txBody>
      </p:sp>
      <p:sp>
        <p:nvSpPr>
          <p:cNvPr id="152" name="TextBox 151"/>
          <p:cNvSpPr txBox="1"/>
          <p:nvPr/>
        </p:nvSpPr>
        <p:spPr>
          <a:xfrm rot="18593631">
            <a:off x="7745230" y="3940667"/>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3" name="TextBox 152"/>
          <p:cNvSpPr txBox="1"/>
          <p:nvPr/>
        </p:nvSpPr>
        <p:spPr>
          <a:xfrm rot="16866885">
            <a:off x="8132575" y="3048956"/>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4" name="TextBox 153"/>
          <p:cNvSpPr txBox="1"/>
          <p:nvPr/>
        </p:nvSpPr>
        <p:spPr>
          <a:xfrm rot="15560480">
            <a:off x="6541567" y="4037408"/>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5" name="TextBox 154"/>
          <p:cNvSpPr txBox="1"/>
          <p:nvPr/>
        </p:nvSpPr>
        <p:spPr>
          <a:xfrm rot="15560480">
            <a:off x="6275076" y="2870928"/>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6" name="TextBox 155"/>
          <p:cNvSpPr txBox="1"/>
          <p:nvPr/>
        </p:nvSpPr>
        <p:spPr>
          <a:xfrm rot="15560480">
            <a:off x="6393661" y="3510752"/>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7" name="TextBox 156"/>
          <p:cNvSpPr txBox="1"/>
          <p:nvPr/>
        </p:nvSpPr>
        <p:spPr>
          <a:xfrm>
            <a:off x="6051886" y="5345879"/>
            <a:ext cx="2895403" cy="738664"/>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latin typeface="+mj-lt"/>
              </a:rPr>
              <a:t>Multiple transmitters</a:t>
            </a:r>
            <a:r>
              <a:rPr lang="en-US" altLang="ko-KR" sz="1400" dirty="0" smtClean="0">
                <a:latin typeface="+mj-lt"/>
              </a:rPr>
              <a:t> are located in 500m x 500m (</a:t>
            </a:r>
            <a:r>
              <a:rPr lang="en-US" altLang="ko-KR" sz="1400" b="1" u="sng" dirty="0" smtClean="0">
                <a:latin typeface="+mj-lt"/>
              </a:rPr>
              <a:t>Multi-hop transmission</a:t>
            </a:r>
            <a:r>
              <a:rPr lang="en-US" altLang="ko-KR" sz="1400" dirty="0" smtClean="0">
                <a:latin typeface="+mj-lt"/>
              </a:rPr>
              <a:t>).</a:t>
            </a:r>
          </a:p>
        </p:txBody>
      </p:sp>
    </p:spTree>
    <p:extLst>
      <p:ext uri="{BB962C8B-B14F-4D97-AF65-F5344CB8AC3E}">
        <p14:creationId xmlns:p14="http://schemas.microsoft.com/office/powerpoint/2010/main" val="41117776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7028" y="1412776"/>
            <a:ext cx="6321652" cy="4752528"/>
          </a:xfrm>
          <a:prstGeom prst="rect">
            <a:avLst/>
          </a:prstGeom>
        </p:spPr>
      </p:pic>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19</a:t>
            </a:fld>
            <a:endParaRPr lang="en-US" altLang="ko-KR"/>
          </a:p>
        </p:txBody>
      </p:sp>
      <p:sp>
        <p:nvSpPr>
          <p:cNvPr id="5" name="제목 1"/>
          <p:cNvSpPr>
            <a:spLocks noGrp="1"/>
          </p:cNvSpPr>
          <p:nvPr>
            <p:ph type="title"/>
          </p:nvPr>
        </p:nvSpPr>
        <p:spPr>
          <a:xfrm>
            <a:off x="685800" y="685800"/>
            <a:ext cx="7772400" cy="726976"/>
          </a:xfrm>
        </p:spPr>
        <p:txBody>
          <a:bodyPr/>
          <a:lstStyle/>
          <a:p>
            <a:r>
              <a:rPr lang="en-US" altLang="ko-KR" dirty="0" smtClean="0"/>
              <a:t>Area Sum Goodput (Scenario 1)</a:t>
            </a:r>
            <a:endParaRPr lang="ko-KR" altLang="en-US" dirty="0"/>
          </a:p>
        </p:txBody>
      </p:sp>
      <p:sp>
        <p:nvSpPr>
          <p:cNvPr id="7" name="TextBox 6"/>
          <p:cNvSpPr txBox="1"/>
          <p:nvPr/>
        </p:nvSpPr>
        <p:spPr>
          <a:xfrm>
            <a:off x="5935619" y="1628800"/>
            <a:ext cx="3027177" cy="5047536"/>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t>In our proposed scheme</a:t>
            </a:r>
            <a:r>
              <a:rPr lang="en-US" altLang="ko-KR" sz="1400" dirty="0" smtClean="0"/>
              <a:t>, the goodput has </a:t>
            </a:r>
            <a:r>
              <a:rPr lang="en-US" altLang="ko-KR" sz="1400" b="1" u="sng" dirty="0" smtClean="0"/>
              <a:t>2.1x10</a:t>
            </a:r>
            <a:r>
              <a:rPr lang="en-US" altLang="ko-KR" sz="1400" b="1" u="sng" baseline="30000" dirty="0" smtClean="0"/>
              <a:t>4</a:t>
            </a:r>
            <a:r>
              <a:rPr lang="en-US" altLang="ko-KR" sz="1400" b="1" u="sng" dirty="0" smtClean="0"/>
              <a:t> Mbps/km</a:t>
            </a:r>
            <a:r>
              <a:rPr lang="en-US" altLang="ko-KR" sz="1400" b="1" u="sng" baseline="30000" dirty="0" smtClean="0"/>
              <a:t>2</a:t>
            </a:r>
            <a:r>
              <a:rPr lang="en-US" altLang="ko-KR" sz="1400" b="1" u="sng" dirty="0" smtClean="0"/>
              <a:t> </a:t>
            </a:r>
            <a:r>
              <a:rPr lang="en-US" altLang="ko-KR" sz="1400" dirty="0" smtClean="0"/>
              <a:t>while </a:t>
            </a:r>
            <a:r>
              <a:rPr lang="en-US" altLang="ko-KR" sz="1400" b="1" u="sng" dirty="0" smtClean="0"/>
              <a:t>2.6x</a:t>
            </a:r>
            <a:r>
              <a:rPr lang="en-US" altLang="ko-KR" sz="1400" b="1" u="sng" dirty="0"/>
              <a:t>10</a:t>
            </a:r>
            <a:r>
              <a:rPr lang="en-US" altLang="ko-KR" sz="1400" b="1" u="sng" baseline="30000" dirty="0"/>
              <a:t>4</a:t>
            </a:r>
            <a:r>
              <a:rPr lang="en-US" altLang="ko-KR" sz="1400" b="1" u="sng" dirty="0"/>
              <a:t> </a:t>
            </a:r>
            <a:r>
              <a:rPr lang="en-US" altLang="ko-KR" sz="1400" b="1" u="sng" dirty="0" smtClean="0"/>
              <a:t>Mbps/km</a:t>
            </a:r>
            <a:r>
              <a:rPr lang="en-US" altLang="ko-KR" sz="1400" b="1" u="sng" baseline="30000" dirty="0" smtClean="0"/>
              <a:t>2</a:t>
            </a:r>
            <a:r>
              <a:rPr lang="en-US" altLang="ko-KR" sz="1400" b="1" u="sng" dirty="0" smtClean="0"/>
              <a:t> </a:t>
            </a:r>
            <a:r>
              <a:rPr lang="en-US" altLang="ko-KR" sz="1400" dirty="0" smtClean="0"/>
              <a:t>in the </a:t>
            </a:r>
            <a:r>
              <a:rPr lang="en-US" altLang="ko-KR" sz="1400" b="1" u="sng" dirty="0" smtClean="0"/>
              <a:t>No-ACK based scheme </a:t>
            </a:r>
            <a:r>
              <a:rPr lang="en-US" altLang="ko-KR" sz="1400" dirty="0" smtClean="0"/>
              <a:t>when the number of nodes is 512.</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No-ACK based scheme achieves the best performance since </a:t>
            </a:r>
            <a:r>
              <a:rPr lang="en-US" altLang="ko-KR" sz="1400" b="1" u="sng" dirty="0" smtClean="0"/>
              <a:t>there is no collision in this scenario</a:t>
            </a:r>
            <a:r>
              <a:rPr lang="en-US" altLang="ko-KR" sz="1400" dirty="0" smtClean="0"/>
              <a:t>. (# of transmitter is 1)</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In our proposed scheme, </a:t>
            </a:r>
            <a:r>
              <a:rPr lang="en-US" altLang="ko-KR" sz="1400" b="1" u="sng" dirty="0" smtClean="0"/>
              <a:t>ACK frames collided among the receivers</a:t>
            </a:r>
            <a:r>
              <a:rPr lang="en-US" altLang="ko-KR" sz="1400" dirty="0" smtClean="0"/>
              <a:t>.</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b="1" u="sng" dirty="0" smtClean="0"/>
              <a:t>The goodput of the proposed scheme is 20% less </a:t>
            </a:r>
            <a:r>
              <a:rPr lang="en-US" altLang="ko-KR" sz="1400" dirty="0" smtClean="0"/>
              <a:t>than the No-ACK based scheme when the number of nodes is 512 due to </a:t>
            </a:r>
            <a:r>
              <a:rPr lang="en-US" altLang="ko-KR" sz="1400" b="1" u="sng" dirty="0" smtClean="0"/>
              <a:t>ACK overhead</a:t>
            </a:r>
            <a:r>
              <a:rPr lang="en-US" altLang="ko-KR" sz="1400" dirty="0" smtClean="0"/>
              <a:t>.</a:t>
            </a: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cxnSp>
        <p:nvCxnSpPr>
          <p:cNvPr id="15" name="직선 화살표 연결선 14"/>
          <p:cNvCxnSpPr/>
          <p:nvPr/>
        </p:nvCxnSpPr>
        <p:spPr bwMode="auto">
          <a:xfrm>
            <a:off x="5220072" y="2348880"/>
            <a:ext cx="0" cy="576064"/>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16" name="TextBox 15"/>
          <p:cNvSpPr txBox="1"/>
          <p:nvPr/>
        </p:nvSpPr>
        <p:spPr>
          <a:xfrm>
            <a:off x="4223980" y="3235053"/>
            <a:ext cx="1702710" cy="461665"/>
          </a:xfrm>
          <a:prstGeom prst="rect">
            <a:avLst/>
          </a:prstGeom>
          <a:noFill/>
        </p:spPr>
        <p:txBody>
          <a:bodyPr wrap="none" rtlCol="0">
            <a:spAutoFit/>
          </a:bodyPr>
          <a:lstStyle/>
          <a:p>
            <a:pPr algn="ctr"/>
            <a:r>
              <a:rPr lang="en-US" altLang="ko-KR" sz="1200" b="1" dirty="0" smtClean="0"/>
              <a:t>This gap indicates </a:t>
            </a:r>
          </a:p>
          <a:p>
            <a:pPr algn="ctr"/>
            <a:r>
              <a:rPr lang="en-US" altLang="ko-KR" sz="1200" b="1" dirty="0" smtClean="0"/>
              <a:t>ACK frame overhead</a:t>
            </a:r>
          </a:p>
        </p:txBody>
      </p:sp>
      <p:cxnSp>
        <p:nvCxnSpPr>
          <p:cNvPr id="18" name="구부러진 연결선 17"/>
          <p:cNvCxnSpPr/>
          <p:nvPr/>
        </p:nvCxnSpPr>
        <p:spPr bwMode="auto">
          <a:xfrm rot="5400000">
            <a:off x="4736504" y="2766587"/>
            <a:ext cx="677663" cy="289478"/>
          </a:xfrm>
          <a:prstGeom prst="curvedConnector3">
            <a:avLst>
              <a:gd name="adj1" fmla="val -2965"/>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Tree>
    <p:extLst>
      <p:ext uri="{BB962C8B-B14F-4D97-AF65-F5344CB8AC3E}">
        <p14:creationId xmlns:p14="http://schemas.microsoft.com/office/powerpoint/2010/main" val="2370302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1800" dirty="0" smtClean="0">
                <a:latin typeface="+mj-lt"/>
              </a:rPr>
              <a:t>In the TGD (DCN#: 568), the following functional requirements shall be met by IEEE 802.15.8</a:t>
            </a:r>
          </a:p>
          <a:p>
            <a:pPr lvl="1"/>
            <a:r>
              <a:rPr lang="en-US" altLang="ko-KR" sz="1800" b="1" u="sng" dirty="0" smtClean="0">
                <a:latin typeface="+mj-lt"/>
              </a:rPr>
              <a:t>6.9. Multicast</a:t>
            </a:r>
            <a:r>
              <a:rPr lang="en-US" altLang="ko-KR" sz="1800" dirty="0" smtClean="0">
                <a:latin typeface="+mj-lt"/>
              </a:rPr>
              <a:t>: IEEE 802.15.8 may support a reliable multicast transmission including both on-hop and multi-hop cases.</a:t>
            </a:r>
          </a:p>
          <a:p>
            <a:pPr lvl="1"/>
            <a:r>
              <a:rPr lang="en-US" altLang="ko-KR" sz="1800" b="1" u="sng" dirty="0" smtClean="0">
                <a:latin typeface="+mj-lt"/>
              </a:rPr>
              <a:t>6.11 Multi-hop support</a:t>
            </a:r>
            <a:r>
              <a:rPr lang="en-US" altLang="ko-KR" sz="1800" dirty="0" smtClean="0">
                <a:latin typeface="+mj-lt"/>
              </a:rPr>
              <a:t>: IEEE 802.15.8 shall provide at least 2-hop relaying function. Only relay-enabled PD shall relay discovery message and/or traffic data from PDs in the proximity.</a:t>
            </a:r>
          </a:p>
          <a:p>
            <a:pPr lvl="1"/>
            <a:r>
              <a:rPr lang="en-US" altLang="ko-KR" sz="1800" b="1" u="sng" dirty="0" smtClean="0">
                <a:latin typeface="+mj-lt"/>
              </a:rPr>
              <a:t>6.14 Security</a:t>
            </a:r>
            <a:r>
              <a:rPr lang="en-US" altLang="ko-KR" sz="1800" dirty="0" smtClean="0">
                <a:latin typeface="+mj-lt"/>
              </a:rPr>
              <a:t>: The impact of security procedures on the performance of other system procedures, such as discovery and peering procedures should be minimized.</a:t>
            </a:r>
          </a:p>
          <a:p>
            <a:r>
              <a:rPr lang="en-US" altLang="ko-KR" sz="1800" dirty="0" smtClean="0">
                <a:latin typeface="+mj-lt"/>
              </a:rPr>
              <a:t>Especially, in the PAC Application Matrix (DCN#: 701), some applications require the above features.</a:t>
            </a:r>
          </a:p>
          <a:p>
            <a:pPr lvl="1"/>
            <a:r>
              <a:rPr lang="en-US" altLang="ko-KR" sz="1800" dirty="0" smtClean="0">
                <a:latin typeface="+mj-lt"/>
              </a:rPr>
              <a:t>E.g., Hazard Notification, Peer-aware Monitoring/Assistance, etc.</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a:t>
            </a:fld>
            <a:endParaRPr lang="en-US" altLang="ko-KR"/>
          </a:p>
        </p:txBody>
      </p:sp>
    </p:spTree>
    <p:extLst>
      <p:ext uri="{BB962C8B-B14F-4D97-AF65-F5344CB8AC3E}">
        <p14:creationId xmlns:p14="http://schemas.microsoft.com/office/powerpoint/2010/main" val="37950741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412776"/>
            <a:ext cx="6078076" cy="4550431"/>
          </a:xfrm>
          <a:prstGeom prst="rect">
            <a:avLst/>
          </a:prstGeom>
        </p:spPr>
      </p:pic>
      <p:sp>
        <p:nvSpPr>
          <p:cNvPr id="2" name="제목 1"/>
          <p:cNvSpPr>
            <a:spLocks noGrp="1"/>
          </p:cNvSpPr>
          <p:nvPr>
            <p:ph type="title"/>
          </p:nvPr>
        </p:nvSpPr>
        <p:spPr/>
        <p:txBody>
          <a:bodyPr/>
          <a:lstStyle/>
          <a:p>
            <a:r>
              <a:rPr lang="en-US" altLang="ko-KR" dirty="0" smtClean="0"/>
              <a:t>Reliability (Scenario 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20</a:t>
            </a:fld>
            <a:endParaRPr lang="en-US" altLang="ko-KR"/>
          </a:p>
        </p:txBody>
      </p:sp>
      <p:sp>
        <p:nvSpPr>
          <p:cNvPr id="9" name="TextBox 8"/>
          <p:cNvSpPr txBox="1"/>
          <p:nvPr/>
        </p:nvSpPr>
        <p:spPr>
          <a:xfrm>
            <a:off x="5808302" y="1637242"/>
            <a:ext cx="3027177" cy="738664"/>
          </a:xfrm>
          <a:prstGeom prst="rect">
            <a:avLst/>
          </a:prstGeom>
          <a:noFill/>
        </p:spPr>
        <p:txBody>
          <a:bodyPr wrap="square" rtlCol="0">
            <a:spAutoFit/>
          </a:bodyPr>
          <a:lstStyle/>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sp>
        <p:nvSpPr>
          <p:cNvPr id="10" name="TextBox 9"/>
          <p:cNvSpPr txBox="1"/>
          <p:nvPr/>
        </p:nvSpPr>
        <p:spPr>
          <a:xfrm>
            <a:off x="5724128" y="1657733"/>
            <a:ext cx="3027177" cy="1600438"/>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t>The proposed scheme shows full reliability (100%) </a:t>
            </a:r>
            <a:r>
              <a:rPr lang="en-US" altLang="ko-KR" sz="1400" dirty="0" smtClean="0"/>
              <a:t>while No-ACK based scheme cannot provide any reliability (0%).</a:t>
            </a:r>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spTree>
    <p:extLst>
      <p:ext uri="{BB962C8B-B14F-4D97-AF65-F5344CB8AC3E}">
        <p14:creationId xmlns:p14="http://schemas.microsoft.com/office/powerpoint/2010/main" val="15471106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(Scenario 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21</a:t>
            </a:fld>
            <a:endParaRPr lang="en-US" altLang="ko-KR"/>
          </a:p>
        </p:txBody>
      </p:sp>
      <p:sp>
        <p:nvSpPr>
          <p:cNvPr id="6" name="내용 개체 틀 2"/>
          <p:cNvSpPr>
            <a:spLocks noGrp="1"/>
          </p:cNvSpPr>
          <p:nvPr>
            <p:ph idx="1"/>
          </p:nvPr>
        </p:nvSpPr>
        <p:spPr>
          <a:xfrm>
            <a:off x="685800" y="1556792"/>
            <a:ext cx="7772400" cy="4539208"/>
          </a:xfrm>
        </p:spPr>
        <p:txBody>
          <a:bodyPr/>
          <a:lstStyle/>
          <a:p>
            <a:r>
              <a:rPr lang="en-US" altLang="ko-KR" b="1" u="sng" dirty="0" smtClean="0">
                <a:latin typeface="+mj-lt"/>
              </a:rPr>
              <a:t>Jain’s </a:t>
            </a:r>
            <a:r>
              <a:rPr lang="en-US" altLang="ko-KR" b="1" u="sng" dirty="0">
                <a:latin typeface="+mj-lt"/>
              </a:rPr>
              <a:t>fairness index is </a:t>
            </a:r>
            <a:r>
              <a:rPr lang="en-US" altLang="ko-KR" b="1" u="sng" dirty="0" smtClean="0">
                <a:latin typeface="+mj-lt"/>
              </a:rPr>
              <a:t>almost 1 </a:t>
            </a:r>
          </a:p>
          <a:p>
            <a:pPr lvl="1"/>
            <a:r>
              <a:rPr lang="en-US" altLang="ko-KR" dirty="0">
                <a:latin typeface="+mj-lt"/>
              </a:rPr>
              <a:t>The group-ACK scheme provides </a:t>
            </a:r>
            <a:r>
              <a:rPr lang="en-US" altLang="ko-KR" b="1" u="sng" dirty="0">
                <a:latin typeface="+mj-lt"/>
              </a:rPr>
              <a:t>fairness receive within 1-hop </a:t>
            </a:r>
            <a:r>
              <a:rPr lang="en-US" altLang="ko-KR" b="1" u="sng" dirty="0" smtClean="0">
                <a:latin typeface="+mj-lt"/>
              </a:rPr>
              <a:t>PDs.</a:t>
            </a:r>
            <a:endParaRPr lang="en-US" altLang="ko-KR" b="1" u="sng" dirty="0">
              <a:latin typeface="+mj-lt"/>
            </a:endParaRPr>
          </a:p>
          <a:p>
            <a:endParaRPr lang="ko-KR" altLang="en-US" dirty="0"/>
          </a:p>
          <a:p>
            <a:endParaRPr lang="ko-KR" altLang="en-US" dirty="0"/>
          </a:p>
        </p:txBody>
      </p:sp>
    </p:spTree>
    <p:extLst>
      <p:ext uri="{BB962C8B-B14F-4D97-AF65-F5344CB8AC3E}">
        <p14:creationId xmlns:p14="http://schemas.microsoft.com/office/powerpoint/2010/main" val="40036502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445074"/>
            <a:ext cx="5916973" cy="4429819"/>
          </a:xfrm>
          <a:prstGeom prst="rect">
            <a:avLst/>
          </a:prstGeom>
        </p:spPr>
      </p:pic>
      <p:sp>
        <p:nvSpPr>
          <p:cNvPr id="2" name="제목 1"/>
          <p:cNvSpPr>
            <a:spLocks noGrp="1"/>
          </p:cNvSpPr>
          <p:nvPr>
            <p:ph type="title"/>
          </p:nvPr>
        </p:nvSpPr>
        <p:spPr/>
        <p:txBody>
          <a:bodyPr/>
          <a:lstStyle/>
          <a:p>
            <a:r>
              <a:rPr lang="en-US" altLang="ko-KR" dirty="0"/>
              <a:t>Area Sum Goodput (Scenario </a:t>
            </a:r>
            <a:r>
              <a:rPr lang="en-US" altLang="ko-KR" dirty="0" smtClean="0"/>
              <a:t>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22</a:t>
            </a:fld>
            <a:endParaRPr lang="en-US" altLang="ko-KR"/>
          </a:p>
        </p:txBody>
      </p:sp>
      <p:sp>
        <p:nvSpPr>
          <p:cNvPr id="7" name="TextBox 6"/>
          <p:cNvSpPr txBox="1"/>
          <p:nvPr/>
        </p:nvSpPr>
        <p:spPr>
          <a:xfrm>
            <a:off x="5796136" y="1625312"/>
            <a:ext cx="3027177" cy="4616648"/>
          </a:xfrm>
          <a:prstGeom prst="rect">
            <a:avLst/>
          </a:prstGeom>
          <a:noFill/>
        </p:spPr>
        <p:txBody>
          <a:bodyPr wrap="square" rtlCol="0">
            <a:spAutoFit/>
          </a:bodyPr>
          <a:lstStyle/>
          <a:p>
            <a:pPr marL="285750" indent="-285750">
              <a:buFont typeface="Arial" panose="020B0604020202020204" pitchFamily="34" charset="0"/>
              <a:buChar char="•"/>
            </a:pPr>
            <a:r>
              <a:rPr lang="en-US" altLang="ko-KR" sz="1400" dirty="0" smtClean="0"/>
              <a:t>In both of the schemes, </a:t>
            </a:r>
            <a:r>
              <a:rPr lang="en-US" altLang="ko-KR" sz="1400" b="1" u="sng" dirty="0" smtClean="0"/>
              <a:t>the goodput increases as the number of nodes increases</a:t>
            </a:r>
            <a:r>
              <a:rPr lang="en-US" altLang="ko-KR" sz="1400" dirty="0" smtClean="0"/>
              <a:t>.</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b="1" u="sng" dirty="0" smtClean="0"/>
              <a:t>Proposed scheme is higher</a:t>
            </a:r>
            <a:r>
              <a:rPr lang="en-US" altLang="ko-KR" sz="1400" dirty="0" smtClean="0"/>
              <a:t> than No-ACK based scheme different from scenario 1 since </a:t>
            </a:r>
            <a:r>
              <a:rPr lang="en-US" altLang="ko-KR" sz="1400" b="1" u="sng" dirty="0" smtClean="0"/>
              <a:t>the transmitted data collided</a:t>
            </a:r>
            <a:r>
              <a:rPr lang="en-US" altLang="ko-KR" sz="1400" dirty="0" smtClean="0"/>
              <a:t> among transmitters.</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b="1" u="sng" dirty="0"/>
              <a:t>The goodput of the proposed scheme is </a:t>
            </a:r>
            <a:r>
              <a:rPr lang="en-US" altLang="ko-KR" sz="1400" b="1" u="sng" dirty="0" smtClean="0"/>
              <a:t>3% higher </a:t>
            </a:r>
            <a:r>
              <a:rPr lang="en-US" altLang="ko-KR" sz="1400" dirty="0"/>
              <a:t>than </a:t>
            </a:r>
            <a:r>
              <a:rPr lang="en-US" altLang="ko-KR" sz="1400" dirty="0" smtClean="0"/>
              <a:t>the </a:t>
            </a:r>
            <a:r>
              <a:rPr lang="en-US" altLang="ko-KR" sz="1400" dirty="0"/>
              <a:t>No-ACK based scheme when the number of nodes is </a:t>
            </a:r>
            <a:r>
              <a:rPr lang="en-US" altLang="ko-KR" sz="1400" dirty="0" smtClean="0"/>
              <a:t>250 and the number of transmitter is 8.</a:t>
            </a:r>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r>
              <a:rPr lang="en-US" altLang="ko-KR" sz="1400" dirty="0" smtClean="0"/>
              <a:t>This is because, </a:t>
            </a:r>
            <a:r>
              <a:rPr lang="en-US" altLang="ko-KR" sz="1400" b="1" u="sng" dirty="0" smtClean="0"/>
              <a:t>No-ACK based scheme does not provide retransmission function</a:t>
            </a:r>
            <a:r>
              <a:rPr lang="en-US" altLang="ko-KR" sz="1400" dirty="0" smtClean="0"/>
              <a:t> when a data frame collided. </a:t>
            </a:r>
          </a:p>
        </p:txBody>
      </p:sp>
      <p:cxnSp>
        <p:nvCxnSpPr>
          <p:cNvPr id="14" name="직선 화살표 연결선 13"/>
          <p:cNvCxnSpPr/>
          <p:nvPr/>
        </p:nvCxnSpPr>
        <p:spPr bwMode="auto">
          <a:xfrm flipV="1">
            <a:off x="5148064" y="2636912"/>
            <a:ext cx="0" cy="2088232"/>
          </a:xfrm>
          <a:prstGeom prst="straightConnector1">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
        <p:nvSpPr>
          <p:cNvPr id="15" name="TextBox 14"/>
          <p:cNvSpPr txBox="1"/>
          <p:nvPr/>
        </p:nvSpPr>
        <p:spPr>
          <a:xfrm>
            <a:off x="3563888" y="3357862"/>
            <a:ext cx="1798890" cy="646331"/>
          </a:xfrm>
          <a:prstGeom prst="rect">
            <a:avLst/>
          </a:prstGeom>
          <a:noFill/>
        </p:spPr>
        <p:txBody>
          <a:bodyPr wrap="none" rtlCol="0">
            <a:spAutoFit/>
          </a:bodyPr>
          <a:lstStyle/>
          <a:p>
            <a:pPr algn="ctr"/>
            <a:r>
              <a:rPr lang="en-US" altLang="ko-KR" sz="1200" b="1" dirty="0" smtClean="0"/>
              <a:t>More generated traffic</a:t>
            </a:r>
          </a:p>
          <a:p>
            <a:pPr algn="ctr"/>
            <a:r>
              <a:rPr lang="en-US" altLang="ko-KR" sz="1200" b="1" dirty="0" smtClean="0"/>
              <a:t>cause the more </a:t>
            </a:r>
          </a:p>
          <a:p>
            <a:pPr algn="ctr"/>
            <a:r>
              <a:rPr lang="en-US" altLang="ko-KR" sz="1200" b="1" dirty="0" smtClean="0"/>
              <a:t>higher goodput</a:t>
            </a:r>
          </a:p>
        </p:txBody>
      </p:sp>
    </p:spTree>
    <p:extLst>
      <p:ext uri="{BB962C8B-B14F-4D97-AF65-F5344CB8AC3E}">
        <p14:creationId xmlns:p14="http://schemas.microsoft.com/office/powerpoint/2010/main" val="38113948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137" y="1372716"/>
            <a:ext cx="6217087" cy="4654503"/>
          </a:xfrm>
          <a:prstGeom prst="rect">
            <a:avLst/>
          </a:prstGeom>
        </p:spPr>
      </p:pic>
      <p:sp>
        <p:nvSpPr>
          <p:cNvPr id="2" name="제목 1"/>
          <p:cNvSpPr>
            <a:spLocks noGrp="1"/>
          </p:cNvSpPr>
          <p:nvPr>
            <p:ph type="title"/>
          </p:nvPr>
        </p:nvSpPr>
        <p:spPr/>
        <p:txBody>
          <a:bodyPr/>
          <a:lstStyle/>
          <a:p>
            <a:r>
              <a:rPr lang="en-US" altLang="ko-KR" dirty="0"/>
              <a:t>Reliability (Scenario </a:t>
            </a:r>
            <a:r>
              <a:rPr lang="en-US" altLang="ko-KR" dirty="0" smtClean="0"/>
              <a:t>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23</a:t>
            </a:fld>
            <a:endParaRPr lang="en-US" altLang="ko-KR"/>
          </a:p>
        </p:txBody>
      </p:sp>
      <p:sp>
        <p:nvSpPr>
          <p:cNvPr id="10" name="TextBox 9"/>
          <p:cNvSpPr txBox="1"/>
          <p:nvPr/>
        </p:nvSpPr>
        <p:spPr>
          <a:xfrm>
            <a:off x="6012160" y="1700808"/>
            <a:ext cx="3027177" cy="3539430"/>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t>The proposed scheme shows almost full reliability (100%) </a:t>
            </a:r>
            <a:r>
              <a:rPr lang="en-US" altLang="ko-KR" sz="1400" dirty="0" smtClean="0"/>
              <a:t>while No-ACK based scheme cannot provide any reliability (0%).</a:t>
            </a:r>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r>
              <a:rPr lang="en-US" altLang="ko-KR" sz="1400" dirty="0" smtClean="0"/>
              <a:t>When a large number of PDs are </a:t>
            </a:r>
            <a:r>
              <a:rPr lang="en-US" altLang="ko-KR" sz="1400" b="1" u="sng" dirty="0" smtClean="0"/>
              <a:t>densely located (200~250)</a:t>
            </a:r>
            <a:r>
              <a:rPr lang="en-US" altLang="ko-KR" sz="1400" dirty="0" smtClean="0"/>
              <a:t>, </a:t>
            </a:r>
            <a:r>
              <a:rPr lang="en-US" altLang="ko-KR" sz="1400" b="1" u="sng" dirty="0" smtClean="0"/>
              <a:t>retransmitted ACK frames collided more frequently</a:t>
            </a:r>
            <a:r>
              <a:rPr lang="en-US" altLang="ko-KR" sz="1400" dirty="0" smtClean="0"/>
              <a:t>. </a:t>
            </a:r>
          </a:p>
          <a:p>
            <a:pPr marL="252000"/>
            <a:r>
              <a:rPr lang="en-US" altLang="ko-KR" sz="1400" dirty="0" smtClean="0">
                <a:sym typeface="Wingdings" panose="05000000000000000000" pitchFamily="2" charset="2"/>
              </a:rPr>
              <a:t> Reason why our proposed scheme cannot provide full reliability.</a:t>
            </a:r>
            <a:endParaRPr lang="en-US" altLang="ko-KR" sz="1400" dirty="0" smtClean="0"/>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spTree>
    <p:extLst>
      <p:ext uri="{BB962C8B-B14F-4D97-AF65-F5344CB8AC3E}">
        <p14:creationId xmlns:p14="http://schemas.microsoft.com/office/powerpoint/2010/main" val="11307339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and Efficiency (Scenario 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24</a:t>
            </a:fld>
            <a:endParaRPr lang="en-US" altLang="ko-KR"/>
          </a:p>
        </p:txBody>
      </p:sp>
      <p:sp>
        <p:nvSpPr>
          <p:cNvPr id="6" name="내용 개체 틀 2"/>
          <p:cNvSpPr>
            <a:spLocks noGrp="1"/>
          </p:cNvSpPr>
          <p:nvPr>
            <p:ph idx="1"/>
          </p:nvPr>
        </p:nvSpPr>
        <p:spPr>
          <a:xfrm>
            <a:off x="685800" y="1556792"/>
            <a:ext cx="7772400" cy="4539208"/>
          </a:xfrm>
        </p:spPr>
        <p:txBody>
          <a:bodyPr/>
          <a:lstStyle/>
          <a:p>
            <a:r>
              <a:rPr lang="en-US" altLang="ko-KR" b="1" u="sng" dirty="0" smtClean="0">
                <a:latin typeface="+mj-lt"/>
              </a:rPr>
              <a:t>Jain’s fairness index is almost 1 </a:t>
            </a:r>
          </a:p>
          <a:p>
            <a:pPr lvl="1"/>
            <a:r>
              <a:rPr lang="en-US" altLang="ko-KR" dirty="0" smtClean="0">
                <a:latin typeface="+mj-lt"/>
              </a:rPr>
              <a:t>This is because, </a:t>
            </a:r>
            <a:r>
              <a:rPr lang="en-US" altLang="ko-KR" b="1" u="sng" dirty="0" smtClean="0">
                <a:latin typeface="+mj-lt"/>
              </a:rPr>
              <a:t>all transmitters have same inter arrival rate and PDs are uniformly distributed.</a:t>
            </a:r>
          </a:p>
          <a:p>
            <a:pPr lvl="1"/>
            <a:r>
              <a:rPr lang="en-US" altLang="ko-KR" dirty="0">
                <a:latin typeface="+mj-lt"/>
              </a:rPr>
              <a:t>Also, The group-ACK scheme provides </a:t>
            </a:r>
            <a:r>
              <a:rPr lang="en-US" altLang="ko-KR" b="1" u="sng" dirty="0">
                <a:latin typeface="+mj-lt"/>
              </a:rPr>
              <a:t>fairness receive within 1-hop PDs.</a:t>
            </a:r>
          </a:p>
          <a:p>
            <a:pPr lvl="1"/>
            <a:endParaRPr lang="en-US" altLang="ko-KR" b="1" u="sng" dirty="0" smtClean="0">
              <a:latin typeface="+mj-lt"/>
            </a:endParaRPr>
          </a:p>
          <a:p>
            <a:pPr lvl="1"/>
            <a:endParaRPr lang="en-US" altLang="ko-KR" dirty="0" smtClean="0">
              <a:latin typeface="+mj-lt"/>
            </a:endParaRPr>
          </a:p>
          <a:p>
            <a:endParaRPr lang="ko-KR" altLang="en-US" dirty="0">
              <a:latin typeface="+mj-lt"/>
            </a:endParaRPr>
          </a:p>
          <a:p>
            <a:endParaRPr lang="ko-KR" altLang="en-US" dirty="0">
              <a:latin typeface="+mj-lt"/>
            </a:endParaRPr>
          </a:p>
          <a:p>
            <a:endParaRPr lang="ko-KR" altLang="en-US" dirty="0">
              <a:latin typeface="+mj-lt"/>
            </a:endParaRPr>
          </a:p>
        </p:txBody>
      </p:sp>
    </p:spTree>
    <p:extLst>
      <p:ext uri="{BB962C8B-B14F-4D97-AF65-F5344CB8AC3E}">
        <p14:creationId xmlns:p14="http://schemas.microsoft.com/office/powerpoint/2010/main" val="860208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422046"/>
            <a:ext cx="5976664" cy="4416918"/>
          </a:xfrm>
          <a:prstGeom prst="rect">
            <a:avLst/>
          </a:prstGeom>
        </p:spPr>
      </p:pic>
      <p:sp>
        <p:nvSpPr>
          <p:cNvPr id="2" name="제목 1"/>
          <p:cNvSpPr>
            <a:spLocks noGrp="1"/>
          </p:cNvSpPr>
          <p:nvPr>
            <p:ph type="title"/>
          </p:nvPr>
        </p:nvSpPr>
        <p:spPr/>
        <p:txBody>
          <a:bodyPr/>
          <a:lstStyle/>
          <a:p>
            <a:r>
              <a:rPr lang="en-US" altLang="ko-KR" dirty="0"/>
              <a:t>Area Sum Goodput (Scenario </a:t>
            </a:r>
            <a:r>
              <a:rPr lang="en-US" altLang="ko-KR" dirty="0" smtClean="0"/>
              <a:t>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25</a:t>
            </a:fld>
            <a:endParaRPr lang="en-US" altLang="ko-KR"/>
          </a:p>
        </p:txBody>
      </p:sp>
      <p:sp>
        <p:nvSpPr>
          <p:cNvPr id="8" name="TextBox 7"/>
          <p:cNvSpPr txBox="1"/>
          <p:nvPr/>
        </p:nvSpPr>
        <p:spPr>
          <a:xfrm>
            <a:off x="5580112" y="1700808"/>
            <a:ext cx="3312368" cy="4616648"/>
          </a:xfrm>
          <a:prstGeom prst="rect">
            <a:avLst/>
          </a:prstGeom>
          <a:noFill/>
        </p:spPr>
        <p:txBody>
          <a:bodyPr wrap="square" rtlCol="0">
            <a:spAutoFit/>
          </a:bodyPr>
          <a:lstStyle/>
          <a:p>
            <a:pPr marL="285750" indent="-285750">
              <a:buFont typeface="Arial" panose="020B0604020202020204" pitchFamily="34" charset="0"/>
              <a:buChar char="•"/>
            </a:pPr>
            <a:r>
              <a:rPr lang="en-US" altLang="ko-KR" sz="1400" dirty="0" smtClean="0"/>
              <a:t>In our proposed scheme, </a:t>
            </a:r>
            <a:r>
              <a:rPr lang="en-US" altLang="ko-KR" sz="1400" b="1" u="sng" dirty="0" smtClean="0"/>
              <a:t>the goodput increases as the number of nodes increases</a:t>
            </a:r>
            <a:r>
              <a:rPr lang="en-US" altLang="ko-KR" sz="1400" dirty="0" smtClean="0"/>
              <a:t>.</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However, </a:t>
            </a:r>
            <a:r>
              <a:rPr lang="en-US" altLang="ko-KR" sz="1400" b="1" u="sng" dirty="0" smtClean="0"/>
              <a:t>the goodput of the No-ACK based scheme decreases </a:t>
            </a:r>
            <a:r>
              <a:rPr lang="en-US" altLang="ko-KR" sz="1400" dirty="0" smtClean="0"/>
              <a:t>after the number of nodes is 256 </a:t>
            </a:r>
            <a:r>
              <a:rPr lang="en-US" altLang="ko-KR" sz="1400" b="1" u="sng" dirty="0" smtClean="0"/>
              <a:t>since ACK frames more collided</a:t>
            </a:r>
            <a:r>
              <a:rPr lang="en-US" altLang="ko-KR" sz="1400" u="sng" dirty="0" smtClean="0"/>
              <a:t> </a:t>
            </a:r>
            <a:r>
              <a:rPr lang="en-US" altLang="ko-KR" sz="1400" dirty="0" smtClean="0"/>
              <a:t>and </a:t>
            </a:r>
            <a:r>
              <a:rPr lang="en-US" altLang="ko-KR" sz="1400" b="1" u="sng" dirty="0" smtClean="0"/>
              <a:t>hidden node problem occurs </a:t>
            </a:r>
            <a:r>
              <a:rPr lang="en-US" altLang="ko-KR" sz="1400" dirty="0" smtClean="0"/>
              <a:t>in this scenario.</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Also, </a:t>
            </a:r>
            <a:r>
              <a:rPr lang="en-US" altLang="ko-KR" sz="1400" b="1" u="sng" dirty="0" smtClean="0"/>
              <a:t>if a relay node does not receive</a:t>
            </a:r>
            <a:r>
              <a:rPr lang="en-US" altLang="ko-KR" sz="1400" dirty="0" smtClean="0"/>
              <a:t>, </a:t>
            </a:r>
            <a:r>
              <a:rPr lang="en-US" altLang="ko-KR" sz="1400" b="1" u="sng" dirty="0" smtClean="0"/>
              <a:t>it does not forward anymore</a:t>
            </a:r>
            <a:r>
              <a:rPr lang="en-US" altLang="ko-KR" sz="1400" dirty="0" smtClean="0"/>
              <a:t> in the No-ACK based scheme.</a:t>
            </a:r>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r>
              <a:rPr lang="en-US" altLang="ko-KR" sz="1400" dirty="0" smtClean="0"/>
              <a:t>Pre-ACK and Block-ACK technique </a:t>
            </a:r>
            <a:r>
              <a:rPr lang="en-US" altLang="ko-KR" sz="1400" b="1" u="sng" dirty="0" smtClean="0"/>
              <a:t>can reduce the transmitted ACK frames in our scheme</a:t>
            </a:r>
            <a:r>
              <a:rPr lang="en-US" altLang="ko-KR" sz="1400" dirty="0" smtClean="0"/>
              <a:t>.</a:t>
            </a:r>
          </a:p>
          <a:p>
            <a:pPr marL="252000"/>
            <a:r>
              <a:rPr lang="en-US" altLang="ko-KR" sz="1400" dirty="0">
                <a:sym typeface="Wingdings" panose="05000000000000000000" pitchFamily="2" charset="2"/>
              </a:rPr>
              <a:t> </a:t>
            </a:r>
            <a:r>
              <a:rPr lang="en-US" altLang="ko-KR" sz="1400" dirty="0" smtClean="0">
                <a:sym typeface="Wingdings" panose="05000000000000000000" pitchFamily="2" charset="2"/>
              </a:rPr>
              <a:t>Collisions are reduced.</a:t>
            </a:r>
            <a:endParaRPr lang="en-US" altLang="ko-KR" sz="1400" dirty="0"/>
          </a:p>
          <a:p>
            <a:pPr marL="285750" indent="-285750">
              <a:buFont typeface="Arial" panose="020B0604020202020204" pitchFamily="34" charset="0"/>
              <a:buChar char="•"/>
            </a:pPr>
            <a:endParaRPr lang="en-US" altLang="ko-KR" sz="1400" dirty="0" smtClean="0"/>
          </a:p>
        </p:txBody>
      </p:sp>
      <p:cxnSp>
        <p:nvCxnSpPr>
          <p:cNvPr id="9" name="직선 연결선 8"/>
          <p:cNvCxnSpPr/>
          <p:nvPr/>
        </p:nvCxnSpPr>
        <p:spPr bwMode="auto">
          <a:xfrm>
            <a:off x="2843808" y="3501008"/>
            <a:ext cx="0" cy="2232248"/>
          </a:xfrm>
          <a:prstGeom prst="line">
            <a:avLst/>
          </a:prstGeom>
          <a:solidFill>
            <a:schemeClr val="accent1"/>
          </a:solidFill>
          <a:ln w="19050" cap="flat" cmpd="sng" algn="ctr">
            <a:solidFill>
              <a:schemeClr val="tx1"/>
            </a:solidFill>
            <a:prstDash val="sysDash"/>
            <a:round/>
            <a:headEnd type="none" w="med" len="med"/>
            <a:tailEnd type="none" w="med" len="med"/>
          </a:ln>
          <a:effectLst>
            <a:prstShdw prst="shdw17" dist="17961" dir="2700000">
              <a:schemeClr val="bg2"/>
            </a:prstShdw>
          </a:effectLst>
        </p:spPr>
      </p:cxnSp>
      <p:sp>
        <p:nvSpPr>
          <p:cNvPr id="15" name="TextBox 14"/>
          <p:cNvSpPr txBox="1"/>
          <p:nvPr/>
        </p:nvSpPr>
        <p:spPr>
          <a:xfrm>
            <a:off x="1034792" y="3547467"/>
            <a:ext cx="1669047" cy="461665"/>
          </a:xfrm>
          <a:prstGeom prst="rect">
            <a:avLst/>
          </a:prstGeom>
          <a:noFill/>
        </p:spPr>
        <p:txBody>
          <a:bodyPr wrap="none" rtlCol="0">
            <a:spAutoFit/>
          </a:bodyPr>
          <a:lstStyle/>
          <a:p>
            <a:pPr algn="ctr"/>
            <a:r>
              <a:rPr lang="en-US" altLang="ko-KR" sz="1200" b="1" dirty="0" smtClean="0"/>
              <a:t>Goodput increases</a:t>
            </a:r>
          </a:p>
          <a:p>
            <a:pPr algn="ctr"/>
            <a:r>
              <a:rPr lang="en-US" altLang="ko-KR" sz="1200" b="1" dirty="0" smtClean="0"/>
              <a:t>when # of PDs &lt; 256</a:t>
            </a:r>
          </a:p>
        </p:txBody>
      </p:sp>
      <p:sp>
        <p:nvSpPr>
          <p:cNvPr id="16" name="TextBox 15"/>
          <p:cNvSpPr txBox="1"/>
          <p:nvPr/>
        </p:nvSpPr>
        <p:spPr>
          <a:xfrm>
            <a:off x="2937415" y="3547467"/>
            <a:ext cx="2549095" cy="461665"/>
          </a:xfrm>
          <a:prstGeom prst="rect">
            <a:avLst/>
          </a:prstGeom>
          <a:noFill/>
        </p:spPr>
        <p:txBody>
          <a:bodyPr wrap="none" rtlCol="0">
            <a:spAutoFit/>
          </a:bodyPr>
          <a:lstStyle/>
          <a:p>
            <a:pPr algn="ctr"/>
            <a:r>
              <a:rPr lang="en-US" altLang="ko-KR" sz="1200" b="1" dirty="0" smtClean="0"/>
              <a:t>Goodput decreases</a:t>
            </a:r>
          </a:p>
          <a:p>
            <a:pPr algn="ctr"/>
            <a:r>
              <a:rPr lang="en-US" altLang="ko-KR" sz="1200" b="1" dirty="0" smtClean="0"/>
              <a:t>when # of PDs &gt; 256 for No-ACK</a:t>
            </a:r>
          </a:p>
        </p:txBody>
      </p:sp>
    </p:spTree>
    <p:extLst>
      <p:ext uri="{BB962C8B-B14F-4D97-AF65-F5344CB8AC3E}">
        <p14:creationId xmlns:p14="http://schemas.microsoft.com/office/powerpoint/2010/main" val="29576582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06" y="1345164"/>
            <a:ext cx="5957419" cy="4460100"/>
          </a:xfrm>
          <a:prstGeom prst="rect">
            <a:avLst/>
          </a:prstGeom>
        </p:spPr>
      </p:pic>
      <p:sp>
        <p:nvSpPr>
          <p:cNvPr id="2" name="제목 1"/>
          <p:cNvSpPr>
            <a:spLocks noGrp="1"/>
          </p:cNvSpPr>
          <p:nvPr>
            <p:ph type="title"/>
          </p:nvPr>
        </p:nvSpPr>
        <p:spPr/>
        <p:txBody>
          <a:bodyPr/>
          <a:lstStyle/>
          <a:p>
            <a:r>
              <a:rPr lang="en-US" altLang="ko-KR" dirty="0"/>
              <a:t>Reliability (Scenario </a:t>
            </a:r>
            <a:r>
              <a:rPr lang="en-US" altLang="ko-KR" dirty="0" smtClean="0"/>
              <a:t>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26</a:t>
            </a:fld>
            <a:endParaRPr lang="en-US" altLang="ko-KR"/>
          </a:p>
        </p:txBody>
      </p:sp>
      <p:sp>
        <p:nvSpPr>
          <p:cNvPr id="7" name="TextBox 6"/>
          <p:cNvSpPr txBox="1"/>
          <p:nvPr/>
        </p:nvSpPr>
        <p:spPr>
          <a:xfrm>
            <a:off x="5724128" y="1657733"/>
            <a:ext cx="3027177" cy="2246769"/>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t>The proposed scheme shows full reliability (100%) </a:t>
            </a:r>
            <a:r>
              <a:rPr lang="en-US" altLang="ko-KR" sz="1400" dirty="0" smtClean="0"/>
              <a:t>while No-ACK based scheme cannot provide any reliability (0%).</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In the multi-hop scenario, </a:t>
            </a:r>
            <a:r>
              <a:rPr lang="en-US" altLang="ko-KR" sz="1400" b="1" u="sng" dirty="0" smtClean="0"/>
              <a:t>our scheme still satisfies full reliability</a:t>
            </a:r>
            <a:r>
              <a:rPr lang="en-US" altLang="ko-KR" sz="1400" dirty="0" smtClean="0"/>
              <a:t>.</a:t>
            </a: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spTree>
    <p:extLst>
      <p:ext uri="{BB962C8B-B14F-4D97-AF65-F5344CB8AC3E}">
        <p14:creationId xmlns:p14="http://schemas.microsoft.com/office/powerpoint/2010/main" val="779873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and Efficiency (Scenario 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27</a:t>
            </a:fld>
            <a:endParaRPr lang="en-US" altLang="ko-KR"/>
          </a:p>
        </p:txBody>
      </p:sp>
      <p:sp>
        <p:nvSpPr>
          <p:cNvPr id="6" name="내용 개체 틀 2"/>
          <p:cNvSpPr>
            <a:spLocks noGrp="1"/>
          </p:cNvSpPr>
          <p:nvPr>
            <p:ph idx="1"/>
          </p:nvPr>
        </p:nvSpPr>
        <p:spPr>
          <a:xfrm>
            <a:off x="685800" y="1556792"/>
            <a:ext cx="7772400" cy="4539208"/>
          </a:xfrm>
        </p:spPr>
        <p:txBody>
          <a:bodyPr/>
          <a:lstStyle/>
          <a:p>
            <a:pPr lvl="0"/>
            <a:r>
              <a:rPr lang="en-US" altLang="ko-KR" b="1" u="sng" dirty="0">
                <a:solidFill>
                  <a:prstClr val="black"/>
                </a:solidFill>
                <a:latin typeface="Times New Roman"/>
              </a:rPr>
              <a:t>Jain’s fairness index is almost 1 </a:t>
            </a:r>
          </a:p>
          <a:p>
            <a:pPr lvl="1"/>
            <a:r>
              <a:rPr lang="en-US" altLang="ko-KR" dirty="0">
                <a:solidFill>
                  <a:prstClr val="black"/>
                </a:solidFill>
                <a:latin typeface="Times New Roman"/>
              </a:rPr>
              <a:t>This is because, </a:t>
            </a:r>
            <a:r>
              <a:rPr lang="en-US" altLang="ko-KR" b="1" u="sng" dirty="0">
                <a:solidFill>
                  <a:prstClr val="black"/>
                </a:solidFill>
                <a:latin typeface="Times New Roman"/>
              </a:rPr>
              <a:t>all transmitters have same inter arrival rate and PDs are uniformly distributed.</a:t>
            </a:r>
          </a:p>
          <a:p>
            <a:pPr lvl="1"/>
            <a:r>
              <a:rPr lang="en-US" altLang="ko-KR" dirty="0">
                <a:solidFill>
                  <a:prstClr val="black"/>
                </a:solidFill>
                <a:latin typeface="Times New Roman"/>
              </a:rPr>
              <a:t>Also, The group-ACK scheme provides </a:t>
            </a:r>
            <a:r>
              <a:rPr lang="en-US" altLang="ko-KR" b="1" u="sng" dirty="0">
                <a:solidFill>
                  <a:prstClr val="black"/>
                </a:solidFill>
                <a:latin typeface="Times New Roman"/>
              </a:rPr>
              <a:t>fairness receive within 1-hop PDs.</a:t>
            </a:r>
          </a:p>
        </p:txBody>
      </p:sp>
    </p:spTree>
    <p:extLst>
      <p:ext uri="{BB962C8B-B14F-4D97-AF65-F5344CB8AC3E}">
        <p14:creationId xmlns:p14="http://schemas.microsoft.com/office/powerpoint/2010/main" val="22100448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28</a:t>
            </a:fld>
            <a:endParaRPr lang="en-US" altLang="ko-KR"/>
          </a:p>
        </p:txBody>
      </p:sp>
      <p:sp>
        <p:nvSpPr>
          <p:cNvPr id="5" name="Rectangle 2"/>
          <p:cNvSpPr txBox="1">
            <a:spLocks noChangeArrowheads="1"/>
          </p:cNvSpPr>
          <p:nvPr/>
        </p:nvSpPr>
        <p:spPr>
          <a:xfrm>
            <a:off x="1042988" y="1989138"/>
            <a:ext cx="7072312" cy="2663998"/>
          </a:xfrm>
          <a:prstGeom prst="rect">
            <a:avLst/>
          </a:prstGeom>
        </p:spPr>
        <p:txBody>
          <a:bodyPr/>
          <a:lst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ko-KR" sz="4000" b="1" kern="0" dirty="0" smtClean="0"/>
              <a:t>Security Mechanism for PAC</a:t>
            </a:r>
          </a:p>
        </p:txBody>
      </p:sp>
    </p:spTree>
    <p:extLst>
      <p:ext uri="{BB962C8B-B14F-4D97-AF65-F5344CB8AC3E}">
        <p14:creationId xmlns:p14="http://schemas.microsoft.com/office/powerpoint/2010/main" val="3498909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err="1" smtClean="0">
                <a:ea typeface="宋体" pitchFamily="2" charset="-122"/>
              </a:rPr>
              <a:t>Infrastructureless</a:t>
            </a:r>
            <a:r>
              <a:rPr lang="en-US" altLang="zh-CN" dirty="0" smtClean="0">
                <a:ea typeface="宋体" pitchFamily="2" charset="-122"/>
              </a:rPr>
              <a:t> Architecture</a:t>
            </a:r>
          </a:p>
        </p:txBody>
      </p:sp>
      <p:sp>
        <p:nvSpPr>
          <p:cNvPr id="10243" name="Content Placeholder 2"/>
          <p:cNvSpPr>
            <a:spLocks noGrp="1"/>
          </p:cNvSpPr>
          <p:nvPr>
            <p:ph idx="1"/>
          </p:nvPr>
        </p:nvSpPr>
        <p:spPr>
          <a:xfrm>
            <a:off x="685800" y="1524000"/>
            <a:ext cx="7772400" cy="4353340"/>
          </a:xfrm>
        </p:spPr>
        <p:txBody>
          <a:bodyPr/>
          <a:lstStyle/>
          <a:p>
            <a:pPr marL="352425" indent="-352425">
              <a:buFont typeface="Wingdings" pitchFamily="2" charset="2"/>
              <a:buChar char="l"/>
            </a:pPr>
            <a:r>
              <a:rPr lang="en-US" altLang="zh-CN" sz="2400" dirty="0" smtClean="0">
                <a:latin typeface="+mj-lt"/>
                <a:ea typeface="宋体" pitchFamily="2" charset="-122"/>
              </a:rPr>
              <a:t>No coordinator or AAA (authentication, authorization, accountability) server</a:t>
            </a:r>
          </a:p>
          <a:p>
            <a:pPr marL="352425" indent="-352425">
              <a:buFont typeface="Wingdings" pitchFamily="2" charset="2"/>
              <a:buChar char="l"/>
            </a:pPr>
            <a:r>
              <a:rPr lang="en-US" altLang="zh-CN" sz="2400" dirty="0" smtClean="0">
                <a:latin typeface="+mj-lt"/>
                <a:ea typeface="宋体" pitchFamily="2" charset="-122"/>
              </a:rPr>
              <a:t>Using PIN (symmetric), or certificate (asymmetric) issued by the trusted third party</a:t>
            </a:r>
          </a:p>
          <a:p>
            <a:pPr marL="752475" lvl="1" indent="-352425">
              <a:buFont typeface="Wingdings" pitchFamily="2" charset="2"/>
              <a:buChar char="l"/>
            </a:pPr>
            <a:r>
              <a:rPr lang="en-US" altLang="zh-CN" sz="2200" dirty="0" err="1" smtClean="0">
                <a:latin typeface="+mj-lt"/>
                <a:ea typeface="宋体" pitchFamily="2" charset="-122"/>
              </a:rPr>
              <a:t>Cf</a:t>
            </a:r>
            <a:r>
              <a:rPr lang="en-US" altLang="zh-CN" sz="2200" dirty="0" smtClean="0">
                <a:latin typeface="+mj-lt"/>
                <a:ea typeface="宋体" pitchFamily="2" charset="-122"/>
              </a:rPr>
              <a:t>) Bluetooth pairing</a:t>
            </a:r>
          </a:p>
          <a:p>
            <a:pPr marL="752475" lvl="1" indent="-352425">
              <a:buNone/>
            </a:pPr>
            <a:endParaRPr lang="en-US" altLang="zh-CN" sz="2000" dirty="0" smtClean="0">
              <a:latin typeface="+mj-lt"/>
              <a:ea typeface="宋体" pitchFamily="2" charset="-122"/>
            </a:endParaRPr>
          </a:p>
          <a:p>
            <a:pPr marL="752475" lvl="1" indent="-352425">
              <a:buFont typeface="Wingdings" pitchFamily="2" charset="2"/>
              <a:buChar char="l"/>
            </a:pPr>
            <a:endParaRPr lang="en-US" altLang="zh-CN" sz="2000" dirty="0" smtClean="0">
              <a:latin typeface="+mj-lt"/>
              <a:ea typeface="宋体" pitchFamily="2" charset="-122"/>
            </a:endParaRPr>
          </a:p>
          <a:p>
            <a:pPr marL="0" indent="0">
              <a:buNone/>
            </a:pPr>
            <a:endParaRPr lang="en-US" altLang="zh-CN" sz="1800" dirty="0" smtClean="0">
              <a:latin typeface="+mj-lt"/>
              <a:ea typeface="宋体" pitchFamily="2" charset="-122"/>
            </a:endParaRPr>
          </a:p>
        </p:txBody>
      </p:sp>
      <p:sp>
        <p:nvSpPr>
          <p:cNvPr id="9" name="구름 8"/>
          <p:cNvSpPr/>
          <p:nvPr/>
        </p:nvSpPr>
        <p:spPr bwMode="auto">
          <a:xfrm>
            <a:off x="1691600" y="3501010"/>
            <a:ext cx="5544770" cy="3024420"/>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2627730" y="4437140"/>
            <a:ext cx="587796" cy="576080"/>
          </a:xfrm>
          <a:prstGeom prst="rect">
            <a:avLst/>
          </a:prstGeom>
          <a:noFill/>
        </p:spPr>
      </p:pic>
      <p:pic>
        <p:nvPicPr>
          <p:cNvPr id="11"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3707880" y="5301260"/>
            <a:ext cx="587796" cy="576080"/>
          </a:xfrm>
          <a:prstGeom prst="rect">
            <a:avLst/>
          </a:prstGeom>
          <a:noFill/>
        </p:spPr>
      </p:pic>
      <p:pic>
        <p:nvPicPr>
          <p:cNvPr id="12"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4427980" y="3933070"/>
            <a:ext cx="587796" cy="576080"/>
          </a:xfrm>
          <a:prstGeom prst="rect">
            <a:avLst/>
          </a:prstGeom>
          <a:noFill/>
        </p:spPr>
      </p:pic>
      <p:pic>
        <p:nvPicPr>
          <p:cNvPr id="13"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5508130" y="4653170"/>
            <a:ext cx="587796" cy="576080"/>
          </a:xfrm>
          <a:prstGeom prst="rect">
            <a:avLst/>
          </a:prstGeom>
          <a:noFill/>
        </p:spPr>
      </p:pic>
      <p:cxnSp>
        <p:nvCxnSpPr>
          <p:cNvPr id="15" name="직선 화살표 연결선 14"/>
          <p:cNvCxnSpPr/>
          <p:nvPr/>
        </p:nvCxnSpPr>
        <p:spPr bwMode="auto">
          <a:xfrm flipV="1">
            <a:off x="3275820" y="4221110"/>
            <a:ext cx="1152160" cy="28804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7" name="직선 화살표 연결선 16"/>
          <p:cNvCxnSpPr/>
          <p:nvPr/>
        </p:nvCxnSpPr>
        <p:spPr bwMode="auto">
          <a:xfrm>
            <a:off x="3203810" y="5085230"/>
            <a:ext cx="576080" cy="36005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9" name="직선 화살표 연결선 18"/>
          <p:cNvCxnSpPr>
            <a:endCxn id="13" idx="1"/>
          </p:cNvCxnSpPr>
          <p:nvPr/>
        </p:nvCxnSpPr>
        <p:spPr bwMode="auto">
          <a:xfrm>
            <a:off x="3347830" y="4797190"/>
            <a:ext cx="2160300" cy="14402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1" name="직선 화살표 연결선 20"/>
          <p:cNvCxnSpPr/>
          <p:nvPr/>
        </p:nvCxnSpPr>
        <p:spPr bwMode="auto">
          <a:xfrm flipH="1">
            <a:off x="4211950" y="4653170"/>
            <a:ext cx="432060" cy="72010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3" name="직선 화살표 연결선 22"/>
          <p:cNvCxnSpPr/>
          <p:nvPr/>
        </p:nvCxnSpPr>
        <p:spPr bwMode="auto">
          <a:xfrm flipV="1">
            <a:off x="4355970" y="5229250"/>
            <a:ext cx="1152160" cy="36005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5" name="직선 화살표 연결선 24"/>
          <p:cNvCxnSpPr/>
          <p:nvPr/>
        </p:nvCxnSpPr>
        <p:spPr bwMode="auto">
          <a:xfrm>
            <a:off x="5004060" y="4221110"/>
            <a:ext cx="504070" cy="43206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20"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29</a:t>
            </a:fld>
            <a:endParaRPr lang="en-US" altLang="ko-KR"/>
          </a:p>
        </p:txBody>
      </p:sp>
    </p:spTree>
    <p:extLst>
      <p:ext uri="{BB962C8B-B14F-4D97-AF65-F5344CB8AC3E}">
        <p14:creationId xmlns:p14="http://schemas.microsoft.com/office/powerpoint/2010/main" val="38118449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Finding/Joining Multicast Group</a:t>
            </a:r>
            <a:endParaRPr lang="ko-KR" altLang="en-US" dirty="0" smtClean="0">
              <a:ea typeface="굴림" charset="-127"/>
            </a:endParaRPr>
          </a:p>
        </p:txBody>
      </p:sp>
      <p:sp>
        <p:nvSpPr>
          <p:cNvPr id="4102" name="내용 개체 틀 5"/>
          <p:cNvSpPr>
            <a:spLocks noGrp="1"/>
          </p:cNvSpPr>
          <p:nvPr>
            <p:ph idx="1"/>
          </p:nvPr>
        </p:nvSpPr>
        <p:spPr>
          <a:xfrm>
            <a:off x="685800" y="1557338"/>
            <a:ext cx="7918648" cy="4247926"/>
          </a:xfrm>
        </p:spPr>
        <p:txBody>
          <a:bodyPr>
            <a:noAutofit/>
          </a:bodyPr>
          <a:lstStyle/>
          <a:p>
            <a:pPr algn="just"/>
            <a:r>
              <a:rPr lang="en-US" altLang="ko-KR" sz="1800" dirty="0" smtClean="0">
                <a:latin typeface="+mj-lt"/>
                <a:ea typeface="굴림" charset="-127"/>
              </a:rPr>
              <a:t>A multicast group consists of two or more PDs  with the same </a:t>
            </a:r>
            <a:r>
              <a:rPr lang="en-US" altLang="ko-KR" sz="1800" dirty="0">
                <a:latin typeface="+mj-lt"/>
              </a:rPr>
              <a:t>application type ID, application specific ID, application specific group ID, and device group </a:t>
            </a:r>
            <a:r>
              <a:rPr lang="en-US" altLang="ko-KR" sz="1800" dirty="0" smtClean="0">
                <a:latin typeface="+mj-lt"/>
              </a:rPr>
              <a:t>ID.</a:t>
            </a:r>
          </a:p>
          <a:p>
            <a:pPr algn="just"/>
            <a:r>
              <a:rPr lang="en-US" altLang="ko-KR" sz="1800" dirty="0" smtClean="0">
                <a:latin typeface="+mj-lt"/>
                <a:ea typeface="굴림" charset="-127"/>
              </a:rPr>
              <a:t>A multicast group can be formed only if two or more PDs can recognize themselves.</a:t>
            </a:r>
          </a:p>
          <a:p>
            <a:pPr algn="just"/>
            <a:r>
              <a:rPr lang="en-US" altLang="ko-KR" sz="1800" dirty="0" smtClean="0">
                <a:latin typeface="+mj-lt"/>
                <a:ea typeface="굴림" charset="-127"/>
              </a:rPr>
              <a:t>Before a PD joins a multicast group, it has to find the multicast group within K-hop coverage.</a:t>
            </a:r>
          </a:p>
          <a:p>
            <a:pPr lvl="1" algn="just"/>
            <a:r>
              <a:rPr lang="en-US" altLang="ko-KR" sz="1800" dirty="0" smtClean="0">
                <a:latin typeface="+mj-lt"/>
                <a:ea typeface="굴림" charset="-127"/>
              </a:rPr>
              <a:t>If the PD cannot find the group, then it finds the group periodically.</a:t>
            </a:r>
          </a:p>
          <a:p>
            <a:pPr marL="342900" lvl="1" indent="-342900" algn="just">
              <a:buFontTx/>
              <a:buChar char="•"/>
            </a:pPr>
            <a:r>
              <a:rPr lang="en-US" altLang="ko-KR" sz="1800" dirty="0" smtClean="0">
                <a:latin typeface="+mj-lt"/>
                <a:ea typeface="굴림" charset="-127"/>
              </a:rPr>
              <a:t>In order to find a multicast group, </a:t>
            </a:r>
            <a:r>
              <a:rPr lang="en-US" altLang="ko-KR" sz="1800" b="1" u="sng" dirty="0" smtClean="0">
                <a:latin typeface="+mj-lt"/>
                <a:ea typeface="굴림" charset="-127"/>
              </a:rPr>
              <a:t>a PD broadcasts an Advertisement Command Frame (ACF) after </a:t>
            </a:r>
            <a:r>
              <a:rPr lang="en-US" altLang="ko-KR" sz="1800" b="1" u="sng" dirty="0">
                <a:latin typeface="+mj-lt"/>
              </a:rPr>
              <a:t>random timer </a:t>
            </a:r>
            <a:r>
              <a:rPr lang="en-US" altLang="ko-KR" sz="1800" b="1" i="1" u="sng" dirty="0" err="1" smtClean="0">
                <a:latin typeface="+mj-lt"/>
              </a:rPr>
              <a:t>T</a:t>
            </a:r>
            <a:r>
              <a:rPr lang="en-US" altLang="ko-KR" sz="1800" b="1" i="1" u="sng" baseline="-25000" dirty="0" err="1" smtClean="0">
                <a:latin typeface="+mj-lt"/>
              </a:rPr>
              <a:t>j</a:t>
            </a:r>
            <a:r>
              <a:rPr lang="en-US" altLang="ko-KR" sz="1800" b="1" u="sng" dirty="0" smtClean="0">
                <a:latin typeface="+mj-lt"/>
              </a:rPr>
              <a:t> </a:t>
            </a:r>
            <a:r>
              <a:rPr lang="en-US" altLang="ko-KR" sz="1800" b="1" u="sng" dirty="0" smtClean="0">
                <a:latin typeface="+mj-lt"/>
                <a:ea typeface="굴림" charset="-127"/>
              </a:rPr>
              <a:t>where the maximum TTL is set to K. </a:t>
            </a:r>
            <a:r>
              <a:rPr lang="en-US" altLang="ko-KR" sz="1800" b="1" u="sng" dirty="0">
                <a:latin typeface="+mj-lt"/>
              </a:rPr>
              <a:t>Range of </a:t>
            </a:r>
            <a:r>
              <a:rPr lang="en-US" altLang="ko-KR" sz="1800" b="1" i="1" u="sng" dirty="0" err="1">
                <a:latin typeface="+mj-lt"/>
              </a:rPr>
              <a:t>T</a:t>
            </a:r>
            <a:r>
              <a:rPr lang="en-US" altLang="ko-KR" sz="1800" b="1" i="1" u="sng" baseline="-25000" dirty="0" err="1">
                <a:latin typeface="+mj-lt"/>
              </a:rPr>
              <a:t>j</a:t>
            </a:r>
            <a:r>
              <a:rPr lang="en-US" altLang="ko-KR" sz="1800" b="1" i="1" u="sng" baseline="-25000" dirty="0">
                <a:latin typeface="+mj-lt"/>
              </a:rPr>
              <a:t>  </a:t>
            </a:r>
            <a:r>
              <a:rPr lang="en-US" altLang="ko-KR" sz="1800" b="1" u="sng" dirty="0">
                <a:latin typeface="+mj-lt"/>
              </a:rPr>
              <a:t>is [0, </a:t>
            </a:r>
            <a:r>
              <a:rPr lang="en-US" altLang="ko-KR" sz="1800" b="1" i="1" u="sng" dirty="0" err="1">
                <a:latin typeface="+mj-lt"/>
              </a:rPr>
              <a:t>T</a:t>
            </a:r>
            <a:r>
              <a:rPr lang="en-US" altLang="ko-KR" sz="1800" b="1" i="1" u="sng" baseline="-25000" dirty="0" err="1">
                <a:latin typeface="+mj-lt"/>
              </a:rPr>
              <a:t>jmax</a:t>
            </a:r>
            <a:r>
              <a:rPr lang="en-US" altLang="ko-KR" sz="1800" b="1" i="1" u="sng" baseline="-25000" dirty="0">
                <a:latin typeface="+mj-lt"/>
              </a:rPr>
              <a:t> </a:t>
            </a:r>
            <a:r>
              <a:rPr lang="en-US" altLang="ko-KR" sz="1800" b="1" u="sng" dirty="0" smtClean="0">
                <a:latin typeface="+mj-lt"/>
              </a:rPr>
              <a:t>]</a:t>
            </a:r>
            <a:r>
              <a:rPr lang="en-US" altLang="ko-KR" sz="1800" dirty="0" smtClean="0">
                <a:latin typeface="+mj-lt"/>
                <a:ea typeface="굴림" charset="-127"/>
              </a:rPr>
              <a:t>.</a:t>
            </a:r>
          </a:p>
          <a:p>
            <a:pPr lvl="1" algn="just"/>
            <a:endParaRPr lang="en-US" altLang="ko-KR" sz="1800" dirty="0" smtClean="0">
              <a:latin typeface="+mj-lt"/>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a:t>
            </a:fld>
            <a:endParaRPr lang="en-US" altLang="ko-KR" smtClean="0">
              <a:latin typeface="Times New Roman" pitchFamily="18" charset="0"/>
            </a:endParaRPr>
          </a:p>
        </p:txBody>
      </p:sp>
    </p:spTree>
    <p:extLst>
      <p:ext uri="{BB962C8B-B14F-4D97-AF65-F5344CB8AC3E}">
        <p14:creationId xmlns:p14="http://schemas.microsoft.com/office/powerpoint/2010/main" val="3892852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PIN Establishment Issue</a:t>
            </a:r>
            <a:endParaRPr lang="ko-KR" altLang="en-US" dirty="0"/>
          </a:p>
        </p:txBody>
      </p:sp>
      <p:sp>
        <p:nvSpPr>
          <p:cNvPr id="3" name="내용 개체 틀 2"/>
          <p:cNvSpPr>
            <a:spLocks noGrp="1"/>
          </p:cNvSpPr>
          <p:nvPr>
            <p:ph idx="1"/>
          </p:nvPr>
        </p:nvSpPr>
        <p:spPr/>
        <p:txBody>
          <a:bodyPr/>
          <a:lstStyle/>
          <a:p>
            <a:r>
              <a:rPr lang="en-US" altLang="ko-KR" dirty="0" smtClean="0">
                <a:latin typeface="+mj-lt"/>
              </a:rPr>
              <a:t>Offline establishment</a:t>
            </a:r>
          </a:p>
          <a:p>
            <a:pPr lvl="1"/>
            <a:r>
              <a:rPr lang="en-US" altLang="ko-KR" dirty="0" smtClean="0">
                <a:latin typeface="+mj-lt"/>
              </a:rPr>
              <a:t>Not scalable</a:t>
            </a:r>
          </a:p>
          <a:p>
            <a:endParaRPr lang="en-US" altLang="ko-KR" dirty="0" smtClean="0">
              <a:latin typeface="+mj-lt"/>
            </a:endParaRPr>
          </a:p>
          <a:p>
            <a:r>
              <a:rPr lang="en-US" altLang="ko-KR" dirty="0" smtClean="0">
                <a:latin typeface="+mj-lt"/>
              </a:rPr>
              <a:t>Online establishment</a:t>
            </a:r>
          </a:p>
          <a:p>
            <a:pPr lvl="1"/>
            <a:r>
              <a:rPr lang="en-US" altLang="ko-KR" dirty="0" smtClean="0">
                <a:latin typeface="+mj-lt"/>
              </a:rPr>
              <a:t>Not secure in multi-hop environment</a:t>
            </a:r>
          </a:p>
          <a:p>
            <a:pPr lvl="2"/>
            <a:r>
              <a:rPr lang="en-US" altLang="ko-KR" dirty="0" smtClean="0">
                <a:latin typeface="+mj-lt"/>
              </a:rPr>
              <a:t>Main-in-the-middle attack</a:t>
            </a:r>
          </a:p>
          <a:p>
            <a:pPr lvl="2"/>
            <a:r>
              <a:rPr lang="en-US" altLang="ko-KR" dirty="0" smtClean="0">
                <a:latin typeface="+mj-lt"/>
              </a:rPr>
              <a:t>Replay attack</a:t>
            </a:r>
          </a:p>
          <a:p>
            <a:pPr lvl="1"/>
            <a:r>
              <a:rPr lang="en-US" altLang="ko-KR" dirty="0" smtClean="0">
                <a:latin typeface="+mj-lt"/>
              </a:rPr>
              <a:t>E.g., Bluetooth authentication</a:t>
            </a:r>
            <a:endParaRPr lang="ko-KR" altLang="en-US" dirty="0">
              <a:latin typeface="+mj-lt"/>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30</a:t>
            </a:fld>
            <a:endParaRPr lang="en-US" altLang="ko-KR"/>
          </a:p>
        </p:txBody>
      </p:sp>
    </p:spTree>
    <p:extLst>
      <p:ext uri="{BB962C8B-B14F-4D97-AF65-F5344CB8AC3E}">
        <p14:creationId xmlns:p14="http://schemas.microsoft.com/office/powerpoint/2010/main" val="22775075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PIN Establishment </a:t>
            </a:r>
            <a:r>
              <a:rPr lang="en-US" altLang="ko-KR" dirty="0" smtClean="0"/>
              <a:t>Issue</a:t>
            </a:r>
            <a:endParaRPr lang="ko-KR" altLang="en-US" dirty="0"/>
          </a:p>
        </p:txBody>
      </p:sp>
      <p:sp>
        <p:nvSpPr>
          <p:cNvPr id="3" name="내용 개체 틀 2"/>
          <p:cNvSpPr>
            <a:spLocks noGrp="1"/>
          </p:cNvSpPr>
          <p:nvPr>
            <p:ph idx="1"/>
          </p:nvPr>
        </p:nvSpPr>
        <p:spPr/>
        <p:txBody>
          <a:bodyPr/>
          <a:lstStyle/>
          <a:p>
            <a:r>
              <a:rPr lang="en-US" altLang="ko-KR" dirty="0"/>
              <a:t>E</a:t>
            </a:r>
            <a:r>
              <a:rPr lang="en-US" altLang="ko-KR" dirty="0" smtClean="0"/>
              <a:t>.g</a:t>
            </a:r>
            <a:r>
              <a:rPr lang="en-US" altLang="ko-KR" dirty="0"/>
              <a:t>., Bluetooth Authentication</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31</a:t>
            </a:fld>
            <a:endParaRPr lang="en-US" altLang="ko-KR"/>
          </a:p>
        </p:txBody>
      </p:sp>
      <mc:AlternateContent xmlns:mc="http://schemas.openxmlformats.org/markup-compatibility/2006" xmlns:a14="http://schemas.microsoft.com/office/drawing/2010/main">
        <mc:Choice Requires="a14">
          <p:sp>
            <p:nvSpPr>
              <p:cNvPr id="6" name="TextBox 5"/>
              <p:cNvSpPr txBox="1"/>
              <p:nvPr/>
            </p:nvSpPr>
            <p:spPr>
              <a:xfrm>
                <a:off x="430162" y="4432402"/>
                <a:ext cx="2118272" cy="646331"/>
              </a:xfrm>
              <a:prstGeom prst="rect">
                <a:avLst/>
              </a:prstGeom>
              <a:noFill/>
            </p:spPr>
            <p:txBody>
              <a:bodyPr wrap="none" rtlCol="0">
                <a:spAutoFit/>
              </a:bodyPr>
              <a:lstStyle/>
              <a:p>
                <a14:m>
                  <m:oMath xmlns:m="http://schemas.openxmlformats.org/officeDocument/2006/math">
                    <m:sSub>
                      <m:sSubPr>
                        <m:ctrlPr>
                          <a:rPr lang="en-US" altLang="ko-KR" i="1" smtClean="0">
                            <a:latin typeface="Cambria Math"/>
                          </a:rPr>
                        </m:ctrlPr>
                      </m:sSubPr>
                      <m:e>
                        <m:r>
                          <a:rPr lang="en-US" altLang="ko-KR" i="1">
                            <a:latin typeface="Cambria Math"/>
                          </a:rPr>
                          <m:t>𝐾</m:t>
                        </m:r>
                      </m:e>
                      <m:sub>
                        <m:r>
                          <a:rPr lang="en-US" altLang="ko-KR" i="1">
                            <a:latin typeface="Cambria Math"/>
                          </a:rPr>
                          <m:t>𝑖𝑛𝑖𝑡</m:t>
                        </m:r>
                      </m:sub>
                    </m:sSub>
                  </m:oMath>
                </a14:m>
                <a:r>
                  <a:rPr lang="en-US" altLang="ko-KR" dirty="0" smtClean="0"/>
                  <a:t> correspond to</a:t>
                </a:r>
              </a:p>
              <a:p>
                <a:r>
                  <a:rPr lang="en-US" altLang="ko-KR" dirty="0" smtClean="0"/>
                  <a:t>AUTH_KEY</a:t>
                </a:r>
                <a:endParaRPr lang="ko-KR" altLang="en-US" dirty="0"/>
              </a:p>
            </p:txBody>
          </p:sp>
        </mc:Choice>
        <mc:Fallback xmlns="">
          <p:sp>
            <p:nvSpPr>
              <p:cNvPr id="6" name="TextBox 5"/>
              <p:cNvSpPr txBox="1">
                <a:spLocks noRot="1" noChangeAspect="1" noMove="1" noResize="1" noEditPoints="1" noAdjustHandles="1" noChangeArrowheads="1" noChangeShapeType="1" noTextEdit="1"/>
              </p:cNvSpPr>
              <p:nvPr/>
            </p:nvSpPr>
            <p:spPr>
              <a:xfrm>
                <a:off x="430162" y="4432402"/>
                <a:ext cx="2118272" cy="646331"/>
              </a:xfrm>
              <a:prstGeom prst="rect">
                <a:avLst/>
              </a:prstGeom>
              <a:blipFill rotWithShape="0">
                <a:blip r:embed="rId2"/>
                <a:stretch>
                  <a:fillRect l="-2594" t="-4717" r="-1729" b="-14151"/>
                </a:stretch>
              </a:blipFill>
            </p:spPr>
            <p:txBody>
              <a:bodyPr/>
              <a:lstStyle/>
              <a:p>
                <a:r>
                  <a:rPr lang="ko-KR" altLang="en-US">
                    <a:noFill/>
                  </a:rPr>
                  <a:t> </a:t>
                </a:r>
              </a:p>
            </p:txBody>
          </p:sp>
        </mc:Fallback>
      </mc:AlternateContent>
      <p:sp>
        <p:nvSpPr>
          <p:cNvPr id="9" name="TextBox 8"/>
          <p:cNvSpPr txBox="1"/>
          <p:nvPr/>
        </p:nvSpPr>
        <p:spPr>
          <a:xfrm>
            <a:off x="3641330" y="2247050"/>
            <a:ext cx="291129" cy="323165"/>
          </a:xfrm>
          <a:prstGeom prst="rect">
            <a:avLst/>
          </a:prstGeom>
          <a:noFill/>
        </p:spPr>
        <p:txBody>
          <a:bodyPr wrap="square" rtlCol="0">
            <a:spAutoFit/>
          </a:bodyPr>
          <a:lstStyle/>
          <a:p>
            <a:r>
              <a:rPr lang="en-US" altLang="ko-KR" sz="1500" dirty="0" smtClean="0"/>
              <a:t>A</a:t>
            </a:r>
            <a:endParaRPr lang="ko-KR" altLang="en-US" sz="1500" dirty="0"/>
          </a:p>
        </p:txBody>
      </p:sp>
      <p:sp>
        <p:nvSpPr>
          <p:cNvPr id="10" name="TextBox 9"/>
          <p:cNvSpPr txBox="1"/>
          <p:nvPr/>
        </p:nvSpPr>
        <p:spPr>
          <a:xfrm>
            <a:off x="7069841" y="2247050"/>
            <a:ext cx="291129" cy="323165"/>
          </a:xfrm>
          <a:prstGeom prst="rect">
            <a:avLst/>
          </a:prstGeom>
          <a:solidFill>
            <a:schemeClr val="bg1"/>
          </a:solidFill>
        </p:spPr>
        <p:txBody>
          <a:bodyPr wrap="square" rtlCol="0">
            <a:spAutoFit/>
          </a:bodyPr>
          <a:lstStyle/>
          <a:p>
            <a:r>
              <a:rPr lang="en-US" altLang="ko-KR" sz="1500" dirty="0"/>
              <a:t>B</a:t>
            </a:r>
            <a:endParaRPr lang="ko-KR" altLang="en-US" sz="1500" dirty="0"/>
          </a:p>
        </p:txBody>
      </p:sp>
      <p:cxnSp>
        <p:nvCxnSpPr>
          <p:cNvPr id="11" name="직선 연결선 10"/>
          <p:cNvCxnSpPr/>
          <p:nvPr/>
        </p:nvCxnSpPr>
        <p:spPr>
          <a:xfrm>
            <a:off x="3482027" y="2646905"/>
            <a:ext cx="0" cy="34490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a:off x="6934249" y="2598281"/>
            <a:ext cx="30376" cy="327257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482028" y="5770132"/>
            <a:ext cx="3482598" cy="323165"/>
          </a:xfrm>
          <a:prstGeom prst="rect">
            <a:avLst/>
          </a:prstGeom>
          <a:solidFill>
            <a:schemeClr val="bg1"/>
          </a:solidFill>
          <a:ln>
            <a:solidFill>
              <a:schemeClr val="accent1"/>
            </a:solidFill>
          </a:ln>
        </p:spPr>
        <p:txBody>
          <a:bodyPr wrap="square" rtlCol="0">
            <a:spAutoFit/>
          </a:bodyPr>
          <a:lstStyle/>
          <a:p>
            <a:pPr algn="ctr"/>
            <a:r>
              <a:rPr lang="en-US" altLang="ko-KR" sz="1500" dirty="0" smtClean="0"/>
              <a:t>Pairing</a:t>
            </a:r>
            <a:endParaRPr lang="ko-KR" altLang="en-US" sz="1500" dirty="0"/>
          </a:p>
        </p:txBody>
      </p:sp>
      <mc:AlternateContent xmlns:mc="http://schemas.openxmlformats.org/markup-compatibility/2006" xmlns:a14="http://schemas.microsoft.com/office/drawing/2010/main">
        <mc:Choice Requires="a14">
          <p:sp>
            <p:nvSpPr>
              <p:cNvPr id="14" name="TextBox 13"/>
              <p:cNvSpPr txBox="1"/>
              <p:nvPr/>
            </p:nvSpPr>
            <p:spPr>
              <a:xfrm>
                <a:off x="2021210" y="3774531"/>
                <a:ext cx="3229372" cy="323165"/>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500" b="0" i="1" smtClean="0">
                          <a:latin typeface="Cambria Math"/>
                        </a:rPr>
                        <m:t>𝐸</m:t>
                      </m:r>
                      <m:r>
                        <a:rPr lang="en-US" altLang="ko-KR" sz="1500" b="0" i="1" smtClean="0">
                          <a:latin typeface="Cambria Math"/>
                        </a:rPr>
                        <m:t>22</m:t>
                      </m:r>
                      <m:d>
                        <m:dPr>
                          <m:ctrlPr>
                            <a:rPr lang="en-US" altLang="ko-KR" sz="1500" b="0" i="1" smtClean="0">
                              <a:latin typeface="Cambria Math"/>
                            </a:rPr>
                          </m:ctrlPr>
                        </m:dPr>
                        <m:e>
                          <m:sSub>
                            <m:sSubPr>
                              <m:ctrlPr>
                                <a:rPr lang="en-US" altLang="ko-KR" sz="1500" b="0" i="1" smtClean="0">
                                  <a:latin typeface="Cambria Math"/>
                                </a:rPr>
                              </m:ctrlPr>
                            </m:sSubPr>
                            <m:e>
                              <m:r>
                                <a:rPr lang="en-US" altLang="ko-KR" sz="1500" b="0" i="1" smtClean="0">
                                  <a:latin typeface="Cambria Math"/>
                                </a:rPr>
                                <m:t>𝐴𝐷𝐷𝑅</m:t>
                              </m:r>
                            </m:e>
                            <m:sub>
                              <m:r>
                                <a:rPr lang="en-US" altLang="ko-KR" sz="1500" b="0" i="1" smtClean="0">
                                  <a:latin typeface="Cambria Math"/>
                                </a:rPr>
                                <m:t>𝐵</m:t>
                              </m:r>
                            </m:sub>
                          </m:sSub>
                          <m:r>
                            <a:rPr lang="en-US" altLang="ko-KR" sz="1500" b="0" i="1" smtClean="0">
                              <a:latin typeface="Cambria Math"/>
                            </a:rPr>
                            <m:t>, </m:t>
                          </m:r>
                          <m:r>
                            <a:rPr lang="en-US" altLang="ko-KR" sz="1500" b="0" i="1" smtClean="0">
                              <a:latin typeface="Cambria Math"/>
                            </a:rPr>
                            <m:t>𝑃𝐼𝑁</m:t>
                          </m:r>
                          <m:r>
                            <a:rPr lang="en-US" altLang="ko-KR" sz="1500" b="0" i="1" smtClean="0">
                              <a:latin typeface="Cambria Math"/>
                            </a:rPr>
                            <m:t>, </m:t>
                          </m:r>
                          <m:r>
                            <a:rPr lang="en-US" altLang="ko-KR" sz="1500" b="0" i="1" smtClean="0">
                              <a:latin typeface="Cambria Math"/>
                            </a:rPr>
                            <m:t>𝐼𝑁</m:t>
                          </m:r>
                          <m:r>
                            <a:rPr lang="en-US" altLang="ko-KR" sz="1500" b="0" i="1" smtClean="0">
                              <a:latin typeface="Cambria Math"/>
                            </a:rPr>
                            <m:t>_</m:t>
                          </m:r>
                          <m:r>
                            <a:rPr lang="en-US" altLang="ko-KR" sz="1500" b="0" i="1" smtClean="0">
                              <a:latin typeface="Cambria Math"/>
                            </a:rPr>
                            <m:t>𝑅𝐴𝑁𝐷</m:t>
                          </m:r>
                        </m:e>
                      </m:d>
                      <m:r>
                        <a:rPr lang="en-US" altLang="ko-KR" sz="1500" b="0" i="1" smtClean="0">
                          <a:latin typeface="Cambria Math"/>
                        </a:rPr>
                        <m:t>→</m:t>
                      </m:r>
                      <m:sSub>
                        <m:sSubPr>
                          <m:ctrlPr>
                            <a:rPr lang="en-US" altLang="ko-KR" sz="1500" b="0" i="1" smtClean="0">
                              <a:latin typeface="Cambria Math"/>
                            </a:rPr>
                          </m:ctrlPr>
                        </m:sSubPr>
                        <m:e>
                          <m:r>
                            <a:rPr lang="en-US" altLang="ko-KR" sz="1500" b="0" i="1" smtClean="0">
                              <a:latin typeface="Cambria Math"/>
                            </a:rPr>
                            <m:t>𝐾</m:t>
                          </m:r>
                        </m:e>
                        <m:sub>
                          <m:r>
                            <a:rPr lang="en-US" altLang="ko-KR" sz="1500" b="0" i="1" smtClean="0">
                              <a:latin typeface="Cambria Math"/>
                            </a:rPr>
                            <m:t>𝑖𝑛𝑖𝑡</m:t>
                          </m:r>
                        </m:sub>
                      </m:sSub>
                    </m:oMath>
                  </m:oMathPara>
                </a14:m>
                <a:endParaRPr lang="ko-KR" altLang="en-US" sz="1500" dirty="0"/>
              </a:p>
            </p:txBody>
          </p:sp>
        </mc:Choice>
        <mc:Fallback xmlns="">
          <p:sp>
            <p:nvSpPr>
              <p:cNvPr id="14" name="TextBox 13"/>
              <p:cNvSpPr txBox="1">
                <a:spLocks noRot="1" noChangeAspect="1" noMove="1" noResize="1" noEditPoints="1" noAdjustHandles="1" noChangeArrowheads="1" noChangeShapeType="1" noTextEdit="1"/>
              </p:cNvSpPr>
              <p:nvPr/>
            </p:nvSpPr>
            <p:spPr>
              <a:xfrm>
                <a:off x="2021210" y="3774531"/>
                <a:ext cx="3229372" cy="323165"/>
              </a:xfrm>
              <a:prstGeom prst="rect">
                <a:avLst/>
              </a:prstGeom>
              <a:blipFill rotWithShape="0">
                <a:blip r:embed="rId3"/>
                <a:stretch>
                  <a:fillRect/>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1907704" y="3313086"/>
                <a:ext cx="3456384" cy="323165"/>
              </a:xfrm>
              <a:prstGeom prst="rect">
                <a:avLst/>
              </a:prstGeom>
              <a:solidFill>
                <a:schemeClr val="bg1"/>
              </a:solidFill>
              <a:ln>
                <a:solidFill>
                  <a:schemeClr val="accent1"/>
                </a:solidFill>
              </a:ln>
            </p:spPr>
            <p:txBody>
              <a:bodyPr wrap="square" rtlCol="0">
                <a:spAutoFit/>
              </a:bodyPr>
              <a:lstStyle/>
              <a:p>
                <a:r>
                  <a:rPr lang="en-US" altLang="ko-KR" sz="1500" b="0" dirty="0" smtClean="0"/>
                  <a:t>Generate a random number </a:t>
                </a:r>
                <a14:m>
                  <m:oMath xmlns:m="http://schemas.openxmlformats.org/officeDocument/2006/math">
                    <m:r>
                      <a:rPr lang="en-US" altLang="ko-KR" sz="1500" b="0" i="1" smtClean="0">
                        <a:latin typeface="Cambria Math"/>
                      </a:rPr>
                      <m:t>𝐼𝑁</m:t>
                    </m:r>
                    <m:r>
                      <a:rPr lang="en-US" altLang="ko-KR" sz="1500" b="0" i="1" smtClean="0">
                        <a:latin typeface="Cambria Math"/>
                      </a:rPr>
                      <m:t>_</m:t>
                    </m:r>
                    <m:r>
                      <a:rPr lang="en-US" altLang="ko-KR" sz="1500" b="0" i="1" smtClean="0">
                        <a:latin typeface="Cambria Math"/>
                      </a:rPr>
                      <m:t>𝑅𝐴𝑁𝐷</m:t>
                    </m:r>
                  </m:oMath>
                </a14:m>
                <a:endParaRPr lang="ko-KR" altLang="en-US" sz="1500" dirty="0"/>
              </a:p>
            </p:txBody>
          </p:sp>
        </mc:Choice>
        <mc:Fallback xmlns="">
          <p:sp>
            <p:nvSpPr>
              <p:cNvPr id="15" name="TextBox 14"/>
              <p:cNvSpPr txBox="1">
                <a:spLocks noRot="1" noChangeAspect="1" noMove="1" noResize="1" noEditPoints="1" noAdjustHandles="1" noChangeArrowheads="1" noChangeShapeType="1" noTextEdit="1"/>
              </p:cNvSpPr>
              <p:nvPr/>
            </p:nvSpPr>
            <p:spPr>
              <a:xfrm>
                <a:off x="1907704" y="3313086"/>
                <a:ext cx="3456384" cy="323165"/>
              </a:xfrm>
              <a:prstGeom prst="rect">
                <a:avLst/>
              </a:prstGeom>
              <a:blipFill rotWithShape="0">
                <a:blip r:embed="rId4"/>
                <a:stretch>
                  <a:fillRect l="-527" t="-1818" b="-18182"/>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2632048" y="2844401"/>
                <a:ext cx="1719774" cy="323165"/>
              </a:xfrm>
              <a:prstGeom prst="rect">
                <a:avLst/>
              </a:prstGeom>
              <a:solidFill>
                <a:schemeClr val="bg1"/>
              </a:solidFill>
              <a:ln>
                <a:solidFill>
                  <a:schemeClr val="accent1"/>
                </a:solidFill>
              </a:ln>
            </p:spPr>
            <p:txBody>
              <a:bodyPr wrap="square" rtlCol="0">
                <a:spAutoFit/>
              </a:bodyPr>
              <a:lstStyle/>
              <a:p>
                <a:r>
                  <a:rPr lang="en-US" altLang="ko-KR" sz="1500" dirty="0"/>
                  <a:t>U</a:t>
                </a:r>
                <a:r>
                  <a:rPr lang="en-US" altLang="ko-KR" sz="1500" dirty="0" smtClean="0"/>
                  <a:t>ser A enters </a:t>
                </a:r>
                <a14:m>
                  <m:oMath xmlns:m="http://schemas.openxmlformats.org/officeDocument/2006/math">
                    <m:r>
                      <a:rPr lang="en-US" altLang="ko-KR" sz="1500" b="0" i="1" smtClean="0">
                        <a:latin typeface="Cambria Math"/>
                      </a:rPr>
                      <m:t>𝑃𝐼𝑁</m:t>
                    </m:r>
                  </m:oMath>
                </a14:m>
                <a:endParaRPr lang="ko-KR" altLang="en-US" sz="1500" dirty="0"/>
              </a:p>
            </p:txBody>
          </p:sp>
        </mc:Choice>
        <mc:Fallback xmlns="">
          <p:sp>
            <p:nvSpPr>
              <p:cNvPr id="16" name="TextBox 15"/>
              <p:cNvSpPr txBox="1">
                <a:spLocks noRot="1" noChangeAspect="1" noMove="1" noResize="1" noEditPoints="1" noAdjustHandles="1" noChangeArrowheads="1" noChangeShapeType="1" noTextEdit="1"/>
              </p:cNvSpPr>
              <p:nvPr/>
            </p:nvSpPr>
            <p:spPr>
              <a:xfrm>
                <a:off x="2632048" y="2844401"/>
                <a:ext cx="1719774" cy="323165"/>
              </a:xfrm>
              <a:prstGeom prst="rect">
                <a:avLst/>
              </a:prstGeom>
              <a:blipFill rotWithShape="0">
                <a:blip r:embed="rId5"/>
                <a:stretch>
                  <a:fillRect l="-1056" t="-3636" b="-16364"/>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6058061" y="4678480"/>
                <a:ext cx="1726894" cy="323165"/>
              </a:xfrm>
              <a:prstGeom prst="rect">
                <a:avLst/>
              </a:prstGeom>
              <a:solidFill>
                <a:schemeClr val="bg1"/>
              </a:solidFill>
              <a:ln>
                <a:solidFill>
                  <a:schemeClr val="accent1"/>
                </a:solidFill>
              </a:ln>
            </p:spPr>
            <p:txBody>
              <a:bodyPr wrap="square" rtlCol="0">
                <a:spAutoFit/>
              </a:bodyPr>
              <a:lstStyle/>
              <a:p>
                <a:r>
                  <a:rPr lang="en-US" altLang="ko-KR" sz="1500" b="0" dirty="0" smtClean="0"/>
                  <a:t>User B enters</a:t>
                </a:r>
                <a14:m>
                  <m:oMath xmlns:m="http://schemas.openxmlformats.org/officeDocument/2006/math">
                    <m:r>
                      <a:rPr lang="en-US" altLang="ko-KR" sz="1500" b="0" i="1" smtClean="0">
                        <a:latin typeface="Cambria Math"/>
                      </a:rPr>
                      <m:t> </m:t>
                    </m:r>
                    <m:r>
                      <a:rPr lang="en-US" altLang="ko-KR" sz="1500" b="0" i="1" smtClean="0">
                        <a:latin typeface="Cambria Math"/>
                      </a:rPr>
                      <m:t>𝑃𝐼𝑁</m:t>
                    </m:r>
                  </m:oMath>
                </a14:m>
                <a:endParaRPr lang="ko-KR" altLang="en-US" sz="1500" dirty="0"/>
              </a:p>
            </p:txBody>
          </p:sp>
        </mc:Choice>
        <mc:Fallback xmlns="">
          <p:sp>
            <p:nvSpPr>
              <p:cNvPr id="17" name="TextBox 16"/>
              <p:cNvSpPr txBox="1">
                <a:spLocks noRot="1" noChangeAspect="1" noMove="1" noResize="1" noEditPoints="1" noAdjustHandles="1" noChangeArrowheads="1" noChangeShapeType="1" noTextEdit="1"/>
              </p:cNvSpPr>
              <p:nvPr/>
            </p:nvSpPr>
            <p:spPr>
              <a:xfrm>
                <a:off x="6058061" y="4678480"/>
                <a:ext cx="1726894" cy="323165"/>
              </a:xfrm>
              <a:prstGeom prst="rect">
                <a:avLst/>
              </a:prstGeom>
              <a:blipFill rotWithShape="0">
                <a:blip r:embed="rId6"/>
                <a:stretch>
                  <a:fillRect l="-1053" t="-1818" b="-18182"/>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5314161" y="5222253"/>
                <a:ext cx="3270552" cy="323165"/>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500" b="0" i="1" smtClean="0">
                          <a:latin typeface="Cambria Math"/>
                        </a:rPr>
                        <m:t>𝐸</m:t>
                      </m:r>
                      <m:r>
                        <a:rPr lang="en-US" altLang="ko-KR" sz="1500" b="0" i="1" smtClean="0">
                          <a:latin typeface="Cambria Math"/>
                        </a:rPr>
                        <m:t>22</m:t>
                      </m:r>
                      <m:d>
                        <m:dPr>
                          <m:ctrlPr>
                            <a:rPr lang="en-US" altLang="ko-KR" sz="1500" b="0" i="1" smtClean="0">
                              <a:latin typeface="Cambria Math"/>
                            </a:rPr>
                          </m:ctrlPr>
                        </m:dPr>
                        <m:e>
                          <m:sSub>
                            <m:sSubPr>
                              <m:ctrlPr>
                                <a:rPr lang="en-US" altLang="ko-KR" sz="1500" b="0" i="1" smtClean="0">
                                  <a:latin typeface="Cambria Math"/>
                                </a:rPr>
                              </m:ctrlPr>
                            </m:sSubPr>
                            <m:e>
                              <m:r>
                                <a:rPr lang="en-US" altLang="ko-KR" sz="1500" b="0" i="1" smtClean="0">
                                  <a:latin typeface="Cambria Math"/>
                                </a:rPr>
                                <m:t>𝐴𝐷𝐷𝑅</m:t>
                              </m:r>
                            </m:e>
                            <m:sub>
                              <m:r>
                                <a:rPr lang="en-US" altLang="ko-KR" sz="1500" b="0" i="1" smtClean="0">
                                  <a:latin typeface="Cambria Math"/>
                                </a:rPr>
                                <m:t>𝐵</m:t>
                              </m:r>
                            </m:sub>
                          </m:sSub>
                          <m:r>
                            <a:rPr lang="en-US" altLang="ko-KR" sz="1500" b="0" i="1" smtClean="0">
                              <a:latin typeface="Cambria Math"/>
                            </a:rPr>
                            <m:t>, </m:t>
                          </m:r>
                          <m:r>
                            <a:rPr lang="en-US" altLang="ko-KR" sz="1500" b="0" i="1" smtClean="0">
                              <a:latin typeface="Cambria Math"/>
                            </a:rPr>
                            <m:t>𝑃𝐼𝑁</m:t>
                          </m:r>
                          <m:r>
                            <a:rPr lang="en-US" altLang="ko-KR" sz="1500" b="0" i="1" smtClean="0">
                              <a:latin typeface="Cambria Math"/>
                            </a:rPr>
                            <m:t>, </m:t>
                          </m:r>
                          <m:r>
                            <a:rPr lang="en-US" altLang="ko-KR" sz="1500" b="0" i="1" smtClean="0">
                              <a:latin typeface="Cambria Math"/>
                            </a:rPr>
                            <m:t>𝐼𝑁</m:t>
                          </m:r>
                          <m:r>
                            <a:rPr lang="en-US" altLang="ko-KR" sz="1500" b="0" i="1" smtClean="0">
                              <a:latin typeface="Cambria Math"/>
                            </a:rPr>
                            <m:t>_</m:t>
                          </m:r>
                          <m:r>
                            <a:rPr lang="en-US" altLang="ko-KR" sz="1500" b="0" i="1" smtClean="0">
                              <a:latin typeface="Cambria Math"/>
                            </a:rPr>
                            <m:t>𝑅𝐴𝑁𝐷</m:t>
                          </m:r>
                        </m:e>
                      </m:d>
                      <m:r>
                        <a:rPr lang="en-US" altLang="ko-KR" sz="1500" b="0" i="1" smtClean="0">
                          <a:latin typeface="Cambria Math"/>
                        </a:rPr>
                        <m:t>→</m:t>
                      </m:r>
                      <m:sSub>
                        <m:sSubPr>
                          <m:ctrlPr>
                            <a:rPr lang="en-US" altLang="ko-KR" sz="1500" b="0" i="1" smtClean="0">
                              <a:latin typeface="Cambria Math"/>
                            </a:rPr>
                          </m:ctrlPr>
                        </m:sSubPr>
                        <m:e>
                          <m:r>
                            <a:rPr lang="en-US" altLang="ko-KR" sz="1500" b="0" i="1" smtClean="0">
                              <a:latin typeface="Cambria Math"/>
                            </a:rPr>
                            <m:t>𝐾</m:t>
                          </m:r>
                        </m:e>
                        <m:sub>
                          <m:r>
                            <a:rPr lang="en-US" altLang="ko-KR" sz="1500" b="0" i="1" smtClean="0">
                              <a:latin typeface="Cambria Math"/>
                            </a:rPr>
                            <m:t>𝑖𝑛𝑖𝑡</m:t>
                          </m:r>
                        </m:sub>
                      </m:sSub>
                    </m:oMath>
                  </m:oMathPara>
                </a14:m>
                <a:endParaRPr lang="ko-KR" altLang="en-US" sz="1500" dirty="0"/>
              </a:p>
            </p:txBody>
          </p:sp>
        </mc:Choice>
        <mc:Fallback xmlns="">
          <p:sp>
            <p:nvSpPr>
              <p:cNvPr id="18" name="TextBox 17"/>
              <p:cNvSpPr txBox="1">
                <a:spLocks noRot="1" noChangeAspect="1" noMove="1" noResize="1" noEditPoints="1" noAdjustHandles="1" noChangeArrowheads="1" noChangeShapeType="1" noTextEdit="1"/>
              </p:cNvSpPr>
              <p:nvPr/>
            </p:nvSpPr>
            <p:spPr>
              <a:xfrm>
                <a:off x="5314161" y="5222253"/>
                <a:ext cx="3270552" cy="323165"/>
              </a:xfrm>
              <a:prstGeom prst="rect">
                <a:avLst/>
              </a:prstGeom>
              <a:blipFill rotWithShape="0">
                <a:blip r:embed="rId7"/>
                <a:stretch>
                  <a:fillRect/>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4671936" y="4130102"/>
                <a:ext cx="1077144" cy="323166"/>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500" b="0" i="1" smtClean="0">
                          <a:latin typeface="Cambria Math"/>
                        </a:rPr>
                        <m:t>𝐼𝑁</m:t>
                      </m:r>
                      <m:r>
                        <a:rPr lang="en-US" altLang="ko-KR" sz="1500" b="0" i="1" smtClean="0">
                          <a:latin typeface="Cambria Math"/>
                        </a:rPr>
                        <m:t>_</m:t>
                      </m:r>
                      <m:r>
                        <a:rPr lang="en-US" altLang="ko-KR" sz="1500" b="0" i="1" smtClean="0">
                          <a:latin typeface="Cambria Math"/>
                        </a:rPr>
                        <m:t>𝑅𝐴𝑁𝐷</m:t>
                      </m:r>
                    </m:oMath>
                  </m:oMathPara>
                </a14:m>
                <a:endParaRPr lang="ko-KR" altLang="en-US" sz="1500" dirty="0"/>
              </a:p>
            </p:txBody>
          </p:sp>
        </mc:Choice>
        <mc:Fallback xmlns="">
          <p:sp>
            <p:nvSpPr>
              <p:cNvPr id="19" name="TextBox 18"/>
              <p:cNvSpPr txBox="1">
                <a:spLocks noRot="1" noChangeAspect="1" noMove="1" noResize="1" noEditPoints="1" noAdjustHandles="1" noChangeArrowheads="1" noChangeShapeType="1" noTextEdit="1"/>
              </p:cNvSpPr>
              <p:nvPr/>
            </p:nvSpPr>
            <p:spPr>
              <a:xfrm>
                <a:off x="4671936" y="4130102"/>
                <a:ext cx="1077144" cy="323166"/>
              </a:xfrm>
              <a:prstGeom prst="rect">
                <a:avLst/>
              </a:prstGeom>
              <a:blipFill rotWithShape="0">
                <a:blip r:embed="rId8"/>
                <a:stretch>
                  <a:fillRect/>
                </a:stretch>
              </a:blipFill>
              <a:ln>
                <a:noFill/>
              </a:ln>
            </p:spPr>
            <p:txBody>
              <a:bodyPr/>
              <a:lstStyle/>
              <a:p>
                <a:r>
                  <a:rPr lang="ko-KR" altLang="en-US">
                    <a:noFill/>
                  </a:rPr>
                  <a:t> </a:t>
                </a:r>
              </a:p>
            </p:txBody>
          </p:sp>
        </mc:Fallback>
      </mc:AlternateContent>
      <p:cxnSp>
        <p:nvCxnSpPr>
          <p:cNvPr id="20" name="직선 화살표 연결선 19"/>
          <p:cNvCxnSpPr/>
          <p:nvPr/>
        </p:nvCxnSpPr>
        <p:spPr>
          <a:xfrm>
            <a:off x="3491935" y="4466377"/>
            <a:ext cx="3472690"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pic>
        <p:nvPicPr>
          <p:cNvPr id="22" name="Picture 3" descr="E:\my doc\Telematics\合作交流\2012\2012-1024青岛物流\MC900441332.PNG"/>
          <p:cNvPicPr>
            <a:picLocks noChangeAspect="1" noChangeArrowheads="1"/>
          </p:cNvPicPr>
          <p:nvPr/>
        </p:nvPicPr>
        <p:blipFill>
          <a:blip r:embed="rId9" cstate="print"/>
          <a:srcRect/>
          <a:stretch>
            <a:fillRect/>
          </a:stretch>
        </p:blipFill>
        <p:spPr bwMode="auto">
          <a:xfrm>
            <a:off x="3198037" y="2104315"/>
            <a:ext cx="587796" cy="576080"/>
          </a:xfrm>
          <a:prstGeom prst="rect">
            <a:avLst/>
          </a:prstGeom>
          <a:noFill/>
        </p:spPr>
      </p:pic>
      <p:pic>
        <p:nvPicPr>
          <p:cNvPr id="23" name="Picture 3" descr="E:\my doc\Telematics\合作交流\2012\2012-1024青岛物流\MC900441332.PNG"/>
          <p:cNvPicPr>
            <a:picLocks noChangeAspect="1" noChangeArrowheads="1"/>
          </p:cNvPicPr>
          <p:nvPr/>
        </p:nvPicPr>
        <p:blipFill>
          <a:blip r:embed="rId9" cstate="print"/>
          <a:srcRect/>
          <a:stretch>
            <a:fillRect/>
          </a:stretch>
        </p:blipFill>
        <p:spPr bwMode="auto">
          <a:xfrm>
            <a:off x="6627610" y="2120592"/>
            <a:ext cx="587796" cy="576080"/>
          </a:xfrm>
          <a:prstGeom prst="rect">
            <a:avLst/>
          </a:prstGeom>
          <a:noFill/>
        </p:spPr>
      </p:pic>
    </p:spTree>
    <p:extLst>
      <p:ext uri="{BB962C8B-B14F-4D97-AF65-F5344CB8AC3E}">
        <p14:creationId xmlns:p14="http://schemas.microsoft.com/office/powerpoint/2010/main" val="12899418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PIN Establishment Issue</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smtClean="0">
                    <a:latin typeface="+mj-lt"/>
                  </a:rPr>
                  <a:t>Bluetooth Authentication (cont.)</a:t>
                </a:r>
                <a:endParaRPr lang="ko-KR" altLang="en-US" dirty="0">
                  <a:latin typeface="+mj-lt"/>
                </a:endParaRPr>
              </a:p>
              <a:p>
                <a:pPr lvl="1">
                  <a:buFont typeface="Arial" panose="020B0604020202020204" pitchFamily="34" charset="0"/>
                  <a:buChar char="−"/>
                </a:pPr>
                <a:r>
                  <a:rPr lang="en-US" altLang="ko-KR" dirty="0" smtClean="0">
                    <a:latin typeface="+mj-lt"/>
                  </a:rPr>
                  <a:t>Function and parameter</a:t>
                </a:r>
              </a:p>
              <a:p>
                <a:pPr lvl="2">
                  <a:buFont typeface="Arial" panose="020B0604020202020204" pitchFamily="34" charset="0"/>
                  <a:buChar char="•"/>
                </a:pPr>
                <a14:m>
                  <m:oMath xmlns:m="http://schemas.openxmlformats.org/officeDocument/2006/math">
                    <m:sSub>
                      <m:sSubPr>
                        <m:ctrlPr>
                          <a:rPr lang="en-US" altLang="ko-KR" i="1">
                            <a:latin typeface="Cambria Math"/>
                          </a:rPr>
                        </m:ctrlPr>
                      </m:sSubPr>
                      <m:e>
                        <m:r>
                          <a:rPr lang="en-US" altLang="ko-KR" i="1">
                            <a:latin typeface="Cambria Math" panose="02040503050406030204" pitchFamily="18" charset="0"/>
                          </a:rPr>
                          <m:t>𝐴𝐷𝐷𝑅</m:t>
                        </m:r>
                      </m:e>
                      <m:sub>
                        <m:r>
                          <a:rPr lang="en-US" altLang="ko-KR" i="1">
                            <a:latin typeface="Cambria Math" panose="02040503050406030204" pitchFamily="18" charset="0"/>
                          </a:rPr>
                          <m:t>𝐵</m:t>
                        </m:r>
                      </m:sub>
                    </m:sSub>
                  </m:oMath>
                </a14:m>
                <a:r>
                  <a:rPr lang="en-US" altLang="ko-KR" dirty="0" smtClean="0">
                    <a:latin typeface="+mj-lt"/>
                  </a:rPr>
                  <a:t>: A 48-bit Bluetooth address</a:t>
                </a:r>
              </a:p>
              <a:p>
                <a:pPr lvl="2">
                  <a:buFont typeface="Arial" panose="020B0604020202020204" pitchFamily="34" charset="0"/>
                  <a:buChar char="•"/>
                </a:pPr>
                <a14:m>
                  <m:oMath xmlns:m="http://schemas.openxmlformats.org/officeDocument/2006/math">
                    <m:r>
                      <a:rPr lang="en-US" altLang="ko-KR" i="1">
                        <a:latin typeface="Cambria Math" panose="02040503050406030204" pitchFamily="18" charset="0"/>
                      </a:rPr>
                      <m:t>𝐼𝑁</m:t>
                    </m:r>
                    <m:r>
                      <a:rPr lang="en-US" altLang="ko-KR" i="1">
                        <a:latin typeface="Cambria Math" panose="02040503050406030204" pitchFamily="18" charset="0"/>
                      </a:rPr>
                      <m:t>_</m:t>
                    </m:r>
                    <m:r>
                      <a:rPr lang="en-US" altLang="ko-KR" i="1">
                        <a:latin typeface="Cambria Math" panose="02040503050406030204" pitchFamily="18" charset="0"/>
                      </a:rPr>
                      <m:t>𝑅𝐴𝑁𝐷</m:t>
                    </m:r>
                  </m:oMath>
                </a14:m>
                <a:r>
                  <a:rPr lang="en-US" altLang="ko-KR" dirty="0" smtClean="0">
                    <a:latin typeface="+mj-lt"/>
                  </a:rPr>
                  <a:t>: A 128-bit random number for generating </a:t>
                </a:r>
                <a14:m>
                  <m:oMath xmlns:m="http://schemas.openxmlformats.org/officeDocument/2006/math">
                    <m:sSub>
                      <m:sSubPr>
                        <m:ctrlPr>
                          <a:rPr lang="en-US" altLang="ko-KR" i="1">
                            <a:latin typeface="Cambria Math"/>
                          </a:rPr>
                        </m:ctrlPr>
                      </m:sSubPr>
                      <m:e>
                        <m:r>
                          <a:rPr lang="en-US" altLang="ko-KR" i="1">
                            <a:latin typeface="Cambria Math" panose="02040503050406030204" pitchFamily="18" charset="0"/>
                          </a:rPr>
                          <m:t>𝐾</m:t>
                        </m:r>
                      </m:e>
                      <m:sub>
                        <m:r>
                          <a:rPr lang="en-US" altLang="ko-KR" i="1">
                            <a:latin typeface="Cambria Math" panose="02040503050406030204" pitchFamily="18" charset="0"/>
                          </a:rPr>
                          <m:t>𝑖𝑛𝑖𝑡</m:t>
                        </m:r>
                      </m:sub>
                    </m:sSub>
                  </m:oMath>
                </a14:m>
                <a:endParaRPr lang="en-US" altLang="ko-KR" dirty="0" smtClean="0">
                  <a:latin typeface="+mj-lt"/>
                </a:endParaRPr>
              </a:p>
              <a:p>
                <a:pPr lvl="2">
                  <a:buFont typeface="Arial" panose="020B0604020202020204" pitchFamily="34" charset="0"/>
                  <a:buChar char="•"/>
                </a:pPr>
                <a14:m>
                  <m:oMath xmlns:m="http://schemas.openxmlformats.org/officeDocument/2006/math">
                    <m:r>
                      <a:rPr lang="en-US" altLang="ko-KR" i="1">
                        <a:latin typeface="Cambria Math" panose="02040503050406030204" pitchFamily="18" charset="0"/>
                      </a:rPr>
                      <m:t>𝑃𝐼𝑁</m:t>
                    </m:r>
                  </m:oMath>
                </a14:m>
                <a:r>
                  <a:rPr lang="en-US" altLang="ko-KR" dirty="0">
                    <a:latin typeface="+mj-lt"/>
                  </a:rPr>
                  <a:t>: </a:t>
                </a:r>
                <a:r>
                  <a:rPr lang="en-US" altLang="ko-KR" dirty="0" smtClean="0">
                    <a:latin typeface="+mj-lt"/>
                  </a:rPr>
                  <a:t>numeric password which must be shared between</a:t>
                </a:r>
              </a:p>
              <a:p>
                <a:pPr marL="857250" lvl="2" indent="0">
                  <a:buNone/>
                </a:pPr>
                <a:r>
                  <a:rPr lang="en-US" altLang="ko-KR" dirty="0">
                    <a:latin typeface="+mj-lt"/>
                  </a:rPr>
                  <a:t>	</a:t>
                </a:r>
                <a:r>
                  <a:rPr lang="en-US" altLang="ko-KR" dirty="0" smtClean="0">
                    <a:latin typeface="+mj-lt"/>
                  </a:rPr>
                  <a:t>           users who want to authenticate (≤ 128-bit</a:t>
                </a:r>
                <a:r>
                  <a:rPr lang="en-US" altLang="ko-KR" dirty="0">
                    <a:latin typeface="+mj-lt"/>
                  </a:rPr>
                  <a:t>)</a:t>
                </a:r>
                <a:endParaRPr lang="en-US" altLang="ko-KR" i="1" dirty="0">
                  <a:latin typeface="+mj-lt"/>
                </a:endParaRPr>
              </a:p>
              <a:p>
                <a:pPr lvl="2">
                  <a:buFont typeface="Arial" panose="020B0604020202020204" pitchFamily="34" charset="0"/>
                  <a:buChar char="•"/>
                </a:pPr>
                <a14:m>
                  <m:oMath xmlns:m="http://schemas.openxmlformats.org/officeDocument/2006/math">
                    <m:sSub>
                      <m:sSubPr>
                        <m:ctrlPr>
                          <a:rPr lang="en-US" altLang="ko-KR" i="1">
                            <a:latin typeface="Cambria Math"/>
                          </a:rPr>
                        </m:ctrlPr>
                      </m:sSubPr>
                      <m:e>
                        <m:r>
                          <a:rPr lang="en-US" altLang="ko-KR" i="1">
                            <a:latin typeface="Cambria Math" panose="02040503050406030204" pitchFamily="18" charset="0"/>
                          </a:rPr>
                          <m:t>𝐾</m:t>
                        </m:r>
                      </m:e>
                      <m:sub>
                        <m:r>
                          <a:rPr lang="en-US" altLang="ko-KR" i="1">
                            <a:latin typeface="Cambria Math" panose="02040503050406030204" pitchFamily="18" charset="0"/>
                          </a:rPr>
                          <m:t>𝑖𝑛𝑖𝑡</m:t>
                        </m:r>
                      </m:sub>
                    </m:sSub>
                  </m:oMath>
                </a14:m>
                <a:r>
                  <a:rPr lang="en-US" altLang="ko-KR" dirty="0">
                    <a:latin typeface="+mj-lt"/>
                  </a:rPr>
                  <a:t>: </a:t>
                </a:r>
                <a:r>
                  <a:rPr lang="en-US" altLang="ko-KR" dirty="0" smtClean="0">
                    <a:latin typeface="+mj-lt"/>
                  </a:rPr>
                  <a:t>128-bit </a:t>
                </a:r>
                <a:r>
                  <a:rPr lang="en-US" altLang="ko-KR" dirty="0">
                    <a:latin typeface="+mj-lt"/>
                  </a:rPr>
                  <a:t>key is used to </a:t>
                </a:r>
                <a:r>
                  <a:rPr lang="en-US" altLang="ko-KR" dirty="0" smtClean="0">
                    <a:latin typeface="+mj-lt"/>
                  </a:rPr>
                  <a:t>authenticate </a:t>
                </a:r>
              </a:p>
              <a:p>
                <a:pPr marL="857250" lvl="2" indent="0">
                  <a:buNone/>
                </a:pPr>
                <a:r>
                  <a:rPr lang="en-US" altLang="ko-KR" dirty="0">
                    <a:latin typeface="+mj-lt"/>
                  </a:rPr>
                  <a:t>	</a:t>
                </a:r>
                <a:r>
                  <a:rPr lang="en-US" altLang="ko-KR" dirty="0" smtClean="0">
                    <a:latin typeface="+mj-lt"/>
                  </a:rPr>
                  <a:t>	(corresponds to AUTH_KEY)</a:t>
                </a:r>
                <a:endParaRPr lang="en-US" altLang="ko-KR" dirty="0">
                  <a:latin typeface="+mj-lt"/>
                </a:endParaRPr>
              </a:p>
              <a:p>
                <a:pPr lvl="2">
                  <a:buFont typeface="Arial" panose="020B0604020202020204" pitchFamily="34" charset="0"/>
                  <a:buChar char="•"/>
                </a:pPr>
                <a14:m>
                  <m:oMath xmlns:m="http://schemas.openxmlformats.org/officeDocument/2006/math">
                    <m:r>
                      <a:rPr lang="en-US" altLang="ko-KR" i="1">
                        <a:latin typeface="Cambria Math" panose="02040503050406030204" pitchFamily="18" charset="0"/>
                      </a:rPr>
                      <m:t>𝐸</m:t>
                    </m:r>
                    <m:r>
                      <a:rPr lang="en-US" altLang="ko-KR" i="1">
                        <a:latin typeface="Cambria Math" panose="02040503050406030204" pitchFamily="18" charset="0"/>
                      </a:rPr>
                      <m:t>22</m:t>
                    </m:r>
                  </m:oMath>
                </a14:m>
                <a:r>
                  <a:rPr lang="en-US" altLang="ko-KR" dirty="0">
                    <a:latin typeface="+mj-lt"/>
                  </a:rPr>
                  <a:t>: </a:t>
                </a:r>
                <a:r>
                  <a:rPr lang="en-US" altLang="ko-KR" dirty="0" smtClean="0">
                    <a:latin typeface="+mj-lt"/>
                  </a:rPr>
                  <a:t>Hash </a:t>
                </a:r>
                <a:r>
                  <a:rPr lang="en-US" altLang="ko-KR" dirty="0">
                    <a:latin typeface="+mj-lt"/>
                  </a:rPr>
                  <a:t>function which takes </a:t>
                </a:r>
                <a14:m>
                  <m:oMath xmlns:m="http://schemas.openxmlformats.org/officeDocument/2006/math">
                    <m:sSub>
                      <m:sSubPr>
                        <m:ctrlPr>
                          <a:rPr lang="en-US" altLang="ko-KR" i="1">
                            <a:latin typeface="Cambria Math"/>
                          </a:rPr>
                        </m:ctrlPr>
                      </m:sSubPr>
                      <m:e>
                        <m:r>
                          <a:rPr lang="en-US" altLang="ko-KR" i="1">
                            <a:latin typeface="Cambria Math" panose="02040503050406030204" pitchFamily="18" charset="0"/>
                          </a:rPr>
                          <m:t>𝐴𝐷𝐷𝑅</m:t>
                        </m:r>
                      </m:e>
                      <m:sub>
                        <m:r>
                          <a:rPr lang="en-US" altLang="ko-KR" i="1">
                            <a:latin typeface="Cambria Math" panose="02040503050406030204" pitchFamily="18" charset="0"/>
                          </a:rPr>
                          <m:t>𝐵</m:t>
                        </m:r>
                      </m:sub>
                    </m:sSub>
                  </m:oMath>
                </a14:m>
                <a:r>
                  <a:rPr lang="en-US" altLang="ko-KR" dirty="0">
                    <a:latin typeface="+mj-lt"/>
                  </a:rPr>
                  <a:t>, </a:t>
                </a:r>
                <a14:m>
                  <m:oMath xmlns:m="http://schemas.openxmlformats.org/officeDocument/2006/math">
                    <m:r>
                      <a:rPr lang="en-US" altLang="ko-KR" i="1">
                        <a:latin typeface="Cambria Math" panose="02040503050406030204" pitchFamily="18" charset="0"/>
                      </a:rPr>
                      <m:t>𝐼𝑁</m:t>
                    </m:r>
                    <m:r>
                      <a:rPr lang="en-US" altLang="ko-KR" i="1">
                        <a:latin typeface="Cambria Math" panose="02040503050406030204" pitchFamily="18" charset="0"/>
                      </a:rPr>
                      <m:t>_</m:t>
                    </m:r>
                    <m:r>
                      <a:rPr lang="en-US" altLang="ko-KR" i="1">
                        <a:latin typeface="Cambria Math" panose="02040503050406030204" pitchFamily="18" charset="0"/>
                      </a:rPr>
                      <m:t>𝑅𝐴𝑁𝐷</m:t>
                    </m:r>
                  </m:oMath>
                </a14:m>
                <a:r>
                  <a:rPr lang="en-US" altLang="ko-KR" i="1" dirty="0" smtClean="0">
                    <a:latin typeface="+mj-lt"/>
                  </a:rPr>
                  <a:t>,</a:t>
                </a:r>
                <a:r>
                  <a:rPr lang="en-US" altLang="ko-KR" i="1" dirty="0">
                    <a:latin typeface="+mj-lt"/>
                  </a:rPr>
                  <a:t> </a:t>
                </a:r>
                <a14:m>
                  <m:oMath xmlns:m="http://schemas.openxmlformats.org/officeDocument/2006/math">
                    <m:r>
                      <a:rPr lang="en-US" altLang="ko-KR" i="1">
                        <a:latin typeface="Cambria Math" panose="02040503050406030204" pitchFamily="18" charset="0"/>
                      </a:rPr>
                      <m:t>𝑃𝐼𝑁</m:t>
                    </m:r>
                  </m:oMath>
                </a14:m>
                <a:endParaRPr lang="en-US" altLang="ko-KR" i="1" dirty="0" smtClean="0">
                  <a:latin typeface="+mj-lt"/>
                </a:endParaRPr>
              </a:p>
              <a:p>
                <a:pPr marL="857250" lvl="2" indent="0">
                  <a:buNone/>
                </a:pPr>
                <a:r>
                  <a:rPr lang="en-US" altLang="ko-KR" i="1" dirty="0">
                    <a:latin typeface="+mj-lt"/>
                  </a:rPr>
                  <a:t>	</a:t>
                </a:r>
                <a:r>
                  <a:rPr lang="en-US" altLang="ko-KR" i="1" dirty="0" smtClean="0">
                    <a:latin typeface="+mj-lt"/>
                  </a:rPr>
                  <a:t>           </a:t>
                </a:r>
                <a:r>
                  <a:rPr lang="en-US" altLang="ko-KR" dirty="0" smtClean="0">
                    <a:latin typeface="+mj-lt"/>
                  </a:rPr>
                  <a:t>and </a:t>
                </a:r>
                <a:r>
                  <a:rPr lang="en-US" altLang="ko-KR" dirty="0">
                    <a:latin typeface="+mj-lt"/>
                  </a:rPr>
                  <a:t>generate </a:t>
                </a:r>
                <a14:m>
                  <m:oMath xmlns:m="http://schemas.openxmlformats.org/officeDocument/2006/math">
                    <m:sSub>
                      <m:sSubPr>
                        <m:ctrlPr>
                          <a:rPr lang="en-US" altLang="ko-KR" i="1">
                            <a:latin typeface="Cambria Math"/>
                          </a:rPr>
                        </m:ctrlPr>
                      </m:sSubPr>
                      <m:e>
                        <m:r>
                          <a:rPr lang="en-US" altLang="ko-KR" i="1">
                            <a:latin typeface="Cambria Math" panose="02040503050406030204" pitchFamily="18" charset="0"/>
                          </a:rPr>
                          <m:t>𝐾</m:t>
                        </m:r>
                      </m:e>
                      <m:sub>
                        <m:r>
                          <a:rPr lang="en-US" altLang="ko-KR" i="1">
                            <a:latin typeface="Cambria Math" panose="02040503050406030204" pitchFamily="18" charset="0"/>
                          </a:rPr>
                          <m:t>𝑖𝑛𝑖𝑡</m:t>
                        </m:r>
                      </m:sub>
                    </m:sSub>
                  </m:oMath>
                </a14:m>
                <a:endParaRPr lang="en-US" altLang="ko-KR" dirty="0">
                  <a:latin typeface="+mj-lt"/>
                </a:endParaRPr>
              </a:p>
              <a:p>
                <a:pPr lvl="2">
                  <a:buFont typeface="Arial" panose="020B0604020202020204" pitchFamily="34" charset="0"/>
                  <a:buChar char="•"/>
                </a:pPr>
                <a:endParaRPr lang="en-US" altLang="ko-KR" dirty="0" smtClean="0">
                  <a:latin typeface="+mj-lt"/>
                </a:endParaRPr>
              </a:p>
              <a:p>
                <a:endParaRPr lang="ko-KR" altLang="en-US"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32</a:t>
            </a:fld>
            <a:endParaRPr lang="en-US" altLang="ko-KR"/>
          </a:p>
        </p:txBody>
      </p:sp>
    </p:spTree>
    <p:extLst>
      <p:ext uri="{BB962C8B-B14F-4D97-AF65-F5344CB8AC3E}">
        <p14:creationId xmlns:p14="http://schemas.microsoft.com/office/powerpoint/2010/main" val="4577381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Infrastructure 1</a:t>
            </a:r>
            <a:endParaRPr lang="ko-KR" altLang="en-US" dirty="0"/>
          </a:p>
        </p:txBody>
      </p:sp>
      <p:sp>
        <p:nvSpPr>
          <p:cNvPr id="3" name="내용 개체 틀 2"/>
          <p:cNvSpPr>
            <a:spLocks noGrp="1"/>
          </p:cNvSpPr>
          <p:nvPr>
            <p:ph idx="1"/>
          </p:nvPr>
        </p:nvSpPr>
        <p:spPr/>
        <p:txBody>
          <a:bodyPr/>
          <a:lstStyle/>
          <a:p>
            <a:r>
              <a:rPr lang="en-US" altLang="ko-KR" i="1" dirty="0" smtClean="0">
                <a:solidFill>
                  <a:srgbClr val="0066FF"/>
                </a:solidFill>
                <a:latin typeface="+mj-lt"/>
              </a:rPr>
              <a:t>Device-to-device connection</a:t>
            </a:r>
          </a:p>
          <a:p>
            <a:endParaRPr lang="en-US" altLang="ko-KR" dirty="0" smtClean="0">
              <a:latin typeface="+mj-lt"/>
            </a:endParaRPr>
          </a:p>
          <a:p>
            <a:r>
              <a:rPr lang="en-US" altLang="ko-KR" dirty="0" smtClean="0">
                <a:latin typeface="+mj-lt"/>
              </a:rPr>
              <a:t>Security requirement</a:t>
            </a:r>
          </a:p>
          <a:p>
            <a:pPr lvl="1"/>
            <a:r>
              <a:rPr lang="en-US" altLang="ko-KR" dirty="0" smtClean="0">
                <a:latin typeface="+mj-lt"/>
              </a:rPr>
              <a:t>Secure against MITM, replay attack by relaying nodes in multi-hop environment</a:t>
            </a:r>
          </a:p>
          <a:p>
            <a:pPr lvl="1"/>
            <a:endParaRPr lang="en-US" altLang="ko-KR" dirty="0" smtClean="0">
              <a:latin typeface="+mj-lt"/>
            </a:endParaRPr>
          </a:p>
          <a:p>
            <a:r>
              <a:rPr lang="en-US" altLang="ko-KR" dirty="0" smtClean="0">
                <a:latin typeface="+mj-lt"/>
              </a:rPr>
              <a:t>PIN establishment</a:t>
            </a:r>
          </a:p>
          <a:p>
            <a:pPr lvl="1"/>
            <a:r>
              <a:rPr lang="en-US" altLang="ko-KR" dirty="0" smtClean="0">
                <a:latin typeface="+mj-lt"/>
              </a:rPr>
              <a:t>E.g., TLS 1.0/1.2, …</a:t>
            </a:r>
          </a:p>
          <a:p>
            <a:pPr lvl="1"/>
            <a:r>
              <a:rPr lang="en-US" altLang="ko-KR" dirty="0" smtClean="0">
                <a:latin typeface="+mj-lt"/>
              </a:rPr>
              <a:t>Out of scope of specification, but spec needs to suggest protocol options allowed</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33</a:t>
            </a:fld>
            <a:endParaRPr lang="en-US" altLang="ko-KR"/>
          </a:p>
        </p:txBody>
      </p:sp>
    </p:spTree>
    <p:extLst>
      <p:ext uri="{BB962C8B-B14F-4D97-AF65-F5344CB8AC3E}">
        <p14:creationId xmlns:p14="http://schemas.microsoft.com/office/powerpoint/2010/main" val="40924356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9" name="TextBox 18"/>
              <p:cNvSpPr txBox="1"/>
              <p:nvPr/>
            </p:nvSpPr>
            <p:spPr>
              <a:xfrm>
                <a:off x="2392039" y="3603128"/>
                <a:ext cx="4600072" cy="338554"/>
              </a:xfrm>
              <a:prstGeom prst="rect">
                <a:avLst/>
              </a:prstGeom>
              <a:solidFill>
                <a:schemeClr val="bg1"/>
              </a:solidFill>
              <a:ln>
                <a:noFill/>
              </a:ln>
            </p:spPr>
            <p:txBody>
              <a:bodyPr wrap="square" rtlCol="0">
                <a:spAutoFit/>
              </a:bodyPr>
              <a:lstStyle/>
              <a:p>
                <a14:m>
                  <m:oMath xmlns:m="http://schemas.openxmlformats.org/officeDocument/2006/math">
                    <m:r>
                      <a:rPr lang="en-US" altLang="ko-KR" sz="1600" b="0" i="1" smtClean="0">
                        <a:latin typeface="Cambria Math"/>
                      </a:rPr>
                      <m:t>𝑅</m:t>
                    </m:r>
                    <m:sSub>
                      <m:sSubPr>
                        <m:ctrlPr>
                          <a:rPr lang="en-US" altLang="ko-KR" sz="1600" b="0" i="1" smtClean="0">
                            <a:latin typeface="Cambria Math"/>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m:t>
                    </m:r>
                    <m:r>
                      <a:rPr lang="en-US" altLang="ko-KR" sz="1600" b="0" i="1" smtClean="0">
                        <a:latin typeface="Cambria Math" panose="02040503050406030204" pitchFamily="18" charset="0"/>
                      </a:rPr>
                      <m:t>𝑀𝐼𝐶</m:t>
                    </m:r>
                    <m:r>
                      <a:rPr lang="en-US" altLang="ko-KR" sz="1600" b="0" i="1" smtClean="0">
                        <a:latin typeface="Cambria Math" panose="02040503050406030204" pitchFamily="18" charset="0"/>
                      </a:rPr>
                      <m:t>(</m:t>
                    </m:r>
                    <m:r>
                      <a:rPr lang="en-US" altLang="ko-KR" sz="1600" b="0" i="1" smtClean="0">
                        <a:latin typeface="Cambria Math" panose="02040503050406030204" pitchFamily="18" charset="0"/>
                      </a:rPr>
                      <m:t>𝑃𝐼𝑁</m:t>
                    </m:r>
                    <m:r>
                      <a:rPr lang="en-US" altLang="ko-KR" sz="1600" i="1">
                        <a:latin typeface="Cambria Math"/>
                      </a:rPr>
                      <m:t>⊕</m:t>
                    </m:r>
                    <m:r>
                      <a:rPr lang="en-US" altLang="ko-KR" sz="1600" i="1" smtClean="0">
                        <a:latin typeface="Cambria Math"/>
                      </a:rPr>
                      <m:t>𝑆𝑒𝑞</m:t>
                    </m:r>
                    <m:r>
                      <a:rPr lang="en-US" altLang="ko-KR" sz="1600" b="0" i="1" smtClean="0">
                        <a:latin typeface="Cambria Math"/>
                      </a:rPr>
                      <m:t>_</m:t>
                    </m:r>
                    <m:r>
                      <a:rPr lang="en-US" altLang="ko-KR" sz="1600" i="1">
                        <a:latin typeface="Cambria Math"/>
                      </a:rPr>
                      <m:t>𝑁</m:t>
                    </m:r>
                    <m:r>
                      <a:rPr lang="en-US" altLang="ko-KR" sz="1600" b="0" i="1" smtClean="0">
                        <a:latin typeface="Cambria Math"/>
                      </a:rPr>
                      <m:t>𝑢</m:t>
                    </m:r>
                    <m:sSub>
                      <m:sSubPr>
                        <m:ctrlPr>
                          <a:rPr lang="en-US" altLang="ko-KR" sz="1600" b="0" i="1" smtClean="0">
                            <a:latin typeface="Cambria Math"/>
                          </a:rPr>
                        </m:ctrlPr>
                      </m:sSubPr>
                      <m:e>
                        <m:r>
                          <a:rPr lang="en-US" altLang="ko-KR" sz="1600" b="0" i="1" smtClean="0">
                            <a:latin typeface="Cambria Math"/>
                          </a:rPr>
                          <m:t>𝑚</m:t>
                        </m:r>
                      </m:e>
                      <m:sub>
                        <m:r>
                          <a:rPr lang="en-US" altLang="ko-KR" sz="1600" b="0" i="1" smtClean="0">
                            <a:latin typeface="Cambria Math" panose="02040503050406030204" pitchFamily="18" charset="0"/>
                          </a:rPr>
                          <m:t>𝐴</m:t>
                        </m:r>
                      </m:sub>
                    </m:sSub>
                    <m:r>
                      <a:rPr lang="en-US" altLang="ko-KR" sz="1600" i="1">
                        <a:latin typeface="Cambria Math"/>
                      </a:rPr>
                      <m:t>⊕</m:t>
                    </m:r>
                    <m:sSub>
                      <m:sSubPr>
                        <m:ctrlPr>
                          <a:rPr lang="en-US" altLang="ko-KR" sz="1600" i="1">
                            <a:latin typeface="Cambria Math"/>
                          </a:rPr>
                        </m:ctrlPr>
                      </m:sSubPr>
                      <m:e>
                        <m:r>
                          <a:rPr lang="en-US" altLang="ko-KR" sz="1600" i="1">
                            <a:latin typeface="Cambria Math"/>
                          </a:rPr>
                          <m:t>𝑇</m:t>
                        </m:r>
                      </m:e>
                      <m:sub>
                        <m:r>
                          <a:rPr lang="en-US" altLang="ko-KR" sz="1600" i="1">
                            <a:latin typeface="Cambria Math"/>
                          </a:rPr>
                          <m:t>𝐵</m:t>
                        </m:r>
                      </m:sub>
                    </m:sSub>
                    <m:r>
                      <a:rPr lang="en-US" altLang="ko-KR" sz="1600" i="1">
                        <a:latin typeface="Cambria Math"/>
                      </a:rPr>
                      <m:t>⊕</m:t>
                    </m:r>
                    <m:sSub>
                      <m:sSubPr>
                        <m:ctrlPr>
                          <a:rPr lang="en-US" altLang="ko-KR" sz="1600" b="0" i="1" smtClean="0">
                            <a:latin typeface="Cambria Math"/>
                          </a:rPr>
                        </m:ctrlPr>
                      </m:sSubPr>
                      <m:e>
                        <m:r>
                          <a:rPr lang="en-US" altLang="ko-KR" sz="1600" b="0" i="1" smtClean="0">
                            <a:latin typeface="Cambria Math" panose="02040503050406030204" pitchFamily="18" charset="0"/>
                          </a:rPr>
                          <m:t>𝑇</m:t>
                        </m:r>
                      </m:e>
                      <m:sub>
                        <m:r>
                          <a:rPr lang="en-US" altLang="ko-KR" sz="1600" b="0" i="1" smtClean="0">
                            <a:latin typeface="Cambria Math" panose="02040503050406030204" pitchFamily="18" charset="0"/>
                          </a:rPr>
                          <m:t>𝐴</m:t>
                        </m:r>
                      </m:sub>
                    </m:sSub>
                    <m:r>
                      <a:rPr lang="en-US" altLang="ko-KR" sz="1600" b="0" i="1" smtClean="0">
                        <a:latin typeface="Cambria Math" panose="02040503050406030204" pitchFamily="18" charset="0"/>
                      </a:rPr>
                      <m:t>,</m:t>
                    </m:r>
                  </m:oMath>
                </a14:m>
                <a:r>
                  <a:rPr lang="ko-KR" altLang="en-US" sz="1600" dirty="0" smtClean="0"/>
                  <a:t> </a:t>
                </a:r>
                <a14:m>
                  <m:oMath xmlns:m="http://schemas.openxmlformats.org/officeDocument/2006/math">
                    <m:r>
                      <a:rPr lang="en-US" altLang="ko-KR" sz="1600" i="1">
                        <a:latin typeface="Cambria Math"/>
                      </a:rPr>
                      <m:t>𝑅</m:t>
                    </m:r>
                    <m:sSub>
                      <m:sSubPr>
                        <m:ctrlPr>
                          <a:rPr lang="en-US" altLang="ko-KR" sz="1600" i="1">
                            <a:latin typeface="Cambria Math"/>
                          </a:rPr>
                        </m:ctrlPr>
                      </m:sSubPr>
                      <m:e>
                        <m:r>
                          <a:rPr lang="en-US" altLang="ko-KR" sz="1600" i="1">
                            <a:latin typeface="Cambria Math"/>
                          </a:rPr>
                          <m:t>𝑁</m:t>
                        </m:r>
                      </m:e>
                      <m:sub>
                        <m:r>
                          <a:rPr lang="en-US" altLang="ko-KR" sz="1600" i="1">
                            <a:latin typeface="Cambria Math"/>
                          </a:rPr>
                          <m:t>𝑖𝑛𝑖𝑡</m:t>
                        </m:r>
                      </m:sub>
                    </m:sSub>
                    <m:r>
                      <a:rPr lang="en-US" altLang="ko-KR" sz="1600" b="0" i="1" smtClean="0">
                        <a:latin typeface="Cambria Math" panose="02040503050406030204" pitchFamily="18" charset="0"/>
                      </a:rPr>
                      <m:t>)</m:t>
                    </m:r>
                  </m:oMath>
                </a14:m>
                <a:endParaRPr lang="ko-KR" altLang="en-US" sz="1600" dirty="0"/>
              </a:p>
            </p:txBody>
          </p:sp>
        </mc:Choice>
        <mc:Fallback xmlns="">
          <p:sp>
            <p:nvSpPr>
              <p:cNvPr id="19" name="TextBox 18"/>
              <p:cNvSpPr txBox="1">
                <a:spLocks noRot="1" noChangeAspect="1" noMove="1" noResize="1" noEditPoints="1" noAdjustHandles="1" noChangeArrowheads="1" noChangeShapeType="1" noTextEdit="1"/>
              </p:cNvSpPr>
              <p:nvPr/>
            </p:nvSpPr>
            <p:spPr>
              <a:xfrm>
                <a:off x="2392039" y="3603128"/>
                <a:ext cx="4600072" cy="338554"/>
              </a:xfrm>
              <a:prstGeom prst="rect">
                <a:avLst/>
              </a:prstGeom>
              <a:blipFill rotWithShape="0">
                <a:blip r:embed="rId2"/>
                <a:stretch>
                  <a:fillRect b="-10714"/>
                </a:stretch>
              </a:blipFill>
              <a:ln>
                <a:noFill/>
              </a:ln>
            </p:spPr>
            <p:txBody>
              <a:bodyPr/>
              <a:lstStyle/>
              <a:p>
                <a:r>
                  <a:rPr lang="ko-KR" altLang="en-US">
                    <a:noFill/>
                  </a:rPr>
                  <a:t> </a:t>
                </a:r>
              </a:p>
            </p:txBody>
          </p:sp>
        </mc:Fallback>
      </mc:AlternateContent>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34</a:t>
            </a:fld>
            <a:endParaRPr lang="en-US" altLang="ko-KR"/>
          </a:p>
        </p:txBody>
      </p:sp>
      <p:sp>
        <p:nvSpPr>
          <p:cNvPr id="7" name="TextBox 6"/>
          <p:cNvSpPr txBox="1"/>
          <p:nvPr/>
        </p:nvSpPr>
        <p:spPr>
          <a:xfrm>
            <a:off x="2549712" y="823729"/>
            <a:ext cx="376795" cy="329672"/>
          </a:xfrm>
          <a:prstGeom prst="rect">
            <a:avLst/>
          </a:prstGeom>
          <a:noFill/>
        </p:spPr>
        <p:txBody>
          <a:bodyPr wrap="square" rtlCol="0">
            <a:spAutoFit/>
          </a:bodyPr>
          <a:lstStyle/>
          <a:p>
            <a:r>
              <a:rPr lang="en-US" altLang="ko-KR" dirty="0" smtClean="0"/>
              <a:t>A</a:t>
            </a:r>
            <a:endParaRPr lang="ko-KR" altLang="en-US" dirty="0"/>
          </a:p>
        </p:txBody>
      </p:sp>
      <p:sp>
        <p:nvSpPr>
          <p:cNvPr id="9" name="TextBox 8"/>
          <p:cNvSpPr txBox="1"/>
          <p:nvPr/>
        </p:nvSpPr>
        <p:spPr>
          <a:xfrm>
            <a:off x="7164288" y="823729"/>
            <a:ext cx="293341" cy="329672"/>
          </a:xfrm>
          <a:prstGeom prst="rect">
            <a:avLst/>
          </a:prstGeom>
          <a:noFill/>
        </p:spPr>
        <p:txBody>
          <a:bodyPr wrap="square" rtlCol="0">
            <a:spAutoFit/>
          </a:bodyPr>
          <a:lstStyle/>
          <a:p>
            <a:r>
              <a:rPr lang="en-US" altLang="ko-KR" dirty="0"/>
              <a:t>B</a:t>
            </a:r>
            <a:endParaRPr lang="ko-KR" altLang="en-US" dirty="0"/>
          </a:p>
        </p:txBody>
      </p:sp>
      <p:cxnSp>
        <p:nvCxnSpPr>
          <p:cNvPr id="10" name="직선 연결선 9"/>
          <p:cNvCxnSpPr/>
          <p:nvPr/>
        </p:nvCxnSpPr>
        <p:spPr>
          <a:xfrm>
            <a:off x="2391706" y="1222929"/>
            <a:ext cx="0" cy="48287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직선 연결선 10"/>
          <p:cNvCxnSpPr/>
          <p:nvPr/>
        </p:nvCxnSpPr>
        <p:spPr>
          <a:xfrm>
            <a:off x="6985781" y="1222929"/>
            <a:ext cx="26051" cy="4993563"/>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12"/>
              <p:cNvSpPr txBox="1"/>
              <p:nvPr/>
            </p:nvSpPr>
            <p:spPr>
              <a:xfrm>
                <a:off x="1289021" y="2011922"/>
                <a:ext cx="2058843" cy="338554"/>
              </a:xfrm>
              <a:prstGeom prst="rect">
                <a:avLst/>
              </a:prstGeom>
              <a:solidFill>
                <a:schemeClr val="bg1"/>
              </a:solidFill>
              <a:ln>
                <a:solidFill>
                  <a:schemeClr val="accent1"/>
                </a:solidFill>
              </a:ln>
            </p:spPr>
            <p:txBody>
              <a:bodyPr wrap="square" rtlCol="0">
                <a:spAutoFit/>
              </a:bodyPr>
              <a:lstStyle/>
              <a:p>
                <a:r>
                  <a:rPr lang="en-US" altLang="ko-KR" sz="1600" b="0" dirty="0" smtClean="0"/>
                  <a:t> Set</a:t>
                </a:r>
                <a14:m>
                  <m:oMath xmlns:m="http://schemas.openxmlformats.org/officeDocument/2006/math">
                    <m:r>
                      <a:rPr lang="en-US" altLang="ko-KR" sz="1600" b="0" i="1" smtClean="0">
                        <a:latin typeface="Cambria Math"/>
                      </a:rPr>
                      <m:t> </m:t>
                    </m:r>
                    <m:r>
                      <a:rPr lang="en-US" altLang="ko-KR" sz="1600" b="0" i="1" smtClean="0">
                        <a:latin typeface="Cambria Math"/>
                      </a:rPr>
                      <m:t>𝑆𝑒𝑞</m:t>
                    </m:r>
                    <m:r>
                      <a:rPr lang="en-US" altLang="ko-KR" sz="1600" b="0" i="1" smtClean="0">
                        <a:latin typeface="Cambria Math"/>
                      </a:rPr>
                      <m:t>_</m:t>
                    </m:r>
                    <m:r>
                      <a:rPr lang="en-US" altLang="ko-KR" sz="1600" b="0" i="1" smtClean="0">
                        <a:latin typeface="Cambria Math"/>
                      </a:rPr>
                      <m:t>𝑁𝑢</m:t>
                    </m:r>
                    <m:sSub>
                      <m:sSubPr>
                        <m:ctrlPr>
                          <a:rPr lang="en-US" altLang="ko-KR" sz="1600" b="0" i="1" smtClean="0">
                            <a:latin typeface="Cambria Math"/>
                          </a:rPr>
                        </m:ctrlPr>
                      </m:sSubPr>
                      <m:e>
                        <m:r>
                          <a:rPr lang="en-US" altLang="ko-KR" sz="1600" b="0" i="1" smtClean="0">
                            <a:latin typeface="Cambria Math"/>
                          </a:rPr>
                          <m:t>𝑚</m:t>
                        </m:r>
                      </m:e>
                      <m:sub>
                        <m:r>
                          <a:rPr lang="en-US" altLang="ko-KR" sz="1600" b="0" i="1" smtClean="0">
                            <a:latin typeface="Cambria Math" panose="02040503050406030204" pitchFamily="18" charset="0"/>
                          </a:rPr>
                          <m:t>𝐴</m:t>
                        </m:r>
                      </m:sub>
                    </m:sSub>
                    <m:r>
                      <a:rPr lang="en-US" altLang="ko-KR" sz="1600" b="0" i="1" smtClean="0">
                        <a:latin typeface="Cambria Math"/>
                      </a:rPr>
                      <m:t>= 0</m:t>
                    </m:r>
                  </m:oMath>
                </a14:m>
                <a:endParaRPr lang="ko-KR" altLang="en-US" sz="1600" dirty="0"/>
              </a:p>
            </p:txBody>
          </p:sp>
        </mc:Choice>
        <mc:Fallback xmlns="">
          <p:sp>
            <p:nvSpPr>
              <p:cNvPr id="13" name="TextBox 12"/>
              <p:cNvSpPr txBox="1">
                <a:spLocks noRot="1" noChangeAspect="1" noMove="1" noResize="1" noEditPoints="1" noAdjustHandles="1" noChangeArrowheads="1" noChangeShapeType="1" noTextEdit="1"/>
              </p:cNvSpPr>
              <p:nvPr/>
            </p:nvSpPr>
            <p:spPr>
              <a:xfrm>
                <a:off x="1289021" y="2011922"/>
                <a:ext cx="2058843" cy="338554"/>
              </a:xfrm>
              <a:prstGeom prst="rect">
                <a:avLst/>
              </a:prstGeom>
              <a:blipFill rotWithShape="0">
                <a:blip r:embed="rId3"/>
                <a:stretch>
                  <a:fillRect t="-3448" b="-18966"/>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1329253" y="1370122"/>
                <a:ext cx="1874595" cy="338554"/>
              </a:xfrm>
              <a:prstGeom prst="rect">
                <a:avLst/>
              </a:prstGeom>
              <a:solidFill>
                <a:schemeClr val="bg1"/>
              </a:solidFill>
              <a:ln>
                <a:solidFill>
                  <a:schemeClr val="accent1"/>
                </a:solidFill>
              </a:ln>
            </p:spPr>
            <p:txBody>
              <a:bodyPr wrap="square" rtlCol="0">
                <a:spAutoFit/>
              </a:bodyPr>
              <a:lstStyle/>
              <a:p>
                <a:r>
                  <a:rPr lang="en-US" altLang="ko-KR" sz="1600" b="0" dirty="0" smtClean="0"/>
                  <a:t>User A enters </a:t>
                </a:r>
                <a14:m>
                  <m:oMath xmlns:m="http://schemas.openxmlformats.org/officeDocument/2006/math">
                    <m:r>
                      <a:rPr lang="en-US" altLang="ko-KR" sz="1600" b="0" i="1" smtClean="0">
                        <a:latin typeface="Cambria Math"/>
                      </a:rPr>
                      <m:t>𝑃𝐼𝑁</m:t>
                    </m:r>
                  </m:oMath>
                </a14:m>
                <a:endParaRPr lang="ko-KR" altLang="en-US" sz="1600" dirty="0"/>
              </a:p>
            </p:txBody>
          </p:sp>
        </mc:Choice>
        <mc:Fallback xmlns="">
          <p:sp>
            <p:nvSpPr>
              <p:cNvPr id="14" name="TextBox 13"/>
              <p:cNvSpPr txBox="1">
                <a:spLocks noRot="1" noChangeAspect="1" noMove="1" noResize="1" noEditPoints="1" noAdjustHandles="1" noChangeArrowheads="1" noChangeShapeType="1" noTextEdit="1"/>
              </p:cNvSpPr>
              <p:nvPr/>
            </p:nvSpPr>
            <p:spPr>
              <a:xfrm>
                <a:off x="1329253" y="1370122"/>
                <a:ext cx="1874595" cy="338554"/>
              </a:xfrm>
              <a:prstGeom prst="rect">
                <a:avLst/>
              </a:prstGeom>
              <a:blipFill rotWithShape="0">
                <a:blip r:embed="rId4"/>
                <a:stretch>
                  <a:fillRect l="-1290" t="-3509" b="-21053"/>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6101836" y="4124129"/>
                <a:ext cx="1970050" cy="338554"/>
              </a:xfrm>
              <a:prstGeom prst="rect">
                <a:avLst/>
              </a:prstGeom>
              <a:solidFill>
                <a:schemeClr val="bg1"/>
              </a:solidFill>
              <a:ln>
                <a:solidFill>
                  <a:schemeClr val="accent1"/>
                </a:solidFill>
              </a:ln>
            </p:spPr>
            <p:txBody>
              <a:bodyPr wrap="square" rtlCol="0">
                <a:spAutoFit/>
              </a:bodyPr>
              <a:lstStyle/>
              <a:p>
                <a:r>
                  <a:rPr lang="en-US" altLang="ko-KR" sz="1600" b="0" dirty="0" smtClean="0"/>
                  <a:t>User B enters</a:t>
                </a:r>
                <a14:m>
                  <m:oMath xmlns:m="http://schemas.openxmlformats.org/officeDocument/2006/math">
                    <m:r>
                      <a:rPr lang="en-US" altLang="ko-KR" sz="1600" b="0" i="1" smtClean="0">
                        <a:latin typeface="Cambria Math"/>
                      </a:rPr>
                      <m:t> </m:t>
                    </m:r>
                    <m:r>
                      <a:rPr lang="en-US" altLang="ko-KR" sz="1600" b="0" i="1" smtClean="0">
                        <a:latin typeface="Cambria Math"/>
                      </a:rPr>
                      <m:t>𝑃𝐼𝑁</m:t>
                    </m:r>
                  </m:oMath>
                </a14:m>
                <a:endParaRPr lang="ko-KR" altLang="en-US" sz="1600" dirty="0"/>
              </a:p>
            </p:txBody>
          </p:sp>
        </mc:Choice>
        <mc:Fallback xmlns="">
          <p:sp>
            <p:nvSpPr>
              <p:cNvPr id="15" name="TextBox 14"/>
              <p:cNvSpPr txBox="1">
                <a:spLocks noRot="1" noChangeAspect="1" noMove="1" noResize="1" noEditPoints="1" noAdjustHandles="1" noChangeArrowheads="1" noChangeShapeType="1" noTextEdit="1"/>
              </p:cNvSpPr>
              <p:nvPr/>
            </p:nvSpPr>
            <p:spPr>
              <a:xfrm>
                <a:off x="6101836" y="4124129"/>
                <a:ext cx="1970050" cy="338554"/>
              </a:xfrm>
              <a:prstGeom prst="rect">
                <a:avLst/>
              </a:prstGeom>
              <a:blipFill rotWithShape="0">
                <a:blip r:embed="rId5"/>
                <a:stretch>
                  <a:fillRect l="-1538" t="-3509" b="-21053"/>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5801474" y="2014892"/>
                <a:ext cx="2270412" cy="369332"/>
              </a:xfrm>
              <a:prstGeom prst="rect">
                <a:avLst/>
              </a:prstGeom>
              <a:solidFill>
                <a:schemeClr val="bg1"/>
              </a:solidFill>
              <a:ln>
                <a:solidFill>
                  <a:schemeClr val="accent1"/>
                </a:solidFill>
              </a:ln>
            </p:spPr>
            <p:txBody>
              <a:bodyPr wrap="square" rtlCol="0">
                <a:spAutoFit/>
              </a:bodyPr>
              <a:lstStyle/>
              <a:p>
                <a:r>
                  <a:rPr lang="en-US" altLang="ko-KR" b="0" dirty="0" smtClean="0"/>
                  <a:t> </a:t>
                </a:r>
                <a:r>
                  <a:rPr lang="en-US" altLang="ko-KR" sz="1600" b="0" dirty="0" smtClean="0"/>
                  <a:t>Set</a:t>
                </a:r>
                <a14:m>
                  <m:oMath xmlns:m="http://schemas.openxmlformats.org/officeDocument/2006/math">
                    <m:r>
                      <a:rPr lang="en-US" altLang="ko-KR" sz="1600" b="0" i="1" smtClean="0">
                        <a:latin typeface="Cambria Math"/>
                      </a:rPr>
                      <m:t> </m:t>
                    </m:r>
                    <m:r>
                      <a:rPr lang="en-US" altLang="ko-KR" sz="1600" b="0" i="1" smtClean="0">
                        <a:latin typeface="Cambria Math"/>
                      </a:rPr>
                      <m:t>𝑆𝑒𝑞</m:t>
                    </m:r>
                    <m:r>
                      <a:rPr lang="en-US" altLang="ko-KR" sz="1600" b="0" i="1" smtClean="0">
                        <a:latin typeface="Cambria Math"/>
                      </a:rPr>
                      <m:t>_</m:t>
                    </m:r>
                    <m:r>
                      <a:rPr lang="en-US" altLang="ko-KR" sz="1600" b="0" i="1" smtClean="0">
                        <a:latin typeface="Cambria Math"/>
                      </a:rPr>
                      <m:t>𝑁𝑢</m:t>
                    </m:r>
                    <m:sSub>
                      <m:sSubPr>
                        <m:ctrlPr>
                          <a:rPr lang="en-US" altLang="ko-KR" sz="1600" b="0" i="1" smtClean="0">
                            <a:latin typeface="Cambria Math"/>
                          </a:rPr>
                        </m:ctrlPr>
                      </m:sSubPr>
                      <m:e>
                        <m:r>
                          <a:rPr lang="en-US" altLang="ko-KR" sz="1600" b="0" i="1" smtClean="0">
                            <a:latin typeface="Cambria Math"/>
                          </a:rPr>
                          <m:t>𝑚</m:t>
                        </m:r>
                      </m:e>
                      <m:sub>
                        <m:r>
                          <a:rPr lang="en-US" altLang="ko-KR" sz="1600" b="0" i="1" smtClean="0">
                            <a:latin typeface="Cambria Math" panose="02040503050406030204" pitchFamily="18" charset="0"/>
                          </a:rPr>
                          <m:t>𝐵</m:t>
                        </m:r>
                      </m:sub>
                    </m:sSub>
                    <m:r>
                      <a:rPr lang="en-US" altLang="ko-KR" sz="1600" b="0" i="1" smtClean="0">
                        <a:latin typeface="Cambria Math"/>
                      </a:rPr>
                      <m:t>= 0</m:t>
                    </m:r>
                  </m:oMath>
                </a14:m>
                <a:endParaRPr lang="ko-KR" altLang="en-US" sz="1600" dirty="0"/>
              </a:p>
            </p:txBody>
          </p:sp>
        </mc:Choice>
        <mc:Fallback xmlns="">
          <p:sp>
            <p:nvSpPr>
              <p:cNvPr id="16" name="TextBox 15"/>
              <p:cNvSpPr txBox="1">
                <a:spLocks noRot="1" noChangeAspect="1" noMove="1" noResize="1" noEditPoints="1" noAdjustHandles="1" noChangeArrowheads="1" noChangeShapeType="1" noTextEdit="1"/>
              </p:cNvSpPr>
              <p:nvPr/>
            </p:nvSpPr>
            <p:spPr>
              <a:xfrm>
                <a:off x="5801474" y="2014892"/>
                <a:ext cx="2270412" cy="369332"/>
              </a:xfrm>
              <a:prstGeom prst="rect">
                <a:avLst/>
              </a:prstGeom>
              <a:blipFill rotWithShape="0">
                <a:blip r:embed="rId6"/>
                <a:stretch>
                  <a:fillRect b="-17742"/>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3713564" y="1510396"/>
                <a:ext cx="2124903"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a:rPr>
                        <m:t>TLS</m:t>
                      </m:r>
                      <m:r>
                        <a:rPr lang="en-US" altLang="ko-KR" sz="1600" b="0" i="1" smtClean="0">
                          <a:latin typeface="Cambria Math"/>
                        </a:rPr>
                        <m:t>(</m:t>
                      </m:r>
                      <m:sSub>
                        <m:sSubPr>
                          <m:ctrlPr>
                            <a:rPr lang="en-US" altLang="ko-KR" sz="1600" b="0" i="1" smtClean="0">
                              <a:latin typeface="Cambria Math"/>
                            </a:rPr>
                          </m:ctrlPr>
                        </m:sSubPr>
                        <m:e>
                          <m:r>
                            <a:rPr lang="en-US" altLang="ko-KR" sz="1600" b="0" i="1" smtClean="0">
                              <a:latin typeface="Cambria Math"/>
                            </a:rPr>
                            <m:t>𝑇</m:t>
                          </m:r>
                        </m:e>
                        <m:sub>
                          <m:r>
                            <a:rPr lang="en-US" altLang="ko-KR" sz="1600" b="0" i="1" smtClean="0">
                              <a:latin typeface="Cambria Math"/>
                            </a:rPr>
                            <m:t>𝐵</m:t>
                          </m:r>
                        </m:sub>
                      </m:sSub>
                      <m:r>
                        <a:rPr lang="en-US" altLang="ko-KR" sz="1600" b="0" i="1" smtClean="0">
                          <a:latin typeface="Cambria Math"/>
                        </a:rPr>
                        <m:t>, </m:t>
                      </m:r>
                      <m:r>
                        <a:rPr lang="en-US" altLang="ko-KR" sz="1600" b="0" i="1" smtClean="0">
                          <a:latin typeface="Cambria Math"/>
                        </a:rPr>
                        <m:t>𝑃𝐼𝑁</m:t>
                      </m:r>
                      <m:r>
                        <a:rPr lang="en-US" altLang="ko-KR" sz="1600" b="0" i="1" smtClean="0">
                          <a:latin typeface="Cambria Math"/>
                        </a:rPr>
                        <m:t>)</m:t>
                      </m:r>
                    </m:oMath>
                  </m:oMathPara>
                </a14:m>
                <a:endParaRPr lang="ko-KR" altLang="en-US" sz="1600" dirty="0"/>
              </a:p>
            </p:txBody>
          </p:sp>
        </mc:Choice>
        <mc:Fallback xmlns="">
          <p:sp>
            <p:nvSpPr>
              <p:cNvPr id="17" name="TextBox 16"/>
              <p:cNvSpPr txBox="1">
                <a:spLocks noRot="1" noChangeAspect="1" noMove="1" noResize="1" noEditPoints="1" noAdjustHandles="1" noChangeArrowheads="1" noChangeShapeType="1" noTextEdit="1"/>
              </p:cNvSpPr>
              <p:nvPr/>
            </p:nvSpPr>
            <p:spPr>
              <a:xfrm>
                <a:off x="3713564" y="1510396"/>
                <a:ext cx="2124903" cy="338554"/>
              </a:xfrm>
              <a:prstGeom prst="rect">
                <a:avLst/>
              </a:prstGeom>
              <a:blipFill rotWithShape="0">
                <a:blip r:embed="rId7"/>
                <a:stretch>
                  <a:fillRect b="-12727"/>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356650" y="2489104"/>
                <a:ext cx="3567278" cy="338554"/>
              </a:xfrm>
              <a:prstGeom prst="rect">
                <a:avLst/>
              </a:prstGeom>
              <a:solidFill>
                <a:schemeClr val="bg1"/>
              </a:solidFill>
              <a:ln>
                <a:solidFill>
                  <a:schemeClr val="accent1"/>
                </a:solidFill>
              </a:ln>
            </p:spPr>
            <p:txBody>
              <a:bodyPr wrap="square" rtlCol="0">
                <a:spAutoFit/>
              </a:bodyPr>
              <a:lstStyle/>
              <a:p>
                <a:r>
                  <a:rPr lang="en-US" altLang="ko-KR" sz="1600" b="0" dirty="0" smtClean="0"/>
                  <a:t>  Generate a random number</a:t>
                </a:r>
                <a14:m>
                  <m:oMath xmlns:m="http://schemas.openxmlformats.org/officeDocument/2006/math">
                    <m:r>
                      <a:rPr lang="en-US" altLang="ko-KR" sz="1600" b="0" i="1" smtClean="0">
                        <a:latin typeface="Cambria Math"/>
                      </a:rPr>
                      <m:t> </m:t>
                    </m:r>
                    <m:r>
                      <a:rPr lang="en-US" altLang="ko-KR" sz="1600" b="0" i="1" smtClean="0">
                        <a:latin typeface="Cambria Math"/>
                      </a:rPr>
                      <m:t>𝑅</m:t>
                    </m:r>
                    <m:sSub>
                      <m:sSubPr>
                        <m:ctrlPr>
                          <a:rPr lang="en-US" altLang="ko-KR" sz="1600" b="0" i="1" smtClean="0">
                            <a:latin typeface="Cambria Math"/>
                          </a:rPr>
                        </m:ctrlPr>
                      </m:sSubPr>
                      <m:e>
                        <m:r>
                          <a:rPr lang="en-US" altLang="ko-KR" sz="1600" b="0" i="1" smtClean="0">
                            <a:latin typeface="Cambria Math"/>
                          </a:rPr>
                          <m:t>𝑁</m:t>
                        </m:r>
                      </m:e>
                      <m:sub>
                        <m:r>
                          <a:rPr lang="en-US" altLang="ko-KR" sz="1600" b="0" i="1" smtClean="0">
                            <a:latin typeface="Cambria Math"/>
                          </a:rPr>
                          <m:t>𝑖𝑛𝑖𝑡</m:t>
                        </m:r>
                      </m:sub>
                    </m:sSub>
                  </m:oMath>
                </a14:m>
                <a:endParaRPr lang="ko-KR" altLang="en-US" sz="1600" dirty="0"/>
              </a:p>
            </p:txBody>
          </p:sp>
        </mc:Choice>
        <mc:Fallback xmlns="">
          <p:sp>
            <p:nvSpPr>
              <p:cNvPr id="18" name="TextBox 17"/>
              <p:cNvSpPr txBox="1">
                <a:spLocks noRot="1" noChangeAspect="1" noMove="1" noResize="1" noEditPoints="1" noAdjustHandles="1" noChangeArrowheads="1" noChangeShapeType="1" noTextEdit="1"/>
              </p:cNvSpPr>
              <p:nvPr/>
            </p:nvSpPr>
            <p:spPr>
              <a:xfrm>
                <a:off x="356650" y="2489104"/>
                <a:ext cx="3567278" cy="338554"/>
              </a:xfrm>
              <a:prstGeom prst="rect">
                <a:avLst/>
              </a:prstGeom>
              <a:blipFill rotWithShape="0">
                <a:blip r:embed="rId8"/>
                <a:stretch>
                  <a:fillRect t="-3448" b="-18966"/>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909246" y="2936936"/>
                <a:ext cx="2964917" cy="579133"/>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𝑃𝑅𝐹</m:t>
                      </m:r>
                      <m:d>
                        <m:dPr>
                          <m:ctrlPr>
                            <a:rPr lang="en-US" altLang="ko-KR" sz="1600" b="0" i="1" smtClean="0">
                              <a:latin typeface="Cambria Math"/>
                            </a:rPr>
                          </m:ctrlPr>
                        </m:dPr>
                        <m:e>
                          <m:r>
                            <a:rPr lang="en-US" altLang="ko-KR" sz="1600" b="0" i="1" smtClean="0">
                              <a:latin typeface="Cambria Math"/>
                            </a:rPr>
                            <m:t>𝑅</m:t>
                          </m:r>
                          <m:sSub>
                            <m:sSubPr>
                              <m:ctrlPr>
                                <a:rPr lang="en-US" altLang="ko-KR" sz="1600" b="0" i="1" smtClean="0">
                                  <a:latin typeface="Cambria Math"/>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 </m:t>
                          </m:r>
                          <m:r>
                            <a:rPr lang="en-US" altLang="ko-KR" sz="1600" b="0" i="1" smtClean="0">
                              <a:latin typeface="Cambria Math"/>
                            </a:rPr>
                            <m:t>𝑃𝐼𝑁</m:t>
                          </m:r>
                          <m:r>
                            <a:rPr lang="en-US" altLang="ko-KR" sz="1600" b="0" i="1" smtClean="0">
                              <a:latin typeface="Cambria Math"/>
                            </a:rPr>
                            <m:t> </m:t>
                          </m:r>
                        </m:e>
                      </m:d>
                      <m:r>
                        <a:rPr lang="en-US" altLang="ko-KR" sz="1600" b="0" i="1" smtClean="0">
                          <a:latin typeface="Cambria Math"/>
                        </a:rPr>
                        <m:t>→</m:t>
                      </m:r>
                      <m:sSub>
                        <m:sSubPr>
                          <m:ctrlPr>
                            <a:rPr lang="en-US" altLang="ko-KR" sz="1600" b="0" i="1" smtClean="0">
                              <a:latin typeface="Cambria Math"/>
                            </a:rPr>
                          </m:ctrlPr>
                        </m:sSubPr>
                        <m:e>
                          <m:r>
                            <a:rPr lang="en-US" altLang="ko-KR" sz="1600" b="0" i="1" smtClean="0">
                              <a:latin typeface="Cambria Math"/>
                            </a:rPr>
                            <m:t>𝐴𝑈𝑇𝐻</m:t>
                          </m:r>
                          <m:r>
                            <a:rPr lang="en-US" altLang="ko-KR" sz="1600" b="0" i="1" smtClean="0">
                              <a:latin typeface="Cambria Math"/>
                            </a:rPr>
                            <m:t>_</m:t>
                          </m:r>
                          <m:r>
                            <a:rPr lang="en-US" altLang="ko-KR" sz="1600" b="0" i="1" smtClean="0">
                              <a:latin typeface="Cambria Math"/>
                            </a:rPr>
                            <m:t>𝐾𝐸𝑌</m:t>
                          </m:r>
                        </m:e>
                        <m:sub>
                          <m:r>
                            <a:rPr lang="en-US" altLang="ko-KR" sz="1600" b="0" i="1" smtClean="0">
                              <a:latin typeface="Cambria Math"/>
                            </a:rPr>
                            <m:t>𝐴𝐵</m:t>
                          </m:r>
                        </m:sub>
                      </m:sSub>
                    </m:oMath>
                  </m:oMathPara>
                </a14:m>
                <a:endParaRPr lang="ko-KR" altLang="en-US" sz="1600" dirty="0"/>
              </a:p>
            </p:txBody>
          </p:sp>
        </mc:Choice>
        <mc:Fallback xmlns="">
          <p:sp>
            <p:nvSpPr>
              <p:cNvPr id="21" name="TextBox 20"/>
              <p:cNvSpPr txBox="1">
                <a:spLocks noRot="1" noChangeAspect="1" noMove="1" noResize="1" noEditPoints="1" noAdjustHandles="1" noChangeArrowheads="1" noChangeShapeType="1" noTextEdit="1"/>
              </p:cNvSpPr>
              <p:nvPr/>
            </p:nvSpPr>
            <p:spPr>
              <a:xfrm>
                <a:off x="909246" y="2936936"/>
                <a:ext cx="2964917" cy="579133"/>
              </a:xfrm>
              <a:prstGeom prst="rect">
                <a:avLst/>
              </a:prstGeom>
              <a:blipFill rotWithShape="0">
                <a:blip r:embed="rId9"/>
                <a:stretch>
                  <a:fillRect/>
                </a:stretch>
              </a:blipFill>
              <a:ln>
                <a:solidFill>
                  <a:schemeClr val="accent1"/>
                </a:solidFill>
              </a:ln>
            </p:spPr>
            <p:txBody>
              <a:bodyPr/>
              <a:lstStyle/>
              <a:p>
                <a:r>
                  <a:rPr lang="ko-KR" altLang="en-US">
                    <a:noFill/>
                  </a:rPr>
                  <a:t> </a:t>
                </a:r>
              </a:p>
            </p:txBody>
          </p:sp>
        </mc:Fallback>
      </mc:AlternateContent>
      <p:cxnSp>
        <p:nvCxnSpPr>
          <p:cNvPr id="22" name="직선 화살표 연결선 21"/>
          <p:cNvCxnSpPr/>
          <p:nvPr/>
        </p:nvCxnSpPr>
        <p:spPr>
          <a:xfrm>
            <a:off x="2391706" y="4005064"/>
            <a:ext cx="4620126"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cxnSp>
        <p:nvCxnSpPr>
          <p:cNvPr id="23" name="직선 화살표 연결선 22"/>
          <p:cNvCxnSpPr/>
          <p:nvPr/>
        </p:nvCxnSpPr>
        <p:spPr>
          <a:xfrm>
            <a:off x="2391705" y="1844824"/>
            <a:ext cx="4583460"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936680" y="1359043"/>
            <a:ext cx="2313454" cy="523220"/>
          </a:xfrm>
          <a:prstGeom prst="rect">
            <a:avLst/>
          </a:prstGeom>
          <a:noFill/>
        </p:spPr>
        <p:txBody>
          <a:bodyPr wrap="none" rtlCol="0">
            <a:spAutoFit/>
          </a:bodyPr>
          <a:lstStyle/>
          <a:p>
            <a:r>
              <a:rPr lang="en-US" altLang="ko-KR" sz="1400" dirty="0" smtClean="0">
                <a:solidFill>
                  <a:srgbClr val="FF0000"/>
                </a:solidFill>
              </a:rPr>
              <a:t>Secure PIN establishment</a:t>
            </a:r>
          </a:p>
          <a:p>
            <a:r>
              <a:rPr lang="en-US" altLang="ko-KR" sz="1400" dirty="0" smtClean="0">
                <a:solidFill>
                  <a:srgbClr val="FF0000"/>
                </a:solidFill>
              </a:rPr>
              <a:t>(out of specification scope)</a:t>
            </a:r>
            <a:endParaRPr lang="ko-KR" altLang="en-US" sz="1400" dirty="0">
              <a:solidFill>
                <a:srgbClr val="FF0000"/>
              </a:solidFill>
            </a:endParaRPr>
          </a:p>
        </p:txBody>
      </p:sp>
      <mc:AlternateContent xmlns:mc="http://schemas.openxmlformats.org/markup-compatibility/2006" xmlns:a14="http://schemas.microsoft.com/office/drawing/2010/main">
        <mc:Choice Requires="a14">
          <p:sp>
            <p:nvSpPr>
              <p:cNvPr id="25" name="TextBox 24"/>
              <p:cNvSpPr txBox="1"/>
              <p:nvPr/>
            </p:nvSpPr>
            <p:spPr>
              <a:xfrm>
                <a:off x="5516347" y="5349006"/>
                <a:ext cx="2964917" cy="579133"/>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𝑃𝑅𝐹</m:t>
                      </m:r>
                      <m:d>
                        <m:dPr>
                          <m:ctrlPr>
                            <a:rPr lang="en-US" altLang="ko-KR" sz="1600" b="0" i="1" smtClean="0">
                              <a:latin typeface="Cambria Math"/>
                            </a:rPr>
                          </m:ctrlPr>
                        </m:dPr>
                        <m:e>
                          <m:r>
                            <a:rPr lang="en-US" altLang="ko-KR" sz="1600" b="0" i="1" smtClean="0">
                              <a:latin typeface="Cambria Math"/>
                            </a:rPr>
                            <m:t>𝑅</m:t>
                          </m:r>
                          <m:sSub>
                            <m:sSubPr>
                              <m:ctrlPr>
                                <a:rPr lang="en-US" altLang="ko-KR" sz="1600" b="0" i="1" smtClean="0">
                                  <a:latin typeface="Cambria Math"/>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 </m:t>
                          </m:r>
                          <m:r>
                            <a:rPr lang="en-US" altLang="ko-KR" sz="1600" b="0" i="1" smtClean="0">
                              <a:latin typeface="Cambria Math"/>
                            </a:rPr>
                            <m:t>𝑃𝐼𝑁</m:t>
                          </m:r>
                          <m:r>
                            <a:rPr lang="en-US" altLang="ko-KR" sz="1600" b="0" i="1" smtClean="0">
                              <a:latin typeface="Cambria Math"/>
                            </a:rPr>
                            <m:t> </m:t>
                          </m:r>
                        </m:e>
                      </m:d>
                      <m:r>
                        <a:rPr lang="en-US" altLang="ko-KR" sz="1600" b="0" i="1" smtClean="0">
                          <a:latin typeface="Cambria Math"/>
                        </a:rPr>
                        <m:t>→</m:t>
                      </m:r>
                      <m:sSub>
                        <m:sSubPr>
                          <m:ctrlPr>
                            <a:rPr lang="en-US" altLang="ko-KR" sz="1600" b="0" i="1" smtClean="0">
                              <a:latin typeface="Cambria Math"/>
                            </a:rPr>
                          </m:ctrlPr>
                        </m:sSubPr>
                        <m:e>
                          <m:r>
                            <a:rPr lang="en-US" altLang="ko-KR" sz="1600" b="0" i="1" smtClean="0">
                              <a:latin typeface="Cambria Math"/>
                            </a:rPr>
                            <m:t>𝐴𝑈𝑇𝐻</m:t>
                          </m:r>
                          <m:r>
                            <a:rPr lang="en-US" altLang="ko-KR" sz="1600" b="0" i="1" smtClean="0">
                              <a:latin typeface="Cambria Math"/>
                            </a:rPr>
                            <m:t>_</m:t>
                          </m:r>
                          <m:r>
                            <a:rPr lang="en-US" altLang="ko-KR" sz="1600" b="0" i="1" smtClean="0">
                              <a:latin typeface="Cambria Math"/>
                            </a:rPr>
                            <m:t>𝐾𝐸𝑌</m:t>
                          </m:r>
                        </m:e>
                        <m:sub>
                          <m:r>
                            <a:rPr lang="en-US" altLang="ko-KR" sz="1600" b="0" i="1" smtClean="0">
                              <a:latin typeface="Cambria Math"/>
                            </a:rPr>
                            <m:t>𝐴𝐵</m:t>
                          </m:r>
                        </m:sub>
                      </m:sSub>
                    </m:oMath>
                  </m:oMathPara>
                </a14:m>
                <a:endParaRPr lang="ko-KR" altLang="en-US" sz="1600" dirty="0"/>
              </a:p>
            </p:txBody>
          </p:sp>
        </mc:Choice>
        <mc:Fallback xmlns="">
          <p:sp>
            <p:nvSpPr>
              <p:cNvPr id="25" name="TextBox 24"/>
              <p:cNvSpPr txBox="1">
                <a:spLocks noRot="1" noChangeAspect="1" noMove="1" noResize="1" noEditPoints="1" noAdjustHandles="1" noChangeArrowheads="1" noChangeShapeType="1" noTextEdit="1"/>
              </p:cNvSpPr>
              <p:nvPr/>
            </p:nvSpPr>
            <p:spPr>
              <a:xfrm>
                <a:off x="5516347" y="5349006"/>
                <a:ext cx="2964917" cy="579133"/>
              </a:xfrm>
              <a:prstGeom prst="rect">
                <a:avLst/>
              </a:prstGeom>
              <a:blipFill rotWithShape="0">
                <a:blip r:embed="rId10"/>
                <a:stretch>
                  <a:fillRect/>
                </a:stretch>
              </a:blipFill>
              <a:ln>
                <a:solidFill>
                  <a:schemeClr val="accent1"/>
                </a:solidFill>
              </a:ln>
            </p:spPr>
            <p:txBody>
              <a:bodyPr/>
              <a:lstStyle/>
              <a:p>
                <a:r>
                  <a:rPr lang="ko-KR" altLang="en-US">
                    <a:noFill/>
                  </a:rPr>
                  <a:t> </a:t>
                </a:r>
              </a:p>
            </p:txBody>
          </p:sp>
        </mc:Fallback>
      </mc:AlternateContent>
      <p:grpSp>
        <p:nvGrpSpPr>
          <p:cNvPr id="2" name="그룹 1"/>
          <p:cNvGrpSpPr/>
          <p:nvPr/>
        </p:nvGrpSpPr>
        <p:grpSpPr>
          <a:xfrm>
            <a:off x="3874164" y="4567564"/>
            <a:ext cx="5162334" cy="584775"/>
            <a:chOff x="3874164" y="4567564"/>
            <a:chExt cx="5162334" cy="584775"/>
          </a:xfrm>
        </p:grpSpPr>
        <mc:AlternateContent xmlns:mc="http://schemas.openxmlformats.org/markup-compatibility/2006" xmlns:a14="http://schemas.microsoft.com/office/drawing/2010/main">
          <mc:Choice Requires="a14">
            <p:sp>
              <p:nvSpPr>
                <p:cNvPr id="29" name="TextBox 28"/>
                <p:cNvSpPr txBox="1"/>
                <p:nvPr/>
              </p:nvSpPr>
              <p:spPr>
                <a:xfrm>
                  <a:off x="3874164" y="4567564"/>
                  <a:ext cx="5162334" cy="584775"/>
                </a:xfrm>
                <a:prstGeom prst="rect">
                  <a:avLst/>
                </a:prstGeom>
                <a:solidFill>
                  <a:schemeClr val="bg1"/>
                </a:solidFill>
                <a:ln>
                  <a:solidFill>
                    <a:schemeClr val="accent1"/>
                  </a:solidFill>
                </a:ln>
              </p:spPr>
              <p:txBody>
                <a:bodyPr wrap="square" rtlCol="0">
                  <a:spAutoFit/>
                </a:bodyPr>
                <a:lstStyle/>
                <a:p>
                  <a14:m>
                    <m:oMath xmlns:m="http://schemas.openxmlformats.org/officeDocument/2006/math">
                      <m:r>
                        <a:rPr lang="en-US" altLang="ko-KR" sz="1600" i="1" smtClean="0">
                          <a:latin typeface="Cambria Math" panose="02040503050406030204" pitchFamily="18" charset="0"/>
                        </a:rPr>
                        <m:t>𝑀𝐼𝐶</m:t>
                      </m:r>
                      <m:r>
                        <a:rPr lang="en-US" altLang="ko-KR" sz="1600" i="1" smtClean="0">
                          <a:latin typeface="Cambria Math" panose="02040503050406030204" pitchFamily="18" charset="0"/>
                        </a:rPr>
                        <m:t>(</m:t>
                      </m:r>
                      <m:r>
                        <a:rPr lang="en-US" altLang="ko-KR" sz="1600" i="1" smtClean="0">
                          <a:latin typeface="Cambria Math" panose="02040503050406030204" pitchFamily="18" charset="0"/>
                        </a:rPr>
                        <m:t>𝑃𝐼𝑁</m:t>
                      </m:r>
                      <m:r>
                        <a:rPr lang="en-US" altLang="ko-KR" sz="1600" i="1">
                          <a:latin typeface="Cambria Math"/>
                        </a:rPr>
                        <m:t>⊕</m:t>
                      </m:r>
                      <m:r>
                        <a:rPr lang="en-US" altLang="ko-KR" sz="1600" i="1">
                          <a:latin typeface="Cambria Math"/>
                        </a:rPr>
                        <m:t>𝑆𝑒𝑞</m:t>
                      </m:r>
                      <m:r>
                        <a:rPr lang="en-US" altLang="ko-KR" sz="1600" i="1">
                          <a:latin typeface="Cambria Math"/>
                        </a:rPr>
                        <m:t>_</m:t>
                      </m:r>
                      <m:r>
                        <a:rPr lang="en-US" altLang="ko-KR" sz="1600" i="1">
                          <a:latin typeface="Cambria Math"/>
                        </a:rPr>
                        <m:t>𝑁𝑢</m:t>
                      </m:r>
                      <m:sSub>
                        <m:sSubPr>
                          <m:ctrlPr>
                            <a:rPr lang="en-US" altLang="ko-KR" sz="1600" b="0" i="1" smtClean="0">
                              <a:latin typeface="Cambria Math"/>
                            </a:rPr>
                          </m:ctrlPr>
                        </m:sSubPr>
                        <m:e>
                          <m:r>
                            <a:rPr lang="en-US" altLang="ko-KR" sz="1600" b="0" i="1" smtClean="0">
                              <a:latin typeface="Cambria Math" panose="02040503050406030204" pitchFamily="18" charset="0"/>
                            </a:rPr>
                            <m:t>𝑚</m:t>
                          </m:r>
                        </m:e>
                        <m:sub>
                          <m:r>
                            <a:rPr lang="en-US" altLang="ko-KR" sz="1600" b="0" i="1" smtClean="0">
                              <a:latin typeface="Cambria Math" panose="02040503050406030204" pitchFamily="18" charset="0"/>
                            </a:rPr>
                            <m:t>𝐴</m:t>
                          </m:r>
                        </m:sub>
                      </m:sSub>
                      <m:r>
                        <a:rPr lang="en-US" altLang="ko-KR" sz="1600" i="1">
                          <a:latin typeface="Cambria Math"/>
                        </a:rPr>
                        <m:t>⊕</m:t>
                      </m:r>
                      <m:sSub>
                        <m:sSubPr>
                          <m:ctrlPr>
                            <a:rPr lang="en-US" altLang="ko-KR" sz="1600" i="1">
                              <a:latin typeface="Cambria Math"/>
                            </a:rPr>
                          </m:ctrlPr>
                        </m:sSubPr>
                        <m:e>
                          <m:r>
                            <a:rPr lang="en-US" altLang="ko-KR" sz="1600" i="1">
                              <a:latin typeface="Cambria Math"/>
                            </a:rPr>
                            <m:t>𝑇</m:t>
                          </m:r>
                        </m:e>
                        <m:sub>
                          <m:r>
                            <a:rPr lang="en-US" altLang="ko-KR" sz="1600" i="1">
                              <a:latin typeface="Cambria Math"/>
                            </a:rPr>
                            <m:t>𝐵</m:t>
                          </m:r>
                        </m:sub>
                      </m:sSub>
                      <m:r>
                        <a:rPr lang="en-US" altLang="ko-KR" sz="1600" i="1">
                          <a:latin typeface="Cambria Math"/>
                        </a:rPr>
                        <m:t>⊕</m:t>
                      </m:r>
                      <m:sSub>
                        <m:sSubPr>
                          <m:ctrlPr>
                            <a:rPr lang="en-US" altLang="ko-KR" sz="1600" i="1">
                              <a:latin typeface="Cambria Math"/>
                            </a:rPr>
                          </m:ctrlPr>
                        </m:sSubPr>
                        <m:e>
                          <m:r>
                            <a:rPr lang="en-US" altLang="ko-KR" sz="1600" i="1">
                              <a:latin typeface="Cambria Math" panose="02040503050406030204" pitchFamily="18" charset="0"/>
                            </a:rPr>
                            <m:t>𝑇</m:t>
                          </m:r>
                        </m:e>
                        <m:sub>
                          <m:r>
                            <a:rPr lang="en-US" altLang="ko-KR" sz="1600" i="1">
                              <a:latin typeface="Cambria Math" panose="02040503050406030204" pitchFamily="18" charset="0"/>
                            </a:rPr>
                            <m:t>𝐴</m:t>
                          </m:r>
                        </m:sub>
                      </m:sSub>
                      <m:r>
                        <a:rPr lang="en-US" altLang="ko-KR" sz="1600" i="1">
                          <a:latin typeface="Cambria Math" panose="02040503050406030204" pitchFamily="18" charset="0"/>
                        </a:rPr>
                        <m:t>,</m:t>
                      </m:r>
                    </m:oMath>
                  </a14:m>
                  <a:r>
                    <a:rPr lang="ko-KR" altLang="en-US" sz="1600" dirty="0"/>
                    <a:t> </a:t>
                  </a:r>
                  <a14:m>
                    <m:oMath xmlns:m="http://schemas.openxmlformats.org/officeDocument/2006/math">
                      <m:r>
                        <a:rPr lang="en-US" altLang="ko-KR" sz="1600" i="1">
                          <a:latin typeface="Cambria Math"/>
                        </a:rPr>
                        <m:t>𝑅</m:t>
                      </m:r>
                      <m:sSub>
                        <m:sSubPr>
                          <m:ctrlPr>
                            <a:rPr lang="en-US" altLang="ko-KR" sz="1600" b="0" i="1" smtClean="0">
                              <a:latin typeface="Cambria Math"/>
                            </a:rPr>
                          </m:ctrlPr>
                        </m:sSubPr>
                        <m:e>
                          <m:r>
                            <a:rPr lang="en-US" altLang="ko-KR" sz="1600" b="0" i="1" smtClean="0">
                              <a:latin typeface="Cambria Math" panose="02040503050406030204" pitchFamily="18" charset="0"/>
                            </a:rPr>
                            <m:t>𝑁</m:t>
                          </m:r>
                        </m:e>
                        <m:sub>
                          <m:r>
                            <a:rPr lang="en-US" altLang="ko-KR" sz="1600" b="0" i="1" smtClean="0">
                              <a:latin typeface="Cambria Math" panose="02040503050406030204" pitchFamily="18" charset="0"/>
                            </a:rPr>
                            <m:t>𝑖𝑛𝑖𝑡</m:t>
                          </m:r>
                        </m:sub>
                      </m:sSub>
                      <m:r>
                        <a:rPr lang="en-US" altLang="ko-KR" sz="1600" i="1">
                          <a:latin typeface="Cambria Math" panose="02040503050406030204" pitchFamily="18" charset="0"/>
                        </a:rPr>
                        <m:t>)</m:t>
                      </m:r>
                    </m:oMath>
                  </a14:m>
                  <a:endParaRPr lang="en-US" altLang="ko-KR" sz="1600" dirty="0" smtClean="0"/>
                </a:p>
                <a:p>
                  <a:r>
                    <a:rPr lang="en-US" altLang="ko-KR" sz="1600" dirty="0"/>
                    <a:t> </a:t>
                  </a:r>
                  <a:r>
                    <a:rPr lang="en-US" altLang="ko-KR" sz="1600" dirty="0" smtClean="0"/>
                    <a:t>          </a:t>
                  </a:r>
                  <a14:m>
                    <m:oMath xmlns:m="http://schemas.openxmlformats.org/officeDocument/2006/math">
                      <m:r>
                        <a:rPr lang="en-US" altLang="ko-KR" sz="1600" i="1">
                          <a:latin typeface="Cambria Math" panose="02040503050406030204" pitchFamily="18" charset="0"/>
                        </a:rPr>
                        <m:t>=</m:t>
                      </m:r>
                      <m:r>
                        <a:rPr lang="en-US" altLang="ko-KR" sz="1600" b="0" i="1" smtClean="0">
                          <a:latin typeface="Cambria Math" panose="02040503050406030204" pitchFamily="18" charset="0"/>
                        </a:rPr>
                        <m:t> </m:t>
                      </m:r>
                      <m:r>
                        <a:rPr lang="en-US" altLang="ko-KR" sz="1600" i="1">
                          <a:latin typeface="Cambria Math" panose="02040503050406030204" pitchFamily="18" charset="0"/>
                        </a:rPr>
                        <m:t>𝑀𝐼𝐶</m:t>
                      </m:r>
                      <m:r>
                        <a:rPr lang="en-US" altLang="ko-KR" sz="1600" i="1">
                          <a:latin typeface="Cambria Math" panose="02040503050406030204" pitchFamily="18" charset="0"/>
                        </a:rPr>
                        <m:t>(</m:t>
                      </m:r>
                      <m:r>
                        <a:rPr lang="en-US" altLang="ko-KR" sz="1600" i="1">
                          <a:latin typeface="Cambria Math" panose="02040503050406030204" pitchFamily="18" charset="0"/>
                        </a:rPr>
                        <m:t>𝑃𝐼𝑁</m:t>
                      </m:r>
                      <m:r>
                        <a:rPr lang="en-US" altLang="ko-KR" sz="1600" i="1">
                          <a:latin typeface="Cambria Math"/>
                        </a:rPr>
                        <m:t>⊕</m:t>
                      </m:r>
                      <m:r>
                        <a:rPr lang="en-US" altLang="ko-KR" sz="1600" i="1">
                          <a:latin typeface="Cambria Math"/>
                        </a:rPr>
                        <m:t>𝑆𝑒𝑞</m:t>
                      </m:r>
                      <m:r>
                        <a:rPr lang="en-US" altLang="ko-KR" sz="1600" i="1">
                          <a:latin typeface="Cambria Math"/>
                        </a:rPr>
                        <m:t>_</m:t>
                      </m:r>
                      <m:r>
                        <a:rPr lang="en-US" altLang="ko-KR" sz="1600" i="1">
                          <a:latin typeface="Cambria Math"/>
                        </a:rPr>
                        <m:t>𝑁𝑢</m:t>
                      </m:r>
                      <m:sSub>
                        <m:sSubPr>
                          <m:ctrlPr>
                            <a:rPr lang="en-US" altLang="ko-KR" sz="1600" b="0" i="1" smtClean="0">
                              <a:latin typeface="Cambria Math"/>
                            </a:rPr>
                          </m:ctrlPr>
                        </m:sSubPr>
                        <m:e>
                          <m:r>
                            <a:rPr lang="en-US" altLang="ko-KR" sz="1600" i="1">
                              <a:latin typeface="Cambria Math"/>
                            </a:rPr>
                            <m:t>𝑚</m:t>
                          </m:r>
                        </m:e>
                        <m:sub>
                          <m:r>
                            <a:rPr lang="en-US" altLang="ko-KR" sz="1600" b="0" i="1" smtClean="0">
                              <a:latin typeface="Cambria Math" panose="02040503050406030204" pitchFamily="18" charset="0"/>
                            </a:rPr>
                            <m:t>𝐵</m:t>
                          </m:r>
                        </m:sub>
                      </m:sSub>
                      <m:r>
                        <a:rPr lang="en-US" altLang="ko-KR" sz="1600" i="1">
                          <a:latin typeface="Cambria Math"/>
                        </a:rPr>
                        <m:t>⊕</m:t>
                      </m:r>
                      <m:sSub>
                        <m:sSubPr>
                          <m:ctrlPr>
                            <a:rPr lang="en-US" altLang="ko-KR" sz="1600" i="1">
                              <a:latin typeface="Cambria Math"/>
                            </a:rPr>
                          </m:ctrlPr>
                        </m:sSubPr>
                        <m:e>
                          <m:r>
                            <a:rPr lang="en-US" altLang="ko-KR" sz="1600" i="1">
                              <a:latin typeface="Cambria Math"/>
                            </a:rPr>
                            <m:t>𝑇</m:t>
                          </m:r>
                        </m:e>
                        <m:sub>
                          <m:r>
                            <a:rPr lang="en-US" altLang="ko-KR" sz="1600" i="1">
                              <a:latin typeface="Cambria Math"/>
                            </a:rPr>
                            <m:t>𝐵</m:t>
                          </m:r>
                        </m:sub>
                      </m:sSub>
                      <m:r>
                        <a:rPr lang="en-US" altLang="ko-KR" sz="1600" i="1">
                          <a:latin typeface="Cambria Math"/>
                        </a:rPr>
                        <m:t>⊕</m:t>
                      </m:r>
                      <m:sSub>
                        <m:sSubPr>
                          <m:ctrlPr>
                            <a:rPr lang="en-US" altLang="ko-KR" sz="1600" i="1">
                              <a:latin typeface="Cambria Math"/>
                            </a:rPr>
                          </m:ctrlPr>
                        </m:sSubPr>
                        <m:e>
                          <m:r>
                            <a:rPr lang="en-US" altLang="ko-KR" sz="1600" i="1">
                              <a:latin typeface="Cambria Math" panose="02040503050406030204" pitchFamily="18" charset="0"/>
                            </a:rPr>
                            <m:t>𝑇</m:t>
                          </m:r>
                        </m:e>
                        <m:sub>
                          <m:r>
                            <a:rPr lang="en-US" altLang="ko-KR" sz="1600" i="1">
                              <a:latin typeface="Cambria Math" panose="02040503050406030204" pitchFamily="18" charset="0"/>
                            </a:rPr>
                            <m:t>𝐴</m:t>
                          </m:r>
                        </m:sub>
                      </m:sSub>
                      <m:r>
                        <a:rPr lang="en-US" altLang="ko-KR" sz="1600" i="1">
                          <a:latin typeface="Cambria Math" panose="02040503050406030204" pitchFamily="18" charset="0"/>
                        </a:rPr>
                        <m:t>,</m:t>
                      </m:r>
                    </m:oMath>
                  </a14:m>
                  <a:r>
                    <a:rPr lang="ko-KR" altLang="en-US" sz="1600" dirty="0"/>
                    <a:t> </a:t>
                  </a:r>
                  <a14:m>
                    <m:oMath xmlns:m="http://schemas.openxmlformats.org/officeDocument/2006/math">
                      <m:r>
                        <a:rPr lang="en-US" altLang="ko-KR" sz="1600" i="1">
                          <a:latin typeface="Cambria Math"/>
                        </a:rPr>
                        <m:t>𝑅</m:t>
                      </m:r>
                      <m:sSub>
                        <m:sSubPr>
                          <m:ctrlPr>
                            <a:rPr lang="en-US" altLang="ko-KR" sz="1600" b="0" i="1" smtClean="0">
                              <a:latin typeface="Cambria Math"/>
                            </a:rPr>
                          </m:ctrlPr>
                        </m:sSubPr>
                        <m:e>
                          <m:r>
                            <a:rPr lang="en-US" altLang="ko-KR" sz="1600" b="0" i="1" smtClean="0">
                              <a:latin typeface="Cambria Math" panose="02040503050406030204" pitchFamily="18" charset="0"/>
                            </a:rPr>
                            <m:t>𝑁</m:t>
                          </m:r>
                        </m:e>
                        <m:sub>
                          <m:r>
                            <a:rPr lang="en-US" altLang="ko-KR" sz="1600" b="0" i="1" smtClean="0">
                              <a:latin typeface="Cambria Math" panose="02040503050406030204" pitchFamily="18" charset="0"/>
                            </a:rPr>
                            <m:t>𝑖𝑛𝑖𝑡</m:t>
                          </m:r>
                        </m:sub>
                      </m:sSub>
                      <m:r>
                        <a:rPr lang="en-US" altLang="ko-KR" sz="1600" i="1">
                          <a:latin typeface="Cambria Math" panose="02040503050406030204" pitchFamily="18" charset="0"/>
                        </a:rPr>
                        <m:t>)</m:t>
                      </m:r>
                    </m:oMath>
                  </a14:m>
                  <a:endParaRPr lang="ko-KR" altLang="en-US" sz="1600" dirty="0"/>
                </a:p>
              </p:txBody>
            </p:sp>
          </mc:Choice>
          <mc:Fallback xmlns="">
            <p:sp>
              <p:nvSpPr>
                <p:cNvPr id="29" name="TextBox 28"/>
                <p:cNvSpPr txBox="1">
                  <a:spLocks noRot="1" noChangeAspect="1" noMove="1" noResize="1" noEditPoints="1" noAdjustHandles="1" noChangeArrowheads="1" noChangeShapeType="1" noTextEdit="1"/>
                </p:cNvSpPr>
                <p:nvPr/>
              </p:nvSpPr>
              <p:spPr>
                <a:xfrm>
                  <a:off x="3874164" y="4567564"/>
                  <a:ext cx="5162334" cy="584775"/>
                </a:xfrm>
                <a:prstGeom prst="rect">
                  <a:avLst/>
                </a:prstGeom>
                <a:blipFill rotWithShape="0">
                  <a:blip r:embed="rId11"/>
                  <a:stretch>
                    <a:fillRect b="-5102"/>
                  </a:stretch>
                </a:blipFill>
                <a:ln>
                  <a:solidFill>
                    <a:schemeClr val="accent1"/>
                  </a:solidFill>
                </a:ln>
              </p:spPr>
              <p:txBody>
                <a:bodyPr/>
                <a:lstStyle/>
                <a:p>
                  <a:r>
                    <a:rPr lang="ko-KR" altLang="en-US">
                      <a:noFill/>
                    </a:rPr>
                    <a:t> </a:t>
                  </a:r>
                </a:p>
              </p:txBody>
            </p:sp>
          </mc:Fallback>
        </mc:AlternateContent>
        <p:pic>
          <p:nvPicPr>
            <p:cNvPr id="4" name="그림 3"/>
            <p:cNvPicPr>
              <a:picLocks noChangeAspect="1"/>
            </p:cNvPicPr>
            <p:nvPr/>
          </p:nvPicPr>
          <p:blipFill>
            <a:blip r:embed="rId12"/>
            <a:stretch>
              <a:fillRect/>
            </a:stretch>
          </p:blipFill>
          <p:spPr>
            <a:xfrm>
              <a:off x="4610100" y="4811989"/>
              <a:ext cx="106448" cy="144016"/>
            </a:xfrm>
            <a:prstGeom prst="rect">
              <a:avLst/>
            </a:prstGeom>
          </p:spPr>
        </p:pic>
      </p:grpSp>
      <p:pic>
        <p:nvPicPr>
          <p:cNvPr id="28" name="Picture 3" descr="E:\my doc\Telematics\合作交流\2012\2012-1024青岛物流\MC900441332.PNG"/>
          <p:cNvPicPr>
            <a:picLocks noChangeAspect="1" noChangeArrowheads="1"/>
          </p:cNvPicPr>
          <p:nvPr/>
        </p:nvPicPr>
        <p:blipFill>
          <a:blip r:embed="rId13" cstate="print"/>
          <a:srcRect/>
          <a:stretch>
            <a:fillRect/>
          </a:stretch>
        </p:blipFill>
        <p:spPr bwMode="auto">
          <a:xfrm>
            <a:off x="2097806" y="648792"/>
            <a:ext cx="587796" cy="576080"/>
          </a:xfrm>
          <a:prstGeom prst="rect">
            <a:avLst/>
          </a:prstGeom>
          <a:noFill/>
        </p:spPr>
      </p:pic>
      <p:pic>
        <p:nvPicPr>
          <p:cNvPr id="30" name="Picture 3" descr="E:\my doc\Telematics\合作交流\2012\2012-1024青岛物流\MC900441332.PNG"/>
          <p:cNvPicPr>
            <a:picLocks noChangeAspect="1" noChangeArrowheads="1"/>
          </p:cNvPicPr>
          <p:nvPr/>
        </p:nvPicPr>
        <p:blipFill>
          <a:blip r:embed="rId13" cstate="print"/>
          <a:srcRect/>
          <a:stretch>
            <a:fillRect/>
          </a:stretch>
        </p:blipFill>
        <p:spPr bwMode="auto">
          <a:xfrm>
            <a:off x="6691883" y="686804"/>
            <a:ext cx="587796" cy="576080"/>
          </a:xfrm>
          <a:prstGeom prst="rect">
            <a:avLst/>
          </a:prstGeom>
          <a:noFill/>
        </p:spPr>
      </p:pic>
    </p:spTree>
    <p:extLst>
      <p:ext uri="{BB962C8B-B14F-4D97-AF65-F5344CB8AC3E}">
        <p14:creationId xmlns:p14="http://schemas.microsoft.com/office/powerpoint/2010/main" val="8795444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Infrastructure 1</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 connection (cont.)</a:t>
                </a:r>
              </a:p>
              <a:p>
                <a:pPr marL="457200" lvl="1" indent="0">
                  <a:buNone/>
                </a:pPr>
                <a:endParaRPr lang="en-US" altLang="ko-KR" dirty="0" smtClean="0">
                  <a:latin typeface="+mj-lt"/>
                </a:endParaRPr>
              </a:p>
              <a:p>
                <a:r>
                  <a:rPr lang="en-US" altLang="ko-KR" dirty="0" smtClean="0">
                    <a:latin typeface="+mj-lt"/>
                  </a:rPr>
                  <a:t>Function and parameter</a:t>
                </a:r>
              </a:p>
              <a:p>
                <a:pPr lvl="1"/>
                <a14:m>
                  <m:oMath xmlns:m="http://schemas.openxmlformats.org/officeDocument/2006/math">
                    <m:sSub>
                      <m:sSubPr>
                        <m:ctrlPr>
                          <a:rPr lang="en-US" altLang="ko-KR" i="1">
                            <a:latin typeface="Cambria Math"/>
                          </a:rPr>
                        </m:ctrlPr>
                      </m:sSubPr>
                      <m:e>
                        <m:r>
                          <a:rPr lang="en-US" altLang="ko-KR" i="1">
                            <a:latin typeface="Cambria Math" panose="02040503050406030204" pitchFamily="18" charset="0"/>
                          </a:rPr>
                          <m:t>𝑇</m:t>
                        </m:r>
                      </m:e>
                      <m:sub>
                        <m:r>
                          <a:rPr lang="en-US" altLang="ko-KR" i="1">
                            <a:latin typeface="Cambria Math" panose="02040503050406030204" pitchFamily="18" charset="0"/>
                          </a:rPr>
                          <m:t>𝐵</m:t>
                        </m:r>
                      </m:sub>
                    </m:sSub>
                  </m:oMath>
                </a14:m>
                <a:r>
                  <a:rPr lang="en-US" altLang="ko-KR" dirty="0">
                    <a:latin typeface="+mj-lt"/>
                  </a:rPr>
                  <a:t>: A information of device B</a:t>
                </a:r>
              </a:p>
              <a:p>
                <a:pPr lvl="1"/>
                <a14:m>
                  <m:oMath xmlns:m="http://schemas.openxmlformats.org/officeDocument/2006/math">
                    <m:r>
                      <a:rPr lang="en-US" altLang="ko-KR" i="1">
                        <a:latin typeface="Cambria Math" panose="02040503050406030204" pitchFamily="18" charset="0"/>
                      </a:rPr>
                      <m:t>𝑆𝑒𝑞</m:t>
                    </m:r>
                    <m:r>
                      <a:rPr lang="en-US" altLang="ko-KR" i="1">
                        <a:latin typeface="Cambria Math" panose="02040503050406030204" pitchFamily="18" charset="0"/>
                      </a:rPr>
                      <m:t>_</m:t>
                    </m:r>
                    <m:r>
                      <a:rPr lang="en-US" altLang="ko-KR" i="1">
                        <a:latin typeface="Cambria Math" panose="02040503050406030204" pitchFamily="18" charset="0"/>
                      </a:rPr>
                      <m:t>𝑁𝑢𝑚</m:t>
                    </m:r>
                  </m:oMath>
                </a14:m>
                <a:r>
                  <a:rPr lang="en-US" altLang="ko-KR" dirty="0">
                    <a:latin typeface="+mj-lt"/>
                  </a:rPr>
                  <a:t>: A </a:t>
                </a:r>
                <a:r>
                  <a:rPr lang="en-US" altLang="ko-KR" dirty="0" smtClean="0">
                    <a:latin typeface="+mj-lt"/>
                  </a:rPr>
                  <a:t>sequence </a:t>
                </a:r>
                <a:r>
                  <a:rPr lang="en-US" altLang="ko-KR" dirty="0">
                    <a:latin typeface="+mj-lt"/>
                  </a:rPr>
                  <a:t>number 	</a:t>
                </a:r>
                <a:endParaRPr lang="en-US" altLang="ko-KR" dirty="0" smtClean="0">
                  <a:latin typeface="+mj-lt"/>
                </a:endParaRPr>
              </a:p>
              <a:p>
                <a:pPr lvl="1"/>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r>
                  <a:rPr lang="en-US" altLang="ko-KR" b="0" dirty="0" smtClean="0">
                    <a:latin typeface="+mj-lt"/>
                  </a:rPr>
                  <a:t>: 128-bit random number</a:t>
                </a:r>
              </a:p>
              <a:p>
                <a:pPr lvl="1"/>
                <a14:m>
                  <m:oMath xmlns:m="http://schemas.openxmlformats.org/officeDocument/2006/math">
                    <m:r>
                      <a:rPr lang="en-US" altLang="ko-KR" b="0" i="1" smtClean="0">
                        <a:latin typeface="Cambria Math" panose="02040503050406030204" pitchFamily="18" charset="0"/>
                      </a:rPr>
                      <m:t>𝑀𝐼𝐶</m:t>
                    </m:r>
                  </m:oMath>
                </a14:m>
                <a:r>
                  <a:rPr lang="en-US" altLang="ko-KR" dirty="0">
                    <a:latin typeface="+mj-lt"/>
                  </a:rPr>
                  <a:t>: </a:t>
                </a:r>
                <a:r>
                  <a:rPr lang="en-US" altLang="ko-KR" dirty="0" smtClean="0">
                    <a:latin typeface="+mj-lt"/>
                  </a:rPr>
                  <a:t>Message integrity code</a:t>
                </a:r>
              </a:p>
              <a:p>
                <a:endParaRPr lang="ko-KR" altLang="en-US"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35</a:t>
            </a:fld>
            <a:endParaRPr lang="en-US" altLang="ko-KR"/>
          </a:p>
        </p:txBody>
      </p:sp>
    </p:spTree>
    <p:extLst>
      <p:ext uri="{BB962C8B-B14F-4D97-AF65-F5344CB8AC3E}">
        <p14:creationId xmlns:p14="http://schemas.microsoft.com/office/powerpoint/2010/main" val="43248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Infrastructure 2</a:t>
            </a:r>
            <a:endParaRPr lang="ko-KR" altLang="en-US" dirty="0"/>
          </a:p>
        </p:txBody>
      </p:sp>
      <p:sp>
        <p:nvSpPr>
          <p:cNvPr id="3" name="내용 개체 틀 2"/>
          <p:cNvSpPr>
            <a:spLocks noGrp="1"/>
          </p:cNvSpPr>
          <p:nvPr>
            <p:ph idx="1"/>
          </p:nvPr>
        </p:nvSpPr>
        <p:spPr/>
        <p:txBody>
          <a:bodyPr/>
          <a:lstStyle/>
          <a:p>
            <a:r>
              <a:rPr lang="en-US" altLang="ko-KR" i="1" dirty="0" smtClean="0">
                <a:solidFill>
                  <a:srgbClr val="0066FF"/>
                </a:solidFill>
                <a:latin typeface="+mj-lt"/>
              </a:rPr>
              <a:t>Device-to-(devices in a specific group) connection</a:t>
            </a:r>
            <a:endParaRPr lang="en-US" altLang="ko-KR" i="1" dirty="0">
              <a:solidFill>
                <a:srgbClr val="0066FF"/>
              </a:solidFill>
              <a:latin typeface="+mj-lt"/>
            </a:endParaRPr>
          </a:p>
          <a:p>
            <a:endParaRPr lang="en-US" altLang="ko-KR" dirty="0" smtClean="0">
              <a:latin typeface="+mj-lt"/>
            </a:endParaRPr>
          </a:p>
          <a:p>
            <a:r>
              <a:rPr lang="en-US" altLang="ko-KR" dirty="0" smtClean="0">
                <a:latin typeface="+mj-lt"/>
              </a:rPr>
              <a:t>Security requirement</a:t>
            </a:r>
          </a:p>
          <a:p>
            <a:pPr lvl="1"/>
            <a:r>
              <a:rPr lang="en-US" altLang="ko-KR" dirty="0" smtClean="0">
                <a:latin typeface="+mj-lt"/>
              </a:rPr>
              <a:t>Secure against MITM, replay attack by relaying nodes and a group manager in multi-hop environment</a:t>
            </a:r>
          </a:p>
          <a:p>
            <a:pPr marL="457200" lvl="1" indent="0">
              <a:buNone/>
            </a:pPr>
            <a:endParaRPr lang="en-US" altLang="ko-KR" dirty="0" smtClean="0">
              <a:latin typeface="+mj-lt"/>
            </a:endParaRPr>
          </a:p>
          <a:p>
            <a:endParaRPr lang="ko-KR" altLang="en-US" dirty="0">
              <a:latin typeface="+mj-lt"/>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36</a:t>
            </a:fld>
            <a:endParaRPr lang="en-US" altLang="ko-KR"/>
          </a:p>
        </p:txBody>
      </p:sp>
    </p:spTree>
    <p:extLst>
      <p:ext uri="{BB962C8B-B14F-4D97-AF65-F5344CB8AC3E}">
        <p14:creationId xmlns:p14="http://schemas.microsoft.com/office/powerpoint/2010/main" val="10326701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직선 연결선 55"/>
          <p:cNvCxnSpPr>
            <a:stCxn id="58" idx="2"/>
          </p:cNvCxnSpPr>
          <p:nvPr/>
        </p:nvCxnSpPr>
        <p:spPr>
          <a:xfrm>
            <a:off x="7446454" y="3479495"/>
            <a:ext cx="5866" cy="2591840"/>
          </a:xfrm>
          <a:prstGeom prst="line">
            <a:avLst/>
          </a:prstGeom>
        </p:spPr>
        <p:style>
          <a:lnRef idx="1">
            <a:schemeClr val="accent1"/>
          </a:lnRef>
          <a:fillRef idx="0">
            <a:schemeClr val="accent1"/>
          </a:fillRef>
          <a:effectRef idx="0">
            <a:schemeClr val="accent1"/>
          </a:effectRef>
          <a:fontRef idx="minor">
            <a:schemeClr val="tx1"/>
          </a:fontRef>
        </p:style>
      </p:cxn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37</a:t>
            </a:fld>
            <a:endParaRPr lang="en-US" altLang="ko-KR"/>
          </a:p>
        </p:txBody>
      </p:sp>
      <p:grpSp>
        <p:nvGrpSpPr>
          <p:cNvPr id="3" name="그룹 2"/>
          <p:cNvGrpSpPr/>
          <p:nvPr/>
        </p:nvGrpSpPr>
        <p:grpSpPr>
          <a:xfrm>
            <a:off x="680177" y="706604"/>
            <a:ext cx="849528" cy="576080"/>
            <a:chOff x="2076979" y="700525"/>
            <a:chExt cx="849528" cy="576080"/>
          </a:xfrm>
        </p:grpSpPr>
        <p:sp>
          <p:nvSpPr>
            <p:cNvPr id="7" name="TextBox 6"/>
            <p:cNvSpPr txBox="1"/>
            <p:nvPr/>
          </p:nvSpPr>
          <p:spPr>
            <a:xfrm>
              <a:off x="2549712" y="823729"/>
              <a:ext cx="376795" cy="329672"/>
            </a:xfrm>
            <a:prstGeom prst="rect">
              <a:avLst/>
            </a:prstGeom>
            <a:noFill/>
          </p:spPr>
          <p:txBody>
            <a:bodyPr wrap="square" rtlCol="0">
              <a:spAutoFit/>
            </a:bodyPr>
            <a:lstStyle/>
            <a:p>
              <a:r>
                <a:rPr lang="en-US" altLang="ko-KR" dirty="0" smtClean="0"/>
                <a:t>A</a:t>
              </a:r>
              <a:endParaRPr lang="ko-KR" altLang="en-US" dirty="0"/>
            </a:p>
          </p:txBody>
        </p:sp>
        <p:pic>
          <p:nvPicPr>
            <p:cNvPr id="26" name="Picture 3" descr="E:\my doc\Telematics\合作交流\2012\2012-1024青岛物流\MC900441332.PNG"/>
            <p:cNvPicPr>
              <a:picLocks noChangeAspect="1" noChangeArrowheads="1"/>
            </p:cNvPicPr>
            <p:nvPr/>
          </p:nvPicPr>
          <p:blipFill>
            <a:blip r:embed="rId2" cstate="print"/>
            <a:srcRect/>
            <a:stretch>
              <a:fillRect/>
            </a:stretch>
          </p:blipFill>
          <p:spPr bwMode="auto">
            <a:xfrm>
              <a:off x="2076979" y="700525"/>
              <a:ext cx="587796" cy="576080"/>
            </a:xfrm>
            <a:prstGeom prst="rect">
              <a:avLst/>
            </a:prstGeom>
            <a:noFill/>
          </p:spPr>
        </p:pic>
      </p:grpSp>
      <p:sp>
        <p:nvSpPr>
          <p:cNvPr id="9" name="TextBox 8"/>
          <p:cNvSpPr txBox="1"/>
          <p:nvPr/>
        </p:nvSpPr>
        <p:spPr>
          <a:xfrm>
            <a:off x="7092280" y="847006"/>
            <a:ext cx="293341" cy="369332"/>
          </a:xfrm>
          <a:prstGeom prst="rect">
            <a:avLst/>
          </a:prstGeom>
          <a:noFill/>
        </p:spPr>
        <p:txBody>
          <a:bodyPr wrap="square" rtlCol="0">
            <a:spAutoFit/>
          </a:bodyPr>
          <a:lstStyle/>
          <a:p>
            <a:r>
              <a:rPr lang="en-US" altLang="ko-KR" dirty="0"/>
              <a:t>G</a:t>
            </a:r>
            <a:endParaRPr lang="ko-KR" altLang="en-US" dirty="0"/>
          </a:p>
        </p:txBody>
      </p:sp>
      <p:cxnSp>
        <p:nvCxnSpPr>
          <p:cNvPr id="24" name="직선 연결선 23"/>
          <p:cNvCxnSpPr/>
          <p:nvPr/>
        </p:nvCxnSpPr>
        <p:spPr>
          <a:xfrm>
            <a:off x="4259260" y="1159480"/>
            <a:ext cx="0" cy="4765860"/>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470400" y="885722"/>
            <a:ext cx="792088" cy="369332"/>
          </a:xfrm>
          <a:prstGeom prst="rect">
            <a:avLst/>
          </a:prstGeom>
          <a:noFill/>
        </p:spPr>
        <p:txBody>
          <a:bodyPr wrap="square" rtlCol="0">
            <a:spAutoFit/>
          </a:bodyPr>
          <a:lstStyle/>
          <a:p>
            <a:r>
              <a:rPr lang="en-US" altLang="ko-KR" dirty="0" smtClean="0"/>
              <a:t>GM</a:t>
            </a:r>
            <a:endParaRPr lang="ko-KR" altLang="en-US" dirty="0"/>
          </a:p>
        </p:txBody>
      </p:sp>
      <p:cxnSp>
        <p:nvCxnSpPr>
          <p:cNvPr id="32" name="직선 연결선 31"/>
          <p:cNvCxnSpPr/>
          <p:nvPr/>
        </p:nvCxnSpPr>
        <p:spPr>
          <a:xfrm flipH="1">
            <a:off x="971600" y="1268760"/>
            <a:ext cx="46545" cy="475252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직선 연결선 32"/>
          <p:cNvCxnSpPr/>
          <p:nvPr/>
        </p:nvCxnSpPr>
        <p:spPr>
          <a:xfrm>
            <a:off x="6732240" y="1228202"/>
            <a:ext cx="0" cy="4697138"/>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TextBox 35"/>
              <p:cNvSpPr txBox="1"/>
              <p:nvPr/>
            </p:nvSpPr>
            <p:spPr>
              <a:xfrm>
                <a:off x="181301" y="1412776"/>
                <a:ext cx="1870419" cy="337635"/>
              </a:xfrm>
              <a:prstGeom prst="rect">
                <a:avLst/>
              </a:prstGeom>
              <a:solidFill>
                <a:schemeClr val="bg1"/>
              </a:solidFill>
              <a:ln>
                <a:solidFill>
                  <a:schemeClr val="accent1"/>
                </a:solidFill>
              </a:ln>
            </p:spPr>
            <p:txBody>
              <a:bodyPr wrap="square" rtlCol="0">
                <a:spAutoFit/>
              </a:bodyPr>
              <a:lstStyle/>
              <a:p>
                <a:r>
                  <a:rPr lang="en-US" altLang="ko-KR" sz="1600" b="0" dirty="0" smtClean="0"/>
                  <a:t>User </a:t>
                </a:r>
                <a:r>
                  <a:rPr lang="en-US" altLang="ko-KR" sz="1600" dirty="0"/>
                  <a:t>A</a:t>
                </a:r>
                <a:r>
                  <a:rPr lang="en-US" altLang="ko-KR" sz="1600" dirty="0" smtClean="0"/>
                  <a:t> enters</a:t>
                </a:r>
                <a14:m>
                  <m:oMath xmlns:m="http://schemas.openxmlformats.org/officeDocument/2006/math">
                    <m:r>
                      <a:rPr lang="en-US" altLang="ko-KR" sz="1600" b="0" i="1" smtClean="0">
                        <a:latin typeface="Cambria Math"/>
                      </a:rPr>
                      <m:t> </m:t>
                    </m:r>
                    <m:r>
                      <a:rPr lang="en-US" altLang="ko-KR" sz="1600" b="0" i="1" smtClean="0">
                        <a:latin typeface="Cambria Math"/>
                      </a:rPr>
                      <m:t>𝑃𝐼𝑁</m:t>
                    </m:r>
                  </m:oMath>
                </a14:m>
                <a:endParaRPr lang="ko-KR" altLang="en-US" sz="1600" dirty="0"/>
              </a:p>
            </p:txBody>
          </p:sp>
        </mc:Choice>
        <mc:Fallback xmlns="">
          <p:sp>
            <p:nvSpPr>
              <p:cNvPr id="36" name="TextBox 35"/>
              <p:cNvSpPr txBox="1">
                <a:spLocks noRot="1" noChangeAspect="1" noMove="1" noResize="1" noEditPoints="1" noAdjustHandles="1" noChangeArrowheads="1" noChangeShapeType="1" noTextEdit="1"/>
              </p:cNvSpPr>
              <p:nvPr/>
            </p:nvSpPr>
            <p:spPr>
              <a:xfrm>
                <a:off x="181301" y="1412776"/>
                <a:ext cx="1870419" cy="337635"/>
              </a:xfrm>
              <a:prstGeom prst="rect">
                <a:avLst/>
              </a:prstGeom>
              <a:blipFill rotWithShape="0">
                <a:blip r:embed="rId3"/>
                <a:stretch>
                  <a:fillRect l="-1618" t="-3509" b="-21053"/>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6845730" y="3533678"/>
                <a:ext cx="1973879" cy="338554"/>
              </a:xfrm>
              <a:prstGeom prst="rect">
                <a:avLst/>
              </a:prstGeom>
              <a:solidFill>
                <a:schemeClr val="bg1"/>
              </a:solidFill>
              <a:ln>
                <a:solidFill>
                  <a:schemeClr val="accent1"/>
                </a:solidFill>
              </a:ln>
            </p:spPr>
            <p:txBody>
              <a:bodyPr wrap="square" rtlCol="0">
                <a:spAutoFit/>
              </a:bodyPr>
              <a:lstStyle/>
              <a:p>
                <a:r>
                  <a:rPr lang="en-US" altLang="ko-KR" sz="1600" b="0" dirty="0" smtClean="0"/>
                  <a:t>User B enters </a:t>
                </a:r>
                <a14:m>
                  <m:oMath xmlns:m="http://schemas.openxmlformats.org/officeDocument/2006/math">
                    <m:r>
                      <a:rPr lang="en-US" altLang="ko-KR" sz="1600" b="0" i="1" smtClean="0">
                        <a:latin typeface="Cambria Math"/>
                      </a:rPr>
                      <m:t>𝑃𝐼𝑁</m:t>
                    </m:r>
                  </m:oMath>
                </a14:m>
                <a:endParaRPr lang="ko-KR" altLang="en-US" sz="1600" dirty="0"/>
              </a:p>
            </p:txBody>
          </p:sp>
        </mc:Choice>
        <mc:Fallback xmlns="">
          <p:sp>
            <p:nvSpPr>
              <p:cNvPr id="37" name="TextBox 36"/>
              <p:cNvSpPr txBox="1">
                <a:spLocks noRot="1" noChangeAspect="1" noMove="1" noResize="1" noEditPoints="1" noAdjustHandles="1" noChangeArrowheads="1" noChangeShapeType="1" noTextEdit="1"/>
              </p:cNvSpPr>
              <p:nvPr/>
            </p:nvSpPr>
            <p:spPr>
              <a:xfrm>
                <a:off x="6845730" y="3533678"/>
                <a:ext cx="1973879" cy="338554"/>
              </a:xfrm>
              <a:prstGeom prst="rect">
                <a:avLst/>
              </a:prstGeom>
              <a:blipFill rotWithShape="0">
                <a:blip r:embed="rId4"/>
                <a:stretch>
                  <a:fillRect l="-1534" t="-3509" b="-21053"/>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5262488" y="2006157"/>
                <a:ext cx="1988060" cy="338554"/>
              </a:xfrm>
              <a:prstGeom prst="rect">
                <a:avLst/>
              </a:prstGeom>
              <a:solidFill>
                <a:schemeClr val="bg1"/>
              </a:solidFill>
              <a:ln>
                <a:solidFill>
                  <a:schemeClr val="accent1"/>
                </a:solidFill>
              </a:ln>
            </p:spPr>
            <p:txBody>
              <a:bodyPr wrap="square" rtlCol="0">
                <a:spAutoFit/>
              </a:bodyPr>
              <a:lstStyle/>
              <a:p>
                <a:r>
                  <a:rPr lang="en-US" altLang="ko-KR" sz="1600" b="0" dirty="0" smtClean="0"/>
                  <a:t> Set</a:t>
                </a:r>
                <a14:m>
                  <m:oMath xmlns:m="http://schemas.openxmlformats.org/officeDocument/2006/math">
                    <m:r>
                      <a:rPr lang="en-US" altLang="ko-KR" sz="1600" b="0" i="1" smtClean="0">
                        <a:latin typeface="Cambria Math"/>
                      </a:rPr>
                      <m:t> </m:t>
                    </m:r>
                    <m:r>
                      <a:rPr lang="en-US" altLang="ko-KR" sz="1600" b="0" i="1" smtClean="0">
                        <a:latin typeface="Cambria Math"/>
                      </a:rPr>
                      <m:t>𝑆𝑒𝑞</m:t>
                    </m:r>
                    <m:r>
                      <a:rPr lang="en-US" altLang="ko-KR" sz="1600" b="0" i="1" smtClean="0">
                        <a:latin typeface="Cambria Math"/>
                      </a:rPr>
                      <m:t>_</m:t>
                    </m:r>
                    <m:r>
                      <a:rPr lang="en-US" altLang="ko-KR" sz="1600" b="0" i="1" smtClean="0">
                        <a:latin typeface="Cambria Math"/>
                      </a:rPr>
                      <m:t>𝑁𝑢</m:t>
                    </m:r>
                    <m:sSub>
                      <m:sSubPr>
                        <m:ctrlPr>
                          <a:rPr lang="en-US" altLang="ko-KR" sz="1600" b="0" i="1" smtClean="0">
                            <a:latin typeface="Cambria Math"/>
                          </a:rPr>
                        </m:ctrlPr>
                      </m:sSubPr>
                      <m:e>
                        <m:r>
                          <a:rPr lang="en-US" altLang="ko-KR" sz="1600" b="0" i="1" smtClean="0">
                            <a:latin typeface="Cambria Math" panose="02040503050406030204" pitchFamily="18" charset="0"/>
                          </a:rPr>
                          <m:t>𝑚</m:t>
                        </m:r>
                      </m:e>
                      <m:sub>
                        <m:r>
                          <a:rPr lang="en-US" altLang="ko-KR" sz="1600" b="0" i="1" smtClean="0">
                            <a:latin typeface="Cambria Math"/>
                          </a:rPr>
                          <m:t>𝐺</m:t>
                        </m:r>
                      </m:sub>
                    </m:sSub>
                    <m:r>
                      <a:rPr lang="en-US" altLang="ko-KR" sz="1600" b="0" i="1" smtClean="0">
                        <a:latin typeface="Cambria Math"/>
                      </a:rPr>
                      <m:t>= 0</m:t>
                    </m:r>
                  </m:oMath>
                </a14:m>
                <a:endParaRPr lang="ko-KR" altLang="en-US" sz="1600" dirty="0"/>
              </a:p>
            </p:txBody>
          </p:sp>
        </mc:Choice>
        <mc:Fallback xmlns="">
          <p:sp>
            <p:nvSpPr>
              <p:cNvPr id="38" name="TextBox 37"/>
              <p:cNvSpPr txBox="1">
                <a:spLocks noRot="1" noChangeAspect="1" noMove="1" noResize="1" noEditPoints="1" noAdjustHandles="1" noChangeArrowheads="1" noChangeShapeType="1" noTextEdit="1"/>
              </p:cNvSpPr>
              <p:nvPr/>
            </p:nvSpPr>
            <p:spPr>
              <a:xfrm>
                <a:off x="5262488" y="2006157"/>
                <a:ext cx="1988060" cy="338554"/>
              </a:xfrm>
              <a:prstGeom prst="rect">
                <a:avLst/>
              </a:prstGeom>
              <a:blipFill rotWithShape="0">
                <a:blip r:embed="rId5"/>
                <a:stretch>
                  <a:fillRect t="-3448" b="-18966"/>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3203848" y="1484784"/>
                <a:ext cx="2086443"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a:rPr>
                        <m:t>TLS</m:t>
                      </m:r>
                      <m:r>
                        <a:rPr lang="en-US" altLang="ko-KR" sz="1600" b="0" i="1" smtClean="0">
                          <a:latin typeface="Cambria Math"/>
                        </a:rPr>
                        <m:t>(</m:t>
                      </m:r>
                      <m:sSub>
                        <m:sSubPr>
                          <m:ctrlPr>
                            <a:rPr lang="en-US" altLang="ko-KR" sz="1600" b="0" i="1" smtClean="0">
                              <a:latin typeface="Cambria Math"/>
                            </a:rPr>
                          </m:ctrlPr>
                        </m:sSubPr>
                        <m:e>
                          <m:r>
                            <a:rPr lang="en-US" altLang="ko-KR" sz="1600" b="0" i="1" smtClean="0">
                              <a:latin typeface="Cambria Math"/>
                            </a:rPr>
                            <m:t>𝑇</m:t>
                          </m:r>
                        </m:e>
                        <m:sub>
                          <m:r>
                            <a:rPr lang="en-US" altLang="ko-KR" sz="1600" b="0" i="1" smtClean="0">
                              <a:latin typeface="Cambria Math"/>
                            </a:rPr>
                            <m:t>𝐺</m:t>
                          </m:r>
                        </m:sub>
                      </m:sSub>
                      <m:r>
                        <a:rPr lang="en-US" altLang="ko-KR" sz="1600" b="0" i="1" smtClean="0">
                          <a:latin typeface="Cambria Math"/>
                        </a:rPr>
                        <m:t>, </m:t>
                      </m:r>
                      <m:r>
                        <a:rPr lang="en-US" altLang="ko-KR" sz="1600" b="0" i="1" smtClean="0">
                          <a:latin typeface="Cambria Math"/>
                        </a:rPr>
                        <m:t>𝑃𝐼𝑁</m:t>
                      </m:r>
                      <m:r>
                        <a:rPr lang="en-US" altLang="ko-KR" sz="1600" b="0" i="1" smtClean="0">
                          <a:latin typeface="Cambria Math"/>
                        </a:rPr>
                        <m:t>)</m:t>
                      </m:r>
                    </m:oMath>
                  </m:oMathPara>
                </a14:m>
                <a:endParaRPr lang="ko-KR" altLang="en-US" sz="1600" dirty="0"/>
              </a:p>
            </p:txBody>
          </p:sp>
        </mc:Choice>
        <mc:Fallback xmlns="">
          <p:sp>
            <p:nvSpPr>
              <p:cNvPr id="39" name="TextBox 38"/>
              <p:cNvSpPr txBox="1">
                <a:spLocks noRot="1" noChangeAspect="1" noMove="1" noResize="1" noEditPoints="1" noAdjustHandles="1" noChangeArrowheads="1" noChangeShapeType="1" noTextEdit="1"/>
              </p:cNvSpPr>
              <p:nvPr/>
            </p:nvSpPr>
            <p:spPr>
              <a:xfrm>
                <a:off x="3203848" y="1484784"/>
                <a:ext cx="2086443" cy="338554"/>
              </a:xfrm>
              <a:prstGeom prst="rect">
                <a:avLst/>
              </a:prstGeom>
              <a:blipFill rotWithShape="0">
                <a:blip r:embed="rId6"/>
                <a:stretch>
                  <a:fillRect b="-12727"/>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6781221" y="5157192"/>
                <a:ext cx="2327283" cy="579133"/>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𝑃𝑅𝐹</m:t>
                      </m:r>
                      <m:d>
                        <m:dPr>
                          <m:ctrlPr>
                            <a:rPr lang="en-US" altLang="ko-KR" sz="1600" b="0" i="1" smtClean="0">
                              <a:latin typeface="Cambria Math"/>
                            </a:rPr>
                          </m:ctrlPr>
                        </m:dPr>
                        <m:e>
                          <m:r>
                            <a:rPr lang="en-US" altLang="ko-KR" sz="1600" b="0" i="1" smtClean="0">
                              <a:latin typeface="Cambria Math"/>
                            </a:rPr>
                            <m:t>𝑅</m:t>
                          </m:r>
                          <m:sSub>
                            <m:sSubPr>
                              <m:ctrlPr>
                                <a:rPr lang="en-US" altLang="ko-KR" sz="1600" b="0" i="1" smtClean="0">
                                  <a:latin typeface="Cambria Math"/>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 </m:t>
                          </m:r>
                          <m:r>
                            <a:rPr lang="en-US" altLang="ko-KR" sz="1600" b="0" i="1" smtClean="0">
                              <a:latin typeface="Cambria Math"/>
                            </a:rPr>
                            <m:t>𝑃𝐼𝑁</m:t>
                          </m:r>
                          <m:r>
                            <a:rPr lang="en-US" altLang="ko-KR" sz="1600" b="0" i="1" smtClean="0">
                              <a:latin typeface="Cambria Math"/>
                            </a:rPr>
                            <m:t> , </m:t>
                          </m:r>
                          <m:r>
                            <a:rPr lang="en-US" altLang="ko-KR" sz="1600" b="0" i="1" smtClean="0">
                              <a:latin typeface="Cambria Math" panose="02040503050406030204" pitchFamily="18" charset="0"/>
                            </a:rPr>
                            <m:t>𝑇</m:t>
                          </m:r>
                          <m:sSub>
                            <m:sSubPr>
                              <m:ctrlPr>
                                <a:rPr lang="en-US" altLang="ko-KR" sz="1600" b="0" i="1" smtClean="0">
                                  <a:latin typeface="Cambria Math"/>
                                </a:rPr>
                              </m:ctrlPr>
                            </m:sSubPr>
                            <m:e>
                              <m:r>
                                <a:rPr lang="en-US" altLang="ko-KR" sz="1600" b="0" i="1" smtClean="0">
                                  <a:latin typeface="Cambria Math" panose="02040503050406030204" pitchFamily="18" charset="0"/>
                                </a:rPr>
                                <m:t>𝐾</m:t>
                              </m:r>
                            </m:e>
                            <m:sub>
                              <m:r>
                                <a:rPr lang="en-US" altLang="ko-KR" sz="1600" b="0" i="1" smtClean="0">
                                  <a:latin typeface="Cambria Math" panose="02040503050406030204" pitchFamily="18" charset="0"/>
                                </a:rPr>
                                <m:t>𝐴𝐵</m:t>
                              </m:r>
                            </m:sub>
                          </m:sSub>
                        </m:e>
                      </m:d>
                      <m:r>
                        <a:rPr lang="en-US" altLang="ko-KR" sz="1600" b="0" i="1" smtClean="0">
                          <a:latin typeface="Cambria Math"/>
                        </a:rPr>
                        <m:t>→</m:t>
                      </m:r>
                      <m:sSub>
                        <m:sSubPr>
                          <m:ctrlPr>
                            <a:rPr lang="en-US" altLang="ko-KR" sz="1600" i="1">
                              <a:latin typeface="Cambria Math"/>
                            </a:rPr>
                          </m:ctrlPr>
                        </m:sSubPr>
                        <m:e>
                          <m:r>
                            <a:rPr lang="en-US" altLang="ko-KR" sz="1600" i="1">
                              <a:latin typeface="Cambria Math"/>
                            </a:rPr>
                            <m:t>𝐴𝑈𝑇𝐻</m:t>
                          </m:r>
                          <m:r>
                            <a:rPr lang="en-US" altLang="ko-KR" sz="1600" i="1">
                              <a:latin typeface="Cambria Math"/>
                            </a:rPr>
                            <m:t>_</m:t>
                          </m:r>
                          <m:r>
                            <a:rPr lang="en-US" altLang="ko-KR" sz="1600" i="1">
                              <a:latin typeface="Cambria Math"/>
                            </a:rPr>
                            <m:t>𝐾𝐸𝑌</m:t>
                          </m:r>
                        </m:e>
                        <m:sub>
                          <m:r>
                            <a:rPr lang="en-US" altLang="ko-KR" sz="1600" i="1">
                              <a:latin typeface="Cambria Math"/>
                            </a:rPr>
                            <m:t>𝐴</m:t>
                          </m:r>
                          <m:r>
                            <a:rPr lang="en-US" altLang="ko-KR" sz="1600" b="0" i="1" smtClean="0">
                              <a:latin typeface="Cambria Math" panose="02040503050406030204" pitchFamily="18" charset="0"/>
                            </a:rPr>
                            <m:t>𝐵</m:t>
                          </m:r>
                        </m:sub>
                      </m:sSub>
                    </m:oMath>
                  </m:oMathPara>
                </a14:m>
                <a:endParaRPr lang="ko-KR" altLang="en-US" sz="1600" dirty="0"/>
              </a:p>
            </p:txBody>
          </p:sp>
        </mc:Choice>
        <mc:Fallback xmlns="">
          <p:sp>
            <p:nvSpPr>
              <p:cNvPr id="40" name="TextBox 39"/>
              <p:cNvSpPr txBox="1">
                <a:spLocks noRot="1" noChangeAspect="1" noMove="1" noResize="1" noEditPoints="1" noAdjustHandles="1" noChangeArrowheads="1" noChangeShapeType="1" noTextEdit="1"/>
              </p:cNvSpPr>
              <p:nvPr/>
            </p:nvSpPr>
            <p:spPr>
              <a:xfrm>
                <a:off x="6781221" y="5157192"/>
                <a:ext cx="2327283" cy="579133"/>
              </a:xfrm>
              <a:prstGeom prst="rect">
                <a:avLst/>
              </a:prstGeom>
              <a:blipFill rotWithShape="0">
                <a:blip r:embed="rId7"/>
                <a:stretch>
                  <a:fillRect/>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5007112" y="4635865"/>
                <a:ext cx="1718560"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smtClean="0">
                          <a:latin typeface="Cambria Math"/>
                        </a:rPr>
                        <m:t>TLS</m:t>
                      </m:r>
                      <m:r>
                        <a:rPr lang="en-US" altLang="ko-KR" sz="1600" b="0" i="1" smtClean="0">
                          <a:latin typeface="Cambria Math"/>
                        </a:rPr>
                        <m:t>(</m:t>
                      </m:r>
                      <m:sSub>
                        <m:sSubPr>
                          <m:ctrlPr>
                            <a:rPr lang="en-US" altLang="ko-KR" sz="1600" b="0" i="1" smtClean="0">
                              <a:latin typeface="Cambria Math"/>
                            </a:rPr>
                          </m:ctrlPr>
                        </m:sSubPr>
                        <m:e>
                          <m:r>
                            <a:rPr lang="en-US" altLang="ko-KR" sz="1600" b="0" i="1" smtClean="0">
                              <a:latin typeface="Cambria Math"/>
                            </a:rPr>
                            <m:t>𝑇</m:t>
                          </m:r>
                        </m:e>
                        <m:sub>
                          <m:r>
                            <a:rPr lang="en-US" altLang="ko-KR" sz="1600" b="0" i="1" smtClean="0">
                              <a:latin typeface="Cambria Math"/>
                            </a:rPr>
                            <m:t>𝐴𝐵</m:t>
                          </m:r>
                        </m:sub>
                      </m:sSub>
                      <m:r>
                        <a:rPr lang="en-US" altLang="ko-KR" sz="1600" b="0" i="1" smtClean="0">
                          <a:latin typeface="Cambria Math"/>
                        </a:rPr>
                        <m:t>, </m:t>
                      </m:r>
                      <m:r>
                        <a:rPr lang="en-US" altLang="ko-KR" sz="1600" b="0" i="1" smtClean="0">
                          <a:latin typeface="Cambria Math" panose="02040503050406030204" pitchFamily="18" charset="0"/>
                        </a:rPr>
                        <m:t>𝑇</m:t>
                      </m:r>
                      <m:sSub>
                        <m:sSubPr>
                          <m:ctrlPr>
                            <a:rPr lang="en-US" altLang="ko-KR" sz="1600" b="0" i="1" smtClean="0">
                              <a:latin typeface="Cambria Math"/>
                            </a:rPr>
                          </m:ctrlPr>
                        </m:sSubPr>
                        <m:e>
                          <m:r>
                            <a:rPr lang="en-US" altLang="ko-KR" sz="1600" b="0" i="1" smtClean="0">
                              <a:latin typeface="Cambria Math" panose="02040503050406030204" pitchFamily="18" charset="0"/>
                            </a:rPr>
                            <m:t>𝐾</m:t>
                          </m:r>
                        </m:e>
                        <m:sub>
                          <m:r>
                            <a:rPr lang="en-US" altLang="ko-KR" sz="1600" b="0" i="1" smtClean="0">
                              <a:latin typeface="Cambria Math" panose="02040503050406030204" pitchFamily="18" charset="0"/>
                            </a:rPr>
                            <m:t>𝐴𝐵</m:t>
                          </m:r>
                        </m:sub>
                      </m:sSub>
                      <m:r>
                        <a:rPr lang="en-US" altLang="ko-KR" sz="1600" b="0" i="1" smtClean="0">
                          <a:latin typeface="Cambria Math"/>
                        </a:rPr>
                        <m:t>)</m:t>
                      </m:r>
                    </m:oMath>
                  </m:oMathPara>
                </a14:m>
                <a:endParaRPr lang="ko-KR" altLang="en-US" sz="1600" dirty="0"/>
              </a:p>
            </p:txBody>
          </p:sp>
        </mc:Choice>
        <mc:Fallback xmlns="">
          <p:sp>
            <p:nvSpPr>
              <p:cNvPr id="41" name="TextBox 40"/>
              <p:cNvSpPr txBox="1">
                <a:spLocks noRot="1" noChangeAspect="1" noMove="1" noResize="1" noEditPoints="1" noAdjustHandles="1" noChangeArrowheads="1" noChangeShapeType="1" noTextEdit="1"/>
              </p:cNvSpPr>
              <p:nvPr/>
            </p:nvSpPr>
            <p:spPr>
              <a:xfrm>
                <a:off x="5007112" y="4635865"/>
                <a:ext cx="1718560" cy="338554"/>
              </a:xfrm>
              <a:prstGeom prst="rect">
                <a:avLst/>
              </a:prstGeom>
              <a:blipFill rotWithShape="0">
                <a:blip r:embed="rId8"/>
                <a:stretch>
                  <a:fillRect b="-10714"/>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1968292" y="4653136"/>
                <a:ext cx="1525379"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a:rPr>
                        <m:t>TLS</m:t>
                      </m:r>
                      <m:r>
                        <a:rPr lang="en-US" altLang="ko-KR" sz="1600" b="0" i="1" smtClean="0">
                          <a:latin typeface="Cambria Math"/>
                        </a:rPr>
                        <m:t>(</m:t>
                      </m:r>
                      <m:sSub>
                        <m:sSubPr>
                          <m:ctrlPr>
                            <a:rPr lang="en-US" altLang="ko-KR" sz="1600" b="0" i="1" smtClean="0">
                              <a:latin typeface="Cambria Math"/>
                            </a:rPr>
                          </m:ctrlPr>
                        </m:sSubPr>
                        <m:e>
                          <m:r>
                            <a:rPr lang="en-US" altLang="ko-KR" sz="1600" b="0" i="1" smtClean="0">
                              <a:latin typeface="Cambria Math"/>
                            </a:rPr>
                            <m:t>𝑇</m:t>
                          </m:r>
                        </m:e>
                        <m:sub>
                          <m:r>
                            <a:rPr lang="en-US" altLang="ko-KR" sz="1600" b="0" i="1" smtClean="0">
                              <a:latin typeface="Cambria Math"/>
                            </a:rPr>
                            <m:t>𝐴𝐵</m:t>
                          </m:r>
                        </m:sub>
                      </m:sSub>
                      <m:r>
                        <a:rPr lang="en-US" altLang="ko-KR" sz="1600" b="0" i="1" smtClean="0">
                          <a:latin typeface="Cambria Math"/>
                        </a:rPr>
                        <m:t>, </m:t>
                      </m:r>
                      <m:r>
                        <a:rPr lang="en-US" altLang="ko-KR" sz="1600" b="0" i="1" smtClean="0">
                          <a:latin typeface="Cambria Math" panose="02040503050406030204" pitchFamily="18" charset="0"/>
                        </a:rPr>
                        <m:t>𝑇</m:t>
                      </m:r>
                      <m:sSub>
                        <m:sSubPr>
                          <m:ctrlPr>
                            <a:rPr lang="en-US" altLang="ko-KR" sz="1600" b="0" i="1" smtClean="0">
                              <a:latin typeface="Cambria Math"/>
                            </a:rPr>
                          </m:ctrlPr>
                        </m:sSubPr>
                        <m:e>
                          <m:r>
                            <a:rPr lang="en-US" altLang="ko-KR" sz="1600" b="0" i="1" smtClean="0">
                              <a:latin typeface="Cambria Math" panose="02040503050406030204" pitchFamily="18" charset="0"/>
                            </a:rPr>
                            <m:t>𝐾</m:t>
                          </m:r>
                        </m:e>
                        <m:sub>
                          <m:r>
                            <a:rPr lang="en-US" altLang="ko-KR" sz="1600" b="0" i="1" smtClean="0">
                              <a:latin typeface="Cambria Math" panose="02040503050406030204" pitchFamily="18" charset="0"/>
                            </a:rPr>
                            <m:t>𝐴𝐵</m:t>
                          </m:r>
                        </m:sub>
                      </m:sSub>
                      <m:r>
                        <a:rPr lang="en-US" altLang="ko-KR" sz="1600" b="0" i="1" smtClean="0">
                          <a:latin typeface="Cambria Math"/>
                        </a:rPr>
                        <m:t>)</m:t>
                      </m:r>
                    </m:oMath>
                  </m:oMathPara>
                </a14:m>
                <a:endParaRPr lang="ko-KR" altLang="en-US" sz="1600" dirty="0"/>
              </a:p>
            </p:txBody>
          </p:sp>
        </mc:Choice>
        <mc:Fallback xmlns="">
          <p:sp>
            <p:nvSpPr>
              <p:cNvPr id="42" name="TextBox 41"/>
              <p:cNvSpPr txBox="1">
                <a:spLocks noRot="1" noChangeAspect="1" noMove="1" noResize="1" noEditPoints="1" noAdjustHandles="1" noChangeArrowheads="1" noChangeShapeType="1" noTextEdit="1"/>
              </p:cNvSpPr>
              <p:nvPr/>
            </p:nvSpPr>
            <p:spPr>
              <a:xfrm>
                <a:off x="1968292" y="4653136"/>
                <a:ext cx="1525379" cy="338554"/>
              </a:xfrm>
              <a:prstGeom prst="rect">
                <a:avLst/>
              </a:prstGeom>
              <a:blipFill rotWithShape="0">
                <a:blip r:embed="rId9"/>
                <a:stretch>
                  <a:fillRect b="-10714"/>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1697969" y="2802414"/>
                <a:ext cx="4746239" cy="338554"/>
              </a:xfrm>
              <a:prstGeom prst="rect">
                <a:avLst/>
              </a:prstGeom>
              <a:solidFill>
                <a:schemeClr val="bg1"/>
              </a:solidFill>
              <a:ln>
                <a:noFill/>
              </a:ln>
            </p:spPr>
            <p:txBody>
              <a:bodyPr wrap="square" rtlCol="0">
                <a:spAutoFit/>
              </a:bodyPr>
              <a:lstStyle/>
              <a:p>
                <a14:m>
                  <m:oMath xmlns:m="http://schemas.openxmlformats.org/officeDocument/2006/math">
                    <m:r>
                      <a:rPr lang="en-US" altLang="ko-KR" sz="1600" b="0" i="1" smtClean="0">
                        <a:latin typeface="Cambria Math"/>
                      </a:rPr>
                      <m:t>𝑅</m:t>
                    </m:r>
                    <m:sSub>
                      <m:sSubPr>
                        <m:ctrlPr>
                          <a:rPr lang="en-US" altLang="ko-KR" sz="1600" b="0" i="1" smtClean="0">
                            <a:latin typeface="Cambria Math"/>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m:t>
                    </m:r>
                    <m:r>
                      <a:rPr lang="en-US" altLang="ko-KR" sz="1600" b="0" i="1" smtClean="0">
                        <a:latin typeface="Cambria Math" panose="02040503050406030204" pitchFamily="18" charset="0"/>
                      </a:rPr>
                      <m:t>𝑀𝐼𝐶</m:t>
                    </m:r>
                    <m:r>
                      <a:rPr lang="en-US" altLang="ko-KR" sz="1600" b="0" i="1" smtClean="0">
                        <a:latin typeface="Cambria Math" panose="02040503050406030204" pitchFamily="18" charset="0"/>
                      </a:rPr>
                      <m:t>(</m:t>
                    </m:r>
                    <m:r>
                      <a:rPr lang="en-US" altLang="ko-KR" sz="1600" b="0" i="1" smtClean="0">
                        <a:latin typeface="Cambria Math" panose="02040503050406030204" pitchFamily="18" charset="0"/>
                      </a:rPr>
                      <m:t>𝑃𝐼𝑁</m:t>
                    </m:r>
                    <m:r>
                      <a:rPr lang="en-US" altLang="ko-KR" sz="1600" i="1">
                        <a:latin typeface="Cambria Math"/>
                      </a:rPr>
                      <m:t>⊕</m:t>
                    </m:r>
                    <m:r>
                      <a:rPr lang="en-US" altLang="ko-KR" sz="1600" i="1">
                        <a:latin typeface="Cambria Math"/>
                      </a:rPr>
                      <m:t>𝑆𝑒𝑞</m:t>
                    </m:r>
                    <m:r>
                      <a:rPr lang="en-US" altLang="ko-KR" sz="1600" b="0" i="1" smtClean="0">
                        <a:latin typeface="Cambria Math"/>
                      </a:rPr>
                      <m:t>_</m:t>
                    </m:r>
                    <m:r>
                      <a:rPr lang="en-US" altLang="ko-KR" sz="1600" i="1">
                        <a:latin typeface="Cambria Math"/>
                      </a:rPr>
                      <m:t>𝑁</m:t>
                    </m:r>
                    <m:r>
                      <a:rPr lang="en-US" altLang="ko-KR" sz="1600" b="0" i="1" smtClean="0">
                        <a:latin typeface="Cambria Math"/>
                      </a:rPr>
                      <m:t>𝑢</m:t>
                    </m:r>
                    <m:sSub>
                      <m:sSubPr>
                        <m:ctrlPr>
                          <a:rPr lang="en-US" altLang="ko-KR" sz="1600" b="0" i="1" smtClean="0">
                            <a:latin typeface="Cambria Math"/>
                          </a:rPr>
                        </m:ctrlPr>
                      </m:sSubPr>
                      <m:e>
                        <m:r>
                          <a:rPr lang="en-US" altLang="ko-KR" sz="1600" b="0" i="1" smtClean="0">
                            <a:latin typeface="Cambria Math"/>
                          </a:rPr>
                          <m:t>𝑚</m:t>
                        </m:r>
                      </m:e>
                      <m:sub>
                        <m:r>
                          <a:rPr lang="en-US" altLang="ko-KR" sz="1600" b="0" i="1" smtClean="0">
                            <a:latin typeface="Cambria Math" panose="02040503050406030204" pitchFamily="18" charset="0"/>
                          </a:rPr>
                          <m:t>𝐴</m:t>
                        </m:r>
                      </m:sub>
                    </m:sSub>
                    <m:r>
                      <a:rPr lang="en-US" altLang="ko-KR" sz="1600" i="1">
                        <a:latin typeface="Cambria Math"/>
                      </a:rPr>
                      <m:t>⊕</m:t>
                    </m:r>
                    <m:sSub>
                      <m:sSubPr>
                        <m:ctrlPr>
                          <a:rPr lang="en-US" altLang="ko-KR" sz="1600" i="1">
                            <a:latin typeface="Cambria Math"/>
                          </a:rPr>
                        </m:ctrlPr>
                      </m:sSubPr>
                      <m:e>
                        <m:r>
                          <a:rPr lang="en-US" altLang="ko-KR" sz="1600" i="1">
                            <a:latin typeface="Cambria Math"/>
                          </a:rPr>
                          <m:t>𝑇</m:t>
                        </m:r>
                      </m:e>
                      <m:sub>
                        <m:r>
                          <a:rPr lang="en-US" altLang="ko-KR" sz="1600" i="1">
                            <a:latin typeface="Cambria Math"/>
                          </a:rPr>
                          <m:t>𝐺</m:t>
                        </m:r>
                      </m:sub>
                    </m:sSub>
                    <m:r>
                      <a:rPr lang="en-US" altLang="ko-KR" sz="1600" i="1">
                        <a:latin typeface="Cambria Math"/>
                      </a:rPr>
                      <m:t>⊕</m:t>
                    </m:r>
                    <m:sSub>
                      <m:sSubPr>
                        <m:ctrlPr>
                          <a:rPr lang="en-US" altLang="ko-KR" sz="1600" b="0" i="1" smtClean="0">
                            <a:latin typeface="Cambria Math"/>
                          </a:rPr>
                        </m:ctrlPr>
                      </m:sSubPr>
                      <m:e>
                        <m:r>
                          <a:rPr lang="en-US" altLang="ko-KR" sz="1600" b="0" i="1" smtClean="0">
                            <a:latin typeface="Cambria Math" panose="02040503050406030204" pitchFamily="18" charset="0"/>
                          </a:rPr>
                          <m:t>𝑇</m:t>
                        </m:r>
                      </m:e>
                      <m:sub>
                        <m:r>
                          <a:rPr lang="en-US" altLang="ko-KR" sz="1600" b="0" i="1" smtClean="0">
                            <a:latin typeface="Cambria Math" panose="02040503050406030204" pitchFamily="18" charset="0"/>
                          </a:rPr>
                          <m:t>𝐴</m:t>
                        </m:r>
                      </m:sub>
                    </m:sSub>
                    <m:r>
                      <a:rPr lang="en-US" altLang="ko-KR" sz="1600" b="0" i="1" smtClean="0">
                        <a:latin typeface="Cambria Math" panose="02040503050406030204" pitchFamily="18" charset="0"/>
                      </a:rPr>
                      <m:t>,</m:t>
                    </m:r>
                  </m:oMath>
                </a14:m>
                <a:r>
                  <a:rPr lang="ko-KR" altLang="en-US" sz="1600" dirty="0" smtClean="0"/>
                  <a:t> </a:t>
                </a:r>
                <a14:m>
                  <m:oMath xmlns:m="http://schemas.openxmlformats.org/officeDocument/2006/math">
                    <m:r>
                      <a:rPr lang="en-US" altLang="ko-KR" sz="1600" i="1">
                        <a:latin typeface="Cambria Math"/>
                      </a:rPr>
                      <m:t>𝑅</m:t>
                    </m:r>
                    <m:sSub>
                      <m:sSubPr>
                        <m:ctrlPr>
                          <a:rPr lang="en-US" altLang="ko-KR" sz="1600" i="1">
                            <a:latin typeface="Cambria Math"/>
                          </a:rPr>
                        </m:ctrlPr>
                      </m:sSubPr>
                      <m:e>
                        <m:r>
                          <a:rPr lang="en-US" altLang="ko-KR" sz="1600" i="1">
                            <a:latin typeface="Cambria Math"/>
                          </a:rPr>
                          <m:t>𝑁</m:t>
                        </m:r>
                      </m:e>
                      <m:sub>
                        <m:r>
                          <a:rPr lang="en-US" altLang="ko-KR" sz="1600" i="1">
                            <a:latin typeface="Cambria Math"/>
                          </a:rPr>
                          <m:t>𝑖𝑛𝑖𝑡</m:t>
                        </m:r>
                      </m:sub>
                    </m:sSub>
                    <m:r>
                      <a:rPr lang="en-US" altLang="ko-KR" sz="1600" b="0" i="1" smtClean="0">
                        <a:latin typeface="Cambria Math" panose="02040503050406030204" pitchFamily="18" charset="0"/>
                      </a:rPr>
                      <m:t>)</m:t>
                    </m:r>
                  </m:oMath>
                </a14:m>
                <a:endParaRPr lang="ko-KR" altLang="en-US" sz="1600" dirty="0"/>
              </a:p>
            </p:txBody>
          </p:sp>
        </mc:Choice>
        <mc:Fallback xmlns="">
          <p:sp>
            <p:nvSpPr>
              <p:cNvPr id="43" name="TextBox 42"/>
              <p:cNvSpPr txBox="1">
                <a:spLocks noRot="1" noChangeAspect="1" noMove="1" noResize="1" noEditPoints="1" noAdjustHandles="1" noChangeArrowheads="1" noChangeShapeType="1" noTextEdit="1"/>
              </p:cNvSpPr>
              <p:nvPr/>
            </p:nvSpPr>
            <p:spPr>
              <a:xfrm>
                <a:off x="1697969" y="2802414"/>
                <a:ext cx="4746239" cy="338554"/>
              </a:xfrm>
              <a:prstGeom prst="rect">
                <a:avLst/>
              </a:prstGeom>
              <a:blipFill rotWithShape="0">
                <a:blip r:embed="rId10"/>
                <a:stretch>
                  <a:fillRect b="-12727"/>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71245" y="2439390"/>
                <a:ext cx="3348627" cy="341538"/>
              </a:xfrm>
              <a:prstGeom prst="rect">
                <a:avLst/>
              </a:prstGeom>
              <a:solidFill>
                <a:schemeClr val="bg1"/>
              </a:solidFill>
              <a:ln>
                <a:solidFill>
                  <a:schemeClr val="accent1"/>
                </a:solidFill>
              </a:ln>
            </p:spPr>
            <p:txBody>
              <a:bodyPr wrap="square" rtlCol="0">
                <a:spAutoFit/>
              </a:bodyPr>
              <a:lstStyle/>
              <a:p>
                <a:r>
                  <a:rPr lang="en-US" altLang="ko-KR" sz="1600" b="0" dirty="0" smtClean="0"/>
                  <a:t>Generate a random number </a:t>
                </a:r>
                <a14:m>
                  <m:oMath xmlns:m="http://schemas.openxmlformats.org/officeDocument/2006/math">
                    <m:r>
                      <a:rPr lang="en-US" altLang="ko-KR" sz="1600" b="0" i="1" smtClean="0">
                        <a:latin typeface="Cambria Math"/>
                      </a:rPr>
                      <m:t> </m:t>
                    </m:r>
                    <m:r>
                      <a:rPr lang="en-US" altLang="ko-KR" sz="1600" b="0" i="1" smtClean="0">
                        <a:latin typeface="Cambria Math"/>
                      </a:rPr>
                      <m:t>𝑅</m:t>
                    </m:r>
                    <m:sSub>
                      <m:sSubPr>
                        <m:ctrlPr>
                          <a:rPr lang="en-US" altLang="ko-KR" sz="1600" b="0" i="1" smtClean="0">
                            <a:latin typeface="Cambria Math"/>
                          </a:rPr>
                        </m:ctrlPr>
                      </m:sSubPr>
                      <m:e>
                        <m:r>
                          <a:rPr lang="en-US" altLang="ko-KR" sz="1600" b="0" i="1" smtClean="0">
                            <a:latin typeface="Cambria Math"/>
                          </a:rPr>
                          <m:t>𝑁</m:t>
                        </m:r>
                      </m:e>
                      <m:sub>
                        <m:r>
                          <a:rPr lang="en-US" altLang="ko-KR" sz="1600" b="0" i="1" smtClean="0">
                            <a:latin typeface="Cambria Math"/>
                          </a:rPr>
                          <m:t>𝑖𝑛𝑖𝑡</m:t>
                        </m:r>
                      </m:sub>
                    </m:sSub>
                  </m:oMath>
                </a14:m>
                <a:endParaRPr lang="ko-KR" altLang="en-US" sz="1600" dirty="0"/>
              </a:p>
            </p:txBody>
          </p:sp>
        </mc:Choice>
        <mc:Fallback xmlns="">
          <p:sp>
            <p:nvSpPr>
              <p:cNvPr id="44" name="TextBox 43"/>
              <p:cNvSpPr txBox="1">
                <a:spLocks noRot="1" noChangeAspect="1" noMove="1" noResize="1" noEditPoints="1" noAdjustHandles="1" noChangeArrowheads="1" noChangeShapeType="1" noTextEdit="1"/>
              </p:cNvSpPr>
              <p:nvPr/>
            </p:nvSpPr>
            <p:spPr>
              <a:xfrm>
                <a:off x="71245" y="2439390"/>
                <a:ext cx="3348627" cy="341538"/>
              </a:xfrm>
              <a:prstGeom prst="rect">
                <a:avLst/>
              </a:prstGeom>
              <a:blipFill rotWithShape="0">
                <a:blip r:embed="rId11"/>
                <a:stretch>
                  <a:fillRect l="-907" t="-3448" b="-18966"/>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1968292" y="4098558"/>
                <a:ext cx="1627822"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𝐸𝑛𝑡𝑖𝑡𝑦</m:t>
                      </m:r>
                      <m:r>
                        <a:rPr lang="en-US" altLang="ko-KR" sz="1600" b="0" i="1" smtClean="0">
                          <a:latin typeface="Cambria Math"/>
                        </a:rPr>
                        <m:t> </m:t>
                      </m:r>
                      <m:r>
                        <a:rPr lang="en-US" altLang="ko-KR" sz="1600" b="0" i="1" smtClean="0">
                          <a:latin typeface="Cambria Math"/>
                        </a:rPr>
                        <m:t>𝑅𝑒𝑞𝑢𝑒𝑠𝑡</m:t>
                      </m:r>
                    </m:oMath>
                  </m:oMathPara>
                </a14:m>
                <a:endParaRPr lang="ko-KR" altLang="en-US" sz="1600" dirty="0"/>
              </a:p>
            </p:txBody>
          </p:sp>
        </mc:Choice>
        <mc:Fallback xmlns="">
          <p:sp>
            <p:nvSpPr>
              <p:cNvPr id="45" name="TextBox 44"/>
              <p:cNvSpPr txBox="1">
                <a:spLocks noRot="1" noChangeAspect="1" noMove="1" noResize="1" noEditPoints="1" noAdjustHandles="1" noChangeArrowheads="1" noChangeShapeType="1" noTextEdit="1"/>
              </p:cNvSpPr>
              <p:nvPr/>
            </p:nvSpPr>
            <p:spPr>
              <a:xfrm>
                <a:off x="1968292" y="4098558"/>
                <a:ext cx="1627822" cy="338554"/>
              </a:xfrm>
              <a:prstGeom prst="rect">
                <a:avLst/>
              </a:prstGeom>
              <a:blipFill rotWithShape="0">
                <a:blip r:embed="rId12"/>
                <a:stretch>
                  <a:fillRect b="-10714"/>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107504" y="1988840"/>
                <a:ext cx="2088231" cy="338554"/>
              </a:xfrm>
              <a:prstGeom prst="rect">
                <a:avLst/>
              </a:prstGeom>
              <a:solidFill>
                <a:schemeClr val="bg1"/>
              </a:solidFill>
              <a:ln>
                <a:solidFill>
                  <a:schemeClr val="accent1"/>
                </a:solidFill>
              </a:ln>
            </p:spPr>
            <p:txBody>
              <a:bodyPr wrap="square" rtlCol="0">
                <a:spAutoFit/>
              </a:bodyPr>
              <a:lstStyle/>
              <a:p>
                <a:r>
                  <a:rPr lang="en-US" altLang="ko-KR" sz="1600" b="0" dirty="0" smtClean="0"/>
                  <a:t> Set </a:t>
                </a:r>
                <a14:m>
                  <m:oMath xmlns:m="http://schemas.openxmlformats.org/officeDocument/2006/math">
                    <m:r>
                      <a:rPr lang="en-US" altLang="ko-KR" sz="1600" b="0" i="1" smtClean="0">
                        <a:latin typeface="Cambria Math"/>
                      </a:rPr>
                      <m:t>𝑆𝑒𝑞</m:t>
                    </m:r>
                    <m:r>
                      <a:rPr lang="en-US" altLang="ko-KR" sz="1600" b="0" i="1" smtClean="0">
                        <a:latin typeface="Cambria Math"/>
                      </a:rPr>
                      <m:t>_</m:t>
                    </m:r>
                    <m:r>
                      <a:rPr lang="en-US" altLang="ko-KR" sz="1600" b="0" i="1" smtClean="0">
                        <a:latin typeface="Cambria Math"/>
                      </a:rPr>
                      <m:t>𝑁𝑢</m:t>
                    </m:r>
                    <m:sSub>
                      <m:sSubPr>
                        <m:ctrlPr>
                          <a:rPr lang="en-US" altLang="ko-KR" sz="1600" b="0" i="1" smtClean="0">
                            <a:latin typeface="Cambria Math"/>
                          </a:rPr>
                        </m:ctrlPr>
                      </m:sSubPr>
                      <m:e>
                        <m:r>
                          <a:rPr lang="en-US" altLang="ko-KR" sz="1600" b="0" i="1" smtClean="0">
                            <a:latin typeface="Cambria Math"/>
                          </a:rPr>
                          <m:t>𝑚</m:t>
                        </m:r>
                      </m:e>
                      <m:sub>
                        <m:r>
                          <a:rPr lang="en-US" altLang="ko-KR" sz="1600" b="0" i="1" smtClean="0">
                            <a:latin typeface="Cambria Math" panose="02040503050406030204" pitchFamily="18" charset="0"/>
                          </a:rPr>
                          <m:t>𝐴</m:t>
                        </m:r>
                      </m:sub>
                    </m:sSub>
                    <m:r>
                      <a:rPr lang="en-US" altLang="ko-KR" sz="1600" b="0" i="1" smtClean="0">
                        <a:latin typeface="Cambria Math"/>
                      </a:rPr>
                      <m:t>= 0</m:t>
                    </m:r>
                  </m:oMath>
                </a14:m>
                <a:endParaRPr lang="ko-KR" altLang="en-US" sz="1600" dirty="0"/>
              </a:p>
            </p:txBody>
          </p:sp>
        </mc:Choice>
        <mc:Fallback xmlns="">
          <p:sp>
            <p:nvSpPr>
              <p:cNvPr id="47" name="TextBox 46"/>
              <p:cNvSpPr txBox="1">
                <a:spLocks noRot="1" noChangeAspect="1" noMove="1" noResize="1" noEditPoints="1" noAdjustHandles="1" noChangeArrowheads="1" noChangeShapeType="1" noTextEdit="1"/>
              </p:cNvSpPr>
              <p:nvPr/>
            </p:nvSpPr>
            <p:spPr>
              <a:xfrm>
                <a:off x="107504" y="1988840"/>
                <a:ext cx="2088231" cy="338554"/>
              </a:xfrm>
              <a:prstGeom prst="rect">
                <a:avLst/>
              </a:prstGeom>
              <a:blipFill rotWithShape="0">
                <a:blip r:embed="rId13"/>
                <a:stretch>
                  <a:fillRect t="-3448" b="-18966"/>
                </a:stretch>
              </a:blipFill>
              <a:ln>
                <a:solidFill>
                  <a:schemeClr val="accent1"/>
                </a:solidFill>
              </a:ln>
            </p:spPr>
            <p:txBody>
              <a:bodyPr/>
              <a:lstStyle/>
              <a:p>
                <a:r>
                  <a:rPr lang="ko-KR" altLang="en-US">
                    <a:noFill/>
                  </a:rPr>
                  <a:t> </a:t>
                </a:r>
              </a:p>
            </p:txBody>
          </p:sp>
        </mc:Fallback>
      </mc:AlternateContent>
      <p:cxnSp>
        <p:nvCxnSpPr>
          <p:cNvPr id="48" name="직선 화살표 연결선 47"/>
          <p:cNvCxnSpPr/>
          <p:nvPr/>
        </p:nvCxnSpPr>
        <p:spPr>
          <a:xfrm flipV="1">
            <a:off x="1014948" y="1845330"/>
            <a:ext cx="5723861" cy="30272"/>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cxnSp>
        <p:nvCxnSpPr>
          <p:cNvPr id="49" name="직선 화살표 연결선 48"/>
          <p:cNvCxnSpPr/>
          <p:nvPr/>
        </p:nvCxnSpPr>
        <p:spPr>
          <a:xfrm>
            <a:off x="4258519" y="5019968"/>
            <a:ext cx="3187935"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cxnSp>
        <p:nvCxnSpPr>
          <p:cNvPr id="50" name="직선 화살표 연결선 49"/>
          <p:cNvCxnSpPr/>
          <p:nvPr/>
        </p:nvCxnSpPr>
        <p:spPr>
          <a:xfrm>
            <a:off x="971600" y="5013176"/>
            <a:ext cx="3284438" cy="0"/>
          </a:xfrm>
          <a:prstGeom prst="straightConnector1">
            <a:avLst/>
          </a:prstGeom>
          <a:ln>
            <a:headEnd type="arrow"/>
            <a:tailEnd type="oval"/>
          </a:ln>
        </p:spPr>
        <p:style>
          <a:lnRef idx="1">
            <a:schemeClr val="accent1"/>
          </a:lnRef>
          <a:fillRef idx="0">
            <a:schemeClr val="accent1"/>
          </a:fillRef>
          <a:effectRef idx="0">
            <a:schemeClr val="accent1"/>
          </a:effectRef>
          <a:fontRef idx="minor">
            <a:schemeClr val="tx1"/>
          </a:fontRef>
        </p:style>
      </p:cxnSp>
      <p:cxnSp>
        <p:nvCxnSpPr>
          <p:cNvPr id="51" name="직선 화살표 연결선 50"/>
          <p:cNvCxnSpPr/>
          <p:nvPr/>
        </p:nvCxnSpPr>
        <p:spPr>
          <a:xfrm>
            <a:off x="971600" y="4437112"/>
            <a:ext cx="3284438"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cxnSp>
        <p:nvCxnSpPr>
          <p:cNvPr id="52" name="직선 화살표 연결선 51"/>
          <p:cNvCxnSpPr/>
          <p:nvPr/>
        </p:nvCxnSpPr>
        <p:spPr>
          <a:xfrm>
            <a:off x="997063" y="3140968"/>
            <a:ext cx="5741746" cy="13461"/>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pic>
        <p:nvPicPr>
          <p:cNvPr id="53" name="Picture 3" descr="E:\my doc\Telematics\合作交流\2012\2012-1024青岛物流\MC900441332.PNG"/>
          <p:cNvPicPr>
            <a:picLocks noChangeAspect="1" noChangeArrowheads="1"/>
          </p:cNvPicPr>
          <p:nvPr/>
        </p:nvPicPr>
        <p:blipFill>
          <a:blip r:embed="rId2" cstate="print"/>
          <a:srcRect/>
          <a:stretch>
            <a:fillRect/>
          </a:stretch>
        </p:blipFill>
        <p:spPr bwMode="auto">
          <a:xfrm>
            <a:off x="3953171" y="698111"/>
            <a:ext cx="587796" cy="576080"/>
          </a:xfrm>
          <a:prstGeom prst="rect">
            <a:avLst/>
          </a:prstGeom>
          <a:noFill/>
        </p:spPr>
      </p:pic>
      <p:pic>
        <p:nvPicPr>
          <p:cNvPr id="5" name="그림 4"/>
          <p:cNvPicPr>
            <a:picLocks noChangeAspect="1"/>
          </p:cNvPicPr>
          <p:nvPr/>
        </p:nvPicPr>
        <p:blipFill>
          <a:blip r:embed="rId14"/>
          <a:stretch>
            <a:fillRect/>
          </a:stretch>
        </p:blipFill>
        <p:spPr>
          <a:xfrm>
            <a:off x="6300192" y="717978"/>
            <a:ext cx="831968" cy="536345"/>
          </a:xfrm>
          <a:prstGeom prst="rect">
            <a:avLst/>
          </a:prstGeom>
        </p:spPr>
      </p:pic>
      <mc:AlternateContent xmlns:mc="http://schemas.openxmlformats.org/markup-compatibility/2006" xmlns:a14="http://schemas.microsoft.com/office/drawing/2010/main">
        <mc:Choice Requires="a14">
          <p:sp>
            <p:nvSpPr>
              <p:cNvPr id="54" name="TextBox 53"/>
              <p:cNvSpPr txBox="1"/>
              <p:nvPr/>
            </p:nvSpPr>
            <p:spPr>
              <a:xfrm>
                <a:off x="4332950" y="3926416"/>
                <a:ext cx="4748237" cy="576440"/>
              </a:xfrm>
              <a:prstGeom prst="rect">
                <a:avLst/>
              </a:prstGeom>
              <a:solidFill>
                <a:schemeClr val="bg1"/>
              </a:solidFill>
              <a:ln>
                <a:solidFill>
                  <a:schemeClr val="accent1"/>
                </a:solidFill>
              </a:ln>
            </p:spPr>
            <p:txBody>
              <a:bodyPr wrap="square" rtlCol="0">
                <a:spAutoFit/>
              </a:bodyPr>
              <a:lstStyle/>
              <a:p>
                <a14:m>
                  <m:oMath xmlns:m="http://schemas.openxmlformats.org/officeDocument/2006/math">
                    <m:r>
                      <a:rPr lang="en-US" altLang="ko-KR" sz="1500" i="1" smtClean="0">
                        <a:latin typeface="Cambria Math" panose="02040503050406030204" pitchFamily="18" charset="0"/>
                      </a:rPr>
                      <m:t>𝑀𝐼𝐶</m:t>
                    </m:r>
                    <m:r>
                      <a:rPr lang="en-US" altLang="ko-KR" sz="1500" i="1" smtClean="0">
                        <a:latin typeface="Cambria Math" panose="02040503050406030204" pitchFamily="18" charset="0"/>
                      </a:rPr>
                      <m:t>(</m:t>
                    </m:r>
                    <m:r>
                      <a:rPr lang="en-US" altLang="ko-KR" sz="1500" i="1" smtClean="0">
                        <a:latin typeface="Cambria Math" panose="02040503050406030204" pitchFamily="18" charset="0"/>
                      </a:rPr>
                      <m:t>𝑃𝐼𝑁</m:t>
                    </m:r>
                    <m:r>
                      <a:rPr lang="en-US" altLang="ko-KR" sz="1500" i="1">
                        <a:latin typeface="Cambria Math"/>
                      </a:rPr>
                      <m:t>⊕</m:t>
                    </m:r>
                    <m:r>
                      <a:rPr lang="en-US" altLang="ko-KR" sz="1500" i="1">
                        <a:latin typeface="Cambria Math"/>
                      </a:rPr>
                      <m:t>𝑆𝑒𝑞</m:t>
                    </m:r>
                    <m:r>
                      <a:rPr lang="en-US" altLang="ko-KR" sz="1500" i="1">
                        <a:latin typeface="Cambria Math"/>
                      </a:rPr>
                      <m:t>_</m:t>
                    </m:r>
                    <m:r>
                      <a:rPr lang="en-US" altLang="ko-KR" sz="1500" i="1">
                        <a:latin typeface="Cambria Math"/>
                      </a:rPr>
                      <m:t>𝑁𝑢</m:t>
                    </m:r>
                    <m:sSub>
                      <m:sSubPr>
                        <m:ctrlPr>
                          <a:rPr lang="en-US" altLang="ko-KR" sz="1500" b="0" i="1" smtClean="0">
                            <a:latin typeface="Cambria Math"/>
                          </a:rPr>
                        </m:ctrlPr>
                      </m:sSubPr>
                      <m:e>
                        <m:r>
                          <a:rPr lang="en-US" altLang="ko-KR" sz="1500" b="0" i="1" smtClean="0">
                            <a:latin typeface="Cambria Math" panose="02040503050406030204" pitchFamily="18" charset="0"/>
                          </a:rPr>
                          <m:t>𝑚</m:t>
                        </m:r>
                      </m:e>
                      <m:sub>
                        <m:r>
                          <a:rPr lang="en-US" altLang="ko-KR" sz="1500" b="0" i="1" smtClean="0">
                            <a:latin typeface="Cambria Math" panose="02040503050406030204" pitchFamily="18" charset="0"/>
                          </a:rPr>
                          <m:t>𝐴</m:t>
                        </m:r>
                      </m:sub>
                    </m:sSub>
                    <m:r>
                      <a:rPr lang="en-US" altLang="ko-KR" sz="1500" i="1">
                        <a:latin typeface="Cambria Math"/>
                      </a:rPr>
                      <m:t>⊕</m:t>
                    </m:r>
                    <m:sSub>
                      <m:sSubPr>
                        <m:ctrlPr>
                          <a:rPr lang="en-US" altLang="ko-KR" sz="1500" i="1">
                            <a:latin typeface="Cambria Math"/>
                          </a:rPr>
                        </m:ctrlPr>
                      </m:sSubPr>
                      <m:e>
                        <m:r>
                          <a:rPr lang="en-US" altLang="ko-KR" sz="1500" i="1">
                            <a:latin typeface="Cambria Math"/>
                          </a:rPr>
                          <m:t>𝑇</m:t>
                        </m:r>
                      </m:e>
                      <m:sub>
                        <m:r>
                          <a:rPr lang="en-US" altLang="ko-KR" sz="1500" b="0" i="1" smtClean="0">
                            <a:latin typeface="Cambria Math" panose="02040503050406030204" pitchFamily="18" charset="0"/>
                          </a:rPr>
                          <m:t>𝐺</m:t>
                        </m:r>
                      </m:sub>
                    </m:sSub>
                    <m:r>
                      <a:rPr lang="en-US" altLang="ko-KR" sz="1500" i="1">
                        <a:latin typeface="Cambria Math"/>
                      </a:rPr>
                      <m:t>⊕</m:t>
                    </m:r>
                    <m:sSub>
                      <m:sSubPr>
                        <m:ctrlPr>
                          <a:rPr lang="en-US" altLang="ko-KR" sz="1500" i="1">
                            <a:latin typeface="Cambria Math"/>
                          </a:rPr>
                        </m:ctrlPr>
                      </m:sSubPr>
                      <m:e>
                        <m:r>
                          <a:rPr lang="en-US" altLang="ko-KR" sz="1500" i="1">
                            <a:latin typeface="Cambria Math" panose="02040503050406030204" pitchFamily="18" charset="0"/>
                          </a:rPr>
                          <m:t>𝑇</m:t>
                        </m:r>
                      </m:e>
                      <m:sub>
                        <m:r>
                          <a:rPr lang="en-US" altLang="ko-KR" sz="1500" i="1">
                            <a:latin typeface="Cambria Math" panose="02040503050406030204" pitchFamily="18" charset="0"/>
                          </a:rPr>
                          <m:t>𝐴</m:t>
                        </m:r>
                      </m:sub>
                    </m:sSub>
                    <m:r>
                      <a:rPr lang="en-US" altLang="ko-KR" sz="1500" i="1">
                        <a:latin typeface="Cambria Math" panose="02040503050406030204" pitchFamily="18" charset="0"/>
                      </a:rPr>
                      <m:t>,</m:t>
                    </m:r>
                  </m:oMath>
                </a14:m>
                <a:r>
                  <a:rPr lang="ko-KR" altLang="en-US" sz="1500" dirty="0"/>
                  <a:t> </a:t>
                </a:r>
                <a14:m>
                  <m:oMath xmlns:m="http://schemas.openxmlformats.org/officeDocument/2006/math">
                    <m:r>
                      <a:rPr lang="en-US" altLang="ko-KR" sz="1500" i="1">
                        <a:latin typeface="Cambria Math"/>
                      </a:rPr>
                      <m:t>𝑅</m:t>
                    </m:r>
                    <m:sSub>
                      <m:sSubPr>
                        <m:ctrlPr>
                          <a:rPr lang="en-US" altLang="ko-KR" sz="1500" b="0" i="1" smtClean="0">
                            <a:latin typeface="Cambria Math"/>
                          </a:rPr>
                        </m:ctrlPr>
                      </m:sSubPr>
                      <m:e>
                        <m:sSub>
                          <m:sSubPr>
                            <m:ctrlPr>
                              <a:rPr lang="en-US" altLang="ko-KR" sz="1500" i="1">
                                <a:latin typeface="Cambria Math"/>
                              </a:rPr>
                            </m:ctrlPr>
                          </m:sSubPr>
                          <m:e>
                            <m:r>
                              <a:rPr lang="en-US" altLang="ko-KR" sz="1500" i="1">
                                <a:latin typeface="Cambria Math"/>
                              </a:rPr>
                              <m:t>𝑁</m:t>
                            </m:r>
                          </m:e>
                          <m:sub>
                            <m:r>
                              <a:rPr lang="en-US" altLang="ko-KR" sz="1500" i="1">
                                <a:latin typeface="Cambria Math"/>
                              </a:rPr>
                              <m:t>𝑖𝑛𝑖𝑡</m:t>
                            </m:r>
                          </m:sub>
                        </m:sSub>
                      </m:e>
                      <m:sub>
                        <m:r>
                          <a:rPr lang="en-US" altLang="ko-KR" sz="1500" b="0" i="1" smtClean="0">
                            <a:latin typeface="Cambria Math" panose="02040503050406030204" pitchFamily="18" charset="0"/>
                          </a:rPr>
                          <m:t>𝐴</m:t>
                        </m:r>
                      </m:sub>
                    </m:sSub>
                    <m:r>
                      <a:rPr lang="en-US" altLang="ko-KR" sz="1500" i="1">
                        <a:latin typeface="Cambria Math" panose="02040503050406030204" pitchFamily="18" charset="0"/>
                      </a:rPr>
                      <m:t>)</m:t>
                    </m:r>
                  </m:oMath>
                </a14:m>
                <a:endParaRPr lang="en-US" altLang="ko-KR" sz="1500" dirty="0" smtClean="0"/>
              </a:p>
              <a:p>
                <a:r>
                  <a:rPr lang="en-US" altLang="ko-KR" sz="1500" dirty="0"/>
                  <a:t> </a:t>
                </a:r>
                <a:r>
                  <a:rPr lang="en-US" altLang="ko-KR" sz="1500" dirty="0" smtClean="0"/>
                  <a:t>          </a:t>
                </a:r>
                <a14:m>
                  <m:oMath xmlns:m="http://schemas.openxmlformats.org/officeDocument/2006/math">
                    <m:r>
                      <a:rPr lang="en-US" altLang="ko-KR" sz="1500" i="1">
                        <a:latin typeface="Cambria Math" panose="02040503050406030204" pitchFamily="18" charset="0"/>
                      </a:rPr>
                      <m:t>=</m:t>
                    </m:r>
                    <m:r>
                      <a:rPr lang="en-US" altLang="ko-KR" sz="1500" b="0" i="1" smtClean="0">
                        <a:latin typeface="Cambria Math" panose="02040503050406030204" pitchFamily="18" charset="0"/>
                      </a:rPr>
                      <m:t> </m:t>
                    </m:r>
                    <m:r>
                      <a:rPr lang="en-US" altLang="ko-KR" sz="1500" i="1">
                        <a:latin typeface="Cambria Math" panose="02040503050406030204" pitchFamily="18" charset="0"/>
                      </a:rPr>
                      <m:t>𝑀𝐼𝐶</m:t>
                    </m:r>
                    <m:r>
                      <a:rPr lang="en-US" altLang="ko-KR" sz="1500" i="1">
                        <a:latin typeface="Cambria Math" panose="02040503050406030204" pitchFamily="18" charset="0"/>
                      </a:rPr>
                      <m:t>(</m:t>
                    </m:r>
                    <m:r>
                      <a:rPr lang="en-US" altLang="ko-KR" sz="1500" i="1">
                        <a:latin typeface="Cambria Math" panose="02040503050406030204" pitchFamily="18" charset="0"/>
                      </a:rPr>
                      <m:t>𝑃𝐼𝑁</m:t>
                    </m:r>
                    <m:r>
                      <a:rPr lang="en-US" altLang="ko-KR" sz="1500" i="1">
                        <a:latin typeface="Cambria Math"/>
                      </a:rPr>
                      <m:t>⊕</m:t>
                    </m:r>
                    <m:r>
                      <a:rPr lang="en-US" altLang="ko-KR" sz="1500" i="1">
                        <a:latin typeface="Cambria Math"/>
                      </a:rPr>
                      <m:t>𝑆𝑒𝑞</m:t>
                    </m:r>
                    <m:r>
                      <a:rPr lang="en-US" altLang="ko-KR" sz="1500" i="1">
                        <a:latin typeface="Cambria Math"/>
                      </a:rPr>
                      <m:t>_</m:t>
                    </m:r>
                    <m:r>
                      <a:rPr lang="en-US" altLang="ko-KR" sz="1500" i="1">
                        <a:latin typeface="Cambria Math"/>
                      </a:rPr>
                      <m:t>𝑁𝑢</m:t>
                    </m:r>
                    <m:sSub>
                      <m:sSubPr>
                        <m:ctrlPr>
                          <a:rPr lang="en-US" altLang="ko-KR" sz="1500" b="0" i="1" smtClean="0">
                            <a:latin typeface="Cambria Math"/>
                          </a:rPr>
                        </m:ctrlPr>
                      </m:sSubPr>
                      <m:e>
                        <m:r>
                          <a:rPr lang="en-US" altLang="ko-KR" sz="1500" i="1">
                            <a:latin typeface="Cambria Math"/>
                          </a:rPr>
                          <m:t>𝑚</m:t>
                        </m:r>
                      </m:e>
                      <m:sub>
                        <m:r>
                          <a:rPr lang="en-US" altLang="ko-KR" sz="1500" b="0" i="1" smtClean="0">
                            <a:latin typeface="Cambria Math" panose="02040503050406030204" pitchFamily="18" charset="0"/>
                          </a:rPr>
                          <m:t>𝐺</m:t>
                        </m:r>
                      </m:sub>
                    </m:sSub>
                    <m:r>
                      <a:rPr lang="en-US" altLang="ko-KR" sz="1500" i="1">
                        <a:latin typeface="Cambria Math"/>
                      </a:rPr>
                      <m:t>⊕</m:t>
                    </m:r>
                    <m:sSub>
                      <m:sSubPr>
                        <m:ctrlPr>
                          <a:rPr lang="en-US" altLang="ko-KR" sz="1500" i="1">
                            <a:latin typeface="Cambria Math"/>
                          </a:rPr>
                        </m:ctrlPr>
                      </m:sSubPr>
                      <m:e>
                        <m:r>
                          <a:rPr lang="en-US" altLang="ko-KR" sz="1500" i="1">
                            <a:latin typeface="Cambria Math"/>
                          </a:rPr>
                          <m:t>𝑇</m:t>
                        </m:r>
                      </m:e>
                      <m:sub>
                        <m:r>
                          <a:rPr lang="en-US" altLang="ko-KR" sz="1500" b="0" i="1" smtClean="0">
                            <a:latin typeface="Cambria Math" panose="02040503050406030204" pitchFamily="18" charset="0"/>
                          </a:rPr>
                          <m:t>𝐺</m:t>
                        </m:r>
                      </m:sub>
                    </m:sSub>
                    <m:r>
                      <a:rPr lang="en-US" altLang="ko-KR" sz="1500" i="1">
                        <a:latin typeface="Cambria Math"/>
                      </a:rPr>
                      <m:t>⊕</m:t>
                    </m:r>
                    <m:sSub>
                      <m:sSubPr>
                        <m:ctrlPr>
                          <a:rPr lang="en-US" altLang="ko-KR" sz="1500" i="1">
                            <a:latin typeface="Cambria Math"/>
                          </a:rPr>
                        </m:ctrlPr>
                      </m:sSubPr>
                      <m:e>
                        <m:r>
                          <a:rPr lang="en-US" altLang="ko-KR" sz="1500" i="1">
                            <a:latin typeface="Cambria Math" panose="02040503050406030204" pitchFamily="18" charset="0"/>
                          </a:rPr>
                          <m:t>𝑇</m:t>
                        </m:r>
                      </m:e>
                      <m:sub>
                        <m:r>
                          <a:rPr lang="en-US" altLang="ko-KR" sz="1500" i="1">
                            <a:latin typeface="Cambria Math" panose="02040503050406030204" pitchFamily="18" charset="0"/>
                          </a:rPr>
                          <m:t>𝐴</m:t>
                        </m:r>
                      </m:sub>
                    </m:sSub>
                    <m:r>
                      <a:rPr lang="en-US" altLang="ko-KR" sz="1500" i="1">
                        <a:latin typeface="Cambria Math" panose="02040503050406030204" pitchFamily="18" charset="0"/>
                      </a:rPr>
                      <m:t>,</m:t>
                    </m:r>
                  </m:oMath>
                </a14:m>
                <a:r>
                  <a:rPr lang="ko-KR" altLang="en-US" sz="1500" dirty="0"/>
                  <a:t> </a:t>
                </a:r>
                <a14:m>
                  <m:oMath xmlns:m="http://schemas.openxmlformats.org/officeDocument/2006/math">
                    <m:r>
                      <a:rPr lang="en-US" altLang="ko-KR" sz="1500" i="1">
                        <a:latin typeface="Cambria Math"/>
                      </a:rPr>
                      <m:t>𝑅</m:t>
                    </m:r>
                    <m:sSub>
                      <m:sSubPr>
                        <m:ctrlPr>
                          <a:rPr lang="en-US" altLang="ko-KR" sz="1500" b="0" i="1" smtClean="0">
                            <a:latin typeface="Cambria Math"/>
                          </a:rPr>
                        </m:ctrlPr>
                      </m:sSubPr>
                      <m:e>
                        <m:r>
                          <a:rPr lang="en-US" altLang="ko-KR" sz="1500" b="0" i="1" smtClean="0">
                            <a:latin typeface="Cambria Math" panose="02040503050406030204" pitchFamily="18" charset="0"/>
                          </a:rPr>
                          <m:t>𝑁</m:t>
                        </m:r>
                      </m:e>
                      <m:sub>
                        <m:r>
                          <a:rPr lang="en-US" altLang="ko-KR" sz="1500" b="0" i="1" smtClean="0">
                            <a:latin typeface="Cambria Math" panose="02040503050406030204" pitchFamily="18" charset="0"/>
                          </a:rPr>
                          <m:t>𝑖𝑛𝑖𝑡</m:t>
                        </m:r>
                      </m:sub>
                    </m:sSub>
                    <m:r>
                      <a:rPr lang="en-US" altLang="ko-KR" sz="1500" i="1">
                        <a:latin typeface="Cambria Math" panose="02040503050406030204" pitchFamily="18" charset="0"/>
                      </a:rPr>
                      <m:t>)</m:t>
                    </m:r>
                  </m:oMath>
                </a14:m>
                <a:endParaRPr lang="ko-KR" altLang="en-US" sz="1500" dirty="0"/>
              </a:p>
            </p:txBody>
          </p:sp>
        </mc:Choice>
        <mc:Fallback xmlns="">
          <p:sp>
            <p:nvSpPr>
              <p:cNvPr id="54" name="TextBox 53"/>
              <p:cNvSpPr txBox="1">
                <a:spLocks noRot="1" noChangeAspect="1" noMove="1" noResize="1" noEditPoints="1" noAdjustHandles="1" noChangeArrowheads="1" noChangeShapeType="1" noTextEdit="1"/>
              </p:cNvSpPr>
              <p:nvPr/>
            </p:nvSpPr>
            <p:spPr>
              <a:xfrm>
                <a:off x="4332950" y="3926416"/>
                <a:ext cx="4748237" cy="576440"/>
              </a:xfrm>
              <a:prstGeom prst="rect">
                <a:avLst/>
              </a:prstGeom>
              <a:blipFill rotWithShape="0">
                <a:blip r:embed="rId15"/>
                <a:stretch>
                  <a:fillRect b="-6186"/>
                </a:stretch>
              </a:blipFill>
              <a:ln>
                <a:solidFill>
                  <a:schemeClr val="accent1"/>
                </a:solidFill>
              </a:ln>
            </p:spPr>
            <p:txBody>
              <a:bodyPr/>
              <a:lstStyle/>
              <a:p>
                <a:r>
                  <a:rPr lang="ko-KR" altLang="en-US">
                    <a:noFill/>
                  </a:rPr>
                  <a:t> </a:t>
                </a:r>
              </a:p>
            </p:txBody>
          </p:sp>
        </mc:Fallback>
      </mc:AlternateContent>
      <p:pic>
        <p:nvPicPr>
          <p:cNvPr id="55" name="그림 54"/>
          <p:cNvPicPr>
            <a:picLocks noChangeAspect="1"/>
          </p:cNvPicPr>
          <p:nvPr/>
        </p:nvPicPr>
        <p:blipFill>
          <a:blip r:embed="rId16"/>
          <a:stretch>
            <a:fillRect/>
          </a:stretch>
        </p:blipFill>
        <p:spPr>
          <a:xfrm>
            <a:off x="5012642" y="4172537"/>
            <a:ext cx="106448" cy="144016"/>
          </a:xfrm>
          <a:prstGeom prst="rect">
            <a:avLst/>
          </a:prstGeom>
        </p:spPr>
      </p:pic>
      <p:cxnSp>
        <p:nvCxnSpPr>
          <p:cNvPr id="57" name="직선 연결선 56"/>
          <p:cNvCxnSpPr/>
          <p:nvPr/>
        </p:nvCxnSpPr>
        <p:spPr>
          <a:xfrm>
            <a:off x="6732240" y="3284984"/>
            <a:ext cx="696000" cy="0"/>
          </a:xfrm>
          <a:prstGeom prst="line">
            <a:avLst/>
          </a:prstGeom>
          <a:ln cap="rnd">
            <a:headEnd type="oval"/>
          </a:ln>
        </p:spPr>
        <p:style>
          <a:lnRef idx="1">
            <a:schemeClr val="accent1"/>
          </a:lnRef>
          <a:fillRef idx="0">
            <a:schemeClr val="accent1"/>
          </a:fillRef>
          <a:effectRef idx="0">
            <a:schemeClr val="accent1"/>
          </a:effectRef>
          <a:fontRef idx="minor">
            <a:schemeClr val="tx1"/>
          </a:fontRef>
        </p:style>
      </p:cxnSp>
      <p:pic>
        <p:nvPicPr>
          <p:cNvPr id="58" name="Picture 3" descr="E:\my doc\Telematics\合作交流\2012\2012-1024青岛物流\MC900441332.PNG"/>
          <p:cNvPicPr>
            <a:picLocks noChangeAspect="1" noChangeArrowheads="1"/>
          </p:cNvPicPr>
          <p:nvPr/>
        </p:nvPicPr>
        <p:blipFill>
          <a:blip r:embed="rId2" cstate="print"/>
          <a:srcRect/>
          <a:stretch>
            <a:fillRect/>
          </a:stretch>
        </p:blipFill>
        <p:spPr bwMode="auto">
          <a:xfrm>
            <a:off x="7152556" y="2903415"/>
            <a:ext cx="587796" cy="576080"/>
          </a:xfrm>
          <a:prstGeom prst="rect">
            <a:avLst/>
          </a:prstGeom>
          <a:noFill/>
        </p:spPr>
      </p:pic>
      <p:sp>
        <p:nvSpPr>
          <p:cNvPr id="59" name="TextBox 58"/>
          <p:cNvSpPr txBox="1"/>
          <p:nvPr/>
        </p:nvSpPr>
        <p:spPr>
          <a:xfrm>
            <a:off x="7559774" y="2984295"/>
            <a:ext cx="293341" cy="369332"/>
          </a:xfrm>
          <a:prstGeom prst="rect">
            <a:avLst/>
          </a:prstGeom>
          <a:noFill/>
        </p:spPr>
        <p:txBody>
          <a:bodyPr wrap="square" rtlCol="0">
            <a:spAutoFit/>
          </a:bodyPr>
          <a:lstStyle/>
          <a:p>
            <a:r>
              <a:rPr lang="en-US" altLang="ko-KR" dirty="0" smtClean="0"/>
              <a:t>B</a:t>
            </a:r>
            <a:endParaRPr lang="ko-KR" altLang="en-US" dirty="0"/>
          </a:p>
        </p:txBody>
      </p:sp>
      <p:sp>
        <p:nvSpPr>
          <p:cNvPr id="60" name="TextBox 59"/>
          <p:cNvSpPr txBox="1"/>
          <p:nvPr/>
        </p:nvSpPr>
        <p:spPr>
          <a:xfrm>
            <a:off x="6876256" y="2545159"/>
            <a:ext cx="1386918" cy="307777"/>
          </a:xfrm>
          <a:prstGeom prst="rect">
            <a:avLst/>
          </a:prstGeom>
          <a:noFill/>
        </p:spPr>
        <p:txBody>
          <a:bodyPr wrap="none" rtlCol="0">
            <a:spAutoFit/>
          </a:bodyPr>
          <a:lstStyle/>
          <a:p>
            <a:r>
              <a:rPr lang="en-US" altLang="ko-KR" sz="1400" dirty="0" smtClean="0">
                <a:solidFill>
                  <a:srgbClr val="00B050"/>
                </a:solidFill>
              </a:rPr>
              <a:t>Group member</a:t>
            </a:r>
            <a:endParaRPr lang="ko-KR" altLang="en-US" sz="1400" dirty="0">
              <a:solidFill>
                <a:srgbClr val="00B050"/>
              </a:solidFill>
            </a:endParaRPr>
          </a:p>
        </p:txBody>
      </p:sp>
      <mc:AlternateContent xmlns:mc="http://schemas.openxmlformats.org/markup-compatibility/2006" xmlns:a14="http://schemas.microsoft.com/office/drawing/2010/main">
        <mc:Choice Requires="a14">
          <p:sp>
            <p:nvSpPr>
              <p:cNvPr id="68" name="TextBox 67"/>
              <p:cNvSpPr txBox="1"/>
              <p:nvPr/>
            </p:nvSpPr>
            <p:spPr>
              <a:xfrm>
                <a:off x="104896" y="5154123"/>
                <a:ext cx="2279165" cy="579133"/>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𝑃𝑅𝐹</m:t>
                      </m:r>
                      <m:d>
                        <m:dPr>
                          <m:ctrlPr>
                            <a:rPr lang="en-US" altLang="ko-KR" sz="1600" b="0" i="1" smtClean="0">
                              <a:latin typeface="Cambria Math"/>
                            </a:rPr>
                          </m:ctrlPr>
                        </m:dPr>
                        <m:e>
                          <m:r>
                            <a:rPr lang="en-US" altLang="ko-KR" sz="1600" b="0" i="1" smtClean="0">
                              <a:latin typeface="Cambria Math"/>
                            </a:rPr>
                            <m:t>𝑅</m:t>
                          </m:r>
                          <m:sSub>
                            <m:sSubPr>
                              <m:ctrlPr>
                                <a:rPr lang="en-US" altLang="ko-KR" sz="1600" b="0" i="1" smtClean="0">
                                  <a:latin typeface="Cambria Math"/>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 </m:t>
                          </m:r>
                          <m:r>
                            <a:rPr lang="en-US" altLang="ko-KR" sz="1600" b="0" i="1" smtClean="0">
                              <a:latin typeface="Cambria Math"/>
                            </a:rPr>
                            <m:t>𝑃𝐼𝑁</m:t>
                          </m:r>
                          <m:r>
                            <a:rPr lang="en-US" altLang="ko-KR" sz="1600" b="0" i="1" smtClean="0">
                              <a:latin typeface="Cambria Math"/>
                            </a:rPr>
                            <m:t> , </m:t>
                          </m:r>
                          <m:r>
                            <a:rPr lang="en-US" altLang="ko-KR" sz="1600" b="0" i="1" smtClean="0">
                              <a:latin typeface="Cambria Math" panose="02040503050406030204" pitchFamily="18" charset="0"/>
                            </a:rPr>
                            <m:t>𝑇</m:t>
                          </m:r>
                          <m:sSub>
                            <m:sSubPr>
                              <m:ctrlPr>
                                <a:rPr lang="en-US" altLang="ko-KR" sz="1600" b="0" i="1" smtClean="0">
                                  <a:latin typeface="Cambria Math"/>
                                </a:rPr>
                              </m:ctrlPr>
                            </m:sSubPr>
                            <m:e>
                              <m:r>
                                <a:rPr lang="en-US" altLang="ko-KR" sz="1600" b="0" i="1" smtClean="0">
                                  <a:latin typeface="Cambria Math" panose="02040503050406030204" pitchFamily="18" charset="0"/>
                                </a:rPr>
                                <m:t>𝐾</m:t>
                              </m:r>
                            </m:e>
                            <m:sub>
                              <m:r>
                                <a:rPr lang="en-US" altLang="ko-KR" sz="1600" b="0" i="1" smtClean="0">
                                  <a:latin typeface="Cambria Math" panose="02040503050406030204" pitchFamily="18" charset="0"/>
                                </a:rPr>
                                <m:t>𝐴𝐵</m:t>
                              </m:r>
                            </m:sub>
                          </m:sSub>
                        </m:e>
                      </m:d>
                      <m:r>
                        <a:rPr lang="en-US" altLang="ko-KR" sz="1600" b="0" i="1" smtClean="0">
                          <a:latin typeface="Cambria Math"/>
                        </a:rPr>
                        <m:t>→</m:t>
                      </m:r>
                      <m:sSub>
                        <m:sSubPr>
                          <m:ctrlPr>
                            <a:rPr lang="en-US" altLang="ko-KR" sz="1600" i="1">
                              <a:latin typeface="Cambria Math"/>
                            </a:rPr>
                          </m:ctrlPr>
                        </m:sSubPr>
                        <m:e>
                          <m:r>
                            <a:rPr lang="en-US" altLang="ko-KR" sz="1600" i="1">
                              <a:latin typeface="Cambria Math"/>
                            </a:rPr>
                            <m:t>𝐴𝑈𝑇𝐻</m:t>
                          </m:r>
                          <m:r>
                            <a:rPr lang="en-US" altLang="ko-KR" sz="1600" i="1">
                              <a:latin typeface="Cambria Math"/>
                            </a:rPr>
                            <m:t>_</m:t>
                          </m:r>
                          <m:r>
                            <a:rPr lang="en-US" altLang="ko-KR" sz="1600" i="1">
                              <a:latin typeface="Cambria Math"/>
                            </a:rPr>
                            <m:t>𝐾𝐸𝑌</m:t>
                          </m:r>
                        </m:e>
                        <m:sub>
                          <m:r>
                            <a:rPr lang="en-US" altLang="ko-KR" sz="1600" i="1">
                              <a:latin typeface="Cambria Math"/>
                            </a:rPr>
                            <m:t>𝐴</m:t>
                          </m:r>
                          <m:r>
                            <a:rPr lang="en-US" altLang="ko-KR" sz="1600" b="0" i="1" smtClean="0">
                              <a:latin typeface="Cambria Math" panose="02040503050406030204" pitchFamily="18" charset="0"/>
                            </a:rPr>
                            <m:t>𝐵</m:t>
                          </m:r>
                        </m:sub>
                      </m:sSub>
                    </m:oMath>
                  </m:oMathPara>
                </a14:m>
                <a:endParaRPr lang="ko-KR" altLang="en-US" sz="1600" dirty="0"/>
              </a:p>
            </p:txBody>
          </p:sp>
        </mc:Choice>
        <mc:Fallback xmlns="">
          <p:sp>
            <p:nvSpPr>
              <p:cNvPr id="68" name="TextBox 67"/>
              <p:cNvSpPr txBox="1">
                <a:spLocks noRot="1" noChangeAspect="1" noMove="1" noResize="1" noEditPoints="1" noAdjustHandles="1" noChangeArrowheads="1" noChangeShapeType="1" noTextEdit="1"/>
              </p:cNvSpPr>
              <p:nvPr/>
            </p:nvSpPr>
            <p:spPr>
              <a:xfrm>
                <a:off x="104896" y="5154123"/>
                <a:ext cx="2279165" cy="579133"/>
              </a:xfrm>
              <a:prstGeom prst="rect">
                <a:avLst/>
              </a:prstGeom>
              <a:blipFill rotWithShape="0">
                <a:blip r:embed="rId17"/>
                <a:stretch>
                  <a:fillRect/>
                </a:stretch>
              </a:blipFill>
              <a:ln>
                <a:solidFill>
                  <a:schemeClr val="accent1"/>
                </a:solidFill>
              </a:ln>
            </p:spPr>
            <p:txBody>
              <a:bodyPr/>
              <a:lstStyle/>
              <a:p>
                <a:r>
                  <a:rPr lang="ko-KR" altLang="en-US">
                    <a:noFill/>
                  </a:rPr>
                  <a:t> </a:t>
                </a:r>
              </a:p>
            </p:txBody>
          </p:sp>
        </mc:Fallback>
      </mc:AlternateContent>
    </p:spTree>
    <p:extLst>
      <p:ext uri="{BB962C8B-B14F-4D97-AF65-F5344CB8AC3E}">
        <p14:creationId xmlns:p14="http://schemas.microsoft.com/office/powerpoint/2010/main" val="33620581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Infrastructure 2</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Device-to-(devices in a specific group) connection (cont.)</a:t>
                </a:r>
                <a:endParaRPr lang="en-US" altLang="ko-KR" i="1" dirty="0">
                  <a:solidFill>
                    <a:srgbClr val="0066FF"/>
                  </a:solidFill>
                  <a:latin typeface="+mj-lt"/>
                </a:endParaRPr>
              </a:p>
              <a:p>
                <a:pPr marL="457200" lvl="1" indent="0">
                  <a:buNone/>
                </a:pPr>
                <a:endParaRPr lang="en-US" altLang="ko-KR" dirty="0" smtClean="0">
                  <a:latin typeface="+mj-lt"/>
                </a:endParaRPr>
              </a:p>
              <a:p>
                <a:r>
                  <a:rPr lang="en-US" altLang="ko-KR" dirty="0" smtClean="0">
                    <a:latin typeface="+mj-lt"/>
                  </a:rPr>
                  <a:t>Function and parameter</a:t>
                </a:r>
              </a:p>
              <a:p>
                <a:pPr lvl="1"/>
                <a14:m>
                  <m:oMath xmlns:m="http://schemas.openxmlformats.org/officeDocument/2006/math">
                    <m:sSub>
                      <m:sSubPr>
                        <m:ctrlPr>
                          <a:rPr lang="en-US" altLang="ko-KR" i="1">
                            <a:latin typeface="Cambria Math"/>
                          </a:rPr>
                        </m:ctrlPr>
                      </m:sSubPr>
                      <m:e>
                        <m:r>
                          <a:rPr lang="en-US" altLang="ko-KR" i="1">
                            <a:latin typeface="Cambria Math" panose="02040503050406030204" pitchFamily="18" charset="0"/>
                          </a:rPr>
                          <m:t>𝑇</m:t>
                        </m:r>
                      </m:e>
                      <m:sub>
                        <m:r>
                          <a:rPr lang="en-US" altLang="ko-KR" i="1">
                            <a:latin typeface="Cambria Math" panose="02040503050406030204" pitchFamily="18" charset="0"/>
                          </a:rPr>
                          <m:t>𝐺</m:t>
                        </m:r>
                      </m:sub>
                    </m:sSub>
                  </m:oMath>
                </a14:m>
                <a:r>
                  <a:rPr lang="en-US" altLang="ko-KR" dirty="0">
                    <a:latin typeface="+mj-lt"/>
                  </a:rPr>
                  <a:t>: A information of group G</a:t>
                </a:r>
              </a:p>
              <a:p>
                <a:pPr lvl="1"/>
                <a14:m>
                  <m:oMath xmlns:m="http://schemas.openxmlformats.org/officeDocument/2006/math">
                    <m:sSub>
                      <m:sSubPr>
                        <m:ctrlPr>
                          <a:rPr lang="en-US" altLang="ko-KR" i="1">
                            <a:latin typeface="Cambria Math"/>
                          </a:rPr>
                        </m:ctrlPr>
                      </m:sSubPr>
                      <m:e>
                        <m:r>
                          <a:rPr lang="en-US" altLang="ko-KR" i="1">
                            <a:latin typeface="Cambria Math" panose="02040503050406030204" pitchFamily="18" charset="0"/>
                          </a:rPr>
                          <m:t>𝑇</m:t>
                        </m:r>
                      </m:e>
                      <m:sub>
                        <m:r>
                          <a:rPr lang="en-US" altLang="ko-KR" i="1">
                            <a:latin typeface="Cambria Math" panose="02040503050406030204" pitchFamily="18" charset="0"/>
                          </a:rPr>
                          <m:t>𝐴𝐵</m:t>
                        </m:r>
                      </m:sub>
                    </m:sSub>
                  </m:oMath>
                </a14:m>
                <a:r>
                  <a:rPr lang="en-US" altLang="ko-KR" dirty="0">
                    <a:latin typeface="+mj-lt"/>
                  </a:rPr>
                  <a:t>: A information of device A and B in common</a:t>
                </a:r>
              </a:p>
              <a:p>
                <a:pPr lvl="1"/>
                <a14:m>
                  <m:oMath xmlns:m="http://schemas.openxmlformats.org/officeDocument/2006/math">
                    <m:r>
                      <a:rPr lang="en-US" altLang="ko-KR" i="1">
                        <a:latin typeface="Cambria Math" panose="02040503050406030204" pitchFamily="18" charset="0"/>
                      </a:rPr>
                      <m:t>𝑅</m:t>
                    </m:r>
                    <m:sSub>
                      <m:sSubPr>
                        <m:ctrlPr>
                          <a:rPr lang="en-US" altLang="ko-KR" i="1">
                            <a:latin typeface="Cambria Math"/>
                          </a:rPr>
                        </m:ctrlPr>
                      </m:sSubPr>
                      <m:e>
                        <m:r>
                          <a:rPr lang="en-US" altLang="ko-KR" i="1">
                            <a:latin typeface="Cambria Math" panose="02040503050406030204" pitchFamily="18" charset="0"/>
                          </a:rPr>
                          <m:t>𝑁</m:t>
                        </m:r>
                      </m:e>
                      <m:sub>
                        <m:r>
                          <a:rPr lang="en-US" altLang="ko-KR" i="1">
                            <a:latin typeface="Cambria Math" panose="02040503050406030204" pitchFamily="18" charset="0"/>
                          </a:rPr>
                          <m:t>𝑖𝑛𝑖𝑡</m:t>
                        </m:r>
                      </m:sub>
                    </m:sSub>
                  </m:oMath>
                </a14:m>
                <a:r>
                  <a:rPr lang="en-US" altLang="ko-KR" dirty="0">
                    <a:latin typeface="+mj-lt"/>
                  </a:rPr>
                  <a:t>: A 128-bit random </a:t>
                </a:r>
                <a:r>
                  <a:rPr lang="en-US" altLang="ko-KR" dirty="0" smtClean="0">
                    <a:latin typeface="+mj-lt"/>
                  </a:rPr>
                  <a:t>number</a:t>
                </a:r>
              </a:p>
              <a:p>
                <a:pPr lvl="1"/>
                <a14:m>
                  <m:oMath xmlns:m="http://schemas.openxmlformats.org/officeDocument/2006/math">
                    <m:r>
                      <a:rPr lang="en-US" altLang="ko-KR" i="1">
                        <a:latin typeface="Cambria Math" panose="02040503050406030204" pitchFamily="18" charset="0"/>
                      </a:rPr>
                      <m:t>𝑆𝑒𝑞</m:t>
                    </m:r>
                    <m:r>
                      <a:rPr lang="en-US" altLang="ko-KR" i="1">
                        <a:latin typeface="Cambria Math" panose="02040503050406030204" pitchFamily="18" charset="0"/>
                      </a:rPr>
                      <m:t>_</m:t>
                    </m:r>
                    <m:r>
                      <a:rPr lang="en-US" altLang="ko-KR" i="1">
                        <a:latin typeface="Cambria Math" panose="02040503050406030204" pitchFamily="18" charset="0"/>
                      </a:rPr>
                      <m:t>𝑁𝑢𝑚</m:t>
                    </m:r>
                  </m:oMath>
                </a14:m>
                <a:r>
                  <a:rPr lang="en-US" altLang="ko-KR" dirty="0">
                    <a:latin typeface="+mj-lt"/>
                  </a:rPr>
                  <a:t>: A </a:t>
                </a:r>
                <a:r>
                  <a:rPr lang="en-US" altLang="ko-KR" dirty="0" smtClean="0">
                    <a:latin typeface="+mj-lt"/>
                  </a:rPr>
                  <a:t>sequence </a:t>
                </a:r>
                <a:r>
                  <a:rPr lang="en-US" altLang="ko-KR" dirty="0">
                    <a:latin typeface="+mj-lt"/>
                  </a:rPr>
                  <a:t>number </a:t>
                </a:r>
                <a:endParaRPr lang="en-US" altLang="ko-KR" dirty="0" smtClean="0">
                  <a:latin typeface="+mj-lt"/>
                </a:endParaRPr>
              </a:p>
              <a:p>
                <a:pPr lvl="1"/>
                <a14:m>
                  <m:oMath xmlns:m="http://schemas.openxmlformats.org/officeDocument/2006/math">
                    <m:r>
                      <a:rPr lang="en-US" altLang="ko-KR" i="1">
                        <a:latin typeface="Cambria Math" panose="02040503050406030204" pitchFamily="18" charset="0"/>
                      </a:rPr>
                      <m:t>𝑇</m:t>
                    </m:r>
                    <m:sSub>
                      <m:sSubPr>
                        <m:ctrlPr>
                          <a:rPr lang="en-US" altLang="ko-KR" i="1">
                            <a:latin typeface="Cambria Math"/>
                          </a:rPr>
                        </m:ctrlPr>
                      </m:sSubPr>
                      <m:e>
                        <m:r>
                          <a:rPr lang="en-US" altLang="ko-KR" i="1">
                            <a:latin typeface="Cambria Math" panose="02040503050406030204" pitchFamily="18" charset="0"/>
                          </a:rPr>
                          <m:t>𝐾</m:t>
                        </m:r>
                      </m:e>
                      <m:sub>
                        <m:r>
                          <a:rPr lang="en-US" altLang="ko-KR" i="1">
                            <a:latin typeface="Cambria Math" panose="02040503050406030204" pitchFamily="18" charset="0"/>
                          </a:rPr>
                          <m:t>𝐴𝐵</m:t>
                        </m:r>
                      </m:sub>
                    </m:sSub>
                  </m:oMath>
                </a14:m>
                <a:r>
                  <a:rPr lang="en-US" altLang="ko-KR" dirty="0">
                    <a:latin typeface="+mj-lt"/>
                  </a:rPr>
                  <a:t>: A temporary key </a:t>
                </a:r>
                <a:r>
                  <a:rPr lang="en-US" altLang="ko-KR" dirty="0" smtClean="0">
                    <a:latin typeface="+mj-lt"/>
                  </a:rPr>
                  <a:t>shared  </a:t>
                </a:r>
                <a:r>
                  <a:rPr lang="en-US" altLang="ko-KR" dirty="0">
                    <a:latin typeface="+mj-lt"/>
                  </a:rPr>
                  <a:t>by </a:t>
                </a:r>
                <a:r>
                  <a:rPr lang="en-US" altLang="ko-KR" dirty="0" smtClean="0">
                    <a:latin typeface="+mj-lt"/>
                  </a:rPr>
                  <a:t>device </a:t>
                </a:r>
                <a:r>
                  <a:rPr lang="en-US" altLang="ko-KR" dirty="0">
                    <a:latin typeface="+mj-lt"/>
                  </a:rPr>
                  <a:t>A and B</a:t>
                </a:r>
              </a:p>
              <a:p>
                <a:pPr lvl="1"/>
                <a14:m>
                  <m:oMath xmlns:m="http://schemas.openxmlformats.org/officeDocument/2006/math">
                    <m:r>
                      <a:rPr lang="en-US" altLang="ko-KR" i="1">
                        <a:latin typeface="Cambria Math" panose="02040503050406030204" pitchFamily="18" charset="0"/>
                      </a:rPr>
                      <m:t>𝑀𝐼𝐶</m:t>
                    </m:r>
                  </m:oMath>
                </a14:m>
                <a:r>
                  <a:rPr lang="en-US" altLang="ko-KR" dirty="0">
                    <a:latin typeface="+mj-lt"/>
                  </a:rPr>
                  <a:t>: Message integrity </a:t>
                </a:r>
                <a:r>
                  <a:rPr lang="en-US" altLang="ko-KR" dirty="0" smtClean="0">
                    <a:latin typeface="+mj-lt"/>
                  </a:rPr>
                  <a:t>code</a:t>
                </a:r>
                <a:endParaRPr lang="ko-KR" altLang="en-US"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38</a:t>
            </a:fld>
            <a:endParaRPr lang="en-US" altLang="ko-KR"/>
          </a:p>
        </p:txBody>
      </p:sp>
    </p:spTree>
    <p:extLst>
      <p:ext uri="{BB962C8B-B14F-4D97-AF65-F5344CB8AC3E}">
        <p14:creationId xmlns:p14="http://schemas.microsoft.com/office/powerpoint/2010/main" val="5646182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Analysis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 connection</a:t>
                </a:r>
              </a:p>
              <a:p>
                <a:pPr lvl="1"/>
                <a14:m>
                  <m:oMath xmlns:m="http://schemas.openxmlformats.org/officeDocument/2006/math">
                    <m:r>
                      <a:rPr lang="en-US" altLang="ko-KR" b="0" i="1" smtClean="0">
                        <a:solidFill>
                          <a:srgbClr val="0066FF"/>
                        </a:solidFill>
                        <a:latin typeface="Cambria Math" panose="02040503050406030204" pitchFamily="18" charset="0"/>
                      </a:rPr>
                      <m:t>𝑃𝐼𝑁</m:t>
                    </m:r>
                  </m:oMath>
                </a14:m>
                <a:r>
                  <a:rPr lang="en-US" altLang="ko-KR" dirty="0" smtClean="0">
                    <a:solidFill>
                      <a:srgbClr val="0066FF"/>
                    </a:solidFill>
                    <a:latin typeface="+mj-lt"/>
                  </a:rPr>
                  <a:t> is securely shared by Transport Layer Security(TLS): Out of specification scope</a:t>
                </a:r>
                <a:endParaRPr lang="en-US" altLang="ko-KR" i="1" dirty="0">
                  <a:solidFill>
                    <a:srgbClr val="0066FF"/>
                  </a:solidFill>
                  <a:latin typeface="+mj-lt"/>
                </a:endParaRPr>
              </a:p>
              <a:p>
                <a:pPr marL="457200" lvl="1" indent="0">
                  <a:buNone/>
                </a:pPr>
                <a:endParaRPr lang="en-US" altLang="ko-KR" dirty="0" smtClean="0">
                  <a:latin typeface="+mj-lt"/>
                </a:endParaRPr>
              </a:p>
              <a:p>
                <a:r>
                  <a:rPr lang="en-US" altLang="ko-KR" dirty="0" smtClean="0">
                    <a:latin typeface="+mj-lt"/>
                  </a:rPr>
                  <a:t>Man-in-the-middle Attack</a:t>
                </a:r>
              </a:p>
              <a:p>
                <a:pPr lvl="1"/>
                <a:r>
                  <a:rPr lang="en-US" altLang="ko-KR" dirty="0" smtClean="0">
                    <a:latin typeface="+mj-lt"/>
                  </a:rPr>
                  <a:t>After sharing </a:t>
                </a:r>
                <a14:m>
                  <m:oMath xmlns:m="http://schemas.openxmlformats.org/officeDocument/2006/math">
                    <m:r>
                      <a:rPr lang="en-US" altLang="ko-KR" b="0" i="1" smtClean="0">
                        <a:latin typeface="Cambria Math" panose="02040503050406030204" pitchFamily="18" charset="0"/>
                      </a:rPr>
                      <m:t>𝑃𝐼𝑁</m:t>
                    </m:r>
                  </m:oMath>
                </a14:m>
                <a:r>
                  <a:rPr lang="en-US" altLang="ko-KR" dirty="0" smtClean="0">
                    <a:latin typeface="+mj-lt"/>
                  </a:rPr>
                  <a:t>, </a:t>
                </a:r>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r>
                  <a:rPr lang="en-US" altLang="ko-KR" dirty="0" smtClean="0">
                    <a:latin typeface="+mj-lt"/>
                  </a:rPr>
                  <a:t> is transmitted with Message Integrity Code(MIC) for </a:t>
                </a:r>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endParaRPr lang="en-US" altLang="ko-KR" b="0" dirty="0" smtClean="0">
                  <a:latin typeface="+mj-lt"/>
                </a:endParaRPr>
              </a:p>
              <a:p>
                <a:pPr lvl="1"/>
                <a:r>
                  <a:rPr lang="en-US" altLang="ko-KR" dirty="0" smtClean="0">
                    <a:latin typeface="+mj-lt"/>
                  </a:rPr>
                  <a:t>Exploiting MIC, can check the integrity of </a:t>
                </a:r>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r>
                  <a:rPr lang="en-US" altLang="ko-KR" dirty="0" smtClean="0">
                    <a:latin typeface="+mj-lt"/>
                  </a:rPr>
                  <a:t> and sender whether he/she is valid or not </a:t>
                </a:r>
              </a:p>
              <a:p>
                <a:pPr lvl="1"/>
                <a:r>
                  <a:rPr lang="en-US" altLang="ko-KR" dirty="0" smtClean="0">
                    <a:latin typeface="+mj-lt"/>
                  </a:rPr>
                  <a:t>Secure against man-in-the-middle attack</a:t>
                </a: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39</a:t>
            </a:fld>
            <a:endParaRPr lang="en-US" altLang="ko-KR"/>
          </a:p>
        </p:txBody>
      </p:sp>
    </p:spTree>
    <p:extLst>
      <p:ext uri="{BB962C8B-B14F-4D97-AF65-F5344CB8AC3E}">
        <p14:creationId xmlns:p14="http://schemas.microsoft.com/office/powerpoint/2010/main" val="3725772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Finding/Joining Multicast Group </a:t>
            </a:r>
            <a:r>
              <a:rPr lang="en-US" altLang="ko-KR" dirty="0" smtClean="0">
                <a:ea typeface="굴림" charset="-127"/>
              </a:rPr>
              <a:t>(</a:t>
            </a:r>
            <a:r>
              <a:rPr lang="en-US" altLang="ko-KR" dirty="0" err="1" smtClean="0">
                <a:ea typeface="굴림" charset="-127"/>
              </a:rPr>
              <a:t>con’t</a:t>
            </a:r>
            <a:r>
              <a:rPr lang="en-US" altLang="ko-KR" dirty="0" smtClean="0">
                <a:ea typeface="굴림" charset="-127"/>
              </a:rPr>
              <a:t>)</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pPr algn="just"/>
                <a:r>
                  <a:rPr lang="en-US" altLang="ko-KR" sz="1800" dirty="0">
                    <a:latin typeface="+mj-lt"/>
                    <a:ea typeface="굴림" charset="-127"/>
                  </a:rPr>
                  <a:t>If </a:t>
                </a:r>
                <a:r>
                  <a:rPr lang="en-US" altLang="ko-KR" sz="1800" dirty="0" smtClean="0">
                    <a:latin typeface="+mj-lt"/>
                    <a:ea typeface="굴림" charset="-127"/>
                  </a:rPr>
                  <a:t>a PD </a:t>
                </a:r>
                <a:r>
                  <a:rPr lang="en-US" altLang="ko-KR" sz="1800" dirty="0">
                    <a:latin typeface="+mj-lt"/>
                    <a:ea typeface="굴림" charset="-127"/>
                  </a:rPr>
                  <a:t>receive the ACF, </a:t>
                </a:r>
              </a:p>
              <a:p>
                <a:pPr lvl="1" algn="just"/>
                <a:r>
                  <a:rPr lang="en-US" altLang="ko-KR" sz="1800" dirty="0" smtClean="0">
                    <a:latin typeface="+mj-lt"/>
                    <a:ea typeface="굴림" charset="-127"/>
                  </a:rPr>
                  <a:t>It stores </a:t>
                </a:r>
                <a:r>
                  <a:rPr lang="en-US" altLang="ko-KR" sz="1800" dirty="0">
                    <a:latin typeface="+mj-lt"/>
                    <a:ea typeface="굴림" charset="-127"/>
                  </a:rPr>
                  <a:t>the ACF in order to forward it to other PDs, </a:t>
                </a:r>
              </a:p>
              <a:p>
                <a:pPr lvl="1" algn="just"/>
                <a:r>
                  <a:rPr lang="en-US" altLang="ko-KR" sz="1800" dirty="0" smtClean="0">
                    <a:latin typeface="+mj-lt"/>
                    <a:ea typeface="굴림" charset="-127"/>
                  </a:rPr>
                  <a:t>It saves </a:t>
                </a:r>
                <a:r>
                  <a:rPr lang="en-US" altLang="ko-KR" sz="1800" dirty="0">
                    <a:latin typeface="+mj-lt"/>
                    <a:ea typeface="굴림" charset="-127"/>
                  </a:rPr>
                  <a:t>backward path </a:t>
                </a:r>
                <a:r>
                  <a:rPr lang="en-US" altLang="ko-KR" sz="1800" dirty="0" smtClean="0">
                    <a:latin typeface="+mj-lt"/>
                    <a:ea typeface="굴림" charset="-127"/>
                  </a:rPr>
                  <a:t>during expiration timer </a:t>
                </a:r>
                <a14:m>
                  <m:oMath xmlns:m="http://schemas.openxmlformats.org/officeDocument/2006/math">
                    <m:sSub>
                      <m:sSubPr>
                        <m:ctrlPr>
                          <a:rPr lang="en-US" altLang="ko-KR" sz="1800" i="1">
                            <a:latin typeface="Cambria Math"/>
                            <a:ea typeface="굴림" charset="-127"/>
                          </a:rPr>
                        </m:ctrlPr>
                      </m:sSubPr>
                      <m:e>
                        <m:r>
                          <a:rPr lang="en-US" altLang="ko-KR" sz="1800" i="1">
                            <a:latin typeface="Cambria Math" panose="02040503050406030204" pitchFamily="18" charset="0"/>
                            <a:ea typeface="굴림" charset="-127"/>
                          </a:rPr>
                          <m:t>𝑇</m:t>
                        </m:r>
                      </m:e>
                      <m:sub>
                        <m:r>
                          <a:rPr lang="en-US" altLang="ko-KR" sz="1800" i="1">
                            <a:latin typeface="Cambria Math" panose="02040503050406030204" pitchFamily="18" charset="0"/>
                            <a:ea typeface="굴림" charset="-127"/>
                          </a:rPr>
                          <m:t>𝑊</m:t>
                        </m:r>
                      </m:sub>
                    </m:sSub>
                  </m:oMath>
                </a14:m>
                <a:r>
                  <a:rPr lang="en-US" altLang="ko-KR" sz="1800" dirty="0">
                    <a:latin typeface="+mj-lt"/>
                    <a:ea typeface="굴림" charset="-127"/>
                  </a:rPr>
                  <a:t> where </a:t>
                </a:r>
                <a14:m>
                  <m:oMath xmlns:m="http://schemas.openxmlformats.org/officeDocument/2006/math">
                    <m:sSub>
                      <m:sSubPr>
                        <m:ctrlPr>
                          <a:rPr lang="en-US" altLang="ko-KR" sz="1800" i="1">
                            <a:latin typeface="Cambria Math"/>
                            <a:ea typeface="굴림" charset="-127"/>
                          </a:rPr>
                        </m:ctrlPr>
                      </m:sSubPr>
                      <m:e>
                        <m:r>
                          <a:rPr lang="en-US" altLang="ko-KR" sz="1800" i="1">
                            <a:latin typeface="Cambria Math" panose="02040503050406030204" pitchFamily="18" charset="0"/>
                            <a:ea typeface="굴림" charset="-127"/>
                          </a:rPr>
                          <m:t>𝑇</m:t>
                        </m:r>
                      </m:e>
                      <m:sub>
                        <m:r>
                          <a:rPr lang="en-US" altLang="ko-KR" sz="1800" i="1">
                            <a:latin typeface="Cambria Math" panose="02040503050406030204" pitchFamily="18" charset="0"/>
                            <a:ea typeface="굴림" charset="-127"/>
                          </a:rPr>
                          <m:t>𝑊</m:t>
                        </m:r>
                      </m:sub>
                    </m:sSub>
                  </m:oMath>
                </a14:m>
                <a:r>
                  <a:rPr lang="en-US" altLang="ko-KR" sz="1800" dirty="0">
                    <a:latin typeface="+mj-lt"/>
                    <a:ea typeface="굴림" charset="-127"/>
                  </a:rPr>
                  <a:t> is calculated by </a:t>
                </a:r>
                <a:r>
                  <a:rPr lang="en-US" altLang="ko-KR" sz="1800" dirty="0" smtClean="0">
                    <a:latin typeface="+mj-lt"/>
                    <a:ea typeface="굴림" charset="-127"/>
                  </a:rPr>
                  <a:t>one-hop RTT and K if it is </a:t>
                </a:r>
                <a:r>
                  <a:rPr lang="en-US" altLang="ko-KR" sz="1800" dirty="0">
                    <a:latin typeface="+mj-lt"/>
                    <a:ea typeface="굴림" charset="-127"/>
                  </a:rPr>
                  <a:t>relay-enabled.</a:t>
                </a:r>
              </a:p>
              <a:p>
                <a:pPr lvl="1" algn="just"/>
                <a:r>
                  <a:rPr lang="en-US" altLang="ko-KR" sz="1800" dirty="0" smtClean="0">
                    <a:latin typeface="+mj-lt"/>
                    <a:ea typeface="굴림" charset="-127"/>
                  </a:rPr>
                  <a:t>It compares </a:t>
                </a:r>
                <a:r>
                  <a:rPr lang="en-US" altLang="ko-KR" sz="1800" dirty="0">
                    <a:latin typeface="+mj-lt"/>
                    <a:ea typeface="굴림" charset="-127"/>
                  </a:rPr>
                  <a:t>the receiving frame’s Device Group ID &amp; Application type ID &amp; Application-specific ID &amp; Application-specific group ID with </a:t>
                </a:r>
                <a:r>
                  <a:rPr lang="en-US" altLang="ko-KR" sz="1800" dirty="0" smtClean="0">
                    <a:latin typeface="+mj-lt"/>
                    <a:ea typeface="굴림" charset="-127"/>
                  </a:rPr>
                  <a:t>its </a:t>
                </a:r>
                <a:r>
                  <a:rPr lang="en-US" altLang="ko-KR" sz="1800" dirty="0">
                    <a:latin typeface="+mj-lt"/>
                    <a:ea typeface="굴림" charset="-127"/>
                  </a:rPr>
                  <a:t>own.</a:t>
                </a:r>
              </a:p>
              <a:p>
                <a:pPr lvl="2" algn="just"/>
                <a:r>
                  <a:rPr lang="en-US" altLang="ko-KR" sz="1600" b="1" u="sng" dirty="0">
                    <a:latin typeface="+mj-lt"/>
                    <a:ea typeface="굴림" charset="-127"/>
                  </a:rPr>
                  <a:t>If they </a:t>
                </a:r>
                <a:r>
                  <a:rPr lang="en-US" altLang="ko-KR" sz="1600" b="1" u="sng" dirty="0" smtClean="0">
                    <a:latin typeface="+mj-lt"/>
                    <a:ea typeface="굴림" charset="-127"/>
                  </a:rPr>
                  <a:t>all are same, it replies an ARCF </a:t>
                </a:r>
                <a:r>
                  <a:rPr lang="en-US" altLang="ko-KR" sz="1600" dirty="0" smtClean="0">
                    <a:latin typeface="+mj-lt"/>
                    <a:ea typeface="굴림" charset="-127"/>
                  </a:rPr>
                  <a:t>(Advertisement Reply Command Frame) to the PD sending the ACF (Reply of the ARCF depends upon the MGNF explained in the  following slide).</a:t>
                </a:r>
                <a:endParaRPr lang="en-US" altLang="ko-KR" sz="1600" dirty="0">
                  <a:latin typeface="+mj-lt"/>
                  <a:ea typeface="굴림" charset="-127"/>
                </a:endParaRPr>
              </a:p>
              <a:p>
                <a:pPr lvl="2" algn="just"/>
                <a:r>
                  <a:rPr lang="en-US" altLang="ko-KR" sz="1600" b="1" u="sng" dirty="0">
                    <a:latin typeface="+mj-lt"/>
                    <a:ea typeface="굴림" charset="-127"/>
                  </a:rPr>
                  <a:t>If any of them is not same</a:t>
                </a:r>
                <a:r>
                  <a:rPr lang="en-US" altLang="ko-KR" sz="1600" b="1" u="sng" dirty="0" smtClean="0">
                    <a:latin typeface="+mj-lt"/>
                    <a:ea typeface="굴림" charset="-127"/>
                  </a:rPr>
                  <a:t>, it decrements the TTL of the ACF and forwards the ACF.</a:t>
                </a:r>
                <a:endParaRPr lang="en-US" altLang="ko-KR" sz="1600" b="1" u="sng" dirty="0">
                  <a:latin typeface="+mj-lt"/>
                  <a:ea typeface="굴림" charset="-127"/>
                </a:endParaRPr>
              </a:p>
              <a:p>
                <a:pPr lvl="1" algn="just"/>
                <a:endParaRPr lang="en-US" altLang="ko-KR" sz="1800" dirty="0">
                  <a:latin typeface="+mj-lt"/>
                  <a:ea typeface="굴림" charset="-127"/>
                </a:endParaRPr>
              </a:p>
              <a:p>
                <a:endParaRPr lang="ko-KR" altLang="en-US" sz="2800"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3"/>
                <a:stretch>
                  <a:fillRect l="-549" t="-671" r="-627"/>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a:t>
            </a:fld>
            <a:endParaRPr lang="en-US" altLang="ko-KR"/>
          </a:p>
        </p:txBody>
      </p:sp>
    </p:spTree>
    <p:extLst>
      <p:ext uri="{BB962C8B-B14F-4D97-AF65-F5344CB8AC3E}">
        <p14:creationId xmlns:p14="http://schemas.microsoft.com/office/powerpoint/2010/main" val="795183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Analysis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 connection (cont.)</a:t>
                </a:r>
              </a:p>
              <a:p>
                <a:pPr lvl="1"/>
                <a14:m>
                  <m:oMath xmlns:m="http://schemas.openxmlformats.org/officeDocument/2006/math">
                    <m:r>
                      <a:rPr lang="en-US" altLang="ko-KR" b="0" i="1" smtClean="0">
                        <a:solidFill>
                          <a:srgbClr val="0066FF"/>
                        </a:solidFill>
                        <a:latin typeface="Cambria Math" panose="02040503050406030204" pitchFamily="18" charset="0"/>
                      </a:rPr>
                      <m:t>𝑃𝐼𝑁</m:t>
                    </m:r>
                  </m:oMath>
                </a14:m>
                <a:r>
                  <a:rPr lang="en-US" altLang="ko-KR" dirty="0" smtClean="0">
                    <a:solidFill>
                      <a:srgbClr val="0066FF"/>
                    </a:solidFill>
                    <a:latin typeface="+mj-lt"/>
                  </a:rPr>
                  <a:t> is securely shared by Transport Layer Security(TLS): Out of specification scope</a:t>
                </a:r>
                <a:endParaRPr lang="en-US" altLang="ko-KR" i="1" dirty="0">
                  <a:solidFill>
                    <a:srgbClr val="0066FF"/>
                  </a:solidFill>
                  <a:latin typeface="+mj-lt"/>
                </a:endParaRPr>
              </a:p>
              <a:p>
                <a:pPr marL="0" indent="0">
                  <a:buNone/>
                </a:pPr>
                <a:endParaRPr lang="en-US" altLang="ko-KR" dirty="0">
                  <a:latin typeface="+mj-lt"/>
                </a:endParaRPr>
              </a:p>
              <a:p>
                <a:r>
                  <a:rPr lang="en-US" altLang="ko-KR" dirty="0" smtClean="0">
                    <a:latin typeface="+mj-lt"/>
                  </a:rPr>
                  <a:t>Replay Attack</a:t>
                </a:r>
              </a:p>
              <a:p>
                <a:pPr lvl="1"/>
                <a:r>
                  <a:rPr lang="en-US" altLang="ko-KR" dirty="0" smtClean="0">
                    <a:latin typeface="+mj-lt"/>
                  </a:rPr>
                  <a:t>Exploiting sequential number against this attack</a:t>
                </a:r>
              </a:p>
              <a:p>
                <a:pPr lvl="1"/>
                <a:r>
                  <a:rPr lang="en-US" altLang="ko-KR" dirty="0" smtClean="0">
                    <a:latin typeface="+mj-lt"/>
                  </a:rPr>
                  <a:t>Checks replayed message when sequential number from MIC and receivers’ sequential number are different</a:t>
                </a:r>
              </a:p>
              <a:p>
                <a:pPr lvl="1"/>
                <a:r>
                  <a:rPr lang="en-US" altLang="ko-KR" dirty="0" smtClean="0">
                    <a:latin typeface="+mj-lt"/>
                  </a:rPr>
                  <a:t>Secure against replay attack  </a:t>
                </a:r>
                <a:endParaRPr lang="en-US" altLang="ko-KR"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40</a:t>
            </a:fld>
            <a:endParaRPr lang="en-US" altLang="ko-KR"/>
          </a:p>
        </p:txBody>
      </p:sp>
    </p:spTree>
    <p:extLst>
      <p:ext uri="{BB962C8B-B14F-4D97-AF65-F5344CB8AC3E}">
        <p14:creationId xmlns:p14="http://schemas.microsoft.com/office/powerpoint/2010/main" val="34854709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Analysis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Device-to-(devices in a specific group) connection</a:t>
                </a:r>
              </a:p>
              <a:p>
                <a:pPr lvl="1"/>
                <a14:m>
                  <m:oMath xmlns:m="http://schemas.openxmlformats.org/officeDocument/2006/math">
                    <m:r>
                      <a:rPr lang="en-US" altLang="ko-KR" i="1">
                        <a:solidFill>
                          <a:srgbClr val="0066FF"/>
                        </a:solidFill>
                        <a:latin typeface="Cambria Math" panose="02040503050406030204" pitchFamily="18" charset="0"/>
                      </a:rPr>
                      <m:t>𝑃𝐼𝑁</m:t>
                    </m:r>
                  </m:oMath>
                </a14:m>
                <a:r>
                  <a:rPr lang="en-US" altLang="ko-KR" dirty="0" smtClean="0">
                    <a:solidFill>
                      <a:srgbClr val="0066FF"/>
                    </a:solidFill>
                    <a:latin typeface="+mj-lt"/>
                  </a:rPr>
                  <a:t> and </a:t>
                </a:r>
                <a14:m>
                  <m:oMath xmlns:m="http://schemas.openxmlformats.org/officeDocument/2006/math">
                    <m:r>
                      <a:rPr lang="en-US" altLang="ko-KR" b="0" i="1" smtClean="0">
                        <a:solidFill>
                          <a:srgbClr val="0066FF"/>
                        </a:solidFill>
                        <a:latin typeface="Cambria Math" panose="02040503050406030204" pitchFamily="18" charset="0"/>
                      </a:rPr>
                      <m:t>𝑇</m:t>
                    </m:r>
                    <m:sSub>
                      <m:sSubPr>
                        <m:ctrlPr>
                          <a:rPr lang="en-US" altLang="ko-KR" b="0" i="1" smtClean="0">
                            <a:solidFill>
                              <a:srgbClr val="0066FF"/>
                            </a:solidFill>
                            <a:latin typeface="Cambria Math"/>
                          </a:rPr>
                        </m:ctrlPr>
                      </m:sSubPr>
                      <m:e>
                        <m:r>
                          <a:rPr lang="en-US" altLang="ko-KR" b="0" i="1" smtClean="0">
                            <a:solidFill>
                              <a:srgbClr val="0066FF"/>
                            </a:solidFill>
                            <a:latin typeface="Cambria Math" panose="02040503050406030204" pitchFamily="18" charset="0"/>
                          </a:rPr>
                          <m:t>𝐾</m:t>
                        </m:r>
                      </m:e>
                      <m:sub>
                        <m:r>
                          <a:rPr lang="en-US" altLang="ko-KR" b="0" i="1" smtClean="0">
                            <a:solidFill>
                              <a:srgbClr val="0066FF"/>
                            </a:solidFill>
                            <a:latin typeface="Cambria Math" panose="02040503050406030204" pitchFamily="18" charset="0"/>
                          </a:rPr>
                          <m:t>𝐴𝐵</m:t>
                        </m:r>
                      </m:sub>
                    </m:sSub>
                  </m:oMath>
                </a14:m>
                <a:r>
                  <a:rPr lang="en-US" altLang="ko-KR" dirty="0" smtClean="0">
                    <a:solidFill>
                      <a:srgbClr val="0066FF"/>
                    </a:solidFill>
                    <a:latin typeface="+mj-lt"/>
                  </a:rPr>
                  <a:t> are </a:t>
                </a:r>
                <a:r>
                  <a:rPr lang="en-US" altLang="ko-KR" dirty="0">
                    <a:solidFill>
                      <a:srgbClr val="0066FF"/>
                    </a:solidFill>
                    <a:latin typeface="+mj-lt"/>
                  </a:rPr>
                  <a:t>securely shared by Transport Layer Security(TLS): Out of specification </a:t>
                </a:r>
                <a:r>
                  <a:rPr lang="en-US" altLang="ko-KR" dirty="0" smtClean="0">
                    <a:solidFill>
                      <a:srgbClr val="0066FF"/>
                    </a:solidFill>
                    <a:latin typeface="+mj-lt"/>
                  </a:rPr>
                  <a:t>scope</a:t>
                </a:r>
                <a:endParaRPr lang="en-US" altLang="ko-KR" i="1" dirty="0">
                  <a:solidFill>
                    <a:srgbClr val="0066FF"/>
                  </a:solidFill>
                  <a:latin typeface="+mj-lt"/>
                </a:endParaRPr>
              </a:p>
              <a:p>
                <a:pPr lvl="1"/>
                <a:endParaRPr lang="en-US" altLang="ko-KR" dirty="0" smtClean="0">
                  <a:latin typeface="+mj-lt"/>
                </a:endParaRPr>
              </a:p>
              <a:p>
                <a:r>
                  <a:rPr lang="en-US" altLang="ko-KR" dirty="0" smtClean="0">
                    <a:latin typeface="+mj-lt"/>
                  </a:rPr>
                  <a:t>Man-in-the-middle, Replay Attack</a:t>
                </a:r>
              </a:p>
              <a:p>
                <a:pPr lvl="1"/>
                <a:r>
                  <a:rPr lang="en-US" altLang="ko-KR" dirty="0" smtClean="0">
                    <a:latin typeface="+mj-lt"/>
                  </a:rPr>
                  <a:t>Secure as shown above in device-to-device connection </a:t>
                </a:r>
                <a:endParaRPr lang="en-US" altLang="ko-KR"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41</a:t>
            </a:fld>
            <a:endParaRPr lang="en-US" altLang="ko-KR"/>
          </a:p>
        </p:txBody>
      </p:sp>
    </p:spTree>
    <p:extLst>
      <p:ext uri="{BB962C8B-B14F-4D97-AF65-F5344CB8AC3E}">
        <p14:creationId xmlns:p14="http://schemas.microsoft.com/office/powerpoint/2010/main" val="41460880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2000" dirty="0" smtClean="0">
                <a:latin typeface="+mj-lt"/>
                <a:ea typeface="+mj-ea"/>
              </a:rPr>
              <a:t>The proposed multi-hop multicast scheme provides more higher goodput than No-ACK based scheme except for 1-hop topology.</a:t>
            </a:r>
          </a:p>
          <a:p>
            <a:r>
              <a:rPr lang="en-US" altLang="ko-KR" sz="2000" dirty="0" smtClean="0">
                <a:latin typeface="+mj-lt"/>
                <a:ea typeface="+mj-ea"/>
              </a:rPr>
              <a:t>Our proposed scheme provides almost full reliability (100%) regardless of 1 hop or multi-hop.</a:t>
            </a:r>
            <a:endParaRPr lang="en-US" altLang="ko-KR" sz="2000" dirty="0">
              <a:latin typeface="+mj-lt"/>
              <a:ea typeface="+mj-ea"/>
            </a:endParaRPr>
          </a:p>
          <a:p>
            <a:r>
              <a:rPr lang="en-US" altLang="ko-KR" sz="2000" dirty="0" smtClean="0">
                <a:latin typeface="+mj-lt"/>
                <a:ea typeface="+mj-ea"/>
              </a:rPr>
              <a:t>Pre-ACK and Block ACK </a:t>
            </a:r>
            <a:r>
              <a:rPr lang="en-US" altLang="ko-KR" sz="2000" dirty="0">
                <a:latin typeface="+mj-lt"/>
                <a:ea typeface="+mj-ea"/>
              </a:rPr>
              <a:t>can reduce significantly </a:t>
            </a:r>
            <a:r>
              <a:rPr lang="en-US" altLang="ko-KR" sz="2000" dirty="0" smtClean="0">
                <a:latin typeface="+mj-lt"/>
                <a:ea typeface="+mj-ea"/>
              </a:rPr>
              <a:t>the transmitted ACK frame. </a:t>
            </a:r>
            <a:r>
              <a:rPr lang="en-US" altLang="ko-KR" sz="2000" dirty="0" smtClean="0">
                <a:latin typeface="+mj-lt"/>
                <a:ea typeface="+mj-ea"/>
                <a:sym typeface="Wingdings" panose="05000000000000000000" pitchFamily="2" charset="2"/>
              </a:rPr>
              <a:t> When a large number of PDs are densely located, our scheme can improve the goodput with reliability.</a:t>
            </a:r>
            <a:endParaRPr lang="en-US" altLang="ko-KR" sz="2000" dirty="0" smtClean="0">
              <a:latin typeface="+mj-lt"/>
              <a:ea typeface="+mj-ea"/>
            </a:endParaRPr>
          </a:p>
          <a:p>
            <a:r>
              <a:rPr lang="en-US" altLang="ko-KR" sz="2000" dirty="0" smtClean="0">
                <a:latin typeface="+mj-lt"/>
                <a:ea typeface="+mj-ea"/>
              </a:rPr>
              <a:t>All of PDs have same opportunity to receive multicast data. (i.e., the Jain’s fairness index is 1)</a:t>
            </a:r>
          </a:p>
          <a:p>
            <a:r>
              <a:rPr lang="en-US" altLang="ko-KR" sz="2000" dirty="0" smtClean="0">
                <a:latin typeface="+mj-lt"/>
                <a:ea typeface="+mj-ea"/>
              </a:rPr>
              <a:t>Proposed authentication algorithm has security from MITM and replay attack.</a:t>
            </a:r>
            <a:r>
              <a:rPr lang="en-US" altLang="ko-KR" dirty="0" smtClean="0">
                <a:latin typeface="+mj-lt"/>
                <a:ea typeface="+mj-ea"/>
              </a:rPr>
              <a:t> </a:t>
            </a:r>
            <a:endParaRPr lang="ko-KR" altLang="en-US" dirty="0">
              <a:latin typeface="+mj-lt"/>
              <a:ea typeface="+mj-ea"/>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42</a:t>
            </a:fld>
            <a:endParaRPr lang="en-US" altLang="ko-KR"/>
          </a:p>
        </p:txBody>
      </p:sp>
    </p:spTree>
    <p:extLst>
      <p:ext uri="{BB962C8B-B14F-4D97-AF65-F5344CB8AC3E}">
        <p14:creationId xmlns:p14="http://schemas.microsoft.com/office/powerpoint/2010/main" val="2323142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Finding/Joining Multicast Group (</a:t>
            </a:r>
            <a:r>
              <a:rPr lang="en-US" altLang="ko-KR" dirty="0" err="1">
                <a:ea typeface="굴림" charset="-127"/>
              </a:rPr>
              <a:t>con’t</a:t>
            </a:r>
            <a:r>
              <a:rPr lang="en-US" altLang="ko-KR" dirty="0">
                <a:ea typeface="굴림" charset="-127"/>
              </a:rPr>
              <a:t>) </a:t>
            </a:r>
            <a:endParaRPr lang="ko-KR" altLang="en-US" dirty="0"/>
          </a:p>
        </p:txBody>
      </p:sp>
      <p:sp>
        <p:nvSpPr>
          <p:cNvPr id="3" name="내용 개체 틀 2"/>
          <p:cNvSpPr>
            <a:spLocks noGrp="1"/>
          </p:cNvSpPr>
          <p:nvPr>
            <p:ph idx="1"/>
          </p:nvPr>
        </p:nvSpPr>
        <p:spPr/>
        <p:txBody>
          <a:bodyPr/>
          <a:lstStyle/>
          <a:p>
            <a:pPr algn="just"/>
            <a:r>
              <a:rPr lang="en-US" altLang="ko-KR" sz="1800" b="1" u="sng" dirty="0" smtClean="0">
                <a:latin typeface="+mj-lt"/>
                <a:ea typeface="굴림" charset="-127"/>
              </a:rPr>
              <a:t>In order to limit the duplicate ARCF</a:t>
            </a:r>
            <a:r>
              <a:rPr lang="en-US" altLang="ko-KR" sz="1800" dirty="0" smtClean="0">
                <a:latin typeface="+mj-lt"/>
                <a:ea typeface="굴림" charset="-127"/>
              </a:rPr>
              <a:t>, PDs replying the ARCF </a:t>
            </a:r>
            <a:r>
              <a:rPr lang="en-US" altLang="ko-KR" sz="1800" b="1" u="sng" dirty="0" smtClean="0">
                <a:latin typeface="+mj-lt"/>
                <a:ea typeface="굴림" charset="-127"/>
              </a:rPr>
              <a:t>multicast a </a:t>
            </a:r>
            <a:r>
              <a:rPr lang="en-US" altLang="ko-KR" sz="1800" b="1" u="sng" dirty="0">
                <a:latin typeface="+mj-lt"/>
                <a:ea typeface="굴림" charset="-127"/>
              </a:rPr>
              <a:t>Multicast Group Notification Frame (MGNF</a:t>
            </a:r>
            <a:r>
              <a:rPr lang="en-US" altLang="ko-KR" sz="1800" b="1" u="sng" dirty="0" smtClean="0">
                <a:latin typeface="+mj-lt"/>
                <a:ea typeface="굴림" charset="-127"/>
              </a:rPr>
              <a:t>)</a:t>
            </a:r>
            <a:r>
              <a:rPr lang="en-US" altLang="ko-KR" sz="1800" dirty="0" smtClean="0">
                <a:latin typeface="+mj-lt"/>
                <a:ea typeface="굴림" charset="-127"/>
              </a:rPr>
              <a:t> after </a:t>
            </a:r>
            <a:r>
              <a:rPr lang="en-US" altLang="ko-KR" sz="1800" dirty="0">
                <a:latin typeface="+mj-lt"/>
                <a:ea typeface="굴림" charset="-127"/>
              </a:rPr>
              <a:t>random </a:t>
            </a:r>
            <a:r>
              <a:rPr lang="en-US" altLang="ko-KR" sz="1800" dirty="0" smtClean="0">
                <a:latin typeface="+mj-lt"/>
                <a:ea typeface="굴림" charset="-127"/>
              </a:rPr>
              <a:t>time. </a:t>
            </a:r>
          </a:p>
          <a:p>
            <a:pPr algn="just"/>
            <a:r>
              <a:rPr lang="en-US" altLang="ko-KR" sz="1800" dirty="0" smtClean="0">
                <a:latin typeface="+mj-lt"/>
                <a:ea typeface="굴림" charset="-127"/>
              </a:rPr>
              <a:t>Then, the PD multicasting the MGNF replies source PD with an </a:t>
            </a:r>
            <a:r>
              <a:rPr lang="en-US" altLang="ko-KR" sz="1800" dirty="0">
                <a:latin typeface="+mj-lt"/>
                <a:ea typeface="굴림" charset="-127"/>
              </a:rPr>
              <a:t>ARCF </a:t>
            </a:r>
            <a:r>
              <a:rPr lang="en-US" altLang="ko-KR" sz="1800" dirty="0" smtClean="0">
                <a:latin typeface="+mj-lt"/>
                <a:ea typeface="굴림" charset="-127"/>
              </a:rPr>
              <a:t>by using backward path.</a:t>
            </a:r>
          </a:p>
          <a:p>
            <a:pPr algn="just"/>
            <a:r>
              <a:rPr lang="en-US" altLang="ko-KR" sz="1800" b="1" u="sng" dirty="0" smtClean="0">
                <a:latin typeface="+mj-lt"/>
                <a:ea typeface="굴림" charset="-127"/>
              </a:rPr>
              <a:t>A PD receiving both ACF and MGNF does not reply an ARCF</a:t>
            </a:r>
            <a:r>
              <a:rPr lang="en-US" altLang="ko-KR" sz="1800" dirty="0" smtClean="0">
                <a:latin typeface="+mj-lt"/>
                <a:ea typeface="굴림" charset="-127"/>
              </a:rPr>
              <a:t>.</a:t>
            </a:r>
          </a:p>
          <a:p>
            <a:pPr algn="just"/>
            <a:r>
              <a:rPr lang="en-US" altLang="ko-KR" sz="1800" b="1" u="sng" dirty="0" smtClean="0">
                <a:latin typeface="+mj-lt"/>
                <a:ea typeface="굴림" charset="-127"/>
              </a:rPr>
              <a:t>A PD receiving </a:t>
            </a:r>
            <a:r>
              <a:rPr lang="en-US" altLang="ko-KR" sz="1800" b="1" u="sng" dirty="0">
                <a:latin typeface="+mj-lt"/>
                <a:ea typeface="굴림" charset="-127"/>
              </a:rPr>
              <a:t>the ARCF </a:t>
            </a:r>
            <a:r>
              <a:rPr lang="en-US" altLang="ko-KR" sz="1800" b="1" u="sng" dirty="0" smtClean="0">
                <a:latin typeface="+mj-lt"/>
                <a:ea typeface="굴림" charset="-127"/>
              </a:rPr>
              <a:t>whose destination is not itself </a:t>
            </a:r>
            <a:r>
              <a:rPr lang="en-US" altLang="ko-KR" sz="1800" dirty="0">
                <a:latin typeface="+mj-lt"/>
                <a:ea typeface="굴림" charset="-127"/>
              </a:rPr>
              <a:t>is referred to as </a:t>
            </a:r>
            <a:r>
              <a:rPr lang="en-US" altLang="ko-KR" sz="1600" b="1" u="sng" dirty="0" smtClean="0">
                <a:latin typeface="+mj-lt"/>
                <a:ea typeface="굴림" charset="-127"/>
              </a:rPr>
              <a:t>“FORWARDING PD” </a:t>
            </a:r>
            <a:r>
              <a:rPr lang="en-US" altLang="ko-KR" sz="1600" dirty="0" smtClean="0">
                <a:latin typeface="+mj-lt"/>
                <a:ea typeface="굴림" charset="-127"/>
              </a:rPr>
              <a:t>and it acts like group member but it just forwards the data.</a:t>
            </a:r>
            <a:endParaRPr lang="en-US" altLang="ko-KR" sz="1800" dirty="0" smtClean="0">
              <a:latin typeface="+mj-lt"/>
              <a:ea typeface="굴림" charset="-127"/>
            </a:endParaRPr>
          </a:p>
          <a:p>
            <a:pPr algn="just"/>
            <a:r>
              <a:rPr lang="en-US" altLang="ko-KR" sz="1800" dirty="0">
                <a:latin typeface="+mj-lt"/>
                <a:ea typeface="굴림" charset="-127"/>
              </a:rPr>
              <a:t>A PD receiving the ARCF whose destination is </a:t>
            </a:r>
            <a:r>
              <a:rPr lang="en-US" altLang="ko-KR" sz="1800" dirty="0" smtClean="0">
                <a:latin typeface="+mj-lt"/>
                <a:ea typeface="굴림" charset="-127"/>
              </a:rPr>
              <a:t>itself saves path with the PD which transmitted ARCF.</a:t>
            </a:r>
            <a:endParaRPr lang="en-US" altLang="ko-KR" sz="1800" dirty="0">
              <a:latin typeface="+mj-lt"/>
              <a:ea typeface="굴림" charset="-127"/>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a:t>
            </a:fld>
            <a:endParaRPr lang="en-US" altLang="ko-KR"/>
          </a:p>
        </p:txBody>
      </p:sp>
    </p:spTree>
    <p:extLst>
      <p:ext uri="{BB962C8B-B14F-4D97-AF65-F5344CB8AC3E}">
        <p14:creationId xmlns:p14="http://schemas.microsoft.com/office/powerpoint/2010/main" val="15538454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Flowchart of Finding/Joining Multicast Group</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6</a:t>
            </a:fld>
            <a:endParaRPr lang="en-US" altLang="ko-KR"/>
          </a:p>
        </p:txBody>
      </p:sp>
      <p:cxnSp>
        <p:nvCxnSpPr>
          <p:cNvPr id="6" name="직선 연결선 5"/>
          <p:cNvCxnSpPr/>
          <p:nvPr/>
        </p:nvCxnSpPr>
        <p:spPr bwMode="auto">
          <a:xfrm>
            <a:off x="1350318"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8" name="직선 연결선 7"/>
          <p:cNvCxnSpPr/>
          <p:nvPr/>
        </p:nvCxnSpPr>
        <p:spPr bwMode="auto">
          <a:xfrm>
            <a:off x="7793682"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9" name="직선 연결선 8"/>
          <p:cNvCxnSpPr/>
          <p:nvPr/>
        </p:nvCxnSpPr>
        <p:spPr bwMode="auto">
          <a:xfrm>
            <a:off x="5551979"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16" name="타원 15"/>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1</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17" name="타원 16"/>
          <p:cNvSpPr/>
          <p:nvPr/>
        </p:nvSpPr>
        <p:spPr bwMode="auto">
          <a:xfrm>
            <a:off x="5011919"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a:t>
            </a:r>
            <a:r>
              <a:rPr lang="en-US" altLang="ko-KR" dirty="0" smtClean="0">
                <a:solidFill>
                  <a:schemeClr val="tx1"/>
                </a:solidFill>
                <a:latin typeface="+mj-lt"/>
                <a:ea typeface="굴림" pitchFamily="50" charset="-127"/>
              </a:rPr>
              <a:t>1</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18" name="타원 17"/>
          <p:cNvSpPr/>
          <p:nvPr/>
        </p:nvSpPr>
        <p:spPr bwMode="auto">
          <a:xfrm>
            <a:off x="7253622"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a:t>
            </a:r>
            <a:r>
              <a:rPr lang="en-US" altLang="ko-KR" dirty="0" smtClean="0">
                <a:solidFill>
                  <a:schemeClr val="tx1"/>
                </a:solidFill>
                <a:latin typeface="+mj-lt"/>
                <a:ea typeface="굴림" pitchFamily="50" charset="-127"/>
              </a:rPr>
              <a:t>2</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20" name="직선 화살표 연결선 19"/>
          <p:cNvCxnSpPr/>
          <p:nvPr/>
        </p:nvCxnSpPr>
        <p:spPr bwMode="auto">
          <a:xfrm>
            <a:off x="1350318" y="2636912"/>
            <a:ext cx="2100830" cy="0"/>
          </a:xfrm>
          <a:prstGeom prst="straightConnector1">
            <a:avLst/>
          </a:prstGeom>
          <a:ln>
            <a:headEnd type="oval" w="med" len="med"/>
            <a:tailEnd type="arrow"/>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1579179" y="2371236"/>
            <a:ext cx="1760417" cy="553998"/>
          </a:xfrm>
          <a:prstGeom prst="rect">
            <a:avLst/>
          </a:prstGeom>
          <a:noFill/>
        </p:spPr>
        <p:txBody>
          <a:bodyPr wrap="none" rtlCol="0">
            <a:spAutoFit/>
          </a:bodyPr>
          <a:lstStyle/>
          <a:p>
            <a:pPr algn="ctr"/>
            <a:r>
              <a:rPr lang="en-US" altLang="ko-KR" sz="1500" dirty="0" smtClean="0">
                <a:latin typeface="+mj-lt"/>
              </a:rPr>
              <a:t>Group Join Request </a:t>
            </a:r>
          </a:p>
          <a:p>
            <a:pPr algn="ctr"/>
            <a:r>
              <a:rPr lang="en-US" altLang="ko-KR" sz="1500" dirty="0" smtClean="0">
                <a:latin typeface="+mj-lt"/>
              </a:rPr>
              <a:t>(Sends ACF)</a:t>
            </a:r>
            <a:endParaRPr lang="ko-KR" altLang="en-US" sz="1500" dirty="0">
              <a:latin typeface="+mj-lt"/>
            </a:endParaRPr>
          </a:p>
        </p:txBody>
      </p:sp>
      <p:cxnSp>
        <p:nvCxnSpPr>
          <p:cNvPr id="24" name="직선 화살표 연결선 23"/>
          <p:cNvCxnSpPr/>
          <p:nvPr/>
        </p:nvCxnSpPr>
        <p:spPr bwMode="auto">
          <a:xfrm>
            <a:off x="5583943" y="3309350"/>
            <a:ext cx="2209739" cy="0"/>
          </a:xfrm>
          <a:prstGeom prst="straightConnector1">
            <a:avLst/>
          </a:prstGeom>
          <a:ln>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25" name="직선 화살표 연결선 24"/>
          <p:cNvCxnSpPr/>
          <p:nvPr/>
        </p:nvCxnSpPr>
        <p:spPr bwMode="auto">
          <a:xfrm>
            <a:off x="3449065" y="3608149"/>
            <a:ext cx="2102914"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26" name="직선 화살표 연결선 25"/>
          <p:cNvCxnSpPr/>
          <p:nvPr/>
        </p:nvCxnSpPr>
        <p:spPr bwMode="auto">
          <a:xfrm>
            <a:off x="1350318" y="5517232"/>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3786136" y="3321145"/>
            <a:ext cx="1552027" cy="553998"/>
          </a:xfrm>
          <a:prstGeom prst="rect">
            <a:avLst/>
          </a:prstGeom>
          <a:noFill/>
        </p:spPr>
        <p:txBody>
          <a:bodyPr wrap="none" rtlCol="0">
            <a:spAutoFit/>
          </a:bodyPr>
          <a:lstStyle/>
          <a:p>
            <a:pPr algn="ctr"/>
            <a:r>
              <a:rPr lang="en-US" altLang="ko-KR" sz="1500" dirty="0" smtClean="0">
                <a:solidFill>
                  <a:srgbClr val="C00000"/>
                </a:solidFill>
                <a:latin typeface="+mj-lt"/>
              </a:rPr>
              <a:t>Group Join Reply</a:t>
            </a:r>
          </a:p>
          <a:p>
            <a:pPr algn="ctr"/>
            <a:r>
              <a:rPr lang="en-US" altLang="ko-KR" sz="1500" dirty="0" smtClean="0">
                <a:solidFill>
                  <a:srgbClr val="C00000"/>
                </a:solidFill>
                <a:latin typeface="+mj-lt"/>
              </a:rPr>
              <a:t>(Sends ARCF)</a:t>
            </a:r>
            <a:endParaRPr lang="ko-KR" altLang="en-US" sz="1500" dirty="0">
              <a:solidFill>
                <a:srgbClr val="C00000"/>
              </a:solidFill>
              <a:latin typeface="+mj-lt"/>
            </a:endParaRPr>
          </a:p>
        </p:txBody>
      </p:sp>
      <p:sp>
        <p:nvSpPr>
          <p:cNvPr id="29" name="TextBox 28"/>
          <p:cNvSpPr txBox="1"/>
          <p:nvPr/>
        </p:nvSpPr>
        <p:spPr>
          <a:xfrm>
            <a:off x="5583942" y="2986185"/>
            <a:ext cx="2177776" cy="323165"/>
          </a:xfrm>
          <a:prstGeom prst="rect">
            <a:avLst/>
          </a:prstGeom>
          <a:noFill/>
        </p:spPr>
        <p:txBody>
          <a:bodyPr wrap="square" rtlCol="0">
            <a:spAutoFit/>
          </a:bodyPr>
          <a:lstStyle/>
          <a:p>
            <a:r>
              <a:rPr lang="en-US" altLang="ko-KR" sz="1500" dirty="0" smtClean="0">
                <a:solidFill>
                  <a:srgbClr val="C00000"/>
                </a:solidFill>
                <a:latin typeface="+mj-lt"/>
              </a:rPr>
              <a:t>Send MGNF (Type = 0)</a:t>
            </a:r>
            <a:endParaRPr lang="ko-KR" altLang="en-US" sz="1500" dirty="0">
              <a:solidFill>
                <a:srgbClr val="C00000"/>
              </a:solidFill>
              <a:latin typeface="+mj-lt"/>
            </a:endParaRPr>
          </a:p>
        </p:txBody>
      </p:sp>
      <p:sp>
        <p:nvSpPr>
          <p:cNvPr id="30" name="TextBox 29"/>
          <p:cNvSpPr txBox="1"/>
          <p:nvPr/>
        </p:nvSpPr>
        <p:spPr>
          <a:xfrm>
            <a:off x="3397502" y="5194067"/>
            <a:ext cx="2084225" cy="323165"/>
          </a:xfrm>
          <a:prstGeom prst="rect">
            <a:avLst/>
          </a:prstGeom>
          <a:noFill/>
        </p:spPr>
        <p:txBody>
          <a:bodyPr wrap="none" rtlCol="0">
            <a:spAutoFit/>
          </a:bodyPr>
          <a:lstStyle/>
          <a:p>
            <a:r>
              <a:rPr lang="en-US" altLang="ko-KR" sz="1500" dirty="0" smtClean="0">
                <a:solidFill>
                  <a:srgbClr val="0070C0"/>
                </a:solidFill>
                <a:latin typeface="+mj-lt"/>
              </a:rPr>
              <a:t>Group Joining Complete</a:t>
            </a:r>
            <a:endParaRPr lang="ko-KR" altLang="en-US" sz="1500" dirty="0">
              <a:solidFill>
                <a:srgbClr val="0070C0"/>
              </a:solidFill>
              <a:latin typeface="+mj-lt"/>
            </a:endParaRPr>
          </a:p>
        </p:txBody>
      </p:sp>
      <p:cxnSp>
        <p:nvCxnSpPr>
          <p:cNvPr id="27" name="직선 연결선 26"/>
          <p:cNvCxnSpPr>
            <a:stCxn id="17" idx="6"/>
            <a:endCxn id="18" idx="2"/>
          </p:cNvCxnSpPr>
          <p:nvPr/>
        </p:nvCxnSpPr>
        <p:spPr bwMode="auto">
          <a:xfrm>
            <a:off x="6092039" y="1989040"/>
            <a:ext cx="1161583"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31" name="직선 연결선 30"/>
          <p:cNvCxnSpPr/>
          <p:nvPr/>
        </p:nvCxnSpPr>
        <p:spPr bwMode="auto">
          <a:xfrm>
            <a:off x="3451148"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32" name="타원 31"/>
          <p:cNvSpPr/>
          <p:nvPr/>
        </p:nvSpPr>
        <p:spPr bwMode="auto">
          <a:xfrm>
            <a:off x="2911088" y="1700808"/>
            <a:ext cx="1080120" cy="576464"/>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2</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33" name="직선 화살표 연결선 32"/>
          <p:cNvCxnSpPr/>
          <p:nvPr/>
        </p:nvCxnSpPr>
        <p:spPr bwMode="auto">
          <a:xfrm>
            <a:off x="3472292" y="2876611"/>
            <a:ext cx="4289426"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34" name="TextBox 33"/>
          <p:cNvSpPr txBox="1"/>
          <p:nvPr/>
        </p:nvSpPr>
        <p:spPr>
          <a:xfrm>
            <a:off x="3851920" y="2601779"/>
            <a:ext cx="1324978" cy="323165"/>
          </a:xfrm>
          <a:prstGeom prst="rect">
            <a:avLst/>
          </a:prstGeom>
          <a:noFill/>
        </p:spPr>
        <p:txBody>
          <a:bodyPr wrap="none" rtlCol="0">
            <a:spAutoFit/>
          </a:bodyPr>
          <a:lstStyle/>
          <a:p>
            <a:r>
              <a:rPr lang="en-US" altLang="ko-KR" sz="1500" dirty="0" smtClean="0">
                <a:latin typeface="+mj-lt"/>
              </a:rPr>
              <a:t>Forwards ACF</a:t>
            </a:r>
            <a:endParaRPr lang="ko-KR" altLang="en-US" sz="1500" dirty="0">
              <a:latin typeface="+mj-lt"/>
            </a:endParaRPr>
          </a:p>
        </p:txBody>
      </p:sp>
      <p:sp>
        <p:nvSpPr>
          <p:cNvPr id="39" name="타원 38"/>
          <p:cNvSpPr/>
          <p:nvPr/>
        </p:nvSpPr>
        <p:spPr bwMode="auto">
          <a:xfrm>
            <a:off x="2809259" y="3931315"/>
            <a:ext cx="1279611" cy="691653"/>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36000" tIns="36000" rIns="36000" bIns="360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mj-lt"/>
                <a:ea typeface="굴림" pitchFamily="50" charset="-127"/>
              </a:rPr>
              <a:t>Forwarding PD</a:t>
            </a:r>
          </a:p>
        </p:txBody>
      </p:sp>
      <p:cxnSp>
        <p:nvCxnSpPr>
          <p:cNvPr id="41" name="직선 화살표 연결선 40"/>
          <p:cNvCxnSpPr/>
          <p:nvPr/>
        </p:nvCxnSpPr>
        <p:spPr bwMode="auto">
          <a:xfrm>
            <a:off x="1329150" y="4890199"/>
            <a:ext cx="2102914"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42" name="TextBox 41"/>
          <p:cNvSpPr txBox="1"/>
          <p:nvPr/>
        </p:nvSpPr>
        <p:spPr>
          <a:xfrm>
            <a:off x="1715628" y="4603195"/>
            <a:ext cx="1453218" cy="323165"/>
          </a:xfrm>
          <a:prstGeom prst="rect">
            <a:avLst/>
          </a:prstGeom>
          <a:noFill/>
        </p:spPr>
        <p:txBody>
          <a:bodyPr wrap="none" rtlCol="0">
            <a:spAutoFit/>
          </a:bodyPr>
          <a:lstStyle/>
          <a:p>
            <a:pPr algn="ctr"/>
            <a:r>
              <a:rPr lang="en-US" altLang="ko-KR" sz="1500" dirty="0" smtClean="0">
                <a:solidFill>
                  <a:srgbClr val="C00000"/>
                </a:solidFill>
                <a:latin typeface="+mj-lt"/>
              </a:rPr>
              <a:t>Forwards ARCF</a:t>
            </a:r>
            <a:endParaRPr lang="ko-KR" altLang="en-US" sz="1500" dirty="0">
              <a:solidFill>
                <a:srgbClr val="C00000"/>
              </a:solidFill>
              <a:latin typeface="+mj-lt"/>
            </a:endParaRPr>
          </a:p>
        </p:txBody>
      </p:sp>
      <p:cxnSp>
        <p:nvCxnSpPr>
          <p:cNvPr id="43" name="직선 화살표 연결선 42"/>
          <p:cNvCxnSpPr/>
          <p:nvPr/>
        </p:nvCxnSpPr>
        <p:spPr bwMode="auto">
          <a:xfrm>
            <a:off x="3474824" y="2865860"/>
            <a:ext cx="2109118"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257122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ea typeface="굴림" charset="-127"/>
              </a:rPr>
              <a:t>Multicasting</a:t>
            </a:r>
            <a:endParaRPr lang="ko-KR" altLang="en-US" dirty="0"/>
          </a:p>
        </p:txBody>
      </p:sp>
      <p:sp>
        <p:nvSpPr>
          <p:cNvPr id="3" name="내용 개체 틀 2"/>
          <p:cNvSpPr>
            <a:spLocks noGrp="1"/>
          </p:cNvSpPr>
          <p:nvPr>
            <p:ph idx="1"/>
          </p:nvPr>
        </p:nvSpPr>
        <p:spPr/>
        <p:txBody>
          <a:bodyPr/>
          <a:lstStyle/>
          <a:p>
            <a:r>
              <a:rPr lang="en-US" altLang="ko-KR" sz="1800" dirty="0">
                <a:latin typeface="+mj-lt"/>
                <a:ea typeface="굴림" charset="-127"/>
              </a:rPr>
              <a:t>If a PD receives a multicast data frame, it has to decide forwarding the frame or not.</a:t>
            </a:r>
          </a:p>
          <a:p>
            <a:r>
              <a:rPr lang="en-US" altLang="ko-KR" sz="1800" dirty="0">
                <a:latin typeface="+mj-lt"/>
                <a:ea typeface="굴림" charset="-127"/>
              </a:rPr>
              <a:t>The PD receiving the multicast data frame compares the source address of the data frame and next-hop address entries of its n</a:t>
            </a:r>
            <a:r>
              <a:rPr lang="en-US" altLang="ko-KR" sz="1800" dirty="0" smtClean="0">
                <a:latin typeface="+mj-lt"/>
                <a:ea typeface="굴림" charset="-127"/>
              </a:rPr>
              <a:t>eighbor </a:t>
            </a:r>
            <a:r>
              <a:rPr lang="en-US" altLang="ko-KR" sz="1800" dirty="0">
                <a:latin typeface="+mj-lt"/>
                <a:ea typeface="굴림" charset="-127"/>
              </a:rPr>
              <a:t>table.</a:t>
            </a:r>
          </a:p>
          <a:p>
            <a:r>
              <a:rPr lang="en-US" altLang="ko-KR" sz="1800" dirty="0">
                <a:latin typeface="+mj-lt"/>
                <a:ea typeface="굴림" charset="-127"/>
              </a:rPr>
              <a:t>PD </a:t>
            </a:r>
            <a:r>
              <a:rPr lang="en-US" altLang="ko-KR" sz="1800" b="1" u="sng" dirty="0">
                <a:latin typeface="+mj-lt"/>
                <a:ea typeface="굴림" charset="-127"/>
              </a:rPr>
              <a:t>checks the next hop addresses in its </a:t>
            </a:r>
            <a:r>
              <a:rPr lang="en-US" altLang="ko-KR" sz="1800" b="1" u="sng" dirty="0" smtClean="0">
                <a:latin typeface="+mj-lt"/>
                <a:ea typeface="굴림" charset="-127"/>
              </a:rPr>
              <a:t>neighbor </a:t>
            </a:r>
            <a:r>
              <a:rPr lang="en-US" altLang="ko-KR" sz="1800" b="1" u="sng" dirty="0">
                <a:latin typeface="+mj-lt"/>
                <a:ea typeface="굴림" charset="-127"/>
              </a:rPr>
              <a:t>table</a:t>
            </a:r>
            <a:r>
              <a:rPr lang="en-US" altLang="ko-KR" sz="1800" dirty="0">
                <a:latin typeface="+mj-lt"/>
                <a:ea typeface="굴림" charset="-127"/>
              </a:rPr>
              <a:t>. If it finds </a:t>
            </a:r>
          </a:p>
          <a:p>
            <a:pPr lvl="1"/>
            <a:r>
              <a:rPr lang="en-US" altLang="ko-KR" sz="1800" b="1" u="sng" dirty="0">
                <a:latin typeface="+mj-lt"/>
                <a:ea typeface="굴림" charset="-127"/>
              </a:rPr>
              <a:t>one or more next-hop entries </a:t>
            </a:r>
            <a:r>
              <a:rPr lang="en-US" altLang="ko-KR" sz="1800" dirty="0">
                <a:latin typeface="+mj-lt"/>
                <a:ea typeface="굴림" charset="-127"/>
              </a:rPr>
              <a:t>which not overlapped with the source address of the received frame and </a:t>
            </a:r>
          </a:p>
          <a:p>
            <a:pPr lvl="1"/>
            <a:r>
              <a:rPr lang="en-US" altLang="ko-KR" sz="1800" b="1" u="sng" dirty="0">
                <a:latin typeface="+mj-lt"/>
                <a:ea typeface="굴림" charset="-127"/>
              </a:rPr>
              <a:t>those next-hop entries have same device group ID </a:t>
            </a:r>
            <a:r>
              <a:rPr lang="en-US" altLang="ko-KR" sz="1800" dirty="0">
                <a:latin typeface="+mj-lt"/>
                <a:ea typeface="굴림" charset="-127"/>
              </a:rPr>
              <a:t>with the received frame. </a:t>
            </a:r>
          </a:p>
          <a:p>
            <a:pPr lvl="1">
              <a:buNone/>
            </a:pPr>
            <a:r>
              <a:rPr lang="en-US" altLang="ko-KR" sz="1800" dirty="0">
                <a:latin typeface="+mj-lt"/>
                <a:ea typeface="굴림" charset="-127"/>
              </a:rPr>
              <a:t>Then, </a:t>
            </a:r>
            <a:r>
              <a:rPr lang="en-US" altLang="ko-KR" sz="1800" b="1" u="sng" dirty="0">
                <a:latin typeface="+mj-lt"/>
                <a:ea typeface="굴림" charset="-127"/>
              </a:rPr>
              <a:t>the PD forwards the incoming data frame to other PDs</a:t>
            </a:r>
            <a:r>
              <a:rPr lang="en-US" altLang="ko-KR" sz="1800" dirty="0">
                <a:latin typeface="+mj-lt"/>
                <a:ea typeface="굴림" charset="-127"/>
              </a:rPr>
              <a:t>.   </a:t>
            </a:r>
          </a:p>
          <a:p>
            <a:r>
              <a:rPr lang="en-US" altLang="ko-KR" sz="1800" dirty="0">
                <a:latin typeface="+mj-lt"/>
                <a:ea typeface="굴림" charset="-127"/>
              </a:rPr>
              <a:t>Otherwise, the PD do not forward the incoming frame.</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7</a:t>
            </a:fld>
            <a:endParaRPr lang="en-US" altLang="ko-KR"/>
          </a:p>
        </p:txBody>
      </p:sp>
    </p:spTree>
    <p:extLst>
      <p:ext uri="{BB962C8B-B14F-4D97-AF65-F5344CB8AC3E}">
        <p14:creationId xmlns:p14="http://schemas.microsoft.com/office/powerpoint/2010/main" val="2852139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Flowchart of Multicasting</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8</a:t>
            </a:fld>
            <a:endParaRPr lang="en-US" altLang="ko-KR"/>
          </a:p>
        </p:txBody>
      </p:sp>
      <p:cxnSp>
        <p:nvCxnSpPr>
          <p:cNvPr id="6" name="직선 연결선 5"/>
          <p:cNvCxnSpPr/>
          <p:nvPr/>
        </p:nvCxnSpPr>
        <p:spPr bwMode="auto">
          <a:xfrm>
            <a:off x="1350318" y="2277272"/>
            <a:ext cx="0" cy="3167952"/>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8" name="직선 연결선 7"/>
          <p:cNvCxnSpPr/>
          <p:nvPr/>
        </p:nvCxnSpPr>
        <p:spPr bwMode="auto">
          <a:xfrm>
            <a:off x="7793682" y="2277272"/>
            <a:ext cx="0" cy="3167952"/>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9" name="직선 연결선 8"/>
          <p:cNvCxnSpPr/>
          <p:nvPr/>
        </p:nvCxnSpPr>
        <p:spPr bwMode="auto">
          <a:xfrm>
            <a:off x="5551979" y="2277272"/>
            <a:ext cx="0" cy="3167952"/>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17" name="타원 16"/>
          <p:cNvSpPr/>
          <p:nvPr/>
        </p:nvSpPr>
        <p:spPr bwMode="auto">
          <a:xfrm>
            <a:off x="5011919"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ea"/>
                <a:ea typeface="+mj-ea"/>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ea"/>
                <a:ea typeface="+mj-ea"/>
              </a:rPr>
              <a:t>PD 2</a:t>
            </a:r>
            <a:endParaRPr kumimoji="0" lang="ko-KR" altLang="en-US" sz="1800" b="0" i="0" u="none" strike="noStrike" cap="none" normalizeH="0" baseline="0" dirty="0" smtClean="0">
              <a:ln>
                <a:noFill/>
              </a:ln>
              <a:solidFill>
                <a:schemeClr val="tx1"/>
              </a:solidFill>
              <a:effectLst/>
              <a:latin typeface="+mj-ea"/>
              <a:ea typeface="+mj-ea"/>
            </a:endParaRPr>
          </a:p>
        </p:txBody>
      </p:sp>
      <p:sp>
        <p:nvSpPr>
          <p:cNvPr id="18" name="타원 17"/>
          <p:cNvSpPr/>
          <p:nvPr/>
        </p:nvSpPr>
        <p:spPr bwMode="auto">
          <a:xfrm>
            <a:off x="7253622"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ea"/>
                <a:ea typeface="+mj-ea"/>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ea"/>
                <a:ea typeface="+mj-ea"/>
              </a:rPr>
              <a:t>PD 3</a:t>
            </a:r>
            <a:endParaRPr kumimoji="0" lang="ko-KR" altLang="en-US" sz="1800" b="0" i="0" u="none" strike="noStrike" cap="none" normalizeH="0" baseline="0" dirty="0" smtClean="0">
              <a:ln>
                <a:noFill/>
              </a:ln>
              <a:solidFill>
                <a:schemeClr val="tx1"/>
              </a:solidFill>
              <a:effectLst/>
              <a:latin typeface="+mj-ea"/>
              <a:ea typeface="+mj-ea"/>
            </a:endParaRPr>
          </a:p>
        </p:txBody>
      </p:sp>
      <p:cxnSp>
        <p:nvCxnSpPr>
          <p:cNvPr id="20" name="직선 화살표 연결선 19"/>
          <p:cNvCxnSpPr/>
          <p:nvPr/>
        </p:nvCxnSpPr>
        <p:spPr bwMode="auto">
          <a:xfrm>
            <a:off x="1350318" y="2636912"/>
            <a:ext cx="2100830" cy="0"/>
          </a:xfrm>
          <a:prstGeom prst="straightConnector1">
            <a:avLst/>
          </a:prstGeom>
          <a:ln>
            <a:headEnd type="oval" w="med" len="med"/>
            <a:tailEnd type="arrow"/>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1589952" y="2371236"/>
            <a:ext cx="1738874" cy="553998"/>
          </a:xfrm>
          <a:prstGeom prst="rect">
            <a:avLst/>
          </a:prstGeom>
          <a:noFill/>
        </p:spPr>
        <p:txBody>
          <a:bodyPr wrap="none" rtlCol="0">
            <a:spAutoFit/>
          </a:bodyPr>
          <a:lstStyle/>
          <a:p>
            <a:pPr algn="ctr"/>
            <a:r>
              <a:rPr lang="en-US" altLang="ko-KR" sz="1500" dirty="0" smtClean="0">
                <a:latin typeface="+mj-ea"/>
                <a:ea typeface="+mj-ea"/>
              </a:rPr>
              <a:t>Transmit Multicast</a:t>
            </a:r>
          </a:p>
          <a:p>
            <a:pPr algn="ctr"/>
            <a:r>
              <a:rPr lang="en-US" altLang="ko-KR" sz="1500" dirty="0" smtClean="0">
                <a:latin typeface="+mj-ea"/>
                <a:ea typeface="+mj-ea"/>
              </a:rPr>
              <a:t>Data</a:t>
            </a:r>
            <a:endParaRPr lang="ko-KR" altLang="en-US" sz="1500" dirty="0">
              <a:latin typeface="+mj-ea"/>
              <a:ea typeface="+mj-ea"/>
            </a:endParaRPr>
          </a:p>
        </p:txBody>
      </p:sp>
      <p:cxnSp>
        <p:nvCxnSpPr>
          <p:cNvPr id="26" name="직선 화살표 연결선 25"/>
          <p:cNvCxnSpPr/>
          <p:nvPr/>
        </p:nvCxnSpPr>
        <p:spPr bwMode="auto">
          <a:xfrm>
            <a:off x="1350318" y="4262018"/>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3539505" y="3938853"/>
            <a:ext cx="2081019" cy="323165"/>
          </a:xfrm>
          <a:prstGeom prst="rect">
            <a:avLst/>
          </a:prstGeom>
          <a:noFill/>
        </p:spPr>
        <p:txBody>
          <a:bodyPr wrap="none" rtlCol="0">
            <a:spAutoFit/>
          </a:bodyPr>
          <a:lstStyle/>
          <a:p>
            <a:r>
              <a:rPr lang="en-US" altLang="ko-KR" sz="1500" dirty="0" smtClean="0">
                <a:solidFill>
                  <a:srgbClr val="0070C0"/>
                </a:solidFill>
                <a:latin typeface="+mj-ea"/>
                <a:ea typeface="+mj-ea"/>
              </a:rPr>
              <a:t>Multicasting Complete</a:t>
            </a:r>
            <a:endParaRPr lang="ko-KR" altLang="en-US" sz="1500" dirty="0">
              <a:solidFill>
                <a:srgbClr val="0070C0"/>
              </a:solidFill>
              <a:latin typeface="+mj-ea"/>
              <a:ea typeface="+mj-ea"/>
            </a:endParaRPr>
          </a:p>
        </p:txBody>
      </p:sp>
      <p:cxnSp>
        <p:nvCxnSpPr>
          <p:cNvPr id="27" name="직선 연결선 26"/>
          <p:cNvCxnSpPr>
            <a:stCxn id="17" idx="6"/>
            <a:endCxn id="18" idx="2"/>
          </p:cNvCxnSpPr>
          <p:nvPr/>
        </p:nvCxnSpPr>
        <p:spPr bwMode="auto">
          <a:xfrm>
            <a:off x="6092039" y="1989040"/>
            <a:ext cx="1161583"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31" name="직선 연결선 30"/>
          <p:cNvCxnSpPr/>
          <p:nvPr/>
        </p:nvCxnSpPr>
        <p:spPr bwMode="auto">
          <a:xfrm>
            <a:off x="3451148" y="2277272"/>
            <a:ext cx="0" cy="3167952"/>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32" name="타원 31"/>
          <p:cNvSpPr/>
          <p:nvPr/>
        </p:nvSpPr>
        <p:spPr bwMode="auto">
          <a:xfrm>
            <a:off x="2911088" y="1700808"/>
            <a:ext cx="1080120" cy="576464"/>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mj-ea"/>
                <a:ea typeface="+mj-ea"/>
              </a:rPr>
              <a:t>Forwarding</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ea"/>
                <a:ea typeface="+mj-ea"/>
              </a:rPr>
              <a:t>PD</a:t>
            </a:r>
            <a:endParaRPr kumimoji="0" lang="ko-KR" altLang="en-US" sz="1400" b="0" i="0" u="none" strike="noStrike" cap="none" normalizeH="0" baseline="0" dirty="0" smtClean="0">
              <a:ln>
                <a:noFill/>
              </a:ln>
              <a:solidFill>
                <a:schemeClr val="tx1"/>
              </a:solidFill>
              <a:effectLst/>
              <a:latin typeface="+mj-ea"/>
              <a:ea typeface="+mj-ea"/>
            </a:endParaRPr>
          </a:p>
        </p:txBody>
      </p:sp>
      <p:cxnSp>
        <p:nvCxnSpPr>
          <p:cNvPr id="33" name="직선 화살표 연결선 32"/>
          <p:cNvCxnSpPr/>
          <p:nvPr/>
        </p:nvCxnSpPr>
        <p:spPr bwMode="auto">
          <a:xfrm>
            <a:off x="3472292" y="2876611"/>
            <a:ext cx="4289426"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34" name="TextBox 33"/>
          <p:cNvSpPr txBox="1"/>
          <p:nvPr/>
        </p:nvSpPr>
        <p:spPr>
          <a:xfrm>
            <a:off x="3411694" y="2589618"/>
            <a:ext cx="2131546" cy="784830"/>
          </a:xfrm>
          <a:prstGeom prst="rect">
            <a:avLst/>
          </a:prstGeom>
          <a:noFill/>
        </p:spPr>
        <p:txBody>
          <a:bodyPr wrap="none" rtlCol="0">
            <a:spAutoFit/>
          </a:bodyPr>
          <a:lstStyle/>
          <a:p>
            <a:pPr algn="ctr"/>
            <a:r>
              <a:rPr lang="en-US" altLang="ko-KR" sz="1500" dirty="0" smtClean="0">
                <a:latin typeface="+mj-ea"/>
                <a:ea typeface="+mj-ea"/>
              </a:rPr>
              <a:t>Check Neighbor Table </a:t>
            </a:r>
          </a:p>
          <a:p>
            <a:pPr algn="ctr"/>
            <a:r>
              <a:rPr lang="en-US" altLang="ko-KR" sz="1500" dirty="0" smtClean="0">
                <a:latin typeface="+mj-ea"/>
                <a:ea typeface="+mj-ea"/>
              </a:rPr>
              <a:t>Forwarding</a:t>
            </a:r>
          </a:p>
          <a:p>
            <a:pPr algn="ctr"/>
            <a:r>
              <a:rPr lang="en-US" altLang="ko-KR" sz="1500" dirty="0" smtClean="0">
                <a:latin typeface="+mj-ea"/>
                <a:ea typeface="+mj-ea"/>
              </a:rPr>
              <a:t>Multicast Data</a:t>
            </a:r>
            <a:endParaRPr lang="ko-KR" altLang="en-US" sz="1500" dirty="0">
              <a:latin typeface="+mj-ea"/>
              <a:ea typeface="+mj-ea"/>
            </a:endParaRPr>
          </a:p>
        </p:txBody>
      </p:sp>
      <p:cxnSp>
        <p:nvCxnSpPr>
          <p:cNvPr id="43" name="직선 화살표 연결선 42"/>
          <p:cNvCxnSpPr/>
          <p:nvPr/>
        </p:nvCxnSpPr>
        <p:spPr bwMode="auto">
          <a:xfrm>
            <a:off x="3474824" y="2865860"/>
            <a:ext cx="2109118"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35" name="타원 34"/>
          <p:cNvSpPr/>
          <p:nvPr/>
        </p:nvSpPr>
        <p:spPr bwMode="auto">
          <a:xfrm>
            <a:off x="810258"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ea"/>
                <a:ea typeface="+mj-ea"/>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ea"/>
                <a:ea typeface="+mj-ea"/>
              </a:rPr>
              <a:t>PD 1</a:t>
            </a:r>
            <a:endParaRPr kumimoji="0" lang="ko-KR" altLang="en-US" sz="1800" b="0" i="0" u="none" strike="noStrike" cap="none" normalizeH="0" baseline="0" dirty="0" smtClean="0">
              <a:ln>
                <a:noFill/>
              </a:ln>
              <a:solidFill>
                <a:schemeClr val="tx1"/>
              </a:solidFill>
              <a:effectLst/>
              <a:latin typeface="+mj-ea"/>
              <a:ea typeface="+mj-ea"/>
            </a:endParaRPr>
          </a:p>
        </p:txBody>
      </p:sp>
    </p:spTree>
    <p:extLst>
      <p:ext uri="{BB962C8B-B14F-4D97-AF65-F5344CB8AC3E}">
        <p14:creationId xmlns:p14="http://schemas.microsoft.com/office/powerpoint/2010/main" val="3201585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제목 1"/>
          <p:cNvSpPr>
            <a:spLocks noGrp="1"/>
          </p:cNvSpPr>
          <p:nvPr>
            <p:ph type="title"/>
          </p:nvPr>
        </p:nvSpPr>
        <p:spPr>
          <a:xfrm>
            <a:off x="685800" y="685800"/>
            <a:ext cx="7772400" cy="727075"/>
          </a:xfrm>
        </p:spPr>
        <p:txBody>
          <a:bodyPr/>
          <a:lstStyle/>
          <a:p>
            <a:r>
              <a:rPr lang="en-US" altLang="ko-KR" dirty="0" smtClean="0">
                <a:ea typeface="굴림" charset="-127"/>
              </a:rPr>
              <a:t>Reliability – Selective Group ACK</a:t>
            </a:r>
            <a:endParaRPr lang="ko-KR" altLang="en-US" dirty="0" smtClean="0">
              <a:ea typeface="굴림" charset="-127"/>
            </a:endParaRPr>
          </a:p>
        </p:txBody>
      </p:sp>
      <p:sp>
        <p:nvSpPr>
          <p:cNvPr id="2051" name="내용 개체 틀 2"/>
          <p:cNvSpPr>
            <a:spLocks noGrp="1"/>
          </p:cNvSpPr>
          <p:nvPr>
            <p:ph idx="1"/>
          </p:nvPr>
        </p:nvSpPr>
        <p:spPr>
          <a:xfrm>
            <a:off x="685800" y="1557338"/>
            <a:ext cx="7772400" cy="3383830"/>
          </a:xfrm>
        </p:spPr>
        <p:txBody>
          <a:bodyPr/>
          <a:lstStyle/>
          <a:p>
            <a:r>
              <a:rPr lang="en-GB" altLang="ko-KR" sz="1800" dirty="0">
                <a:latin typeface="+mj-lt"/>
              </a:rPr>
              <a:t>When sender PD sends a multicast data frame, </a:t>
            </a:r>
            <a:r>
              <a:rPr lang="en-GB" altLang="ko-KR" sz="1800" b="1" u="sng" dirty="0">
                <a:latin typeface="+mj-lt"/>
              </a:rPr>
              <a:t>it chooses the groups to acknowledge the frame in the multicast group</a:t>
            </a:r>
            <a:r>
              <a:rPr lang="en-GB" altLang="ko-KR" sz="1800" b="1" dirty="0" smtClean="0">
                <a:latin typeface="+mj-lt"/>
              </a:rPr>
              <a:t>.</a:t>
            </a:r>
          </a:p>
          <a:p>
            <a:r>
              <a:rPr lang="en-US" altLang="ko-KR" sz="1800" dirty="0">
                <a:latin typeface="+mj-lt"/>
                <a:ea typeface="굴림" charset="-127"/>
              </a:rPr>
              <a:t>To avoid the feedback implosion problem, a sender forms groups of nodes in </a:t>
            </a:r>
            <a:r>
              <a:rPr lang="en-US" altLang="ko-KR" sz="1800" dirty="0" smtClean="0">
                <a:latin typeface="+mj-lt"/>
                <a:ea typeface="굴림" charset="-127"/>
              </a:rPr>
              <a:t>its neighbor table</a:t>
            </a:r>
            <a:r>
              <a:rPr lang="en-US" altLang="ko-KR" sz="1800" dirty="0">
                <a:latin typeface="+mj-lt"/>
                <a:ea typeface="굴림" charset="-127"/>
              </a:rPr>
              <a:t>.</a:t>
            </a:r>
          </a:p>
          <a:p>
            <a:r>
              <a:rPr lang="en-US" altLang="ko-KR" sz="1800" dirty="0">
                <a:latin typeface="+mj-lt"/>
                <a:ea typeface="굴림" charset="-127"/>
              </a:rPr>
              <a:t>Then, the sender transmits multicast data frame </a:t>
            </a:r>
            <a:r>
              <a:rPr lang="en-US" altLang="ko-KR" sz="1800" b="1" u="sng" dirty="0">
                <a:latin typeface="+mj-lt"/>
                <a:ea typeface="굴림" charset="-127"/>
              </a:rPr>
              <a:t>including the information of the group </a:t>
            </a:r>
            <a:r>
              <a:rPr lang="en-US" altLang="ko-KR" sz="1800" b="1" u="sng" dirty="0" smtClean="0">
                <a:latin typeface="+mj-lt"/>
                <a:ea typeface="굴림" charset="-127"/>
              </a:rPr>
              <a:t>who </a:t>
            </a:r>
            <a:r>
              <a:rPr lang="en-US" altLang="ko-KR" sz="1800" b="1" u="sng" dirty="0">
                <a:latin typeface="+mj-lt"/>
                <a:ea typeface="굴림" charset="-127"/>
              </a:rPr>
              <a:t>sends their Block ACK</a:t>
            </a:r>
            <a:r>
              <a:rPr lang="en-US" altLang="ko-KR" sz="1800" b="1" dirty="0">
                <a:latin typeface="+mj-lt"/>
                <a:ea typeface="굴림" charset="-127"/>
              </a:rPr>
              <a:t>.</a:t>
            </a:r>
          </a:p>
          <a:p>
            <a:r>
              <a:rPr lang="en-US" altLang="ko-KR" sz="1800" dirty="0">
                <a:latin typeface="+mj-lt"/>
                <a:ea typeface="굴림" charset="-127"/>
              </a:rPr>
              <a:t>When the nodes in the group receive all multicast data frames successfully, they transmit Block ACK to the sender by notifying that they received all frames successfully.</a:t>
            </a:r>
          </a:p>
          <a:p>
            <a:r>
              <a:rPr lang="en-US" altLang="ko-KR" sz="1800" dirty="0" smtClean="0">
                <a:latin typeface="+mj-lt"/>
                <a:ea typeface="굴림" charset="-127"/>
              </a:rPr>
              <a:t>If all data frames being transmitted, </a:t>
            </a:r>
            <a:r>
              <a:rPr lang="en-US" altLang="ko-KR" sz="1800" b="1" u="sng" dirty="0" smtClean="0">
                <a:latin typeface="+mj-lt"/>
                <a:ea typeface="굴림" charset="-127"/>
              </a:rPr>
              <a:t>sender sends request block ACK frame to acquire non-transmitted block ACKs from ACK groups</a:t>
            </a:r>
            <a:r>
              <a:rPr lang="en-US" altLang="ko-KR" sz="1800" b="1" u="sng" dirty="0">
                <a:latin typeface="+mj-lt"/>
                <a:ea typeface="굴림" charset="-127"/>
              </a:rPr>
              <a:t> </a:t>
            </a:r>
            <a:r>
              <a:rPr lang="en-US" altLang="ko-KR" sz="1800" b="1" u="sng" dirty="0" smtClean="0">
                <a:latin typeface="+mj-lt"/>
                <a:ea typeface="굴림" charset="-127"/>
              </a:rPr>
              <a:t>to satisfy full reliability.</a:t>
            </a:r>
          </a:p>
        </p:txBody>
      </p:sp>
      <p:sp>
        <p:nvSpPr>
          <p:cNvPr id="2052"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굴림" charset="-127"/>
              </a:defRPr>
            </a:lvl1pPr>
            <a:lvl2pPr marL="742950" indent="-285750" eaLnBrk="0" hangingPunct="0">
              <a:defRPr kumimoji="1">
                <a:solidFill>
                  <a:schemeClr val="tx1"/>
                </a:solidFill>
                <a:latin typeface="Arial" charset="0"/>
                <a:ea typeface="굴림" charset="-127"/>
              </a:defRPr>
            </a:lvl2pPr>
            <a:lvl3pPr marL="1143000" indent="-228600" eaLnBrk="0" hangingPunct="0">
              <a:defRPr kumimoji="1">
                <a:solidFill>
                  <a:schemeClr val="tx1"/>
                </a:solidFill>
                <a:latin typeface="Arial" charset="0"/>
                <a:ea typeface="굴림" charset="-127"/>
              </a:defRPr>
            </a:lvl3pPr>
            <a:lvl4pPr marL="1600200" indent="-228600" eaLnBrk="0" hangingPunct="0">
              <a:defRPr kumimoji="1">
                <a:solidFill>
                  <a:schemeClr val="tx1"/>
                </a:solidFill>
                <a:latin typeface="Arial" charset="0"/>
                <a:ea typeface="굴림" charset="-127"/>
              </a:defRPr>
            </a:lvl4pPr>
            <a:lvl5pPr marL="2057400" indent="-228600" eaLnBrk="0" hangingPunct="0">
              <a:defRPr kumimoji="1">
                <a:solidFill>
                  <a:schemeClr val="tx1"/>
                </a:solidFill>
                <a:latin typeface="Arial" charset="0"/>
                <a:ea typeface="굴림" charset="-127"/>
              </a:defRPr>
            </a:lvl5pPr>
            <a:lvl6pPr marL="2514600" indent="-228600" eaLnBrk="0" fontAlgn="base" hangingPunct="0">
              <a:spcBef>
                <a:spcPct val="0"/>
              </a:spcBef>
              <a:spcAft>
                <a:spcPct val="0"/>
              </a:spcAft>
              <a:defRPr kumimoji="1">
                <a:solidFill>
                  <a:schemeClr val="tx1"/>
                </a:solidFill>
                <a:latin typeface="Arial" charset="0"/>
                <a:ea typeface="굴림" charset="-127"/>
              </a:defRPr>
            </a:lvl6pPr>
            <a:lvl7pPr marL="2971800" indent="-228600" eaLnBrk="0" fontAlgn="base" hangingPunct="0">
              <a:spcBef>
                <a:spcPct val="0"/>
              </a:spcBef>
              <a:spcAft>
                <a:spcPct val="0"/>
              </a:spcAft>
              <a:defRPr kumimoji="1">
                <a:solidFill>
                  <a:schemeClr val="tx1"/>
                </a:solidFill>
                <a:latin typeface="Arial" charset="0"/>
                <a:ea typeface="굴림" charset="-127"/>
              </a:defRPr>
            </a:lvl7pPr>
            <a:lvl8pPr marL="3429000" indent="-228600" eaLnBrk="0" fontAlgn="base" hangingPunct="0">
              <a:spcBef>
                <a:spcPct val="0"/>
              </a:spcBef>
              <a:spcAft>
                <a:spcPct val="0"/>
              </a:spcAft>
              <a:defRPr kumimoji="1">
                <a:solidFill>
                  <a:schemeClr val="tx1"/>
                </a:solidFill>
                <a:latin typeface="Arial" charset="0"/>
                <a:ea typeface="굴림" charset="-127"/>
              </a:defRPr>
            </a:lvl8pPr>
            <a:lvl9pPr marL="3886200" indent="-228600" eaLnBrk="0" fontAlgn="base" hangingPunct="0">
              <a:spcBef>
                <a:spcPct val="0"/>
              </a:spcBef>
              <a:spcAft>
                <a:spcPct val="0"/>
              </a:spcAft>
              <a:defRPr kumimoji="1">
                <a:solidFill>
                  <a:schemeClr val="tx1"/>
                </a:solidFill>
                <a:latin typeface="Arial" charset="0"/>
                <a:ea typeface="굴림" charset="-127"/>
              </a:defRPr>
            </a:lvl9pPr>
          </a:lstStyle>
          <a:p>
            <a:r>
              <a:rPr kumimoji="0" lang="en-US" altLang="ko-KR" smtClean="0">
                <a:latin typeface="Times New Roman" pitchFamily="18" charset="0"/>
              </a:rPr>
              <a:t>Slide </a:t>
            </a:r>
            <a:fld id="{590FD9DD-3EF4-48B9-B990-7B1C73F91285}" type="slidenum">
              <a:rPr kumimoji="0" lang="en-US" altLang="ko-KR" smtClean="0">
                <a:latin typeface="Times New Roman" pitchFamily="18" charset="0"/>
              </a:rPr>
              <a:pPr/>
              <a:t>9</a:t>
            </a:fld>
            <a:endParaRPr kumimoji="0" lang="en-US" altLang="ko-KR" smtClean="0">
              <a:latin typeface="Times New Roman" pitchFamily="18" charset="0"/>
            </a:endParaRPr>
          </a:p>
        </p:txBody>
      </p:sp>
      <p:cxnSp>
        <p:nvCxnSpPr>
          <p:cNvPr id="3" name="직선 연결선 2"/>
          <p:cNvCxnSpPr/>
          <p:nvPr/>
        </p:nvCxnSpPr>
        <p:spPr bwMode="auto">
          <a:xfrm>
            <a:off x="1483495" y="5844320"/>
            <a:ext cx="6472881"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8" name="직사각형 7"/>
          <p:cNvSpPr/>
          <p:nvPr/>
        </p:nvSpPr>
        <p:spPr bwMode="auto">
          <a:xfrm>
            <a:off x="2406405"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9" name="직사각형 8"/>
          <p:cNvSpPr/>
          <p:nvPr/>
        </p:nvSpPr>
        <p:spPr bwMode="auto">
          <a:xfrm>
            <a:off x="256736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0" name="직사각형 9"/>
          <p:cNvSpPr/>
          <p:nvPr/>
        </p:nvSpPr>
        <p:spPr bwMode="auto">
          <a:xfrm>
            <a:off x="272669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1" name="직사각형 10"/>
          <p:cNvSpPr/>
          <p:nvPr/>
        </p:nvSpPr>
        <p:spPr bwMode="auto">
          <a:xfrm>
            <a:off x="2887663"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2" name="직사각형 11"/>
          <p:cNvSpPr/>
          <p:nvPr/>
        </p:nvSpPr>
        <p:spPr bwMode="auto">
          <a:xfrm>
            <a:off x="1482701" y="5963140"/>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 name="TextBox 4"/>
          <p:cNvSpPr txBox="1"/>
          <p:nvPr/>
        </p:nvSpPr>
        <p:spPr>
          <a:xfrm>
            <a:off x="1625279" y="5922490"/>
            <a:ext cx="1584176" cy="369332"/>
          </a:xfrm>
          <a:prstGeom prst="rect">
            <a:avLst/>
          </a:prstGeom>
          <a:noFill/>
        </p:spPr>
        <p:txBody>
          <a:bodyPr wrap="square" rtlCol="0">
            <a:spAutoFit/>
          </a:bodyPr>
          <a:lstStyle/>
          <a:p>
            <a:r>
              <a:rPr lang="en-US" altLang="ko-KR" dirty="0" smtClean="0">
                <a:latin typeface="+mj-lt"/>
              </a:rPr>
              <a:t>: Block ACK</a:t>
            </a:r>
            <a:endParaRPr lang="ko-KR" altLang="en-US" dirty="0">
              <a:latin typeface="+mj-lt"/>
            </a:endParaRPr>
          </a:p>
        </p:txBody>
      </p:sp>
      <p:sp>
        <p:nvSpPr>
          <p:cNvPr id="6" name="왼쪽 중괄호 5"/>
          <p:cNvSpPr/>
          <p:nvPr/>
        </p:nvSpPr>
        <p:spPr bwMode="auto">
          <a:xfrm rot="5400000">
            <a:off x="2643586"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 name="TextBox 6"/>
          <p:cNvSpPr txBox="1"/>
          <p:nvPr/>
        </p:nvSpPr>
        <p:spPr>
          <a:xfrm>
            <a:off x="2399509"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1</a:t>
            </a:r>
            <a:endParaRPr lang="ko-KR" altLang="en-US" sz="900" dirty="0">
              <a:latin typeface="+mj-lt"/>
            </a:endParaRPr>
          </a:p>
        </p:txBody>
      </p:sp>
      <p:sp>
        <p:nvSpPr>
          <p:cNvPr id="17" name="직사각형 16"/>
          <p:cNvSpPr/>
          <p:nvPr/>
        </p:nvSpPr>
        <p:spPr bwMode="auto">
          <a:xfrm>
            <a:off x="4044615"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8" name="직사각형 17"/>
          <p:cNvSpPr/>
          <p:nvPr/>
        </p:nvSpPr>
        <p:spPr bwMode="auto">
          <a:xfrm>
            <a:off x="420557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9" name="직사각형 18"/>
          <p:cNvSpPr/>
          <p:nvPr/>
        </p:nvSpPr>
        <p:spPr bwMode="auto">
          <a:xfrm>
            <a:off x="436490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20" name="직사각형 19"/>
          <p:cNvSpPr/>
          <p:nvPr/>
        </p:nvSpPr>
        <p:spPr bwMode="auto">
          <a:xfrm>
            <a:off x="4525873"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21" name="왼쪽 중괄호 20"/>
          <p:cNvSpPr/>
          <p:nvPr/>
        </p:nvSpPr>
        <p:spPr bwMode="auto">
          <a:xfrm rot="5400000">
            <a:off x="4281796"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2" name="TextBox 21"/>
          <p:cNvSpPr txBox="1"/>
          <p:nvPr/>
        </p:nvSpPr>
        <p:spPr>
          <a:xfrm>
            <a:off x="4037719"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2</a:t>
            </a:r>
            <a:endParaRPr lang="ko-KR" altLang="en-US" sz="900" dirty="0">
              <a:latin typeface="+mj-lt"/>
            </a:endParaRPr>
          </a:p>
        </p:txBody>
      </p:sp>
      <p:sp>
        <p:nvSpPr>
          <p:cNvPr id="31" name="직사각형 30"/>
          <p:cNvSpPr/>
          <p:nvPr/>
        </p:nvSpPr>
        <p:spPr bwMode="auto">
          <a:xfrm>
            <a:off x="3324685" y="5963140"/>
            <a:ext cx="137120" cy="288032"/>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2" name="TextBox 31"/>
          <p:cNvSpPr txBox="1"/>
          <p:nvPr/>
        </p:nvSpPr>
        <p:spPr>
          <a:xfrm>
            <a:off x="3467263" y="5922490"/>
            <a:ext cx="2406488" cy="369332"/>
          </a:xfrm>
          <a:prstGeom prst="rect">
            <a:avLst/>
          </a:prstGeom>
          <a:noFill/>
        </p:spPr>
        <p:txBody>
          <a:bodyPr wrap="square" rtlCol="0">
            <a:spAutoFit/>
          </a:bodyPr>
          <a:lstStyle/>
          <a:p>
            <a:r>
              <a:rPr lang="en-US" altLang="ko-KR" dirty="0" smtClean="0">
                <a:latin typeface="+mj-lt"/>
              </a:rPr>
              <a:t>: Request Block ACK</a:t>
            </a:r>
            <a:endParaRPr lang="ko-KR" altLang="en-US" dirty="0">
              <a:latin typeface="+mj-lt"/>
            </a:endParaRPr>
          </a:p>
        </p:txBody>
      </p:sp>
      <p:sp>
        <p:nvSpPr>
          <p:cNvPr id="33" name="직사각형 32"/>
          <p:cNvSpPr/>
          <p:nvPr/>
        </p:nvSpPr>
        <p:spPr bwMode="auto">
          <a:xfrm>
            <a:off x="6359352" y="5503373"/>
            <a:ext cx="137120" cy="288032"/>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4" name="직사각형 33"/>
          <p:cNvSpPr/>
          <p:nvPr/>
        </p:nvSpPr>
        <p:spPr bwMode="auto">
          <a:xfrm>
            <a:off x="6514387"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5" name="직사각형 34"/>
          <p:cNvSpPr/>
          <p:nvPr/>
        </p:nvSpPr>
        <p:spPr bwMode="auto">
          <a:xfrm>
            <a:off x="6675351"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6" name="직사각형 35"/>
          <p:cNvSpPr/>
          <p:nvPr/>
        </p:nvSpPr>
        <p:spPr bwMode="auto">
          <a:xfrm>
            <a:off x="6834681"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7" name="직사각형 36"/>
          <p:cNvSpPr/>
          <p:nvPr/>
        </p:nvSpPr>
        <p:spPr bwMode="auto">
          <a:xfrm>
            <a:off x="6995645"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8" name="왼쪽 중괄호 37"/>
          <p:cNvSpPr/>
          <p:nvPr/>
        </p:nvSpPr>
        <p:spPr bwMode="auto">
          <a:xfrm rot="5400000">
            <a:off x="6751568"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9" name="TextBox 38"/>
          <p:cNvSpPr txBox="1"/>
          <p:nvPr/>
        </p:nvSpPr>
        <p:spPr>
          <a:xfrm>
            <a:off x="6507491"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1</a:t>
            </a:r>
            <a:endParaRPr lang="ko-KR" altLang="en-US" sz="900" dirty="0">
              <a:latin typeface="+mj-lt"/>
            </a:endParaRPr>
          </a:p>
        </p:txBody>
      </p:sp>
      <p:sp>
        <p:nvSpPr>
          <p:cNvPr id="40" name="직사각형 39"/>
          <p:cNvSpPr/>
          <p:nvPr/>
        </p:nvSpPr>
        <p:spPr bwMode="auto">
          <a:xfrm>
            <a:off x="7173957" y="5503373"/>
            <a:ext cx="137120" cy="288032"/>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1" name="직사각형 40"/>
          <p:cNvSpPr/>
          <p:nvPr/>
        </p:nvSpPr>
        <p:spPr bwMode="auto">
          <a:xfrm>
            <a:off x="7328992"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2" name="직사각형 41"/>
          <p:cNvSpPr/>
          <p:nvPr/>
        </p:nvSpPr>
        <p:spPr bwMode="auto">
          <a:xfrm>
            <a:off x="7489956"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3" name="직사각형 42"/>
          <p:cNvSpPr/>
          <p:nvPr/>
        </p:nvSpPr>
        <p:spPr bwMode="auto">
          <a:xfrm>
            <a:off x="7649286"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4" name="직사각형 43"/>
          <p:cNvSpPr/>
          <p:nvPr/>
        </p:nvSpPr>
        <p:spPr bwMode="auto">
          <a:xfrm>
            <a:off x="7810250"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5" name="왼쪽 중괄호 44"/>
          <p:cNvSpPr/>
          <p:nvPr/>
        </p:nvSpPr>
        <p:spPr bwMode="auto">
          <a:xfrm rot="5400000">
            <a:off x="7566173"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6" name="TextBox 45"/>
          <p:cNvSpPr txBox="1"/>
          <p:nvPr/>
        </p:nvSpPr>
        <p:spPr>
          <a:xfrm>
            <a:off x="7322096"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2</a:t>
            </a:r>
            <a:endParaRPr lang="ko-KR" altLang="en-US" sz="900" dirty="0">
              <a:latin typeface="+mj-lt"/>
            </a:endParaRPr>
          </a:p>
        </p:txBody>
      </p:sp>
      <p:sp>
        <p:nvSpPr>
          <p:cNvPr id="47" name="직사각형 46"/>
          <p:cNvSpPr/>
          <p:nvPr/>
        </p:nvSpPr>
        <p:spPr bwMode="auto">
          <a:xfrm>
            <a:off x="1482701" y="5517232"/>
            <a:ext cx="890591" cy="288032"/>
          </a:xfrm>
          <a:prstGeom prst="rect">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Data</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4" name="직사각형 53"/>
          <p:cNvSpPr/>
          <p:nvPr/>
        </p:nvSpPr>
        <p:spPr bwMode="auto">
          <a:xfrm>
            <a:off x="3115820" y="5517232"/>
            <a:ext cx="890591" cy="288032"/>
          </a:xfrm>
          <a:prstGeom prst="rect">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Data</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5" name="직사각형 54"/>
          <p:cNvSpPr/>
          <p:nvPr/>
        </p:nvSpPr>
        <p:spPr bwMode="auto">
          <a:xfrm>
            <a:off x="5682825"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6" name="직사각형 55"/>
          <p:cNvSpPr/>
          <p:nvPr/>
        </p:nvSpPr>
        <p:spPr bwMode="auto">
          <a:xfrm>
            <a:off x="584378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7" name="직사각형 56"/>
          <p:cNvSpPr/>
          <p:nvPr/>
        </p:nvSpPr>
        <p:spPr bwMode="auto">
          <a:xfrm>
            <a:off x="600311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8" name="직사각형 57"/>
          <p:cNvSpPr/>
          <p:nvPr/>
        </p:nvSpPr>
        <p:spPr bwMode="auto">
          <a:xfrm>
            <a:off x="6164083"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9" name="왼쪽 중괄호 58"/>
          <p:cNvSpPr/>
          <p:nvPr/>
        </p:nvSpPr>
        <p:spPr bwMode="auto">
          <a:xfrm rot="5400000">
            <a:off x="5920006"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60" name="TextBox 59"/>
          <p:cNvSpPr txBox="1"/>
          <p:nvPr/>
        </p:nvSpPr>
        <p:spPr>
          <a:xfrm>
            <a:off x="5675929"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3</a:t>
            </a:r>
            <a:endParaRPr lang="ko-KR" altLang="en-US" sz="900" dirty="0">
              <a:latin typeface="+mj-lt"/>
            </a:endParaRPr>
          </a:p>
        </p:txBody>
      </p:sp>
      <p:sp>
        <p:nvSpPr>
          <p:cNvPr id="61" name="직사각형 60"/>
          <p:cNvSpPr/>
          <p:nvPr/>
        </p:nvSpPr>
        <p:spPr bwMode="auto">
          <a:xfrm>
            <a:off x="4754030" y="5517232"/>
            <a:ext cx="890591" cy="288032"/>
          </a:xfrm>
          <a:prstGeom prst="rect">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Data</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Tree>
    <p:extLst>
      <p:ext uri="{BB962C8B-B14F-4D97-AF65-F5344CB8AC3E}">
        <p14:creationId xmlns:p14="http://schemas.microsoft.com/office/powerpoint/2010/main" val="1612368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36601</TotalTime>
  <Words>3298</Words>
  <Application>Microsoft Office PowerPoint</Application>
  <PresentationFormat>화면 슬라이드 쇼(4:3)</PresentationFormat>
  <Paragraphs>513</Paragraphs>
  <Slides>42</Slides>
  <Notes>8</Notes>
  <HiddenSlides>0</HiddenSlides>
  <MMClips>0</MMClips>
  <ScaleCrop>false</ScaleCrop>
  <HeadingPairs>
    <vt:vector size="4" baseType="variant">
      <vt:variant>
        <vt:lpstr>테마</vt:lpstr>
      </vt:variant>
      <vt:variant>
        <vt:i4>1</vt:i4>
      </vt:variant>
      <vt:variant>
        <vt:lpstr>슬라이드 제목</vt:lpstr>
      </vt:variant>
      <vt:variant>
        <vt:i4>42</vt:i4>
      </vt:variant>
    </vt:vector>
  </HeadingPairs>
  <TitlesOfParts>
    <vt:vector size="43" baseType="lpstr">
      <vt:lpstr>IEEE-P802_15</vt:lpstr>
      <vt:lpstr>PowerPoint 프레젠테이션</vt:lpstr>
      <vt:lpstr>Introduction</vt:lpstr>
      <vt:lpstr>Finding/Joining Multicast Group</vt:lpstr>
      <vt:lpstr>Finding/Joining Multicast Group (con’t)</vt:lpstr>
      <vt:lpstr>Finding/Joining Multicast Group (con’t) </vt:lpstr>
      <vt:lpstr>Flowchart of Finding/Joining Multicast Group</vt:lpstr>
      <vt:lpstr>Multicasting</vt:lpstr>
      <vt:lpstr>Flowchart of Multicasting</vt:lpstr>
      <vt:lpstr>Reliability – Selective Group ACK</vt:lpstr>
      <vt:lpstr>Block ACK Mechanism </vt:lpstr>
      <vt:lpstr>Pre-ACK</vt:lpstr>
      <vt:lpstr>Pre-ACK Mechanism </vt:lpstr>
      <vt:lpstr>Multi-hop Multicasting  Simulation Results</vt:lpstr>
      <vt:lpstr>MAC Parameters Used in Simulations</vt:lpstr>
      <vt:lpstr>MAC Parameters Used in Simulations</vt:lpstr>
      <vt:lpstr>Performance Metrics</vt:lpstr>
      <vt:lpstr>Simulation Scenario Description</vt:lpstr>
      <vt:lpstr>Simulation Scenario Description (con’t)</vt:lpstr>
      <vt:lpstr>Area Sum Goodput (Scenario 1)</vt:lpstr>
      <vt:lpstr>Reliability (Scenario 1)</vt:lpstr>
      <vt:lpstr>Fairness (Scenario 1)</vt:lpstr>
      <vt:lpstr>Area Sum Goodput (Scenario 2)</vt:lpstr>
      <vt:lpstr>Reliability (Scenario 2)</vt:lpstr>
      <vt:lpstr>Fairness and Efficiency (Scenario 2)</vt:lpstr>
      <vt:lpstr>Area Sum Goodput (Scenario 3)</vt:lpstr>
      <vt:lpstr>Reliability (Scenario 3)</vt:lpstr>
      <vt:lpstr>Fairness and Efficiency (Scenario 3)</vt:lpstr>
      <vt:lpstr>PowerPoint 프레젠테이션</vt:lpstr>
      <vt:lpstr>Infrastructureless Architecture</vt:lpstr>
      <vt:lpstr>PIN Establishment Issue</vt:lpstr>
      <vt:lpstr>PIN Establishment Issue</vt:lpstr>
      <vt:lpstr>PIN Establishment Issue</vt:lpstr>
      <vt:lpstr>Authentication without Infrastructure 1</vt:lpstr>
      <vt:lpstr>PowerPoint 프레젠테이션</vt:lpstr>
      <vt:lpstr>Authentication without Infrastructure 1</vt:lpstr>
      <vt:lpstr>Authentication without Infrastructure 2</vt:lpstr>
      <vt:lpstr>PowerPoint 프레젠테이션</vt:lpstr>
      <vt:lpstr>Authentication without Infrastructure 2</vt:lpstr>
      <vt:lpstr>Security Analysis</vt:lpstr>
      <vt:lpstr>Security Analysis</vt:lpstr>
      <vt:lpstr>Security Analysis</vt:lpstr>
      <vt:lpstr>Conclusion</vt:lpstr>
    </vt:vector>
  </TitlesOfParts>
  <Company>Chung-Ang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of Multi-hop Multicast/Unicast/Peer Discovery Protocols and Security Mechanism for IEEE 802.15.8</dc:title>
  <dc:subject>Proposal of Multi-hop Multicast/Unicast/Peer Discovery Protocols and Security Mechanism for IEEE 802.15.8</dc:subject>
  <dc:creator>Jeongseok Yu</dc:creator>
  <dc:description>Proposal of Multi-hop Multicast/Unicast/Peer Discovery Protocols and Security Mechanism for IEEE 802.15.8</dc:description>
  <cp:lastModifiedBy>Windows 사용자</cp:lastModifiedBy>
  <cp:revision>98</cp:revision>
  <cp:lastPrinted>1998-02-10T13:28:06Z</cp:lastPrinted>
  <dcterms:created xsi:type="dcterms:W3CDTF">2007-11-11T16:49:01Z</dcterms:created>
  <dcterms:modified xsi:type="dcterms:W3CDTF">2014-05-11T17:12:28Z</dcterms:modified>
</cp:coreProperties>
</file>