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8"/>
  </p:notesMasterIdLst>
  <p:handoutMasterIdLst>
    <p:handoutMasterId r:id="rId19"/>
  </p:handoutMasterIdLst>
  <p:sldIdLst>
    <p:sldId id="908" r:id="rId2"/>
    <p:sldId id="917" r:id="rId3"/>
    <p:sldId id="919" r:id="rId4"/>
    <p:sldId id="920" r:id="rId5"/>
    <p:sldId id="921" r:id="rId6"/>
    <p:sldId id="918" r:id="rId7"/>
    <p:sldId id="909" r:id="rId8"/>
    <p:sldId id="910" r:id="rId9"/>
    <p:sldId id="911" r:id="rId10"/>
    <p:sldId id="912" r:id="rId11"/>
    <p:sldId id="913" r:id="rId12"/>
    <p:sldId id="922" r:id="rId13"/>
    <p:sldId id="914" r:id="rId14"/>
    <p:sldId id="915" r:id="rId15"/>
    <p:sldId id="923" r:id="rId16"/>
    <p:sldId id="916" r:id="rId17"/>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1777" autoAdjust="0"/>
  </p:normalViewPr>
  <p:slideViewPr>
    <p:cSldViewPr>
      <p:cViewPr varScale="1">
        <p:scale>
          <a:sx n="107" d="100"/>
          <a:sy n="107" d="100"/>
        </p:scale>
        <p:origin x="196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5/5/2014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233793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15-14-0253-00-0008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a:latin typeface="Times New Roman" pitchFamily="18" charset="0"/>
              </a:rPr>
              <a:t>May </a:t>
            </a:r>
            <a:r>
              <a:rPr lang="en-US" altLang="ko-KR" sz="1400" b="1" dirty="0" smtClean="0">
                <a:latin typeface="Times New Roman" pitchFamily="18" charset="0"/>
              </a:rPr>
              <a:t>2014</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a:ea typeface="宋体" pitchFamily="2" charset="-122"/>
              </a:rPr>
              <a:t>[Performance evaluation of CAU proposal]</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[May 05th</a:t>
            </a:r>
            <a:r>
              <a:rPr lang="en-US" altLang="zh-CN" sz="1400" dirty="0" smtClean="0">
                <a:ea typeface="宋体" pitchFamily="2" charset="-122"/>
              </a:rPr>
              <a:t>, </a:t>
            </a:r>
            <a:r>
              <a:rPr lang="en-US" altLang="zh-CN" sz="1400" dirty="0" smtClean="0">
                <a:ea typeface="宋体" pitchFamily="2" charset="-122"/>
              </a:rPr>
              <a:t>2014]</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Hyunsoo</a:t>
            </a:r>
            <a:r>
              <a:rPr lang="en-US" altLang="zh-CN" sz="1400" dirty="0">
                <a:ea typeface="宋体" pitchFamily="2" charset="-122"/>
              </a:rPr>
              <a:t> Kwon, </a:t>
            </a:r>
            <a:r>
              <a:rPr lang="en-US" altLang="zh-CN" sz="1400" dirty="0" err="1">
                <a:ea typeface="宋体" pitchFamily="2" charset="-122"/>
              </a:rPr>
              <a:t>Changhee</a:t>
            </a:r>
            <a:r>
              <a:rPr lang="en-US" altLang="zh-CN" sz="1400" dirty="0">
                <a:ea typeface="宋体" pitchFamily="2" charset="-122"/>
              </a:rPr>
              <a:t> Han, </a:t>
            </a:r>
            <a:r>
              <a:rPr lang="en-US" altLang="zh-CN" sz="1400" dirty="0" err="1">
                <a:ea typeface="宋体" pitchFamily="2" charset="-122"/>
              </a:rPr>
              <a:t>Sungrae</a:t>
            </a:r>
            <a:r>
              <a:rPr lang="en-US" altLang="zh-CN" sz="1400" dirty="0">
                <a:ea typeface="宋体" pitchFamily="2" charset="-122"/>
              </a:rPr>
              <a:t> </a:t>
            </a:r>
            <a:r>
              <a:rPr lang="en-US" altLang="zh-CN" sz="1400" dirty="0" smtClean="0">
                <a:ea typeface="宋体" pitchFamily="2" charset="-122"/>
              </a:rPr>
              <a:t>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a:t>
            </a:r>
            <a:r>
              <a:rPr lang="en-US" altLang="ko-KR" sz="1400" dirty="0" smtClean="0"/>
              <a:t>khs910504@hanmail.net, manjungs@gmail.com, </a:t>
            </a:r>
            <a:r>
              <a:rPr lang="en-US" altLang="zh-CN" sz="1400" dirty="0" smtClean="0">
                <a:ea typeface="宋体" pitchFamily="2" charset="-122"/>
              </a:rPr>
              <a:t>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documents </a:t>
            </a:r>
            <a:r>
              <a:rPr lang="en-US" altLang="ja-JP" sz="1400" dirty="0" smtClean="0">
                <a:ea typeface="ＭＳ Ｐゴシック" pitchFamily="50" charset="-128"/>
              </a:rPr>
              <a:t>include simulation result of </a:t>
            </a:r>
            <a:r>
              <a:rPr lang="en-US" altLang="zh-CN" sz="1400" dirty="0" smtClean="0">
                <a:ea typeface="宋体" pitchFamily="2" charset="-122"/>
              </a:rPr>
              <a:t>multi-hop multicast protocol for </a:t>
            </a:r>
            <a:r>
              <a:rPr lang="en-US" altLang="zh-CN" sz="1400" dirty="0">
                <a:ea typeface="宋体" pitchFamily="2" charset="-122"/>
              </a:rPr>
              <a:t>IEEE 802.15.8]</a:t>
            </a: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To provide materials for discussion in 802.15.8 TG</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377330"/>
            <a:ext cx="6445229" cy="4825305"/>
          </a:xfrm>
          <a:prstGeom prst="rect">
            <a:avLst/>
          </a:prstGeom>
        </p:spPr>
      </p:pic>
      <p:sp>
        <p:nvSpPr>
          <p:cNvPr id="2" name="제목 1"/>
          <p:cNvSpPr>
            <a:spLocks noGrp="1"/>
          </p:cNvSpPr>
          <p:nvPr>
            <p:ph type="title"/>
          </p:nvPr>
        </p:nvSpPr>
        <p:spPr/>
        <p:txBody>
          <a:bodyPr/>
          <a:lstStyle/>
          <a:p>
            <a:r>
              <a:rPr lang="en-US" altLang="ko-KR" dirty="0"/>
              <a:t>Area Sum </a:t>
            </a:r>
            <a:r>
              <a:rPr lang="en-US" altLang="ko-KR" dirty="0" err="1"/>
              <a:t>Goodput</a:t>
            </a:r>
            <a:r>
              <a:rPr lang="en-US" altLang="ko-KR" dirty="0"/>
              <a:t>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10</a:t>
            </a:fld>
            <a:endParaRPr lang="en-US" altLang="ko-KR"/>
          </a:p>
        </p:txBody>
      </p:sp>
      <p:sp>
        <p:nvSpPr>
          <p:cNvPr id="5" name="TextBox 4"/>
          <p:cNvSpPr txBox="1"/>
          <p:nvPr/>
        </p:nvSpPr>
        <p:spPr>
          <a:xfrm>
            <a:off x="5436195" y="2877435"/>
            <a:ext cx="3839513" cy="923330"/>
          </a:xfrm>
          <a:prstGeom prst="rect">
            <a:avLst/>
          </a:prstGeom>
          <a:noFill/>
        </p:spPr>
        <p:txBody>
          <a:bodyPr wrap="none" rtlCol="0">
            <a:spAutoFit/>
          </a:bodyPr>
          <a:lstStyle/>
          <a:p>
            <a:pPr algn="ctr"/>
            <a:r>
              <a:rPr lang="en-US" altLang="ko-KR" dirty="0" smtClean="0">
                <a:sym typeface="Wingdings" pitchFamily="2" charset="2"/>
              </a:rPr>
              <a:t>When a data frame collision occurs,</a:t>
            </a:r>
          </a:p>
          <a:p>
            <a:pPr algn="ctr"/>
            <a:r>
              <a:rPr lang="en-US" altLang="ko-KR" dirty="0" smtClean="0">
                <a:sym typeface="Wingdings" pitchFamily="2" charset="2"/>
              </a:rPr>
              <a:t>No ACK based scheme does not</a:t>
            </a:r>
          </a:p>
          <a:p>
            <a:pPr algn="ctr"/>
            <a:r>
              <a:rPr lang="en-US" altLang="ko-KR" dirty="0" smtClean="0">
                <a:sym typeface="Wingdings" pitchFamily="2" charset="2"/>
              </a:rPr>
              <a:t>retransmit</a:t>
            </a:r>
            <a:endParaRPr lang="en-US" altLang="ko-KR" dirty="0" smtClean="0"/>
          </a:p>
        </p:txBody>
      </p:sp>
      <p:sp>
        <p:nvSpPr>
          <p:cNvPr id="11" name="TextBox 10"/>
          <p:cNvSpPr txBox="1"/>
          <p:nvPr/>
        </p:nvSpPr>
        <p:spPr>
          <a:xfrm>
            <a:off x="4978856" y="1412776"/>
            <a:ext cx="4288418" cy="646331"/>
          </a:xfrm>
          <a:prstGeom prst="rect">
            <a:avLst/>
          </a:prstGeom>
          <a:noFill/>
        </p:spPr>
        <p:txBody>
          <a:bodyPr wrap="none" rtlCol="0">
            <a:spAutoFit/>
          </a:bodyPr>
          <a:lstStyle/>
          <a:p>
            <a:pPr algn="ctr"/>
            <a:r>
              <a:rPr lang="en-US" altLang="ko-KR" dirty="0" smtClean="0">
                <a:sym typeface="Wingdings" pitchFamily="2" charset="2"/>
              </a:rPr>
              <a:t>Proposed scheme achieve the best</a:t>
            </a:r>
          </a:p>
          <a:p>
            <a:pPr algn="ctr"/>
            <a:r>
              <a:rPr lang="en-US" altLang="ko-KR" dirty="0" smtClean="0">
                <a:sym typeface="Wingdings" pitchFamily="2" charset="2"/>
              </a:rPr>
              <a:t>performance (reduce ACK transmission)</a:t>
            </a:r>
            <a:endParaRPr lang="en-US" altLang="ko-KR" dirty="0" smtClean="0"/>
          </a:p>
        </p:txBody>
      </p:sp>
    </p:spTree>
    <p:extLst>
      <p:ext uri="{BB962C8B-B14F-4D97-AF65-F5344CB8AC3E}">
        <p14:creationId xmlns:p14="http://schemas.microsoft.com/office/powerpoint/2010/main" val="3811394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137" y="1372716"/>
            <a:ext cx="6690075" cy="5008612"/>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11</a:t>
            </a:fld>
            <a:endParaRPr lang="en-US" altLang="ko-KR"/>
          </a:p>
        </p:txBody>
      </p:sp>
      <p:sp>
        <p:nvSpPr>
          <p:cNvPr id="8" name="TextBox 7"/>
          <p:cNvSpPr txBox="1"/>
          <p:nvPr/>
        </p:nvSpPr>
        <p:spPr>
          <a:xfrm>
            <a:off x="6262441" y="1793719"/>
            <a:ext cx="2274982" cy="3970318"/>
          </a:xfrm>
          <a:prstGeom prst="rect">
            <a:avLst/>
          </a:prstGeom>
          <a:noFill/>
        </p:spPr>
        <p:txBody>
          <a:bodyPr wrap="none" rtlCol="0">
            <a:spAutoFit/>
          </a:bodyPr>
          <a:lstStyle/>
          <a:p>
            <a:pPr algn="ctr"/>
            <a:r>
              <a:rPr lang="en-US" altLang="ko-KR" dirty="0" smtClean="0">
                <a:sym typeface="Wingdings" pitchFamily="2" charset="2"/>
              </a:rPr>
              <a:t>Our scheme:</a:t>
            </a:r>
          </a:p>
          <a:p>
            <a:pPr algn="ctr"/>
            <a:r>
              <a:rPr lang="en-US" altLang="ko-KR" dirty="0" smtClean="0">
                <a:sym typeface="Wingdings" pitchFamily="2" charset="2"/>
              </a:rPr>
              <a:t>Best performance</a:t>
            </a:r>
          </a:p>
          <a:p>
            <a:pPr algn="ctr"/>
            <a:endParaRPr lang="en-US" altLang="ko-KR" dirty="0" smtClean="0">
              <a:sym typeface="Wingdings" pitchFamily="2" charset="2"/>
            </a:endParaRPr>
          </a:p>
          <a:p>
            <a:pPr algn="ctr"/>
            <a:endParaRPr lang="en-US" altLang="ko-KR" dirty="0">
              <a:sym typeface="Wingdings" pitchFamily="2" charset="2"/>
            </a:endParaRPr>
          </a:p>
          <a:p>
            <a:pPr algn="ctr"/>
            <a:endParaRPr lang="en-US" altLang="ko-KR" dirty="0" smtClean="0">
              <a:sym typeface="Wingdings" pitchFamily="2" charset="2"/>
            </a:endParaRPr>
          </a:p>
          <a:p>
            <a:pPr algn="ctr"/>
            <a:endParaRPr lang="en-US" altLang="ko-KR" dirty="0">
              <a:sym typeface="Wingdings" pitchFamily="2" charset="2"/>
            </a:endParaRPr>
          </a:p>
          <a:p>
            <a:pPr algn="ctr"/>
            <a:endParaRPr lang="en-US" altLang="ko-KR" dirty="0" smtClean="0">
              <a:sym typeface="Wingdings" pitchFamily="2" charset="2"/>
            </a:endParaRPr>
          </a:p>
          <a:p>
            <a:pPr algn="ctr"/>
            <a:endParaRPr lang="en-US" altLang="ko-KR" dirty="0">
              <a:sym typeface="Wingdings" pitchFamily="2" charset="2"/>
            </a:endParaRPr>
          </a:p>
          <a:p>
            <a:pPr algn="ctr"/>
            <a:endParaRPr lang="en-US" altLang="ko-KR" dirty="0" smtClean="0">
              <a:sym typeface="Wingdings" pitchFamily="2" charset="2"/>
            </a:endParaRPr>
          </a:p>
          <a:p>
            <a:pPr algn="ctr"/>
            <a:endParaRPr lang="en-US" altLang="ko-KR" dirty="0">
              <a:sym typeface="Wingdings" pitchFamily="2" charset="2"/>
            </a:endParaRPr>
          </a:p>
          <a:p>
            <a:pPr algn="ctr"/>
            <a:endParaRPr lang="en-US" altLang="ko-KR" dirty="0" smtClean="0">
              <a:sym typeface="Wingdings" pitchFamily="2" charset="2"/>
            </a:endParaRPr>
          </a:p>
          <a:p>
            <a:pPr algn="ctr"/>
            <a:r>
              <a:rPr lang="en-US" altLang="ko-KR" dirty="0" smtClean="0">
                <a:sym typeface="Wingdings" pitchFamily="2" charset="2"/>
              </a:rPr>
              <a:t>No ACK-based</a:t>
            </a:r>
            <a:r>
              <a:rPr lang="en-US" altLang="ko-KR" dirty="0">
                <a:sym typeface="Wingdings" pitchFamily="2" charset="2"/>
              </a:rPr>
              <a:t>:</a:t>
            </a:r>
          </a:p>
          <a:p>
            <a:pPr algn="ctr"/>
            <a:r>
              <a:rPr lang="en-US" altLang="ko-KR" dirty="0">
                <a:sym typeface="Wingdings" pitchFamily="2" charset="2"/>
              </a:rPr>
              <a:t>No reliability support</a:t>
            </a:r>
          </a:p>
          <a:p>
            <a:pPr algn="ctr"/>
            <a:endParaRPr lang="en-US" altLang="ko-KR" dirty="0" smtClean="0">
              <a:sym typeface="Wingdings" pitchFamily="2" charset="2"/>
            </a:endParaRPr>
          </a:p>
        </p:txBody>
      </p:sp>
      <p:cxnSp>
        <p:nvCxnSpPr>
          <p:cNvPr id="9" name="직선 화살표 연결선 8"/>
          <p:cNvCxnSpPr/>
          <p:nvPr/>
        </p:nvCxnSpPr>
        <p:spPr bwMode="auto">
          <a:xfrm>
            <a:off x="5940152" y="2152280"/>
            <a:ext cx="504056" cy="52584"/>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cxnSp>
        <p:nvCxnSpPr>
          <p:cNvPr id="11" name="직선 화살표 연결선 10"/>
          <p:cNvCxnSpPr/>
          <p:nvPr/>
        </p:nvCxnSpPr>
        <p:spPr bwMode="auto">
          <a:xfrm flipV="1">
            <a:off x="6036826" y="5373216"/>
            <a:ext cx="407382" cy="390821"/>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Tree>
    <p:extLst>
      <p:ext uri="{BB962C8B-B14F-4D97-AF65-F5344CB8AC3E}">
        <p14:creationId xmlns:p14="http://schemas.microsoft.com/office/powerpoint/2010/main" val="1130733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12</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almost </a:t>
            </a:r>
            <a:r>
              <a:rPr lang="en-US" altLang="ko-KR" dirty="0" smtClean="0"/>
              <a:t>1 </a:t>
            </a:r>
          </a:p>
          <a:p>
            <a:pPr lvl="1"/>
            <a:r>
              <a:rPr lang="en-US" altLang="ko-KR" dirty="0"/>
              <a:t>The group-ACK scheme provides fairness </a:t>
            </a:r>
            <a:r>
              <a:rPr lang="en-US" altLang="ko-KR" dirty="0" smtClean="0"/>
              <a:t>receive within 1-hop PDs.</a:t>
            </a:r>
            <a:endParaRPr lang="en-US" altLang="ko-KR" dirty="0"/>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860208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430" y="1412776"/>
            <a:ext cx="6625660" cy="4896544"/>
          </a:xfrm>
          <a:prstGeom prst="rect">
            <a:avLst/>
          </a:prstGeom>
        </p:spPr>
      </p:pic>
      <p:sp>
        <p:nvSpPr>
          <p:cNvPr id="2" name="제목 1"/>
          <p:cNvSpPr>
            <a:spLocks noGrp="1"/>
          </p:cNvSpPr>
          <p:nvPr>
            <p:ph type="title"/>
          </p:nvPr>
        </p:nvSpPr>
        <p:spPr/>
        <p:txBody>
          <a:bodyPr/>
          <a:lstStyle/>
          <a:p>
            <a:r>
              <a:rPr lang="en-US" altLang="ko-KR" dirty="0"/>
              <a:t>Area Sum </a:t>
            </a:r>
            <a:r>
              <a:rPr lang="en-US" altLang="ko-KR" dirty="0" err="1"/>
              <a:t>Goodput</a:t>
            </a:r>
            <a:r>
              <a:rPr lang="en-US" altLang="ko-KR" dirty="0"/>
              <a:t>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
        <p:nvSpPr>
          <p:cNvPr id="7" name="TextBox 6"/>
          <p:cNvSpPr txBox="1"/>
          <p:nvPr/>
        </p:nvSpPr>
        <p:spPr>
          <a:xfrm>
            <a:off x="6153857" y="1568981"/>
            <a:ext cx="2958576" cy="4278094"/>
          </a:xfrm>
          <a:prstGeom prst="rect">
            <a:avLst/>
          </a:prstGeom>
          <a:noFill/>
        </p:spPr>
        <p:txBody>
          <a:bodyPr wrap="square" rtlCol="0">
            <a:spAutoFit/>
          </a:bodyPr>
          <a:lstStyle/>
          <a:p>
            <a:pPr algn="ctr"/>
            <a:r>
              <a:rPr lang="en-US" altLang="ko-KR" sz="1600" dirty="0" smtClean="0">
                <a:sym typeface="Wingdings" pitchFamily="2" charset="2"/>
              </a:rPr>
              <a:t>Our protocol achieve the best</a:t>
            </a:r>
          </a:p>
          <a:p>
            <a:pPr algn="ctr"/>
            <a:r>
              <a:rPr lang="en-US" altLang="ko-KR" sz="1600" dirty="0" smtClean="0">
                <a:sym typeface="Wingdings" pitchFamily="2" charset="2"/>
              </a:rPr>
              <a:t>performance.</a:t>
            </a:r>
          </a:p>
          <a:p>
            <a:pPr algn="ctr"/>
            <a:endParaRPr lang="en-US" altLang="ko-KR" sz="1600" dirty="0" smtClean="0">
              <a:sym typeface="Wingdings" pitchFamily="2" charset="2"/>
            </a:endParaRPr>
          </a:p>
          <a:p>
            <a:pPr algn="ctr"/>
            <a:r>
              <a:rPr lang="en-US" altLang="ko-KR" sz="1600" dirty="0" smtClean="0">
                <a:sym typeface="Wingdings" pitchFamily="2" charset="2"/>
              </a:rPr>
              <a:t>In multi-hop scenario, there are forwarding nodes, if they do not receive the frame successfully</a:t>
            </a:r>
            <a:r>
              <a:rPr lang="en-US" altLang="ko-KR" sz="1600" dirty="0">
                <a:sym typeface="Wingdings" pitchFamily="2" charset="2"/>
              </a:rPr>
              <a:t>.</a:t>
            </a:r>
            <a:endParaRPr lang="en-US" altLang="ko-KR" sz="1600" dirty="0" smtClean="0">
              <a:sym typeface="Wingdings" pitchFamily="2" charset="2"/>
            </a:endParaRPr>
          </a:p>
          <a:p>
            <a:pPr algn="ctr"/>
            <a:r>
              <a:rPr lang="en-US" altLang="ko-KR" sz="1600" dirty="0" smtClean="0">
                <a:sym typeface="Wingdings" pitchFamily="2" charset="2"/>
              </a:rPr>
              <a:t>They do not forward frame</a:t>
            </a:r>
          </a:p>
          <a:p>
            <a:pPr marL="285750" indent="-285750" algn="ctr">
              <a:buFont typeface="Wingdings"/>
              <a:buChar char="à"/>
            </a:pPr>
            <a:r>
              <a:rPr lang="en-US" altLang="ko-KR" sz="1600" dirty="0" smtClean="0">
                <a:sym typeface="Wingdings" pitchFamily="2" charset="2"/>
              </a:rPr>
              <a:t>No-ACK based scheme’s</a:t>
            </a:r>
          </a:p>
          <a:p>
            <a:pPr algn="ctr"/>
            <a:r>
              <a:rPr lang="en-US" altLang="ko-KR" sz="1600" dirty="0" smtClean="0">
                <a:sym typeface="Wingdings" pitchFamily="2" charset="2"/>
              </a:rPr>
              <a:t>performance are lower than</a:t>
            </a:r>
            <a:br>
              <a:rPr lang="en-US" altLang="ko-KR" sz="1600" dirty="0" smtClean="0">
                <a:sym typeface="Wingdings" pitchFamily="2" charset="2"/>
              </a:rPr>
            </a:br>
            <a:r>
              <a:rPr lang="en-US" altLang="ko-KR" sz="1600" dirty="0" smtClean="0">
                <a:sym typeface="Wingdings" pitchFamily="2" charset="2"/>
              </a:rPr>
              <a:t>out scheme.</a:t>
            </a:r>
            <a:br>
              <a:rPr lang="en-US" altLang="ko-KR" sz="1600" dirty="0" smtClean="0">
                <a:sym typeface="Wingdings" pitchFamily="2" charset="2"/>
              </a:rPr>
            </a:br>
            <a:r>
              <a:rPr lang="en-US" altLang="ko-KR" sz="1600" dirty="0" smtClean="0">
                <a:sym typeface="Wingdings" pitchFamily="2" charset="2"/>
              </a:rPr>
              <a:t/>
            </a:r>
            <a:br>
              <a:rPr lang="en-US" altLang="ko-KR" sz="1600" dirty="0" smtClean="0">
                <a:sym typeface="Wingdings" pitchFamily="2" charset="2"/>
              </a:rPr>
            </a:br>
            <a:r>
              <a:rPr lang="en-US" altLang="ko-KR" sz="1600" dirty="0" smtClean="0">
                <a:sym typeface="Wingdings" pitchFamily="2" charset="2"/>
              </a:rPr>
              <a:t>If the number of nodes is increased, No-ACK based</a:t>
            </a:r>
            <a:br>
              <a:rPr lang="en-US" altLang="ko-KR" sz="1600" dirty="0" smtClean="0">
                <a:sym typeface="Wingdings" pitchFamily="2" charset="2"/>
              </a:rPr>
            </a:br>
            <a:r>
              <a:rPr lang="en-US" altLang="ko-KR" sz="1600" dirty="0" smtClean="0">
                <a:sym typeface="Wingdings" pitchFamily="2" charset="2"/>
              </a:rPr>
              <a:t>scheme’s performance is</a:t>
            </a:r>
            <a:br>
              <a:rPr lang="en-US" altLang="ko-KR" sz="1600" dirty="0" smtClean="0">
                <a:sym typeface="Wingdings" pitchFamily="2" charset="2"/>
              </a:rPr>
            </a:br>
            <a:r>
              <a:rPr lang="en-US" altLang="ko-KR" sz="1600" dirty="0" smtClean="0">
                <a:sym typeface="Wingdings" pitchFamily="2" charset="2"/>
              </a:rPr>
              <a:t>decreases because collision</a:t>
            </a:r>
            <a:br>
              <a:rPr lang="en-US" altLang="ko-KR" sz="1600" dirty="0" smtClean="0">
                <a:sym typeface="Wingdings" pitchFamily="2" charset="2"/>
              </a:rPr>
            </a:br>
            <a:r>
              <a:rPr lang="en-US" altLang="ko-KR" sz="1600" dirty="0" smtClean="0">
                <a:sym typeface="Wingdings" pitchFamily="2" charset="2"/>
              </a:rPr>
              <a:t>of data frame.</a:t>
            </a:r>
          </a:p>
        </p:txBody>
      </p:sp>
    </p:spTree>
    <p:extLst>
      <p:ext uri="{BB962C8B-B14F-4D97-AF65-F5344CB8AC3E}">
        <p14:creationId xmlns:p14="http://schemas.microsoft.com/office/powerpoint/2010/main" val="2957658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6" y="1345164"/>
            <a:ext cx="6663320" cy="4988582"/>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sp>
        <p:nvSpPr>
          <p:cNvPr id="12" name="TextBox 11"/>
          <p:cNvSpPr txBox="1"/>
          <p:nvPr/>
        </p:nvSpPr>
        <p:spPr>
          <a:xfrm>
            <a:off x="6102076" y="1514849"/>
            <a:ext cx="2903359" cy="1200329"/>
          </a:xfrm>
          <a:prstGeom prst="rect">
            <a:avLst/>
          </a:prstGeom>
          <a:noFill/>
        </p:spPr>
        <p:txBody>
          <a:bodyPr wrap="none" rtlCol="0">
            <a:spAutoFit/>
          </a:bodyPr>
          <a:lstStyle/>
          <a:p>
            <a:pPr algn="ctr"/>
            <a:r>
              <a:rPr lang="en-US" altLang="ko-KR" dirty="0" smtClean="0"/>
              <a:t>Proposed scheme achieve</a:t>
            </a:r>
          </a:p>
          <a:p>
            <a:pPr algn="ctr"/>
            <a:r>
              <a:rPr lang="en-US" altLang="ko-KR" dirty="0" smtClean="0"/>
              <a:t>the best performance in</a:t>
            </a:r>
          </a:p>
          <a:p>
            <a:pPr algn="ctr"/>
            <a:r>
              <a:rPr lang="en-US" altLang="ko-KR" dirty="0" smtClean="0"/>
              <a:t>a large number of nodes.</a:t>
            </a:r>
          </a:p>
          <a:p>
            <a:pPr algn="ctr"/>
            <a:endParaRPr lang="ko-KR" altLang="en-US" dirty="0"/>
          </a:p>
        </p:txBody>
      </p:sp>
      <p:cxnSp>
        <p:nvCxnSpPr>
          <p:cNvPr id="13" name="직선 화살표 연결선 12"/>
          <p:cNvCxnSpPr/>
          <p:nvPr/>
        </p:nvCxnSpPr>
        <p:spPr bwMode="auto">
          <a:xfrm>
            <a:off x="5364088" y="1844824"/>
            <a:ext cx="737988" cy="144016"/>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Tree>
    <p:extLst>
      <p:ext uri="{BB962C8B-B14F-4D97-AF65-F5344CB8AC3E}">
        <p14:creationId xmlns:p14="http://schemas.microsoft.com/office/powerpoint/2010/main" val="77987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almost </a:t>
            </a:r>
            <a:r>
              <a:rPr lang="en-US" altLang="ko-KR" dirty="0" smtClean="0"/>
              <a:t>1 </a:t>
            </a:r>
          </a:p>
          <a:p>
            <a:pPr lvl="1"/>
            <a:r>
              <a:rPr lang="en-US" altLang="ko-KR" dirty="0"/>
              <a:t>The group-ACK scheme provides fairness receive within 1-hop PDs.</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2210044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The proposed multi-hop multicast protocol provides the best </a:t>
            </a:r>
            <a:r>
              <a:rPr lang="en-US" altLang="ko-KR" dirty="0" err="1" smtClean="0"/>
              <a:t>goodput</a:t>
            </a:r>
            <a:r>
              <a:rPr lang="en-US" altLang="ko-KR" dirty="0" smtClean="0"/>
              <a:t> and reliability compared with No ACK based scheme.</a:t>
            </a:r>
          </a:p>
          <a:p>
            <a:r>
              <a:rPr lang="en-US" altLang="ko-KR" dirty="0" smtClean="0"/>
              <a:t>All of PDs have same opportunity to receive multicast data. (i.e., </a:t>
            </a:r>
            <a:r>
              <a:rPr lang="en-US" altLang="ko-KR" dirty="0" smtClean="0"/>
              <a:t>the Jain’s </a:t>
            </a:r>
            <a:r>
              <a:rPr lang="en-US" altLang="ko-KR" dirty="0" smtClean="0"/>
              <a:t>fairness index is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2438503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We proposed reliable multi-hop multicast protocol for PAC.</a:t>
            </a:r>
            <a:r>
              <a:rPr lang="ko-KR" altLang="en-US" dirty="0" smtClean="0"/>
              <a:t> </a:t>
            </a:r>
            <a:r>
              <a:rPr lang="en-US" altLang="ko-KR" dirty="0" smtClean="0"/>
              <a:t>(DCN: 446)</a:t>
            </a:r>
          </a:p>
          <a:p>
            <a:pPr lvl="1"/>
            <a:r>
              <a:rPr lang="en-US" altLang="ko-KR" dirty="0" smtClean="0"/>
              <a:t>Multicast group creation/management</a:t>
            </a:r>
          </a:p>
          <a:p>
            <a:pPr lvl="1"/>
            <a:r>
              <a:rPr lang="en-US" altLang="ko-KR" dirty="0" smtClean="0"/>
              <a:t>Routing table management</a:t>
            </a:r>
          </a:p>
          <a:p>
            <a:pPr lvl="1"/>
            <a:r>
              <a:rPr lang="en-US" altLang="ko-KR" dirty="0" smtClean="0"/>
              <a:t>Selective group ACK and pre ACK based reliable multicast protocol</a:t>
            </a:r>
          </a:p>
          <a:p>
            <a:pPr lvl="1"/>
            <a:endParaRPr lang="en-US" altLang="ko-KR" dirty="0" smtClean="0"/>
          </a:p>
          <a:p>
            <a:r>
              <a:rPr lang="en-US" altLang="ko-KR" dirty="0"/>
              <a:t>To evaluate our multicast technique for PAC, we use the OPNET simulator under the one-hop scenario and multi-hop scenario</a:t>
            </a:r>
            <a:r>
              <a:rPr lang="en-US" altLang="ko-KR" dirty="0" smtClean="0"/>
              <a:t>.</a:t>
            </a:r>
          </a:p>
          <a:p>
            <a:endParaRPr lang="en-US" altLang="ko-KR"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Tree>
    <p:extLst>
      <p:ext uri="{BB962C8B-B14F-4D97-AF65-F5344CB8AC3E}">
        <p14:creationId xmlns:p14="http://schemas.microsoft.com/office/powerpoint/2010/main" val="3795074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3612168677"/>
              </p:ext>
            </p:extLst>
          </p:nvPr>
        </p:nvGraphicFramePr>
        <p:xfrm>
          <a:off x="1259632" y="1700808"/>
          <a:ext cx="6096000" cy="42519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ACF Frame Size</a:t>
                      </a:r>
                      <a:endParaRPr lang="ko-KR" altLang="en-US" sz="1600" dirty="0"/>
                    </a:p>
                  </a:txBody>
                  <a:tcPr/>
                </a:tc>
                <a:tc>
                  <a:txBody>
                    <a:bodyPr/>
                    <a:lstStyle/>
                    <a:p>
                      <a:pPr latinLnBrk="1"/>
                      <a:r>
                        <a:rPr lang="en-US" altLang="ko-KR" sz="1600" dirty="0" smtClean="0"/>
                        <a:t>32.75</a:t>
                      </a:r>
                      <a:r>
                        <a:rPr lang="en-US" altLang="ko-KR" sz="1600" baseline="0" dirty="0" smtClean="0"/>
                        <a:t> bytes</a:t>
                      </a:r>
                      <a:endParaRPr lang="ko-KR" altLang="en-US" sz="1600" dirty="0"/>
                    </a:p>
                  </a:txBody>
                  <a:tcPr/>
                </a:tc>
              </a:tr>
              <a:tr h="370840">
                <a:tc>
                  <a:txBody>
                    <a:bodyPr/>
                    <a:lstStyle/>
                    <a:p>
                      <a:pPr latinLnBrk="1"/>
                      <a:r>
                        <a:rPr lang="en-US" altLang="ko-KR" sz="1600" dirty="0" smtClean="0"/>
                        <a:t>MPDU</a:t>
                      </a:r>
                      <a:endParaRPr lang="ko-KR" altLang="en-US" sz="1600" dirty="0"/>
                    </a:p>
                  </a:txBody>
                  <a:tcPr/>
                </a:tc>
                <a:tc>
                  <a:txBody>
                    <a:bodyPr/>
                    <a:lstStyle/>
                    <a:p>
                      <a:pPr latinLnBrk="1"/>
                      <a:r>
                        <a:rPr lang="en-US" altLang="ko-KR" sz="1600" dirty="0" smtClean="0"/>
                        <a:t>512 bytes</a:t>
                      </a:r>
                      <a:endParaRPr lang="ko-KR" altLang="en-US" sz="1600" dirty="0"/>
                    </a:p>
                  </a:txBody>
                  <a:tcPr/>
                </a:tc>
              </a:tr>
              <a:tr h="370840">
                <a:tc>
                  <a:txBody>
                    <a:bodyPr/>
                    <a:lstStyle/>
                    <a:p>
                      <a:pPr latinLnBrk="1"/>
                      <a:r>
                        <a:rPr lang="en-US" altLang="ko-KR" sz="1600" dirty="0" smtClean="0"/>
                        <a:t>MGNF Size</a:t>
                      </a:r>
                      <a:endParaRPr lang="ko-KR" altLang="en-US" sz="1600" dirty="0"/>
                    </a:p>
                  </a:txBody>
                  <a:tcPr/>
                </a:tc>
                <a:tc>
                  <a:txBody>
                    <a:bodyPr/>
                    <a:lstStyle/>
                    <a:p>
                      <a:pPr latinLnBrk="1"/>
                      <a:r>
                        <a:rPr lang="en-US" altLang="ko-KR" sz="1600" dirty="0" smtClean="0"/>
                        <a:t>48</a:t>
                      </a:r>
                      <a:r>
                        <a:rPr lang="en-US" altLang="ko-KR" sz="1600" baseline="0" dirty="0" smtClean="0"/>
                        <a:t> bytes</a:t>
                      </a:r>
                      <a:endParaRPr lang="ko-KR" altLang="en-US" sz="1600" dirty="0"/>
                    </a:p>
                  </a:txBody>
                  <a:tcPr/>
                </a:tc>
              </a:tr>
              <a:tr h="370840">
                <a:tc>
                  <a:txBody>
                    <a:bodyPr/>
                    <a:lstStyle/>
                    <a:p>
                      <a:pPr latinLnBrk="1"/>
                      <a:r>
                        <a:rPr lang="en-US" altLang="ko-KR" sz="1600" dirty="0" smtClean="0"/>
                        <a:t>Data Type</a:t>
                      </a:r>
                      <a:endParaRPr lang="ko-KR" altLang="en-US" sz="1600" dirty="0"/>
                    </a:p>
                  </a:txBody>
                  <a:tcPr/>
                </a:tc>
                <a:tc>
                  <a:txBody>
                    <a:bodyPr/>
                    <a:lstStyle/>
                    <a:p>
                      <a:pPr latinLnBrk="1"/>
                      <a:r>
                        <a:rPr lang="en-US" altLang="ko-KR" sz="1600" dirty="0" smtClean="0"/>
                        <a:t>Multicast</a:t>
                      </a:r>
                      <a:endParaRPr lang="ko-KR" altLang="en-US" sz="1600" dirty="0"/>
                    </a:p>
                  </a:txBody>
                  <a:tcPr/>
                </a:tc>
              </a:tr>
              <a:tr h="370840">
                <a:tc>
                  <a:txBody>
                    <a:bodyPr/>
                    <a:lstStyle/>
                    <a:p>
                      <a:pPr latinLnBrk="1"/>
                      <a:r>
                        <a:rPr lang="en-US" altLang="ko-KR" sz="1600" dirty="0" smtClean="0"/>
                        <a:t>Number of Groups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smtClean="0"/>
                        <a:t>Topology Size</a:t>
                      </a:r>
                      <a:endParaRPr lang="ko-KR" altLang="en-US" sz="1600" dirty="0"/>
                    </a:p>
                  </a:txBody>
                  <a:tcPr/>
                </a:tc>
                <a:tc>
                  <a:txBody>
                    <a:bodyPr/>
                    <a:lstStyle/>
                    <a:p>
                      <a:pPr latinLnBrk="1"/>
                      <a:r>
                        <a:rPr lang="en-US" altLang="ko-KR" sz="1600" dirty="0" smtClean="0"/>
                        <a:t>Scenario</a:t>
                      </a:r>
                      <a:r>
                        <a:rPr lang="en-US" altLang="ko-KR" sz="1600" baseline="0" dirty="0" smtClean="0"/>
                        <a:t> 1,2 : 50m x 50m</a:t>
                      </a:r>
                    </a:p>
                    <a:p>
                      <a:pPr latinLnBrk="1"/>
                      <a:r>
                        <a:rPr lang="en-US" altLang="ko-KR" sz="1600" baseline="0" dirty="0" smtClean="0"/>
                        <a:t>Scenario 3: 500m x 500m</a:t>
                      </a:r>
                      <a:endParaRPr lang="ko-KR" altLang="en-US" sz="1600" dirty="0"/>
                    </a:p>
                  </a:txBody>
                  <a:tcPr/>
                </a:tc>
              </a:tr>
              <a:tr h="370840">
                <a:tc>
                  <a:txBody>
                    <a:bodyPr/>
                    <a:lstStyle/>
                    <a:p>
                      <a:pPr latinLnBrk="1"/>
                      <a:r>
                        <a:rPr lang="en-US" altLang="ko-KR" sz="1600" dirty="0" smtClean="0"/>
                        <a:t>PHY</a:t>
                      </a:r>
                      <a:endParaRPr lang="ko-KR" altLang="en-US" sz="1600" dirty="0"/>
                    </a:p>
                  </a:txBody>
                  <a:tcPr/>
                </a:tc>
                <a:tc>
                  <a:txBody>
                    <a:bodyPr/>
                    <a:lstStyle/>
                    <a:p>
                      <a:pPr latinLnBrk="1"/>
                      <a:r>
                        <a:rPr lang="en-US" altLang="ko-KR" sz="1600" dirty="0" smtClean="0"/>
                        <a:t>BPSK (1/2)</a:t>
                      </a:r>
                      <a:r>
                        <a:rPr lang="en-US" altLang="ko-KR" sz="1600" baseline="0" dirty="0" smtClean="0"/>
                        <a:t> </a:t>
                      </a:r>
                      <a:endParaRPr lang="ko-KR" altLang="en-US" sz="1600" dirty="0"/>
                    </a:p>
                  </a:txBody>
                  <a:tcPr/>
                </a:tc>
              </a:tr>
              <a:tr h="370840">
                <a:tc>
                  <a:txBody>
                    <a:bodyPr/>
                    <a:lstStyle/>
                    <a:p>
                      <a:pPr latinLnBrk="1"/>
                      <a:r>
                        <a:rPr lang="en-US" altLang="ko-KR" sz="1600" dirty="0" smtClean="0"/>
                        <a:t>Number</a:t>
                      </a:r>
                      <a:r>
                        <a:rPr lang="en-US" altLang="ko-KR" sz="1600" baseline="0" dirty="0" smtClean="0"/>
                        <a:t> of Channels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smtClean="0"/>
                        <a:t>General Parameters</a:t>
                      </a:r>
                      <a:endParaRPr lang="ko-KR" altLang="en-US" sz="1600" dirty="0"/>
                    </a:p>
                  </a:txBody>
                  <a:tcPr/>
                </a:tc>
                <a:tc>
                  <a:txBody>
                    <a:bodyPr/>
                    <a:lstStyle/>
                    <a:p>
                      <a:pPr latinLnBrk="1"/>
                      <a:r>
                        <a:rPr lang="en-US" altLang="ko-KR" sz="1600" dirty="0" smtClean="0"/>
                        <a:t>TGD Revision 8</a:t>
                      </a:r>
                      <a:endParaRPr lang="ko-KR" altLang="en-US" sz="1600" dirty="0"/>
                    </a:p>
                  </a:txBody>
                  <a:tcPr/>
                </a:tc>
              </a:tr>
              <a:tr h="130056">
                <a:tc>
                  <a:txBody>
                    <a:bodyPr/>
                    <a:lstStyle/>
                    <a:p>
                      <a:pPr latinLnBrk="1"/>
                      <a:r>
                        <a:rPr lang="en-US" altLang="ko-KR" sz="1600" dirty="0" smtClean="0"/>
                        <a:t>#</a:t>
                      </a:r>
                      <a:r>
                        <a:rPr lang="en-US" altLang="ko-KR" sz="1600" baseline="0" dirty="0" smtClean="0"/>
                        <a:t> of Nodes</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1~512</a:t>
                      </a:r>
                      <a:endParaRPr lang="ko-KR" altLang="en-US" sz="1600" dirty="0" smtClean="0"/>
                    </a:p>
                  </a:txBody>
                  <a:tcPr/>
                </a:tc>
              </a:tr>
            </a:tbl>
          </a:graphicData>
        </a:graphic>
      </p:graphicFrame>
    </p:spTree>
    <p:extLst>
      <p:ext uri="{BB962C8B-B14F-4D97-AF65-F5344CB8AC3E}">
        <p14:creationId xmlns:p14="http://schemas.microsoft.com/office/powerpoint/2010/main" val="3596412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4042556497"/>
              </p:ext>
            </p:extLst>
          </p:nvPr>
        </p:nvGraphicFramePr>
        <p:xfrm>
          <a:off x="1259632" y="1412776"/>
          <a:ext cx="6096000" cy="26771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Data arrival Rate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Scenario 1:</a:t>
                      </a:r>
                      <a:r>
                        <a:rPr lang="en-US" altLang="ko-KR" sz="1600" baseline="0" dirty="0" smtClean="0"/>
                        <a:t> </a:t>
                      </a:r>
                      <a:r>
                        <a:rPr lang="en-US" altLang="ko-KR" sz="1600" dirty="0" smtClean="0"/>
                        <a:t>Full Buffer</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Scenario</a:t>
                      </a:r>
                      <a:r>
                        <a:rPr lang="en-US" altLang="ko-KR" sz="1600" baseline="0" dirty="0" smtClean="0"/>
                        <a:t> 2, 3: 2 Frames/sec per transmitter</a:t>
                      </a:r>
                      <a:endParaRPr lang="ko-KR" altLang="en-US" sz="1600" dirty="0" smtClean="0"/>
                    </a:p>
                  </a:txBody>
                  <a:tcPr/>
                </a:tc>
              </a:tr>
              <a:tr h="370840">
                <a:tc>
                  <a:txBody>
                    <a:bodyPr/>
                    <a:lstStyle/>
                    <a:p>
                      <a:pPr latinLnBrk="1"/>
                      <a:r>
                        <a:rPr lang="en-US" altLang="ko-KR" sz="1600" dirty="0" smtClean="0"/>
                        <a:t>Mobility</a:t>
                      </a:r>
                      <a:endParaRPr lang="ko-KR" altLang="en-US" sz="1600" dirty="0"/>
                    </a:p>
                  </a:txBody>
                  <a:tcPr/>
                </a:tc>
                <a:tc>
                  <a:txBody>
                    <a:bodyPr/>
                    <a:lstStyle/>
                    <a:p>
                      <a:pPr latinLnBrk="1"/>
                      <a:r>
                        <a:rPr lang="en-US" altLang="ko-KR" sz="1600" dirty="0" smtClean="0"/>
                        <a:t>Static Mobility</a:t>
                      </a:r>
                      <a:endParaRPr lang="ko-KR" altLang="en-US" sz="1600" dirty="0"/>
                    </a:p>
                  </a:txBody>
                  <a:tcPr/>
                </a:tc>
              </a:tr>
              <a:tr h="370840">
                <a:tc>
                  <a:txBody>
                    <a:bodyPr/>
                    <a:lstStyle/>
                    <a:p>
                      <a:pPr latinLnBrk="1"/>
                      <a:r>
                        <a:rPr lang="en-US" altLang="ko-KR" sz="1600" dirty="0" smtClean="0"/>
                        <a:t>Drop</a:t>
                      </a:r>
                      <a:endParaRPr lang="ko-KR" altLang="en-US" sz="1600" dirty="0"/>
                    </a:p>
                  </a:txBody>
                  <a:tcPr/>
                </a:tc>
                <a:tc>
                  <a:txBody>
                    <a:bodyPr/>
                    <a:lstStyle/>
                    <a:p>
                      <a:pPr latinLnBrk="1"/>
                      <a:r>
                        <a:rPr lang="en-US" altLang="ko-KR" sz="1600" dirty="0" smtClean="0"/>
                        <a:t>2-stage Drop </a:t>
                      </a:r>
                      <a:endParaRPr lang="ko-KR" altLang="en-US" sz="1600" dirty="0"/>
                    </a:p>
                  </a:txBody>
                  <a:tcPr/>
                </a:tc>
              </a:tr>
              <a:tr h="370840">
                <a:tc>
                  <a:txBody>
                    <a:bodyPr/>
                    <a:lstStyle/>
                    <a:p>
                      <a:pPr latinLnBrk="1"/>
                      <a:r>
                        <a:rPr lang="en-US" altLang="ko-KR" sz="1600" dirty="0" smtClean="0"/>
                        <a:t>Data Rate</a:t>
                      </a:r>
                      <a:endParaRPr lang="ko-KR" altLang="en-US" sz="1600" dirty="0"/>
                    </a:p>
                  </a:txBody>
                  <a:tcPr/>
                </a:tc>
                <a:tc>
                  <a:txBody>
                    <a:bodyPr/>
                    <a:lstStyle/>
                    <a:p>
                      <a:pPr latinLnBrk="1"/>
                      <a:r>
                        <a:rPr lang="en-US" altLang="ko-KR" sz="1600" dirty="0" smtClean="0"/>
                        <a:t>10Mbps</a:t>
                      </a:r>
                      <a:endParaRPr lang="ko-KR" altLang="en-US" sz="1600" dirty="0"/>
                    </a:p>
                  </a:txBody>
                  <a:tcPr/>
                </a:tc>
              </a:tr>
              <a:tr h="370840">
                <a:tc>
                  <a:txBody>
                    <a:bodyPr/>
                    <a:lstStyle/>
                    <a:p>
                      <a:pPr latinLnBrk="1"/>
                      <a:r>
                        <a:rPr lang="en-US" altLang="ko-KR" sz="1600" dirty="0" smtClean="0"/>
                        <a:t>Multi-hop</a:t>
                      </a:r>
                      <a:endParaRPr lang="ko-KR" altLang="en-US" sz="1600" dirty="0"/>
                    </a:p>
                  </a:txBody>
                  <a:tcPr/>
                </a:tc>
                <a:tc>
                  <a:txBody>
                    <a:bodyPr/>
                    <a:lstStyle/>
                    <a:p>
                      <a:pPr latinLnBrk="1"/>
                      <a:r>
                        <a:rPr lang="en-US" altLang="ko-KR" sz="1600" dirty="0" smtClean="0"/>
                        <a:t>Supported</a:t>
                      </a:r>
                      <a:endParaRPr lang="ko-KR" altLang="en-US" sz="1600" dirty="0"/>
                    </a:p>
                  </a:txBody>
                  <a:tcPr/>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val="1511772972"/>
              </p:ext>
            </p:extLst>
          </p:nvPr>
        </p:nvGraphicFramePr>
        <p:xfrm>
          <a:off x="1187624" y="4223802"/>
          <a:ext cx="6192688" cy="1920240"/>
        </p:xfrm>
        <a:graphic>
          <a:graphicData uri="http://schemas.openxmlformats.org/drawingml/2006/table">
            <a:tbl>
              <a:tblPr firstRow="1" firstCol="1" bandRow="1">
                <a:tableStyleId>{9D7B26C5-4107-4FEC-AEDC-1716B250A1EF}</a:tableStyleId>
              </a:tblPr>
              <a:tblGrid>
                <a:gridCol w="2592288"/>
                <a:gridCol w="3600400"/>
              </a:tblGrid>
              <a:tr h="0">
                <a:tc>
                  <a:txBody>
                    <a:bodyPr/>
                    <a:lstStyle/>
                    <a:p>
                      <a:pPr>
                        <a:spcAft>
                          <a:spcPts val="0"/>
                        </a:spcAft>
                      </a:pPr>
                      <a:r>
                        <a:rPr lang="en-GB" sz="1400" kern="100" dirty="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Multicast</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RTS/CTS</a:t>
                      </a:r>
                      <a:endParaRPr lang="ko-KR" sz="1400" kern="10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mn-lt"/>
                          <a:ea typeface="+mn-ea"/>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NAV</a:t>
                      </a:r>
                      <a:endParaRPr lang="ko-KR" sz="1400" kern="100">
                        <a:effectLst/>
                        <a:latin typeface="Times New Roman"/>
                        <a:ea typeface="맑은 고딕"/>
                      </a:endParaRP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kern="100" dirty="0" smtClean="0">
                          <a:effectLst/>
                          <a:latin typeface="+mn-lt"/>
                          <a:ea typeface="+mn-ea"/>
                        </a:rPr>
                        <a:t>Enable</a:t>
                      </a:r>
                      <a:endParaRPr lang="ko-KR" altLang="ko-KR" sz="1400" kern="100" dirty="0" smtClean="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ACK/NACK</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smtClean="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CSMA/CA</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Carrier Sensing</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CWmin</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CWmax</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r>
                        <a:rPr lang="en-GB" altLang="ko-KR" sz="1400" kern="100" dirty="0" smtClean="0">
                          <a:effectLst/>
                        </a:rPr>
                        <a:t>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dirty="0">
                          <a:effectLst/>
                        </a:rPr>
                        <a:t>Retry </a:t>
                      </a:r>
                      <a:r>
                        <a:rPr lang="en-GB" sz="1400" kern="100" dirty="0" smtClean="0">
                          <a:effectLst/>
                        </a:rPr>
                        <a:t>Limit</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r>
            </a:tbl>
          </a:graphicData>
        </a:graphic>
      </p:graphicFrame>
    </p:spTree>
    <p:extLst>
      <p:ext uri="{BB962C8B-B14F-4D97-AF65-F5344CB8AC3E}">
        <p14:creationId xmlns:p14="http://schemas.microsoft.com/office/powerpoint/2010/main" val="687701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Metrics</a:t>
            </a:r>
            <a:endParaRPr lang="ko-KR" altLang="en-US" dirty="0"/>
          </a:p>
        </p:txBody>
      </p:sp>
      <p:sp>
        <p:nvSpPr>
          <p:cNvPr id="3" name="내용 개체 틀 2"/>
          <p:cNvSpPr>
            <a:spLocks noGrp="1"/>
          </p:cNvSpPr>
          <p:nvPr>
            <p:ph idx="1"/>
          </p:nvPr>
        </p:nvSpPr>
        <p:spPr/>
        <p:txBody>
          <a:bodyPr/>
          <a:lstStyle/>
          <a:p>
            <a:r>
              <a:rPr lang="en-US" altLang="ko-KR" sz="2000" dirty="0"/>
              <a:t>Areal sum </a:t>
            </a:r>
            <a:r>
              <a:rPr lang="en-US" altLang="ko-KR" sz="2000" dirty="0" err="1"/>
              <a:t>goodput</a:t>
            </a:r>
            <a:r>
              <a:rPr lang="en-US" altLang="ko-KR" sz="2000" dirty="0"/>
              <a:t> </a:t>
            </a:r>
            <a:r>
              <a:rPr lang="en-US" altLang="ko-KR" sz="2000" dirty="0" smtClean="0"/>
              <a:t>(Mbps/km</a:t>
            </a:r>
            <a:r>
              <a:rPr lang="en-US" altLang="ko-KR" sz="2000" baseline="30000" dirty="0" smtClean="0"/>
              <a:t>2</a:t>
            </a:r>
            <a:r>
              <a:rPr lang="en-US" altLang="ko-KR" sz="2000" dirty="0"/>
              <a:t>): Total number of packets received by all PDs during 1second, expressed as bits per second per </a:t>
            </a:r>
            <a:r>
              <a:rPr lang="en-US" altLang="ko-KR" sz="2000" dirty="0" smtClean="0"/>
              <a:t>square-kilometer</a:t>
            </a:r>
            <a:r>
              <a:rPr lang="en-US" altLang="ko-KR" sz="2000" dirty="0"/>
              <a:t>.</a:t>
            </a:r>
          </a:p>
          <a:p>
            <a:pPr lvl="0"/>
            <a:endParaRPr lang="en-US" altLang="ko-KR" sz="2000" dirty="0"/>
          </a:p>
          <a:p>
            <a:r>
              <a:rPr lang="en-GB" altLang="ko-KR" sz="2000" dirty="0"/>
              <a:t>Reliability: </a:t>
            </a:r>
            <a:r>
              <a:rPr lang="en-US" altLang="ko-KR" sz="2000" dirty="0"/>
              <a:t>The number of successful frames divided by the number of frames transmitted excluding retransmissions</a:t>
            </a:r>
            <a:endParaRPr lang="ko-KR" altLang="en-US" sz="2000" dirty="0"/>
          </a:p>
          <a:p>
            <a:pPr marL="0" indent="0">
              <a:buNone/>
            </a:pPr>
            <a:endParaRPr lang="en-GB" altLang="ko-KR" sz="2000" dirty="0"/>
          </a:p>
          <a:p>
            <a:pPr lvl="0"/>
            <a:r>
              <a:rPr lang="en-GB" altLang="ko-KR" sz="2000" dirty="0"/>
              <a:t>Jain’s fairness index: </a:t>
            </a:r>
            <a:r>
              <a:rPr lang="en-US" altLang="ko-KR" sz="2000" dirty="0"/>
              <a:t>Jain’s index for number of packets received by PDs</a:t>
            </a:r>
            <a:r>
              <a:rPr lang="en-US" altLang="ko-KR" sz="2000" dirty="0" smtClean="0"/>
              <a: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739734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Scenarios</a:t>
            </a:r>
            <a:endParaRPr lang="ko-KR" altLang="en-US" dirty="0"/>
          </a:p>
        </p:txBody>
      </p:sp>
      <p:sp>
        <p:nvSpPr>
          <p:cNvPr id="3" name="내용 개체 틀 2"/>
          <p:cNvSpPr>
            <a:spLocks noGrp="1"/>
          </p:cNvSpPr>
          <p:nvPr>
            <p:ph idx="1"/>
          </p:nvPr>
        </p:nvSpPr>
        <p:spPr/>
        <p:txBody>
          <a:bodyPr/>
          <a:lstStyle/>
          <a:p>
            <a:r>
              <a:rPr lang="en-US" altLang="ko-KR" sz="2000" dirty="0" smtClean="0"/>
              <a:t>Scenario 1: </a:t>
            </a:r>
          </a:p>
          <a:p>
            <a:pPr lvl="1"/>
            <a:r>
              <a:rPr lang="en-US" altLang="ko-KR" sz="2000" dirty="0" smtClean="0"/>
              <a:t>1 transmitter (it generates multicast data)</a:t>
            </a:r>
          </a:p>
          <a:p>
            <a:pPr lvl="1"/>
            <a:r>
              <a:rPr lang="en-US" altLang="ko-KR" sz="2000" dirty="0" smtClean="0"/>
              <a:t>Full-buffer</a:t>
            </a:r>
          </a:p>
          <a:p>
            <a:pPr lvl="1"/>
            <a:r>
              <a:rPr lang="en-US" altLang="ko-KR" sz="2000" dirty="0" smtClean="0"/>
              <a:t>All PDs are located in 1-hop range of transmitter.</a:t>
            </a:r>
          </a:p>
          <a:p>
            <a:r>
              <a:rPr lang="en-US" altLang="ko-KR" sz="2000" dirty="0" smtClean="0"/>
              <a:t>Scenario 2: </a:t>
            </a:r>
          </a:p>
          <a:p>
            <a:pPr lvl="1"/>
            <a:r>
              <a:rPr lang="en-US" altLang="ko-KR" sz="2000" dirty="0" smtClean="0"/>
              <a:t>Multiple transmitter</a:t>
            </a:r>
          </a:p>
          <a:p>
            <a:pPr lvl="1"/>
            <a:r>
              <a:rPr lang="en-US" altLang="ko-KR" sz="2000" dirty="0" smtClean="0"/>
              <a:t>Inter arrival rate: 2 frames/sec (Poisson)</a:t>
            </a:r>
          </a:p>
          <a:p>
            <a:pPr lvl="1"/>
            <a:r>
              <a:rPr lang="en-US" altLang="ko-KR" sz="2000" dirty="0" smtClean="0"/>
              <a:t>All PDs are located in 1-hop range of transmitters.</a:t>
            </a:r>
          </a:p>
          <a:p>
            <a:r>
              <a:rPr lang="en-US" altLang="ko-KR" sz="2000" dirty="0" smtClean="0"/>
              <a:t>Scenario 3:</a:t>
            </a:r>
          </a:p>
          <a:p>
            <a:pPr lvl="1"/>
            <a:r>
              <a:rPr lang="en-US" altLang="ko-KR" sz="2000" dirty="0" smtClean="0"/>
              <a:t>Multiple transmitter</a:t>
            </a:r>
          </a:p>
          <a:p>
            <a:pPr lvl="1"/>
            <a:r>
              <a:rPr lang="en-US" altLang="ko-KR" sz="2000" dirty="0" smtClean="0"/>
              <a:t>Inter arrival rate: 2 frames/sec (Poisson)</a:t>
            </a:r>
          </a:p>
          <a:p>
            <a:pPr lvl="1"/>
            <a:r>
              <a:rPr lang="en-US" altLang="ko-KR" sz="2000" dirty="0" smtClean="0"/>
              <a:t>All PDs uniformly distributed in 500m x 500m (multi-hop operation)</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2275659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556792"/>
            <a:ext cx="6321652" cy="4752528"/>
          </a:xfrm>
          <a:prstGeom prst="rect">
            <a:avLst/>
          </a:prstGeom>
        </p:spPr>
      </p:pic>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
        <p:nvSpPr>
          <p:cNvPr id="5" name="제목 1"/>
          <p:cNvSpPr>
            <a:spLocks noGrp="1"/>
          </p:cNvSpPr>
          <p:nvPr>
            <p:ph type="title"/>
          </p:nvPr>
        </p:nvSpPr>
        <p:spPr>
          <a:xfrm>
            <a:off x="685800" y="685800"/>
            <a:ext cx="7772400" cy="726976"/>
          </a:xfrm>
        </p:spPr>
        <p:txBody>
          <a:bodyPr/>
          <a:lstStyle/>
          <a:p>
            <a:r>
              <a:rPr lang="en-US" altLang="ko-KR" dirty="0" smtClean="0"/>
              <a:t>Area Sum </a:t>
            </a:r>
            <a:r>
              <a:rPr lang="en-US" altLang="ko-KR" dirty="0" err="1" smtClean="0"/>
              <a:t>Goodput</a:t>
            </a:r>
            <a:r>
              <a:rPr lang="en-US" altLang="ko-KR" dirty="0" smtClean="0"/>
              <a:t> (Scenario 1)</a:t>
            </a:r>
            <a:endParaRPr lang="ko-KR" altLang="en-US" dirty="0"/>
          </a:p>
        </p:txBody>
      </p:sp>
      <p:sp>
        <p:nvSpPr>
          <p:cNvPr id="3" name="TextBox 2"/>
          <p:cNvSpPr txBox="1"/>
          <p:nvPr/>
        </p:nvSpPr>
        <p:spPr>
          <a:xfrm>
            <a:off x="6493822" y="1285697"/>
            <a:ext cx="2595582" cy="1477328"/>
          </a:xfrm>
          <a:prstGeom prst="rect">
            <a:avLst/>
          </a:prstGeom>
          <a:noFill/>
        </p:spPr>
        <p:txBody>
          <a:bodyPr wrap="none" rtlCol="0">
            <a:spAutoFit/>
          </a:bodyPr>
          <a:lstStyle/>
          <a:p>
            <a:pPr algn="ctr"/>
            <a:r>
              <a:rPr lang="en-US" altLang="ko-KR" dirty="0" smtClean="0"/>
              <a:t>No-ACK based scheme</a:t>
            </a:r>
          </a:p>
          <a:p>
            <a:pPr algn="ctr"/>
            <a:r>
              <a:rPr lang="en-US" altLang="ko-KR" dirty="0" smtClean="0"/>
              <a:t>achieves the best </a:t>
            </a:r>
          </a:p>
          <a:p>
            <a:pPr algn="ctr"/>
            <a:r>
              <a:rPr lang="en-US" altLang="ko-KR" dirty="0" smtClean="0"/>
              <a:t>performance.</a:t>
            </a:r>
          </a:p>
          <a:p>
            <a:pPr algn="ctr"/>
            <a:r>
              <a:rPr lang="en-US" altLang="ko-KR" dirty="0" smtClean="0"/>
              <a:t>(There is no collision in</a:t>
            </a:r>
          </a:p>
          <a:p>
            <a:pPr algn="ctr"/>
            <a:r>
              <a:rPr lang="en-US" altLang="ko-KR" dirty="0" smtClean="0"/>
              <a:t>this scenario)</a:t>
            </a:r>
            <a:endParaRPr lang="en-US" altLang="ko-KR" dirty="0"/>
          </a:p>
        </p:txBody>
      </p:sp>
      <p:sp>
        <p:nvSpPr>
          <p:cNvPr id="6" name="직사각형 5"/>
          <p:cNvSpPr/>
          <p:nvPr/>
        </p:nvSpPr>
        <p:spPr bwMode="auto">
          <a:xfrm>
            <a:off x="4878685" y="1970937"/>
            <a:ext cx="864096" cy="792088"/>
          </a:xfrm>
          <a:prstGeom prst="rect">
            <a:avLst/>
          </a:prstGeom>
          <a:noFill/>
          <a:ln w="3810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8" name="직선 화살표 연결선 7"/>
          <p:cNvCxnSpPr/>
          <p:nvPr/>
        </p:nvCxnSpPr>
        <p:spPr bwMode="auto">
          <a:xfrm flipV="1">
            <a:off x="5724128" y="1906638"/>
            <a:ext cx="840382" cy="235447"/>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10" name="직사각형 9"/>
          <p:cNvSpPr/>
          <p:nvPr/>
        </p:nvSpPr>
        <p:spPr bwMode="auto">
          <a:xfrm>
            <a:off x="4860032" y="2924944"/>
            <a:ext cx="864096" cy="792088"/>
          </a:xfrm>
          <a:prstGeom prst="rect">
            <a:avLst/>
          </a:prstGeom>
          <a:noFill/>
          <a:ln w="381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cxnSp>
        <p:nvCxnSpPr>
          <p:cNvPr id="11" name="직선 화살표 연결선 10"/>
          <p:cNvCxnSpPr/>
          <p:nvPr/>
        </p:nvCxnSpPr>
        <p:spPr bwMode="auto">
          <a:xfrm flipV="1">
            <a:off x="5724128" y="3085541"/>
            <a:ext cx="840382" cy="235447"/>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12" name="TextBox 11"/>
          <p:cNvSpPr txBox="1"/>
          <p:nvPr/>
        </p:nvSpPr>
        <p:spPr>
          <a:xfrm>
            <a:off x="6477327" y="2859323"/>
            <a:ext cx="2723823" cy="923330"/>
          </a:xfrm>
          <a:prstGeom prst="rect">
            <a:avLst/>
          </a:prstGeom>
          <a:noFill/>
        </p:spPr>
        <p:txBody>
          <a:bodyPr wrap="none" rtlCol="0">
            <a:spAutoFit/>
          </a:bodyPr>
          <a:lstStyle/>
          <a:p>
            <a:pPr algn="ctr"/>
            <a:r>
              <a:rPr lang="en-US" altLang="ko-KR" dirty="0" smtClean="0"/>
              <a:t>In the proposed scheme,</a:t>
            </a:r>
          </a:p>
          <a:p>
            <a:pPr algn="ctr"/>
            <a:r>
              <a:rPr lang="en-US" altLang="ko-KR" dirty="0" smtClean="0"/>
              <a:t>ACK frame collision is</a:t>
            </a:r>
          </a:p>
          <a:p>
            <a:pPr algn="ctr"/>
            <a:r>
              <a:rPr lang="en-US" altLang="ko-KR" dirty="0" smtClean="0"/>
              <a:t>reduced. </a:t>
            </a:r>
          </a:p>
        </p:txBody>
      </p:sp>
    </p:spTree>
    <p:extLst>
      <p:ext uri="{BB962C8B-B14F-4D97-AF65-F5344CB8AC3E}">
        <p14:creationId xmlns:p14="http://schemas.microsoft.com/office/powerpoint/2010/main" val="237030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86" y="1268760"/>
            <a:ext cx="6828930" cy="5112568"/>
          </a:xfrm>
          <a:prstGeom prst="rect">
            <a:avLst/>
          </a:prstGeom>
        </p:spPr>
      </p:pic>
      <p:sp>
        <p:nvSpPr>
          <p:cNvPr id="2" name="제목 1"/>
          <p:cNvSpPr>
            <a:spLocks noGrp="1"/>
          </p:cNvSpPr>
          <p:nvPr>
            <p:ph type="title"/>
          </p:nvPr>
        </p:nvSpPr>
        <p:spPr/>
        <p:txBody>
          <a:bodyPr/>
          <a:lstStyle/>
          <a:p>
            <a:r>
              <a:rPr lang="en-US" altLang="ko-KR" dirty="0" smtClean="0"/>
              <a:t>Reliability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sp>
        <p:nvSpPr>
          <p:cNvPr id="6" name="직사각형 5"/>
          <p:cNvSpPr/>
          <p:nvPr/>
        </p:nvSpPr>
        <p:spPr bwMode="auto">
          <a:xfrm>
            <a:off x="5584587" y="1743708"/>
            <a:ext cx="432048" cy="504056"/>
          </a:xfrm>
          <a:prstGeom prst="rect">
            <a:avLst/>
          </a:prstGeom>
          <a:noFill/>
          <a:ln w="381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cxnSp>
        <p:nvCxnSpPr>
          <p:cNvPr id="7" name="직선 화살표 연결선 6"/>
          <p:cNvCxnSpPr/>
          <p:nvPr/>
        </p:nvCxnSpPr>
        <p:spPr bwMode="auto">
          <a:xfrm>
            <a:off x="5940152" y="2152280"/>
            <a:ext cx="753199" cy="396043"/>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8" name="TextBox 7"/>
          <p:cNvSpPr txBox="1"/>
          <p:nvPr/>
        </p:nvSpPr>
        <p:spPr>
          <a:xfrm>
            <a:off x="6588224" y="2152280"/>
            <a:ext cx="2723823" cy="1200329"/>
          </a:xfrm>
          <a:prstGeom prst="rect">
            <a:avLst/>
          </a:prstGeom>
          <a:noFill/>
        </p:spPr>
        <p:txBody>
          <a:bodyPr wrap="none" rtlCol="0">
            <a:spAutoFit/>
          </a:bodyPr>
          <a:lstStyle/>
          <a:p>
            <a:pPr algn="ctr"/>
            <a:r>
              <a:rPr lang="en-US" altLang="ko-KR" dirty="0" smtClean="0"/>
              <a:t>In the proposed scheme,</a:t>
            </a:r>
          </a:p>
          <a:p>
            <a:pPr algn="ctr"/>
            <a:r>
              <a:rPr lang="en-US" altLang="ko-KR" dirty="0" smtClean="0"/>
              <a:t>ACK frame collision is</a:t>
            </a:r>
          </a:p>
          <a:p>
            <a:pPr algn="ctr"/>
            <a:r>
              <a:rPr lang="en-US" altLang="ko-KR" dirty="0" smtClean="0"/>
              <a:t>reduced. </a:t>
            </a:r>
            <a:r>
              <a:rPr lang="en-US" altLang="ko-KR" dirty="0" smtClean="0">
                <a:sym typeface="Wingdings" pitchFamily="2" charset="2"/>
              </a:rPr>
              <a:t></a:t>
            </a:r>
          </a:p>
          <a:p>
            <a:pPr algn="ctr"/>
            <a:r>
              <a:rPr lang="en-US" altLang="ko-KR" dirty="0" smtClean="0">
                <a:sym typeface="Wingdings" pitchFamily="2" charset="2"/>
              </a:rPr>
              <a:t>Reliability is improved.</a:t>
            </a:r>
            <a:endParaRPr lang="en-US" altLang="ko-KR" dirty="0" smtClean="0"/>
          </a:p>
        </p:txBody>
      </p:sp>
    </p:spTree>
    <p:extLst>
      <p:ext uri="{BB962C8B-B14F-4D97-AF65-F5344CB8AC3E}">
        <p14:creationId xmlns:p14="http://schemas.microsoft.com/office/powerpoint/2010/main" val="154711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almost 1 </a:t>
            </a:r>
          </a:p>
          <a:p>
            <a:pPr lvl="1"/>
            <a:r>
              <a:rPr lang="en-US" altLang="ko-KR" dirty="0"/>
              <a:t>The group-ACK scheme provides fairness receive within 1-hop PDs</a:t>
            </a:r>
            <a:endParaRPr lang="ko-KR" altLang="en-US" dirty="0"/>
          </a:p>
          <a:p>
            <a:endParaRPr lang="ko-KR" altLang="en-US" dirty="0"/>
          </a:p>
          <a:p>
            <a:endParaRPr lang="ko-KR" altLang="en-US" dirty="0"/>
          </a:p>
        </p:txBody>
      </p:sp>
    </p:spTree>
    <p:extLst>
      <p:ext uri="{BB962C8B-B14F-4D97-AF65-F5344CB8AC3E}">
        <p14:creationId xmlns:p14="http://schemas.microsoft.com/office/powerpoint/2010/main" val="4003650237"/>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36143</TotalTime>
  <Words>640</Words>
  <Application>Microsoft Office PowerPoint</Application>
  <PresentationFormat>화면 슬라이드 쇼(4:3)</PresentationFormat>
  <Paragraphs>175</Paragraphs>
  <Slides>16</Slides>
  <Notes>1</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16</vt:i4>
      </vt:variant>
    </vt:vector>
  </HeadingPairs>
  <TitlesOfParts>
    <vt:vector size="24" baseType="lpstr">
      <vt:lpstr>ＭＳ Ｐゴシック</vt:lpstr>
      <vt:lpstr>宋体</vt:lpstr>
      <vt:lpstr>굴림</vt:lpstr>
      <vt:lpstr>맑은 고딕</vt:lpstr>
      <vt:lpstr>Arial</vt:lpstr>
      <vt:lpstr>Times New Roman</vt:lpstr>
      <vt:lpstr>Wingdings</vt:lpstr>
      <vt:lpstr>IEEE-P802_15</vt:lpstr>
      <vt:lpstr>PowerPoint 프레젠테이션</vt:lpstr>
      <vt:lpstr>Performance Evaluation</vt:lpstr>
      <vt:lpstr>MAC Parameters Used in Simulations</vt:lpstr>
      <vt:lpstr>MAC Parameters Used in Simulations</vt:lpstr>
      <vt:lpstr>Performance Metrics</vt:lpstr>
      <vt:lpstr>Simulation Scenarios</vt:lpstr>
      <vt:lpstr>Area Sum Goodput (Scenario 1)</vt:lpstr>
      <vt:lpstr>Reliability (Scenario 1)</vt:lpstr>
      <vt:lpstr>Fairness (Scenario 1)</vt:lpstr>
      <vt:lpstr>Area Sum Goodput (Scenario 2)</vt:lpstr>
      <vt:lpstr>Reliability (Scenario 2)</vt:lpstr>
      <vt:lpstr>Fairness and Efficiency (Scenario 2)</vt:lpstr>
      <vt:lpstr>Area Sum Goodput (Scenario 3)</vt:lpstr>
      <vt:lpstr>Reliability (Scenario 3)</vt:lpstr>
      <vt:lpstr>Fairness and Efficiency (Scenario 3)</vt:lpstr>
      <vt:lpstr>Conclusion</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정석</cp:lastModifiedBy>
  <cp:revision>54</cp:revision>
  <cp:lastPrinted>1998-02-10T13:28:06Z</cp:lastPrinted>
  <dcterms:created xsi:type="dcterms:W3CDTF">2007-11-11T16:49:01Z</dcterms:created>
  <dcterms:modified xsi:type="dcterms:W3CDTF">2014-05-05T14:01:30Z</dcterms:modified>
</cp:coreProperties>
</file>