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62" r:id="rId3"/>
    <p:sldId id="264" r:id="rId4"/>
    <p:sldId id="265" r:id="rId5"/>
    <p:sldId id="266" r:id="rId6"/>
    <p:sldId id="267" r:id="rId7"/>
    <p:sldId id="268" r:id="rId8"/>
    <p:sldId id="269" r:id="rId9"/>
    <p:sldId id="27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66" autoAdjust="0"/>
    <p:restoredTop sz="94660"/>
  </p:normalViewPr>
  <p:slideViewPr>
    <p:cSldViewPr>
      <p:cViewPr varScale="1">
        <p:scale>
          <a:sx n="55" d="100"/>
          <a:sy n="55" d="100"/>
        </p:scale>
        <p:origin x="-102"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May 2014</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smtClean="0"/>
              <a:t>May 2014</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May 2014</a:t>
            </a:r>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802.15-14-0252-00-0008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dirty="0" smtClean="0"/>
              <a:t>May 2014</a:t>
            </a:r>
            <a:endParaRPr lang="en-US" altLang="ko-KR" dirty="0"/>
          </a:p>
        </p:txBody>
      </p:sp>
      <p:sp>
        <p:nvSpPr>
          <p:cNvPr id="5" name="바닥글 개체 틀 2"/>
          <p:cNvSpPr>
            <a:spLocks noGrp="1"/>
          </p:cNvSpPr>
          <p:nvPr>
            <p:ph type="ftr" sz="quarter" idx="11"/>
          </p:nvPr>
        </p:nvSpPr>
        <p:spPr/>
        <p:txBody>
          <a:bodyPr/>
          <a:lstStyle/>
          <a:p>
            <a:r>
              <a:rPr lang="en-US" altLang="ko-KR"/>
              <a:t>&lt;author&gt;, &lt;company&gt;</a:t>
            </a: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Physical Layer Security as a Key Technology for D2D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5, 2014</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Kapseok</a:t>
            </a:r>
            <a:r>
              <a:rPr lang="en-US" altLang="ko-KR" sz="1600" dirty="0" smtClean="0">
                <a:solidFill>
                  <a:schemeClr val="tx2"/>
                </a:solidFill>
                <a:ea typeface="굴림" charset="-127"/>
              </a:rPr>
              <a:t> Chang, Moon-</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a:t>
            </a:r>
            <a:r>
              <a:rPr lang="en-US" altLang="ko-KR" sz="1600" dirty="0" err="1" smtClean="0">
                <a:solidFill>
                  <a:schemeClr val="tx2"/>
                </a:solidFill>
                <a:ea typeface="굴림" charset="-127"/>
              </a:rPr>
              <a:t>Jeongseok</a:t>
            </a:r>
            <a:r>
              <a:rPr lang="en-US" altLang="ko-KR" sz="1600" dirty="0" smtClean="0">
                <a:solidFill>
                  <a:schemeClr val="tx2"/>
                </a:solidFill>
                <a:ea typeface="굴림" charset="-127"/>
              </a:rPr>
              <a:t> Ha]</a:t>
            </a:r>
            <a:r>
              <a:rPr lang="en-US" altLang="ko-KR" sz="1600" baseline="30000" dirty="0" smtClean="0">
                <a:solidFill>
                  <a:schemeClr val="tx2"/>
                </a:solidFill>
                <a:ea typeface="굴림" charset="-127"/>
              </a:rPr>
              <a:t>2</a:t>
            </a:r>
            <a:endParaRPr lang="en-US" altLang="ko-KR" sz="1600" baseline="300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[ETRI, Daejeon, Korea]</a:t>
            </a:r>
            <a:r>
              <a:rPr lang="en-US" altLang="ko-KR" sz="1600" baseline="30000" dirty="0" smtClean="0">
                <a:solidFill>
                  <a:schemeClr val="tx2"/>
                </a:solidFill>
                <a:ea typeface="굴림" charset="-127"/>
              </a:rPr>
              <a:t>1</a:t>
            </a:r>
            <a:r>
              <a:rPr lang="en-US" altLang="ko-KR" sz="1600" dirty="0">
                <a:solidFill>
                  <a:schemeClr val="tx2"/>
                </a:solidFill>
                <a:ea typeface="굴림" charset="-127"/>
              </a:rPr>
              <a:t>, </a:t>
            </a:r>
            <a:r>
              <a:rPr lang="en-US" altLang="ko-KR" sz="1600" dirty="0" smtClean="0">
                <a:solidFill>
                  <a:schemeClr val="tx2"/>
                </a:solidFill>
                <a:ea typeface="굴림" charset="-127"/>
              </a:rPr>
              <a:t>[KAIST, Daejeon, Korea]</a:t>
            </a:r>
            <a:r>
              <a:rPr lang="en-US" altLang="ko-KR" sz="1600" baseline="30000" dirty="0" smtClean="0">
                <a:solidFill>
                  <a:schemeClr val="tx2"/>
                </a:solidFill>
                <a:ea typeface="굴림" charset="-127"/>
              </a:rPr>
              <a:t>2</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a:t>
            </a:r>
          </a:p>
          <a:p>
            <a:r>
              <a:rPr lang="en-US" altLang="ko-KR" sz="1600" dirty="0">
                <a:solidFill>
                  <a:schemeClr val="tx2"/>
                </a:solidFill>
                <a:ea typeface="굴림" charset="-127"/>
              </a:rPr>
              <a:t>E-Mail: {</a:t>
            </a:r>
            <a:r>
              <a:rPr lang="en-US" altLang="ko-KR" sz="1600" dirty="0" err="1">
                <a:solidFill>
                  <a:schemeClr val="tx2"/>
                </a:solidFill>
                <a:ea typeface="굴림" charset="-127"/>
              </a:rPr>
              <a:t>bjkwak</a:t>
            </a:r>
            <a:r>
              <a:rPr lang="en-US" altLang="ko-KR" sz="1600" dirty="0">
                <a:solidFill>
                  <a:schemeClr val="tx2"/>
                </a:solidFill>
                <a:ea typeface="굴림" charset="-127"/>
              </a:rPr>
              <a:t>, </a:t>
            </a:r>
            <a:r>
              <a:rPr lang="en-US" altLang="ko-KR" sz="1600" dirty="0" err="1">
                <a:solidFill>
                  <a:schemeClr val="tx2"/>
                </a:solidFill>
                <a:ea typeface="굴림" charset="-127"/>
              </a:rPr>
              <a:t>kschang</a:t>
            </a:r>
            <a:r>
              <a:rPr lang="en-US" altLang="ko-KR" sz="1600" dirty="0">
                <a:solidFill>
                  <a:schemeClr val="tx2"/>
                </a:solidFill>
                <a:ea typeface="굴림" charset="-127"/>
              </a:rPr>
              <a:t>, </a:t>
            </a:r>
            <a:r>
              <a:rPr lang="en-US" altLang="ko-KR" sz="1600" dirty="0" err="1">
                <a:solidFill>
                  <a:schemeClr val="tx2"/>
                </a:solidFill>
                <a:ea typeface="굴림" charset="-127"/>
              </a:rPr>
              <a:t>moonsiklee</a:t>
            </a:r>
            <a:r>
              <a:rPr lang="en-US" altLang="ko-KR" sz="1600" dirty="0">
                <a:solidFill>
                  <a:schemeClr val="tx2"/>
                </a:solidFill>
                <a:ea typeface="굴림" charset="-127"/>
              </a:rPr>
              <a:t>}@etri.re.kr</a:t>
            </a:r>
          </a:p>
          <a:p>
            <a:pPr>
              <a:spcBef>
                <a:spcPts val="600"/>
              </a:spcBef>
              <a:spcAft>
                <a:spcPts val="600"/>
              </a:spcAft>
            </a:pPr>
            <a:r>
              <a:rPr lang="en-US" altLang="ko-KR" sz="1600" b="1" dirty="0">
                <a:solidFill>
                  <a:schemeClr val="tx2"/>
                </a:solidFill>
                <a:ea typeface="굴림" charset="-127"/>
              </a:rPr>
              <a:t>Re</a:t>
            </a:r>
            <a:r>
              <a:rPr lang="en-US" altLang="ko-KR" sz="1600" b="1" dirty="0" smtClean="0">
                <a:solidFill>
                  <a:schemeClr val="tx2"/>
                </a:solidFill>
                <a:ea typeface="굴림" charset="-127"/>
              </a:rPr>
              <a:t>:</a:t>
            </a:r>
            <a:r>
              <a:rPr lang="en-US" altLang="ko-KR" sz="1600" dirty="0">
                <a:solidFill>
                  <a:schemeClr val="tx2"/>
                </a:solidFill>
                <a:ea typeface="굴림" charset="-127"/>
              </a:rPr>
              <a:t> TG8 PAC Call for Contributions (CFC), 15-14-0087-00-0008, Jan 23, 2014</a:t>
            </a:r>
            <a:r>
              <a:rPr lang="en-US" altLang="ko-KR" sz="1600" dirty="0" smtClean="0">
                <a:solidFill>
                  <a:schemeClr val="tx2"/>
                </a:solidFill>
                <a:ea typeface="굴림" charset="-127"/>
              </a:rPr>
              <a:t>.</a:t>
            </a:r>
            <a:r>
              <a:rPr lang="en-US" altLang="ko-KR" dirty="0">
                <a:solidFill>
                  <a:schemeClr val="accent2"/>
                </a:solidFill>
                <a:ea typeface="굴림" charset="-127"/>
              </a:rPr>
              <a:t>	</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Introduction of physical layer security as a key technology for D2D communications</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Physical Layer Security as a Key Technology for D2D</a:t>
            </a:r>
            <a:endParaRPr lang="ko-KR" altLang="en-US" dirty="0"/>
          </a:p>
        </p:txBody>
      </p:sp>
      <p:sp>
        <p:nvSpPr>
          <p:cNvPr id="3" name="부제목 2"/>
          <p:cNvSpPr>
            <a:spLocks noGrp="1"/>
          </p:cNvSpPr>
          <p:nvPr>
            <p:ph type="subTitle" idx="1"/>
          </p:nvPr>
        </p:nvSpPr>
        <p:spPr/>
        <p:txBody>
          <a:bodyPr/>
          <a:lstStyle/>
          <a:p>
            <a:r>
              <a:rPr lang="en-US" altLang="ko-KR" dirty="0" smtClean="0"/>
              <a:t>May 2014</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Issues</a:t>
            </a:r>
            <a:endParaRPr lang="ko-KR" altLang="en-US" dirty="0"/>
          </a:p>
        </p:txBody>
      </p:sp>
      <p:sp>
        <p:nvSpPr>
          <p:cNvPr id="3" name="내용 개체 틀 2"/>
          <p:cNvSpPr>
            <a:spLocks noGrp="1"/>
          </p:cNvSpPr>
          <p:nvPr>
            <p:ph idx="1"/>
          </p:nvPr>
        </p:nvSpPr>
        <p:spPr/>
        <p:txBody>
          <a:bodyPr/>
          <a:lstStyle/>
          <a:p>
            <a:r>
              <a:rPr lang="en-US" altLang="ko-KR" dirty="0" smtClean="0"/>
              <a:t>Confidentiality</a:t>
            </a:r>
          </a:p>
          <a:p>
            <a:r>
              <a:rPr lang="en-US" altLang="ko-KR" dirty="0" smtClean="0"/>
              <a:t>Authentication</a:t>
            </a:r>
          </a:p>
          <a:p>
            <a:r>
              <a:rPr lang="en-US" altLang="ko-KR" dirty="0" smtClean="0"/>
              <a:t>Integrity</a:t>
            </a:r>
          </a:p>
          <a:p>
            <a:r>
              <a:rPr lang="en-US" altLang="ko-KR" dirty="0" smtClean="0"/>
              <a:t>Access Control</a:t>
            </a:r>
          </a:p>
          <a:p>
            <a:r>
              <a:rPr lang="en-US" altLang="ko-KR" dirty="0" smtClean="0"/>
              <a:t>Availability</a:t>
            </a:r>
          </a:p>
          <a:p>
            <a:r>
              <a:rPr lang="en-US" altLang="ko-KR" dirty="0" smtClean="0"/>
              <a:t>Replay detection (freshness)</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3057792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Physical Layer Security</a:t>
            </a:r>
            <a:endParaRPr lang="ko-KR" altLang="en-US" dirty="0"/>
          </a:p>
        </p:txBody>
      </p:sp>
      <p:sp>
        <p:nvSpPr>
          <p:cNvPr id="3" name="내용 개체 틀 2"/>
          <p:cNvSpPr>
            <a:spLocks noGrp="1"/>
          </p:cNvSpPr>
          <p:nvPr>
            <p:ph idx="1"/>
          </p:nvPr>
        </p:nvSpPr>
        <p:spPr/>
        <p:txBody>
          <a:bodyPr/>
          <a:lstStyle/>
          <a:p>
            <a:r>
              <a:rPr lang="en-US" altLang="ko-KR" dirty="0" err="1" smtClean="0"/>
              <a:t>Def</a:t>
            </a:r>
            <a:r>
              <a:rPr lang="en-US" altLang="ko-KR" dirty="0" smtClean="0"/>
              <a:t>: Explores the possibility of achieving </a:t>
            </a:r>
            <a:r>
              <a:rPr lang="en-US" altLang="ko-KR" dirty="0" smtClean="0">
                <a:solidFill>
                  <a:srgbClr val="FF0000"/>
                </a:solidFill>
              </a:rPr>
              <a:t>perfect security</a:t>
            </a:r>
            <a:r>
              <a:rPr lang="en-US" altLang="ko-KR" dirty="0" smtClean="0"/>
              <a:t> by taking advantage of the fundamental ability of the physical layer</a:t>
            </a:r>
          </a:p>
          <a:p>
            <a:r>
              <a:rPr lang="en-US" altLang="ko-KR" dirty="0" smtClean="0">
                <a:solidFill>
                  <a:srgbClr val="FF0000"/>
                </a:solidFill>
              </a:rPr>
              <a:t>Information theoretic security </a:t>
            </a:r>
            <a:r>
              <a:rPr lang="en-US" altLang="ko-KR" dirty="0" smtClean="0"/>
              <a:t>provides the theoretical basis behind physical layer security</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1939981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Information Theoretic Security</a:t>
            </a:r>
            <a:endParaRPr lang="ko-KR" altLang="en-US" dirty="0"/>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p:txBody>
              <a:bodyPr/>
              <a:lstStyle/>
              <a:p>
                <a:r>
                  <a:rPr lang="en-US" altLang="ko-KR" sz="2400" dirty="0" smtClean="0"/>
                  <a:t>A cryptosystem is </a:t>
                </a:r>
                <a:r>
                  <a:rPr lang="en-US" altLang="ko-KR" sz="2400" dirty="0" smtClean="0">
                    <a:solidFill>
                      <a:srgbClr val="FF0000"/>
                    </a:solidFill>
                  </a:rPr>
                  <a:t>information theoretically secure </a:t>
                </a:r>
                <a:r>
                  <a:rPr lang="en-US" altLang="ko-KR" sz="2400" dirty="0" smtClean="0"/>
                  <a:t>if its security derives purely from information theory. That is, it is secure even when the adversary has unbound computing power.</a:t>
                </a:r>
              </a:p>
              <a:p>
                <a:r>
                  <a:rPr lang="en-US" altLang="ko-KR" sz="2400" dirty="0" smtClean="0"/>
                  <a:t>An encryption algorithm is perfectly secure if a cipher-text (C) produced using it provides no information about the plaintext (M) without knowledge of the key. That is</a:t>
                </a:r>
              </a:p>
              <a:p>
                <a:pPr marL="0" indent="0" algn="ctr">
                  <a:buNone/>
                </a:pPr>
                <a14:m>
                  <m:oMath xmlns:m="http://schemas.openxmlformats.org/officeDocument/2006/math">
                    <m:r>
                      <a:rPr lang="en-US" altLang="ko-KR" sz="2400" b="0" i="1" smtClean="0">
                        <a:latin typeface="Cambria Math"/>
                      </a:rPr>
                      <m:t>𝐼</m:t>
                    </m:r>
                    <m:d>
                      <m:dPr>
                        <m:ctrlPr>
                          <a:rPr lang="en-US" altLang="ko-KR" sz="2400" b="0" i="1" smtClean="0">
                            <a:latin typeface="Cambria Math"/>
                          </a:rPr>
                        </m:ctrlPr>
                      </m:dPr>
                      <m:e>
                        <m:r>
                          <a:rPr lang="en-US" altLang="ko-KR" sz="2400" b="0" i="1" smtClean="0">
                            <a:latin typeface="Cambria Math"/>
                          </a:rPr>
                          <m:t>𝑀</m:t>
                        </m:r>
                        <m:r>
                          <a:rPr lang="en-US" altLang="ko-KR" sz="2400" b="0" i="1" smtClean="0">
                            <a:latin typeface="Cambria Math"/>
                          </a:rPr>
                          <m:t>;</m:t>
                        </m:r>
                        <m:r>
                          <a:rPr lang="en-US" altLang="ko-KR" sz="2400" b="0" i="1" smtClean="0">
                            <a:latin typeface="Cambria Math"/>
                          </a:rPr>
                          <m:t>𝐶</m:t>
                        </m:r>
                      </m:e>
                    </m:d>
                    <m:r>
                      <a:rPr lang="en-US" altLang="ko-KR" sz="2400" b="0" i="1" smtClean="0">
                        <a:latin typeface="Cambria Math"/>
                      </a:rPr>
                      <m:t>=0</m:t>
                    </m:r>
                  </m:oMath>
                </a14:m>
                <a:r>
                  <a:rPr lang="ko-KR" altLang="en-US" sz="2400" dirty="0" smtClean="0"/>
                  <a:t>   </a:t>
                </a:r>
                <a:r>
                  <a:rPr lang="en-US" altLang="ko-KR" sz="2400" dirty="0" smtClean="0"/>
                  <a:t>or   </a:t>
                </a:r>
                <a14:m>
                  <m:oMath xmlns:m="http://schemas.openxmlformats.org/officeDocument/2006/math">
                    <m:r>
                      <a:rPr lang="en-US" altLang="ko-KR" sz="2400" b="0" i="1" smtClean="0">
                        <a:latin typeface="Cambria Math"/>
                      </a:rPr>
                      <m:t>𝐻</m:t>
                    </m:r>
                    <m:d>
                      <m:dPr>
                        <m:ctrlPr>
                          <a:rPr lang="en-US" altLang="ko-KR" sz="2400" b="0" i="1" smtClean="0">
                            <a:latin typeface="Cambria Math"/>
                          </a:rPr>
                        </m:ctrlPr>
                      </m:dPr>
                      <m:e>
                        <m:r>
                          <a:rPr lang="en-US" altLang="ko-KR" sz="2400" b="0" i="1" smtClean="0">
                            <a:latin typeface="Cambria Math"/>
                          </a:rPr>
                          <m:t>𝑀</m:t>
                        </m:r>
                      </m:e>
                      <m:e>
                        <m:r>
                          <a:rPr lang="en-US" altLang="ko-KR" sz="2400" b="0" i="1" smtClean="0">
                            <a:latin typeface="Cambria Math"/>
                          </a:rPr>
                          <m:t>𝐶</m:t>
                        </m:r>
                      </m:e>
                    </m:d>
                    <m:r>
                      <a:rPr lang="en-US" altLang="ko-KR" sz="2400" b="0" i="1" smtClean="0">
                        <a:latin typeface="Cambria Math"/>
                      </a:rPr>
                      <m:t>=</m:t>
                    </m:r>
                    <m:r>
                      <a:rPr lang="en-US" altLang="ko-KR" sz="2400" b="0" i="1" smtClean="0">
                        <a:latin typeface="Cambria Math"/>
                      </a:rPr>
                      <m:t>𝐻</m:t>
                    </m:r>
                    <m:r>
                      <a:rPr lang="en-US" altLang="ko-KR" sz="2400" b="0" i="1" smtClean="0">
                        <a:latin typeface="Cambria Math"/>
                      </a:rPr>
                      <m:t>(</m:t>
                    </m:r>
                    <m:r>
                      <a:rPr lang="en-US" altLang="ko-KR" sz="2400" b="0" i="1" smtClean="0">
                        <a:latin typeface="Cambria Math"/>
                      </a:rPr>
                      <m:t>𝑀</m:t>
                    </m:r>
                    <m:r>
                      <a:rPr lang="en-US" altLang="ko-KR" sz="2400" b="0" i="1" smtClean="0">
                        <a:latin typeface="Cambria Math"/>
                      </a:rPr>
                      <m:t>)</m:t>
                    </m:r>
                  </m:oMath>
                </a14:m>
                <a:r>
                  <a:rPr lang="en-US" altLang="ko-KR" sz="2400" dirty="0" smtClean="0"/>
                  <a:t>.</a:t>
                </a:r>
                <a:endParaRPr lang="ko-KR" altLang="en-US" sz="2400" dirty="0"/>
              </a:p>
            </p:txBody>
          </p:sp>
        </mc:Choice>
        <mc:Fallback>
          <p:sp>
            <p:nvSpPr>
              <p:cNvPr id="3" name="내용 개체 틀 2"/>
              <p:cNvSpPr>
                <a:spLocks noGrp="1" noRot="1" noChangeAspect="1" noMove="1" noResize="1" noEditPoints="1" noAdjustHandles="1" noChangeArrowheads="1" noChangeShapeType="1" noTextEdit="1"/>
              </p:cNvSpPr>
              <p:nvPr>
                <p:ph idx="1"/>
              </p:nvPr>
            </p:nvSpPr>
            <p:spPr>
              <a:blipFill rotWithShape="1">
                <a:blip r:embed="rId2"/>
                <a:stretch>
                  <a:fillRect l="-1098" t="-1037" r="-1961"/>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1836278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Physical Layer Security?</a:t>
            </a:r>
            <a:endParaRPr lang="ko-KR" altLang="en-US" dirty="0"/>
          </a:p>
        </p:txBody>
      </p:sp>
      <p:sp>
        <p:nvSpPr>
          <p:cNvPr id="3" name="내용 개체 틀 2"/>
          <p:cNvSpPr>
            <a:spLocks noGrp="1"/>
          </p:cNvSpPr>
          <p:nvPr>
            <p:ph idx="1"/>
          </p:nvPr>
        </p:nvSpPr>
        <p:spPr/>
        <p:txBody>
          <a:bodyPr/>
          <a:lstStyle/>
          <a:p>
            <a:r>
              <a:rPr lang="en-US" altLang="ko-KR" sz="2400" dirty="0" smtClean="0"/>
              <a:t>Traditional Approaches</a:t>
            </a:r>
          </a:p>
          <a:p>
            <a:pPr marL="457200" lvl="1" indent="0" algn="ctr">
              <a:buNone/>
            </a:pPr>
            <a:r>
              <a:rPr lang="en-US" altLang="ko-KR" sz="2000" dirty="0" smtClean="0"/>
              <a:t>RSA (</a:t>
            </a:r>
            <a:r>
              <a:rPr lang="en-US" altLang="ko-KR" sz="2000" dirty="0" err="1" smtClean="0"/>
              <a:t>Rivest</a:t>
            </a:r>
            <a:r>
              <a:rPr lang="en-US" altLang="ko-KR" sz="2000" dirty="0" smtClean="0"/>
              <a:t>-Shamir-</a:t>
            </a:r>
            <a:r>
              <a:rPr lang="en-US" altLang="ko-KR" sz="2000" dirty="0" err="1" smtClean="0"/>
              <a:t>Adleman</a:t>
            </a:r>
            <a:r>
              <a:rPr lang="en-US" altLang="ko-KR" sz="2000" dirty="0" smtClean="0"/>
              <a:t>) for public cryptography systems and ECC (Elliptic-Curve Cryptography) for digital signature: “these two problems are like the two little legs on which the whole big body of digital signature and public cryptography stands”</a:t>
            </a:r>
            <a:endParaRPr lang="en-US" altLang="ko-KR" sz="2000" dirty="0"/>
          </a:p>
          <a:p>
            <a:r>
              <a:rPr lang="en-US" altLang="ko-KR" sz="2400" dirty="0" smtClean="0"/>
              <a:t>Upcoming Threats to the Conventional Secrecy Systems</a:t>
            </a:r>
          </a:p>
          <a:p>
            <a:pPr lvl="1"/>
            <a:r>
              <a:rPr lang="en-US" altLang="ko-KR" sz="2000" dirty="0" smtClean="0"/>
              <a:t>Powerful computing machines such as quantum computers</a:t>
            </a:r>
          </a:p>
          <a:p>
            <a:pPr lvl="1"/>
            <a:r>
              <a:rPr lang="en-US" altLang="ko-KR" sz="2000" dirty="0" smtClean="0"/>
              <a:t>Advances in hacking tools (e.g., the side-channel analysis attack)</a:t>
            </a:r>
            <a:endParaRPr lang="ko-KR" altLang="en-US" sz="20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4103628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Why Physical Layer Security?</a:t>
            </a:r>
            <a:endParaRPr lang="ko-KR" altLang="en-US" dirty="0"/>
          </a:p>
        </p:txBody>
      </p:sp>
      <p:sp>
        <p:nvSpPr>
          <p:cNvPr id="3" name="내용 개체 틀 2"/>
          <p:cNvSpPr>
            <a:spLocks noGrp="1"/>
          </p:cNvSpPr>
          <p:nvPr>
            <p:ph idx="1"/>
          </p:nvPr>
        </p:nvSpPr>
        <p:spPr>
          <a:xfrm>
            <a:off x="685800" y="1628800"/>
            <a:ext cx="7772400" cy="4114800"/>
          </a:xfrm>
        </p:spPr>
        <p:txBody>
          <a:bodyPr/>
          <a:lstStyle/>
          <a:p>
            <a:r>
              <a:rPr lang="en-US" altLang="ko-KR" sz="2000" dirty="0" smtClean="0"/>
              <a:t>Cross-layer optimization</a:t>
            </a:r>
          </a:p>
          <a:p>
            <a:pPr lvl="1"/>
            <a:r>
              <a:rPr lang="en-US" altLang="ko-KR" sz="2000" dirty="0" smtClean="0"/>
              <a:t>Security has been considered only in the application layer</a:t>
            </a:r>
          </a:p>
          <a:p>
            <a:pPr lvl="1"/>
            <a:r>
              <a:rPr lang="en-US" altLang="ko-KR" sz="2000" dirty="0" smtClean="0"/>
              <a:t>System throughput can</a:t>
            </a:r>
            <a:r>
              <a:rPr lang="ko-KR" altLang="en-US" sz="2000" dirty="0" smtClean="0"/>
              <a:t> </a:t>
            </a:r>
            <a:r>
              <a:rPr lang="en-US" altLang="ko-KR" sz="2000" dirty="0" smtClean="0"/>
              <a:t>be enhanced by sharing security burden across layers</a:t>
            </a:r>
          </a:p>
          <a:p>
            <a:r>
              <a:rPr lang="en-US" altLang="ko-KR" sz="2000" dirty="0" smtClean="0"/>
              <a:t>Traditional solutions may not be appropriate</a:t>
            </a:r>
          </a:p>
          <a:p>
            <a:pPr lvl="1"/>
            <a:r>
              <a:rPr lang="en-US" altLang="ko-KR" sz="2000" dirty="0" smtClean="0"/>
              <a:t>For devices with limited resources: sensor devices, RF IDs)</a:t>
            </a:r>
          </a:p>
          <a:p>
            <a:pPr lvl="1"/>
            <a:r>
              <a:rPr lang="en-US" altLang="ko-KR" sz="2000" dirty="0" smtClean="0"/>
              <a:t>Ultra-fast devices: Wireless NAS, short distance communications</a:t>
            </a:r>
          </a:p>
          <a:p>
            <a:r>
              <a:rPr lang="en-US" altLang="ko-KR" sz="2000" dirty="0" smtClean="0"/>
              <a:t>New network Architecture</a:t>
            </a:r>
          </a:p>
          <a:p>
            <a:pPr lvl="1"/>
            <a:r>
              <a:rPr lang="en-US" altLang="ko-KR" sz="2000" dirty="0" smtClean="0"/>
              <a:t>D2D communications: security depends heavily on user discretion</a:t>
            </a:r>
          </a:p>
          <a:p>
            <a:pPr lvl="1"/>
            <a:r>
              <a:rPr lang="en-US" altLang="ko-KR" sz="2000" dirty="0" smtClean="0"/>
              <a:t>Distributed systems: distributed key distribution &amp; maintenance</a:t>
            </a:r>
            <a:endParaRPr lang="ko-KR" altLang="en-US" sz="2000"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Tree>
    <p:extLst>
      <p:ext uri="{BB962C8B-B14F-4D97-AF65-F5344CB8AC3E}">
        <p14:creationId xmlns:p14="http://schemas.microsoft.com/office/powerpoint/2010/main" val="102590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Physical Layer Security for PAC</a:t>
            </a:r>
            <a:endParaRPr lang="ko-KR" altLang="en-US" dirty="0"/>
          </a:p>
        </p:txBody>
      </p:sp>
      <p:sp>
        <p:nvSpPr>
          <p:cNvPr id="3" name="내용 개체 틀 2"/>
          <p:cNvSpPr>
            <a:spLocks noGrp="1"/>
          </p:cNvSpPr>
          <p:nvPr>
            <p:ph idx="1"/>
          </p:nvPr>
        </p:nvSpPr>
        <p:spPr/>
        <p:txBody>
          <a:bodyPr/>
          <a:lstStyle/>
          <a:p>
            <a:r>
              <a:rPr lang="en-US" altLang="ko-KR" dirty="0" smtClean="0"/>
              <a:t>Virtual Faraday Cage</a:t>
            </a:r>
          </a:p>
          <a:p>
            <a:r>
              <a:rPr lang="en-US" altLang="ko-KR" dirty="0" smtClean="0"/>
              <a:t>E-Commerce: mobile payment</a:t>
            </a:r>
          </a:p>
          <a:p>
            <a:r>
              <a:rPr lang="en-US" altLang="ko-KR" dirty="0" smtClean="0"/>
              <a:t>Access Control: premises, cars, etc.</a:t>
            </a:r>
          </a:p>
          <a:p>
            <a:r>
              <a:rPr lang="en-US" altLang="ko-KR" dirty="0" smtClean="0"/>
              <a:t>Security before association</a:t>
            </a:r>
          </a:p>
          <a:p>
            <a:r>
              <a:rPr lang="en-US" altLang="ko-KR" dirty="0" smtClean="0"/>
              <a:t>Etc.</a:t>
            </a:r>
          </a:p>
          <a:p>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3044" y="3933056"/>
            <a:ext cx="1856372" cy="2232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8696" y="1628800"/>
            <a:ext cx="1973784" cy="16087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3420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685800" y="1628800"/>
            <a:ext cx="7772400" cy="4114800"/>
          </a:xfrm>
        </p:spPr>
        <p:txBody>
          <a:bodyPr/>
          <a:lstStyle/>
          <a:p>
            <a:r>
              <a:rPr lang="en-US" altLang="ko-KR" sz="2800" dirty="0" smtClean="0"/>
              <a:t>Steep competition between D2S Communications &amp; Service Discovery Technologies: Wi-Fi Direct, LTE Direct, </a:t>
            </a:r>
            <a:r>
              <a:rPr lang="en-US" altLang="ko-KR" sz="2800" dirty="0" err="1" smtClean="0"/>
              <a:t>iBeacon</a:t>
            </a:r>
            <a:endParaRPr lang="en-US" altLang="ko-KR" sz="2800" dirty="0" smtClean="0"/>
          </a:p>
          <a:p>
            <a:r>
              <a:rPr lang="en-US" altLang="ko-KR" sz="2800" dirty="0" smtClean="0"/>
              <a:t>PHY security can be a distinguishing feature of PAC</a:t>
            </a:r>
          </a:p>
          <a:p>
            <a:pPr lvl="1"/>
            <a:r>
              <a:rPr lang="en-US" altLang="ko-KR" dirty="0" smtClean="0"/>
              <a:t>Can make PAC the “secure D2D”</a:t>
            </a:r>
          </a:p>
          <a:p>
            <a:pPr lvl="1"/>
            <a:r>
              <a:rPr lang="en-US" altLang="ko-KR" dirty="0" smtClean="0"/>
              <a:t>Expand the spectrum of applications of PAC</a:t>
            </a:r>
            <a:endParaRPr lang="ko-KR" altLang="en-US" dirty="0"/>
          </a:p>
        </p:txBody>
      </p:sp>
      <p:sp>
        <p:nvSpPr>
          <p:cNvPr id="4" name="날짜 개체 틀 3"/>
          <p:cNvSpPr>
            <a:spLocks noGrp="1"/>
          </p:cNvSpPr>
          <p:nvPr>
            <p:ph type="dt" sz="half" idx="10"/>
          </p:nvPr>
        </p:nvSpPr>
        <p:spPr/>
        <p:txBody>
          <a:bodyPr/>
          <a:lstStyle/>
          <a:p>
            <a:r>
              <a:rPr lang="en-US" altLang="ko-KR" smtClean="0"/>
              <a:t>May 2014</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Tree>
    <p:extLst>
      <p:ext uri="{BB962C8B-B14F-4D97-AF65-F5344CB8AC3E}">
        <p14:creationId xmlns:p14="http://schemas.microsoft.com/office/powerpoint/2010/main" val="2207256793"/>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186</TotalTime>
  <Words>474</Words>
  <Application>Microsoft Office PowerPoint</Application>
  <PresentationFormat>화면 슬라이드 쇼(4:3)</PresentationFormat>
  <Paragraphs>83</Paragraphs>
  <Slides>9</Slides>
  <Notes>0</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template</vt:lpstr>
      <vt:lpstr>PowerPoint 프레젠테이션</vt:lpstr>
      <vt:lpstr>Physical Layer Security as a Key Technology for D2D</vt:lpstr>
      <vt:lpstr>Security Issues</vt:lpstr>
      <vt:lpstr>Physical Layer Security</vt:lpstr>
      <vt:lpstr>Information Theoretic Security</vt:lpstr>
      <vt:lpstr>Why Physical Layer Security?</vt:lpstr>
      <vt:lpstr>Why Physical Layer Security?</vt:lpstr>
      <vt:lpstr>Physical Layer Security for PAC</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 Kwak</cp:lastModifiedBy>
  <cp:revision>18</cp:revision>
  <cp:lastPrinted>1998-02-10T13:28:06Z</cp:lastPrinted>
  <dcterms:created xsi:type="dcterms:W3CDTF">2014-03-12T01:39:25Z</dcterms:created>
  <dcterms:modified xsi:type="dcterms:W3CDTF">2014-05-11T02:34:12Z</dcterms:modified>
</cp:coreProperties>
</file>