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handoutMasterIdLst>
    <p:handoutMasterId r:id="rId17"/>
  </p:handoutMasterIdLst>
  <p:sldIdLst>
    <p:sldId id="259" r:id="rId2"/>
    <p:sldId id="266" r:id="rId3"/>
    <p:sldId id="267" r:id="rId4"/>
    <p:sldId id="270" r:id="rId5"/>
    <p:sldId id="272" r:id="rId6"/>
    <p:sldId id="271" r:id="rId7"/>
    <p:sldId id="273" r:id="rId8"/>
    <p:sldId id="269" r:id="rId9"/>
    <p:sldId id="279" r:id="rId10"/>
    <p:sldId id="274" r:id="rId11"/>
    <p:sldId id="275" r:id="rId12"/>
    <p:sldId id="276" r:id="rId13"/>
    <p:sldId id="277" r:id="rId14"/>
    <p:sldId id="278" r:id="rId15"/>
  </p:sldIdLst>
  <p:sldSz cx="9144000" cy="6858000" type="screen4x3"/>
  <p:notesSz cx="6934200" cy="9280525"/>
  <p:defaultTex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1" hangingPunct="1">
      <a:defRPr sz="1200" kern="1200">
        <a:solidFill>
          <a:schemeClr val="tx1"/>
        </a:solidFill>
        <a:latin typeface="Times New Roman" pitchFamily="18" charset="0"/>
        <a:ea typeface="+mn-ea"/>
        <a:cs typeface="+mn-cs"/>
      </a:defRPr>
    </a:lvl6pPr>
    <a:lvl7pPr marL="2743200" algn="l" defTabSz="914400" rtl="0" eaLnBrk="1" latinLnBrk="1" hangingPunct="1">
      <a:defRPr sz="1200" kern="1200">
        <a:solidFill>
          <a:schemeClr val="tx1"/>
        </a:solidFill>
        <a:latin typeface="Times New Roman" pitchFamily="18" charset="0"/>
        <a:ea typeface="+mn-ea"/>
        <a:cs typeface="+mn-cs"/>
      </a:defRPr>
    </a:lvl7pPr>
    <a:lvl8pPr marL="3200400" algn="l" defTabSz="914400" rtl="0" eaLnBrk="1" latinLnBrk="1" hangingPunct="1">
      <a:defRPr sz="1200" kern="1200">
        <a:solidFill>
          <a:schemeClr val="tx1"/>
        </a:solidFill>
        <a:latin typeface="Times New Roman" pitchFamily="18" charset="0"/>
        <a:ea typeface="+mn-ea"/>
        <a:cs typeface="+mn-cs"/>
      </a:defRPr>
    </a:lvl8pPr>
    <a:lvl9pPr marL="3657600" algn="l" defTabSz="914400" rtl="0" eaLnBrk="1" latinLnBrk="1" hangingPunct="1">
      <a:defRPr sz="12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4" d="100"/>
          <a:sy n="64" d="100"/>
        </p:scale>
        <p:origin x="-1482"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544888" y="177800"/>
            <a:ext cx="2693987"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33450">
              <a:defRPr sz="1400" b="1">
                <a:ea typeface="굴림" charset="-127"/>
              </a:defRPr>
            </a:lvl1pPr>
          </a:lstStyle>
          <a:p>
            <a:r>
              <a:rPr lang="en-US" altLang="ko-KR"/>
              <a:t>doc.: IEEE 802.15-&lt;doc#&gt;</a:t>
            </a:r>
          </a:p>
        </p:txBody>
      </p:sp>
      <p:sp>
        <p:nvSpPr>
          <p:cNvPr id="3075" name="Rectangle 3"/>
          <p:cNvSpPr>
            <a:spLocks noGrp="1" noChangeArrowheads="1"/>
          </p:cNvSpPr>
          <p:nvPr>
            <p:ph type="dt" sz="quarter" idx="1"/>
          </p:nvPr>
        </p:nvSpPr>
        <p:spPr bwMode="auto">
          <a:xfrm>
            <a:off x="695325" y="177800"/>
            <a:ext cx="2309813"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33450">
              <a:defRPr sz="1400" b="1">
                <a:ea typeface="굴림" charset="-127"/>
              </a:defRPr>
            </a:lvl1pPr>
          </a:lstStyle>
          <a:p>
            <a:r>
              <a:rPr lang="en-US" altLang="ko-KR"/>
              <a:t>&lt;month year&gt;</a:t>
            </a:r>
          </a:p>
        </p:txBody>
      </p:sp>
      <p:sp>
        <p:nvSpPr>
          <p:cNvPr id="3076" name="Rectangle 4"/>
          <p:cNvSpPr>
            <a:spLocks noGrp="1" noChangeArrowheads="1"/>
          </p:cNvSpPr>
          <p:nvPr>
            <p:ph type="ftr" sz="quarter" idx="2"/>
          </p:nvPr>
        </p:nvSpPr>
        <p:spPr bwMode="auto">
          <a:xfrm>
            <a:off x="4160838" y="8982075"/>
            <a:ext cx="2157412"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33450">
              <a:defRPr sz="1000">
                <a:ea typeface="굴림" charset="-127"/>
              </a:defRPr>
            </a:lvl1pPr>
          </a:lstStyle>
          <a:p>
            <a:r>
              <a:rPr lang="en-US" altLang="ko-KR"/>
              <a:t>&lt;author&gt;, &lt;company&gt;</a:t>
            </a:r>
          </a:p>
        </p:txBody>
      </p:sp>
      <p:sp>
        <p:nvSpPr>
          <p:cNvPr id="3077" name="Rectangle 5"/>
          <p:cNvSpPr>
            <a:spLocks noGrp="1" noChangeArrowheads="1"/>
          </p:cNvSpPr>
          <p:nvPr>
            <p:ph type="sldNum" sz="quarter" idx="3"/>
          </p:nvPr>
        </p:nvSpPr>
        <p:spPr bwMode="auto">
          <a:xfrm>
            <a:off x="2697163" y="8982075"/>
            <a:ext cx="1385887"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ctr" defTabSz="933450">
              <a:defRPr sz="1000">
                <a:ea typeface="굴림" charset="-127"/>
              </a:defRPr>
            </a:lvl1pPr>
          </a:lstStyle>
          <a:p>
            <a:r>
              <a:rPr lang="en-US" altLang="ko-KR"/>
              <a:t>Page </a:t>
            </a:r>
            <a:fld id="{F3BE1878-F6F4-4E66-B0A9-0DC2C6D83F40}" type="slidenum">
              <a:rPr lang="en-US" altLang="ko-KR"/>
              <a:pPr/>
              <a:t>‹#›</a:t>
            </a:fld>
            <a:endParaRPr lang="en-US" altLang="ko-KR"/>
          </a:p>
        </p:txBody>
      </p:sp>
      <p:sp>
        <p:nvSpPr>
          <p:cNvPr id="3078"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ko-KR" altLang="en-US"/>
          </a:p>
        </p:txBody>
      </p:sp>
      <p:sp>
        <p:nvSpPr>
          <p:cNvPr id="3079" name="Rectangle 7"/>
          <p:cNvSpPr>
            <a:spLocks noChangeArrowheads="1"/>
          </p:cNvSpPr>
          <p:nvPr/>
        </p:nvSpPr>
        <p:spPr bwMode="auto">
          <a:xfrm>
            <a:off x="693738" y="8982075"/>
            <a:ext cx="7112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933450">
              <a:defRPr sz="2400">
                <a:solidFill>
                  <a:schemeClr val="tx1"/>
                </a:solidFill>
                <a:latin typeface="Times New Roman" pitchFamily="18" charset="0"/>
              </a:defRPr>
            </a:lvl1pPr>
            <a:lvl2pPr marL="461963" defTabSz="933450">
              <a:defRPr sz="2400">
                <a:solidFill>
                  <a:schemeClr val="tx1"/>
                </a:solidFill>
                <a:latin typeface="Times New Roman" pitchFamily="18" charset="0"/>
              </a:defRPr>
            </a:lvl2pPr>
            <a:lvl3pPr marL="923925" defTabSz="933450">
              <a:defRPr sz="2400">
                <a:solidFill>
                  <a:schemeClr val="tx1"/>
                </a:solidFill>
                <a:latin typeface="Times New Roman" pitchFamily="18" charset="0"/>
              </a:defRPr>
            </a:lvl3pPr>
            <a:lvl4pPr marL="1387475" defTabSz="933450">
              <a:defRPr sz="2400">
                <a:solidFill>
                  <a:schemeClr val="tx1"/>
                </a:solidFill>
                <a:latin typeface="Times New Roman" pitchFamily="18" charset="0"/>
              </a:defRPr>
            </a:lvl4pPr>
            <a:lvl5pPr marL="1849438" defTabSz="933450">
              <a:defRPr sz="2400">
                <a:solidFill>
                  <a:schemeClr val="tx1"/>
                </a:solidFill>
                <a:latin typeface="Times New Roman" pitchFamily="18" charset="0"/>
              </a:defRPr>
            </a:lvl5pPr>
            <a:lvl6pPr marL="2306638" defTabSz="933450" eaLnBrk="0" fontAlgn="base" hangingPunct="0">
              <a:spcBef>
                <a:spcPct val="0"/>
              </a:spcBef>
              <a:spcAft>
                <a:spcPct val="0"/>
              </a:spcAft>
              <a:defRPr sz="2400">
                <a:solidFill>
                  <a:schemeClr val="tx1"/>
                </a:solidFill>
                <a:latin typeface="Times New Roman" pitchFamily="18" charset="0"/>
              </a:defRPr>
            </a:lvl6pPr>
            <a:lvl7pPr marL="2763838" defTabSz="933450" eaLnBrk="0" fontAlgn="base" hangingPunct="0">
              <a:spcBef>
                <a:spcPct val="0"/>
              </a:spcBef>
              <a:spcAft>
                <a:spcPct val="0"/>
              </a:spcAft>
              <a:defRPr sz="2400">
                <a:solidFill>
                  <a:schemeClr val="tx1"/>
                </a:solidFill>
                <a:latin typeface="Times New Roman" pitchFamily="18" charset="0"/>
              </a:defRPr>
            </a:lvl7pPr>
            <a:lvl8pPr marL="3221038" defTabSz="933450" eaLnBrk="0" fontAlgn="base" hangingPunct="0">
              <a:spcBef>
                <a:spcPct val="0"/>
              </a:spcBef>
              <a:spcAft>
                <a:spcPct val="0"/>
              </a:spcAft>
              <a:defRPr sz="2400">
                <a:solidFill>
                  <a:schemeClr val="tx1"/>
                </a:solidFill>
                <a:latin typeface="Times New Roman" pitchFamily="18" charset="0"/>
              </a:defRPr>
            </a:lvl8pPr>
            <a:lvl9pPr marL="3678238" defTabSz="933450" eaLnBrk="0" fontAlgn="base" hangingPunct="0">
              <a:spcBef>
                <a:spcPct val="0"/>
              </a:spcBef>
              <a:spcAft>
                <a:spcPct val="0"/>
              </a:spcAft>
              <a:defRPr sz="2400">
                <a:solidFill>
                  <a:schemeClr val="tx1"/>
                </a:solidFill>
                <a:latin typeface="Times New Roman" pitchFamily="18" charset="0"/>
              </a:defRPr>
            </a:lvl9pPr>
          </a:lstStyle>
          <a:p>
            <a:r>
              <a:rPr lang="en-US" altLang="ko-KR" sz="1200">
                <a:ea typeface="굴림" charset="-127"/>
              </a:rPr>
              <a:t>Submission</a:t>
            </a:r>
          </a:p>
        </p:txBody>
      </p:sp>
      <p:sp>
        <p:nvSpPr>
          <p:cNvPr id="3080"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ko-KR" altLang="en-US"/>
          </a:p>
        </p:txBody>
      </p:sp>
    </p:spTree>
    <p:extLst>
      <p:ext uri="{BB962C8B-B14F-4D97-AF65-F5344CB8AC3E}">
        <p14:creationId xmlns:p14="http://schemas.microsoft.com/office/powerpoint/2010/main" val="40633153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3467100" y="98425"/>
            <a:ext cx="2814638"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33450">
              <a:defRPr sz="1400" b="1">
                <a:ea typeface="굴림" charset="-127"/>
              </a:defRPr>
            </a:lvl1pPr>
          </a:lstStyle>
          <a:p>
            <a:r>
              <a:rPr lang="en-US" altLang="ko-KR"/>
              <a:t>doc.: IEEE 802.15-&lt;doc#&gt;</a:t>
            </a:r>
          </a:p>
        </p:txBody>
      </p:sp>
      <p:sp>
        <p:nvSpPr>
          <p:cNvPr id="2051" name="Rectangle 3"/>
          <p:cNvSpPr>
            <a:spLocks noGrp="1" noChangeArrowheads="1"/>
          </p:cNvSpPr>
          <p:nvPr>
            <p:ph type="dt" idx="1"/>
          </p:nvPr>
        </p:nvSpPr>
        <p:spPr bwMode="auto">
          <a:xfrm>
            <a:off x="654050" y="98425"/>
            <a:ext cx="2736850"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33450">
              <a:defRPr sz="1400" b="1">
                <a:ea typeface="굴림" charset="-127"/>
              </a:defRPr>
            </a:lvl1pPr>
          </a:lstStyle>
          <a:p>
            <a:r>
              <a:rPr lang="en-US" altLang="ko-KR"/>
              <a:t>&lt;month year&gt;</a:t>
            </a:r>
          </a:p>
        </p:txBody>
      </p:sp>
      <p:sp>
        <p:nvSpPr>
          <p:cNvPr id="2052"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662" tIns="46038" rIns="93662" bIns="46038" numCol="1" anchor="t" anchorCtr="0" compatLnSpc="1">
            <a:prstTxWarp prst="textNoShape">
              <a:avLst/>
            </a:prstTxWarp>
          </a:bodyPr>
          <a:lstStyle/>
          <a:p>
            <a:pPr lvl="0"/>
            <a:r>
              <a:rPr lang="en-US" altLang="ko-KR" smtClean="0"/>
              <a:t>Click to edit Master text styles</a:t>
            </a:r>
          </a:p>
          <a:p>
            <a:pPr lvl="1"/>
            <a:r>
              <a:rPr lang="en-US" altLang="ko-KR" smtClean="0"/>
              <a:t>Second level</a:t>
            </a:r>
          </a:p>
          <a:p>
            <a:pPr lvl="2"/>
            <a:r>
              <a:rPr lang="en-US" altLang="ko-KR" smtClean="0"/>
              <a:t>Third level</a:t>
            </a:r>
          </a:p>
          <a:p>
            <a:pPr lvl="3"/>
            <a:r>
              <a:rPr lang="en-US" altLang="ko-KR" smtClean="0"/>
              <a:t>Fourth level</a:t>
            </a:r>
          </a:p>
          <a:p>
            <a:pPr lvl="4"/>
            <a:r>
              <a:rPr lang="en-US" altLang="ko-KR" smtClean="0"/>
              <a:t>Fifth level</a:t>
            </a:r>
          </a:p>
        </p:txBody>
      </p:sp>
      <p:sp>
        <p:nvSpPr>
          <p:cNvPr id="2054" name="Rectangle 6"/>
          <p:cNvSpPr>
            <a:spLocks noGrp="1" noChangeArrowheads="1"/>
          </p:cNvSpPr>
          <p:nvPr>
            <p:ph type="ftr" sz="quarter" idx="4"/>
          </p:nvPr>
        </p:nvSpPr>
        <p:spPr bwMode="auto">
          <a:xfrm>
            <a:off x="3771900" y="8985250"/>
            <a:ext cx="2509838"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5pPr marL="457200" lvl="4" algn="r" defTabSz="933450">
              <a:defRPr>
                <a:ea typeface="굴림" charset="-127"/>
              </a:defRPr>
            </a:lvl5pPr>
          </a:lstStyle>
          <a:p>
            <a:pPr lvl="4"/>
            <a:r>
              <a:rPr lang="en-US" altLang="ko-KR"/>
              <a:t>&lt;author&gt;, &lt;company&gt;</a:t>
            </a:r>
          </a:p>
        </p:txBody>
      </p:sp>
      <p:sp>
        <p:nvSpPr>
          <p:cNvPr id="2055" name="Rectangle 7"/>
          <p:cNvSpPr>
            <a:spLocks noGrp="1" noChangeArrowheads="1"/>
          </p:cNvSpPr>
          <p:nvPr>
            <p:ph type="sldNum" sz="quarter" idx="5"/>
          </p:nvPr>
        </p:nvSpPr>
        <p:spPr bwMode="auto">
          <a:xfrm>
            <a:off x="2933700" y="8985250"/>
            <a:ext cx="801688"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33450">
              <a:defRPr>
                <a:ea typeface="굴림" charset="-127"/>
              </a:defRPr>
            </a:lvl1pPr>
          </a:lstStyle>
          <a:p>
            <a:r>
              <a:rPr lang="en-US" altLang="ko-KR"/>
              <a:t>Page </a:t>
            </a:r>
            <a:fld id="{722584E4-5C99-48A1-B50B-09A179DEB0F0}" type="slidenum">
              <a:rPr lang="en-US" altLang="ko-KR"/>
              <a:pPr/>
              <a:t>‹#›</a:t>
            </a:fld>
            <a:endParaRPr lang="en-US" altLang="ko-KR"/>
          </a:p>
        </p:txBody>
      </p:sp>
      <p:sp>
        <p:nvSpPr>
          <p:cNvPr id="2056" name="Rectangle 8"/>
          <p:cNvSpPr>
            <a:spLocks noChangeArrowheads="1"/>
          </p:cNvSpPr>
          <p:nvPr/>
        </p:nvSpPr>
        <p:spPr bwMode="auto">
          <a:xfrm>
            <a:off x="723900" y="8985250"/>
            <a:ext cx="7112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en-US" altLang="ko-KR">
                <a:ea typeface="굴림" charset="-127"/>
              </a:rPr>
              <a:t>Submission</a:t>
            </a:r>
          </a:p>
        </p:txBody>
      </p:sp>
      <p:sp>
        <p:nvSpPr>
          <p:cNvPr id="2057"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ko-KR" altLang="en-US"/>
          </a:p>
        </p:txBody>
      </p:sp>
      <p:sp>
        <p:nvSpPr>
          <p:cNvPr id="2058"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ko-KR" altLang="en-US"/>
          </a:p>
        </p:txBody>
      </p:sp>
    </p:spTree>
    <p:extLst>
      <p:ext uri="{BB962C8B-B14F-4D97-AF65-F5344CB8AC3E}">
        <p14:creationId xmlns:p14="http://schemas.microsoft.com/office/powerpoint/2010/main" val="1046796100"/>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1154113" y="701675"/>
            <a:ext cx="4625975" cy="3468688"/>
          </a:xfrm>
        </p:spPr>
      </p:sp>
      <p:sp>
        <p:nvSpPr>
          <p:cNvPr id="3" name="슬라이드 노트 개체 틀 2"/>
          <p:cNvSpPr>
            <a:spLocks noGrp="1"/>
          </p:cNvSpPr>
          <p:nvPr>
            <p:ph type="body" idx="1"/>
          </p:nvPr>
        </p:nvSpPr>
        <p:spPr/>
        <p:txBody>
          <a:bodyPr/>
          <a:lstStyle/>
          <a:p>
            <a:endParaRPr lang="ko-KR" altLang="en-US" dirty="0"/>
          </a:p>
        </p:txBody>
      </p:sp>
      <p:sp>
        <p:nvSpPr>
          <p:cNvPr id="4" name="머리글 개체 틀 3"/>
          <p:cNvSpPr>
            <a:spLocks noGrp="1"/>
          </p:cNvSpPr>
          <p:nvPr>
            <p:ph type="hdr" sz="quarter" idx="10"/>
          </p:nvPr>
        </p:nvSpPr>
        <p:spPr/>
        <p:txBody>
          <a:bodyPr/>
          <a:lstStyle/>
          <a:p>
            <a:r>
              <a:rPr lang="en-US" altLang="ko-KR" smtClean="0"/>
              <a:t>doc.: IEEE 802.15-&lt;doc#&gt;</a:t>
            </a:r>
            <a:endParaRPr lang="en-US" altLang="ko-KR"/>
          </a:p>
        </p:txBody>
      </p:sp>
      <p:sp>
        <p:nvSpPr>
          <p:cNvPr id="5" name="날짜 개체 틀 4"/>
          <p:cNvSpPr>
            <a:spLocks noGrp="1"/>
          </p:cNvSpPr>
          <p:nvPr>
            <p:ph type="dt" idx="11"/>
          </p:nvPr>
        </p:nvSpPr>
        <p:spPr/>
        <p:txBody>
          <a:bodyPr/>
          <a:lstStyle/>
          <a:p>
            <a:r>
              <a:rPr lang="en-US" altLang="ko-KR" smtClean="0"/>
              <a:t>&lt;month year&gt;</a:t>
            </a:r>
            <a:endParaRPr lang="en-US" altLang="ko-KR"/>
          </a:p>
        </p:txBody>
      </p:sp>
      <p:sp>
        <p:nvSpPr>
          <p:cNvPr id="6" name="바닥글 개체 틀 5"/>
          <p:cNvSpPr>
            <a:spLocks noGrp="1"/>
          </p:cNvSpPr>
          <p:nvPr>
            <p:ph type="ftr" sz="quarter" idx="12"/>
          </p:nvPr>
        </p:nvSpPr>
        <p:spPr/>
        <p:txBody>
          <a:bodyPr/>
          <a:lstStyle/>
          <a:p>
            <a:pPr lvl="4"/>
            <a:r>
              <a:rPr lang="en-US" altLang="ko-KR" smtClean="0"/>
              <a:t>&lt;author&gt;, &lt;company&gt;</a:t>
            </a:r>
            <a:endParaRPr lang="en-US" altLang="ko-KR"/>
          </a:p>
        </p:txBody>
      </p:sp>
      <p:sp>
        <p:nvSpPr>
          <p:cNvPr id="7" name="슬라이드 번호 개체 틀 6"/>
          <p:cNvSpPr>
            <a:spLocks noGrp="1"/>
          </p:cNvSpPr>
          <p:nvPr>
            <p:ph type="sldNum" sz="quarter" idx="13"/>
          </p:nvPr>
        </p:nvSpPr>
        <p:spPr/>
        <p:txBody>
          <a:bodyPr/>
          <a:lstStyle/>
          <a:p>
            <a:r>
              <a:rPr lang="en-US" altLang="ko-KR" smtClean="0"/>
              <a:t>Page </a:t>
            </a:r>
            <a:fld id="{722584E4-5C99-48A1-B50B-09A179DEB0F0}" type="slidenum">
              <a:rPr lang="en-US" altLang="ko-KR" smtClean="0"/>
              <a:pPr/>
              <a:t>1</a:t>
            </a:fld>
            <a:endParaRPr lang="en-US" altLang="ko-KR"/>
          </a:p>
        </p:txBody>
      </p:sp>
    </p:spTree>
    <p:extLst>
      <p:ext uri="{BB962C8B-B14F-4D97-AF65-F5344CB8AC3E}">
        <p14:creationId xmlns:p14="http://schemas.microsoft.com/office/powerpoint/2010/main" val="6964767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685800" y="2130425"/>
            <a:ext cx="7772400" cy="1470025"/>
          </a:xfrm>
        </p:spPr>
        <p:txBody>
          <a:bodyPr/>
          <a:lstStyle/>
          <a:p>
            <a:r>
              <a:rPr lang="ko-KR" altLang="en-US" smtClean="0"/>
              <a:t>마스터 제목 스타일 편집</a:t>
            </a:r>
            <a:endParaRPr lang="ko-KR" altLang="en-US"/>
          </a:p>
        </p:txBody>
      </p:sp>
      <p:sp>
        <p:nvSpPr>
          <p:cNvPr id="3" name="부제목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ko-KR" altLang="en-US" smtClean="0"/>
              <a:t>마스터 부제목 스타일 편집</a:t>
            </a:r>
            <a:endParaRPr lang="ko-KR" altLang="en-US"/>
          </a:p>
        </p:txBody>
      </p:sp>
      <p:sp>
        <p:nvSpPr>
          <p:cNvPr id="4" name="날짜 개체 틀 3"/>
          <p:cNvSpPr>
            <a:spLocks noGrp="1"/>
          </p:cNvSpPr>
          <p:nvPr>
            <p:ph type="dt" sz="half" idx="10"/>
          </p:nvPr>
        </p:nvSpPr>
        <p:spPr/>
        <p:txBody>
          <a:bodyPr/>
          <a:lstStyle>
            <a:lvl1pPr>
              <a:defRPr/>
            </a:lvl1pPr>
          </a:lstStyle>
          <a:p>
            <a:r>
              <a:rPr lang="en-US" altLang="ko-KR" dirty="0" smtClean="0"/>
              <a:t>May 2014</a:t>
            </a:r>
            <a:endParaRPr lang="en-US" altLang="ko-KR" dirty="0"/>
          </a:p>
        </p:txBody>
      </p:sp>
      <p:sp>
        <p:nvSpPr>
          <p:cNvPr id="5" name="바닥글 개체 틀 4"/>
          <p:cNvSpPr>
            <a:spLocks noGrp="1"/>
          </p:cNvSpPr>
          <p:nvPr>
            <p:ph type="ftr" sz="quarter" idx="11"/>
          </p:nvPr>
        </p:nvSpPr>
        <p:spPr/>
        <p:txBody>
          <a:bodyPr/>
          <a:lstStyle>
            <a:lvl1pPr>
              <a:defRPr/>
            </a:lvl1pPr>
          </a:lstStyle>
          <a:p>
            <a:r>
              <a:rPr lang="en-US" altLang="ko-KR" dirty="0" smtClean="0"/>
              <a:t>Nah-Oak Song et al.</a:t>
            </a:r>
            <a:endParaRPr lang="en-US" altLang="ko-KR" dirty="0"/>
          </a:p>
        </p:txBody>
      </p:sp>
      <p:sp>
        <p:nvSpPr>
          <p:cNvPr id="6" name="슬라이드 번호 개체 틀 5"/>
          <p:cNvSpPr>
            <a:spLocks noGrp="1"/>
          </p:cNvSpPr>
          <p:nvPr>
            <p:ph type="sldNum" sz="quarter" idx="12"/>
          </p:nvPr>
        </p:nvSpPr>
        <p:spPr/>
        <p:txBody>
          <a:bodyPr/>
          <a:lstStyle>
            <a:lvl1pPr>
              <a:defRPr/>
            </a:lvl1pPr>
          </a:lstStyle>
          <a:p>
            <a:r>
              <a:rPr lang="en-US" altLang="ko-KR"/>
              <a:t>Slide </a:t>
            </a:r>
            <a:fld id="{389B5054-13E1-4CF6-BEEF-5524A2E66EC3}" type="slidenum">
              <a:rPr lang="en-US" altLang="ko-KR"/>
              <a:pPr/>
              <a:t>‹#›</a:t>
            </a:fld>
            <a:endParaRPr lang="en-US" altLang="ko-KR"/>
          </a:p>
        </p:txBody>
      </p:sp>
    </p:spTree>
    <p:extLst>
      <p:ext uri="{BB962C8B-B14F-4D97-AF65-F5344CB8AC3E}">
        <p14:creationId xmlns:p14="http://schemas.microsoft.com/office/powerpoint/2010/main" val="6147525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idx="1"/>
          </p:nvPr>
        </p:nvSpPr>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lvl1pPr>
              <a:defRPr/>
            </a:lvl1pPr>
          </a:lstStyle>
          <a:p>
            <a:r>
              <a:rPr lang="en-US" altLang="ko-KR" dirty="0" smtClean="0"/>
              <a:t>May 2014</a:t>
            </a:r>
            <a:endParaRPr lang="en-US" altLang="ko-KR" dirty="0"/>
          </a:p>
        </p:txBody>
      </p:sp>
      <p:sp>
        <p:nvSpPr>
          <p:cNvPr id="5" name="바닥글 개체 틀 4"/>
          <p:cNvSpPr>
            <a:spLocks noGrp="1"/>
          </p:cNvSpPr>
          <p:nvPr>
            <p:ph type="ftr" sz="quarter" idx="11"/>
          </p:nvPr>
        </p:nvSpPr>
        <p:spPr/>
        <p:txBody>
          <a:bodyPr/>
          <a:lstStyle>
            <a:lvl1pPr>
              <a:defRPr/>
            </a:lvl1pPr>
          </a:lstStyle>
          <a:p>
            <a:r>
              <a:rPr lang="en-US" altLang="ko-KR" dirty="0" smtClean="0"/>
              <a:t>Nah-Oak Song et al.</a:t>
            </a:r>
            <a:endParaRPr lang="en-US" altLang="ko-KR" dirty="0"/>
          </a:p>
        </p:txBody>
      </p:sp>
      <p:sp>
        <p:nvSpPr>
          <p:cNvPr id="6" name="슬라이드 번호 개체 틀 5"/>
          <p:cNvSpPr>
            <a:spLocks noGrp="1"/>
          </p:cNvSpPr>
          <p:nvPr>
            <p:ph type="sldNum" sz="quarter" idx="12"/>
          </p:nvPr>
        </p:nvSpPr>
        <p:spPr/>
        <p:txBody>
          <a:bodyPr/>
          <a:lstStyle>
            <a:lvl1pPr>
              <a:defRPr/>
            </a:lvl1pPr>
          </a:lstStyle>
          <a:p>
            <a:r>
              <a:rPr lang="en-US" altLang="ko-KR"/>
              <a:t>Slide </a:t>
            </a:r>
            <a:fld id="{CDE46E7E-3960-4637-AA10-33D76C39FA32}" type="slidenum">
              <a:rPr lang="en-US" altLang="ko-KR"/>
              <a:pPr/>
              <a:t>‹#›</a:t>
            </a:fld>
            <a:endParaRPr lang="en-US" altLang="ko-KR"/>
          </a:p>
        </p:txBody>
      </p:sp>
    </p:spTree>
    <p:extLst>
      <p:ext uri="{BB962C8B-B14F-4D97-AF65-F5344CB8AC3E}">
        <p14:creationId xmlns:p14="http://schemas.microsoft.com/office/powerpoint/2010/main" val="9205787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내용 개체 틀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날짜 개체 틀 4"/>
          <p:cNvSpPr>
            <a:spLocks noGrp="1"/>
          </p:cNvSpPr>
          <p:nvPr>
            <p:ph type="dt" sz="half" idx="10"/>
          </p:nvPr>
        </p:nvSpPr>
        <p:spPr>
          <a:xfrm>
            <a:off x="685800" y="378281"/>
            <a:ext cx="1600200" cy="215444"/>
          </a:xfrm>
        </p:spPr>
        <p:txBody>
          <a:bodyPr/>
          <a:lstStyle>
            <a:lvl1pPr>
              <a:defRPr/>
            </a:lvl1pPr>
          </a:lstStyle>
          <a:p>
            <a:r>
              <a:rPr lang="en-US" altLang="ko-KR" dirty="0" smtClean="0"/>
              <a:t>May 2014</a:t>
            </a:r>
            <a:endParaRPr lang="en-US" altLang="ko-KR" dirty="0"/>
          </a:p>
        </p:txBody>
      </p:sp>
      <p:sp>
        <p:nvSpPr>
          <p:cNvPr id="6" name="바닥글 개체 틀 5"/>
          <p:cNvSpPr>
            <a:spLocks noGrp="1"/>
          </p:cNvSpPr>
          <p:nvPr>
            <p:ph type="ftr" sz="quarter" idx="11"/>
          </p:nvPr>
        </p:nvSpPr>
        <p:spPr/>
        <p:txBody>
          <a:bodyPr/>
          <a:lstStyle>
            <a:lvl1pPr>
              <a:defRPr/>
            </a:lvl1pPr>
          </a:lstStyle>
          <a:p>
            <a:r>
              <a:rPr lang="en-US" altLang="ko-KR" dirty="0" smtClean="0"/>
              <a:t>Nah-Oak Song et al.</a:t>
            </a:r>
            <a:endParaRPr lang="en-US" altLang="ko-KR" dirty="0"/>
          </a:p>
        </p:txBody>
      </p:sp>
      <p:sp>
        <p:nvSpPr>
          <p:cNvPr id="7" name="슬라이드 번호 개체 틀 6"/>
          <p:cNvSpPr>
            <a:spLocks noGrp="1"/>
          </p:cNvSpPr>
          <p:nvPr>
            <p:ph type="sldNum" sz="quarter" idx="12"/>
          </p:nvPr>
        </p:nvSpPr>
        <p:spPr/>
        <p:txBody>
          <a:bodyPr/>
          <a:lstStyle>
            <a:lvl1pPr>
              <a:defRPr/>
            </a:lvl1pPr>
          </a:lstStyle>
          <a:p>
            <a:r>
              <a:rPr lang="en-US" altLang="ko-KR"/>
              <a:t>Slide </a:t>
            </a:r>
            <a:fld id="{FA1A92EB-FD3A-4206-924D-AFD5A8C5D34D}" type="slidenum">
              <a:rPr lang="en-US" altLang="ko-KR"/>
              <a:pPr/>
              <a:t>‹#›</a:t>
            </a:fld>
            <a:endParaRPr lang="en-US" altLang="ko-KR"/>
          </a:p>
        </p:txBody>
      </p:sp>
    </p:spTree>
    <p:extLst>
      <p:ext uri="{BB962C8B-B14F-4D97-AF65-F5344CB8AC3E}">
        <p14:creationId xmlns:p14="http://schemas.microsoft.com/office/powerpoint/2010/main" val="17244661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날짜 개체 틀 2"/>
          <p:cNvSpPr>
            <a:spLocks noGrp="1"/>
          </p:cNvSpPr>
          <p:nvPr>
            <p:ph type="dt" sz="half" idx="10"/>
          </p:nvPr>
        </p:nvSpPr>
        <p:spPr>
          <a:xfrm>
            <a:off x="685800" y="378281"/>
            <a:ext cx="1600200" cy="215444"/>
          </a:xfrm>
        </p:spPr>
        <p:txBody>
          <a:bodyPr/>
          <a:lstStyle>
            <a:lvl1pPr>
              <a:defRPr/>
            </a:lvl1pPr>
          </a:lstStyle>
          <a:p>
            <a:r>
              <a:rPr lang="en-US" altLang="ko-KR" dirty="0" smtClean="0"/>
              <a:t>May 2014</a:t>
            </a:r>
          </a:p>
        </p:txBody>
      </p:sp>
      <p:sp>
        <p:nvSpPr>
          <p:cNvPr id="4" name="바닥글 개체 틀 3"/>
          <p:cNvSpPr>
            <a:spLocks noGrp="1"/>
          </p:cNvSpPr>
          <p:nvPr>
            <p:ph type="ftr" sz="quarter" idx="11"/>
          </p:nvPr>
        </p:nvSpPr>
        <p:spPr/>
        <p:txBody>
          <a:bodyPr/>
          <a:lstStyle>
            <a:lvl1pPr>
              <a:defRPr/>
            </a:lvl1pPr>
          </a:lstStyle>
          <a:p>
            <a:r>
              <a:rPr lang="en-US" altLang="ko-KR" dirty="0" smtClean="0"/>
              <a:t>Nah-Oak Song et al.</a:t>
            </a:r>
            <a:endParaRPr lang="en-US" altLang="ko-KR" dirty="0"/>
          </a:p>
        </p:txBody>
      </p:sp>
      <p:sp>
        <p:nvSpPr>
          <p:cNvPr id="5" name="슬라이드 번호 개체 틀 4"/>
          <p:cNvSpPr>
            <a:spLocks noGrp="1"/>
          </p:cNvSpPr>
          <p:nvPr>
            <p:ph type="sldNum" sz="quarter" idx="12"/>
          </p:nvPr>
        </p:nvSpPr>
        <p:spPr/>
        <p:txBody>
          <a:bodyPr/>
          <a:lstStyle>
            <a:lvl1pPr>
              <a:defRPr/>
            </a:lvl1pPr>
          </a:lstStyle>
          <a:p>
            <a:r>
              <a:rPr lang="en-US" altLang="ko-KR"/>
              <a:t>Slide </a:t>
            </a:r>
            <a:fld id="{C2B9271A-0F4D-48E9-AFF5-50FE656ACC44}" type="slidenum">
              <a:rPr lang="en-US" altLang="ko-KR"/>
              <a:pPr/>
              <a:t>‹#›</a:t>
            </a:fld>
            <a:endParaRPr lang="en-US" altLang="ko-KR"/>
          </a:p>
        </p:txBody>
      </p:sp>
    </p:spTree>
    <p:extLst>
      <p:ext uri="{BB962C8B-B14F-4D97-AF65-F5344CB8AC3E}">
        <p14:creationId xmlns:p14="http://schemas.microsoft.com/office/powerpoint/2010/main" val="40974530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날짜 개체 틀 1"/>
          <p:cNvSpPr>
            <a:spLocks noGrp="1"/>
          </p:cNvSpPr>
          <p:nvPr>
            <p:ph type="dt" sz="half" idx="10"/>
          </p:nvPr>
        </p:nvSpPr>
        <p:spPr>
          <a:xfrm>
            <a:off x="685800" y="378281"/>
            <a:ext cx="1600200" cy="215444"/>
          </a:xfrm>
        </p:spPr>
        <p:txBody>
          <a:bodyPr/>
          <a:lstStyle>
            <a:lvl1pPr>
              <a:defRPr/>
            </a:lvl1pPr>
          </a:lstStyle>
          <a:p>
            <a:r>
              <a:rPr lang="en-US" altLang="ko-KR" dirty="0" smtClean="0"/>
              <a:t>May 2014</a:t>
            </a:r>
          </a:p>
        </p:txBody>
      </p:sp>
      <p:sp>
        <p:nvSpPr>
          <p:cNvPr id="3" name="바닥글 개체 틀 2"/>
          <p:cNvSpPr>
            <a:spLocks noGrp="1"/>
          </p:cNvSpPr>
          <p:nvPr>
            <p:ph type="ftr" sz="quarter" idx="11"/>
          </p:nvPr>
        </p:nvSpPr>
        <p:spPr/>
        <p:txBody>
          <a:bodyPr/>
          <a:lstStyle>
            <a:lvl1pPr>
              <a:defRPr/>
            </a:lvl1pPr>
          </a:lstStyle>
          <a:p>
            <a:r>
              <a:rPr lang="en-US" altLang="ko-KR" dirty="0" smtClean="0"/>
              <a:t>Nah-Oak Song et al.</a:t>
            </a:r>
            <a:endParaRPr lang="en-US" altLang="ko-KR" dirty="0"/>
          </a:p>
        </p:txBody>
      </p:sp>
      <p:sp>
        <p:nvSpPr>
          <p:cNvPr id="4" name="슬라이드 번호 개체 틀 3"/>
          <p:cNvSpPr>
            <a:spLocks noGrp="1"/>
          </p:cNvSpPr>
          <p:nvPr>
            <p:ph type="sldNum" sz="quarter" idx="12"/>
          </p:nvPr>
        </p:nvSpPr>
        <p:spPr/>
        <p:txBody>
          <a:bodyPr/>
          <a:lstStyle>
            <a:lvl1pPr>
              <a:defRPr/>
            </a:lvl1pPr>
          </a:lstStyle>
          <a:p>
            <a:r>
              <a:rPr lang="en-US" altLang="ko-KR"/>
              <a:t>Slide </a:t>
            </a:r>
            <a:fld id="{219D85FC-3B21-4478-B49B-8AD4596994CB}" type="slidenum">
              <a:rPr lang="en-US" altLang="ko-KR"/>
              <a:pPr/>
              <a:t>‹#›</a:t>
            </a:fld>
            <a:endParaRPr lang="en-US" altLang="ko-KR"/>
          </a:p>
        </p:txBody>
      </p:sp>
    </p:spTree>
    <p:extLst>
      <p:ext uri="{BB962C8B-B14F-4D97-AF65-F5344CB8AC3E}">
        <p14:creationId xmlns:p14="http://schemas.microsoft.com/office/powerpoint/2010/main" val="162133497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ko-KR" altLang="en-US" smtClean="0"/>
              <a:t>마스터 제목 스타일 편집</a:t>
            </a:r>
            <a:endParaRPr lang="en-US" altLang="ko-KR" smtClean="0"/>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altLang="ko-KR" smtClean="0"/>
          </a:p>
        </p:txBody>
      </p:sp>
      <p:sp>
        <p:nvSpPr>
          <p:cNvPr id="1028" name="Rectangle 4"/>
          <p:cNvSpPr>
            <a:spLocks noGrp="1" noChangeArrowheads="1"/>
          </p:cNvSpPr>
          <p:nvPr>
            <p:ph type="dt" sz="half" idx="2"/>
          </p:nvPr>
        </p:nvSpPr>
        <p:spPr bwMode="auto">
          <a:xfrm>
            <a:off x="685800" y="378281"/>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굴림" charset="-127"/>
              </a:defRPr>
            </a:lvl1pPr>
          </a:lstStyle>
          <a:p>
            <a:r>
              <a:rPr lang="en-US" altLang="ko-KR" dirty="0" smtClean="0"/>
              <a:t>May 2014</a:t>
            </a:r>
            <a:endParaRPr lang="en-US" altLang="ko-KR" dirty="0"/>
          </a:p>
        </p:txBody>
      </p:sp>
      <p:sp>
        <p:nvSpPr>
          <p:cNvPr id="1029" name="Rectangle 5"/>
          <p:cNvSpPr>
            <a:spLocks noGrp="1" noChangeArrowheads="1"/>
          </p:cNvSpPr>
          <p:nvPr>
            <p:ph type="ftr" sz="quarter" idx="3"/>
          </p:nvPr>
        </p:nvSpPr>
        <p:spPr bwMode="auto">
          <a:xfrm>
            <a:off x="5486400" y="6475413"/>
            <a:ext cx="3124200"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a:defRPr>
                <a:ea typeface="굴림" charset="-127"/>
              </a:defRPr>
            </a:lvl1pPr>
          </a:lstStyle>
          <a:p>
            <a:r>
              <a:rPr lang="en-US" altLang="ko-KR" dirty="0" smtClean="0"/>
              <a:t>Nah-Oak Song et al.</a:t>
            </a:r>
            <a:endParaRPr lang="en-US" altLang="ko-KR" dirty="0"/>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a:defRPr>
                <a:ea typeface="굴림" charset="-127"/>
              </a:defRPr>
            </a:lvl1pPr>
          </a:lstStyle>
          <a:p>
            <a:r>
              <a:rPr lang="en-US" altLang="ko-KR"/>
              <a:t>Slide </a:t>
            </a:r>
            <a:fld id="{ACACE2C6-21A7-4478-A030-325071138761}" type="slidenum">
              <a:rPr lang="en-US" altLang="ko-KR"/>
              <a:pPr/>
              <a:t>‹#›</a:t>
            </a:fld>
            <a:endParaRPr lang="en-US" altLang="ko-KR"/>
          </a:p>
        </p:txBody>
      </p:sp>
      <p:sp>
        <p:nvSpPr>
          <p:cNvPr id="1031" name="Rectangle 7"/>
          <p:cNvSpPr>
            <a:spLocks noChangeArrowheads="1"/>
          </p:cNvSpPr>
          <p:nvPr/>
        </p:nvSpPr>
        <p:spPr bwMode="auto">
          <a:xfrm>
            <a:off x="3779912" y="394156"/>
            <a:ext cx="467828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lvl="4" algn="r"/>
            <a:r>
              <a:rPr lang="en-US" altLang="ko-KR" sz="1400" b="1" dirty="0">
                <a:ea typeface="굴림" charset="-127"/>
              </a:rPr>
              <a:t>doc.: IEEE </a:t>
            </a:r>
            <a:r>
              <a:rPr lang="en-US" altLang="ko-KR" sz="1400" b="1" dirty="0" smtClean="0">
                <a:ea typeface="굴림" charset="-127"/>
              </a:rPr>
              <a:t>802.15-14-0251-01-0008</a:t>
            </a:r>
            <a:endParaRPr lang="en-US" altLang="ko-KR" sz="1400" b="1" dirty="0">
              <a:ea typeface="굴림" charset="-127"/>
            </a:endParaRPr>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ko-KR" altLang="en-US"/>
          </a:p>
        </p:txBody>
      </p:sp>
      <p:sp>
        <p:nvSpPr>
          <p:cNvPr id="1033" name="Rectangle 9"/>
          <p:cNvSpPr>
            <a:spLocks noChangeArrowheads="1"/>
          </p:cNvSpPr>
          <p:nvPr/>
        </p:nvSpPr>
        <p:spPr bwMode="auto">
          <a:xfrm>
            <a:off x="685800" y="6475413"/>
            <a:ext cx="711200"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en-US" altLang="ko-KR">
                <a:ea typeface="굴림" charset="-127"/>
              </a:rPr>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ko-KR"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5" r:id="rId5"/>
  </p:sldLayoutIdLst>
  <p:hf hdr="0"/>
  <p:txStyles>
    <p:titleStyle>
      <a:lvl1pPr algn="ctr" rtl="0" eaLnBrk="1" fontAlgn="base" latinLnBrk="1" hangingPunct="1">
        <a:spcBef>
          <a:spcPct val="0"/>
        </a:spcBef>
        <a:spcAft>
          <a:spcPct val="0"/>
        </a:spcAft>
        <a:defRPr sz="3600">
          <a:solidFill>
            <a:schemeClr val="tx2"/>
          </a:solidFill>
          <a:latin typeface="+mj-lt"/>
          <a:ea typeface="+mj-ea"/>
          <a:cs typeface="+mj-cs"/>
        </a:defRPr>
      </a:lvl1pPr>
      <a:lvl2pPr algn="ctr" rtl="0" eaLnBrk="1" fontAlgn="base" latinLnBrk="1" hangingPunct="1">
        <a:spcBef>
          <a:spcPct val="0"/>
        </a:spcBef>
        <a:spcAft>
          <a:spcPct val="0"/>
        </a:spcAft>
        <a:defRPr sz="3600">
          <a:solidFill>
            <a:schemeClr val="tx2"/>
          </a:solidFill>
          <a:latin typeface="Times New Roman" pitchFamily="18" charset="0"/>
        </a:defRPr>
      </a:lvl2pPr>
      <a:lvl3pPr algn="ctr" rtl="0" eaLnBrk="1" fontAlgn="base" latinLnBrk="1" hangingPunct="1">
        <a:spcBef>
          <a:spcPct val="0"/>
        </a:spcBef>
        <a:spcAft>
          <a:spcPct val="0"/>
        </a:spcAft>
        <a:defRPr sz="3600">
          <a:solidFill>
            <a:schemeClr val="tx2"/>
          </a:solidFill>
          <a:latin typeface="Times New Roman" pitchFamily="18" charset="0"/>
        </a:defRPr>
      </a:lvl3pPr>
      <a:lvl4pPr algn="ctr" rtl="0" eaLnBrk="1" fontAlgn="base" latinLnBrk="1" hangingPunct="1">
        <a:spcBef>
          <a:spcPct val="0"/>
        </a:spcBef>
        <a:spcAft>
          <a:spcPct val="0"/>
        </a:spcAft>
        <a:defRPr sz="3600">
          <a:solidFill>
            <a:schemeClr val="tx2"/>
          </a:solidFill>
          <a:latin typeface="Times New Roman" pitchFamily="18" charset="0"/>
        </a:defRPr>
      </a:lvl4pPr>
      <a:lvl5pPr algn="ctr" rtl="0" eaLnBrk="1" fontAlgn="base" latinLnBrk="1" hangingPunct="1">
        <a:spcBef>
          <a:spcPct val="0"/>
        </a:spcBef>
        <a:spcAft>
          <a:spcPct val="0"/>
        </a:spcAft>
        <a:defRPr sz="3600">
          <a:solidFill>
            <a:schemeClr val="tx2"/>
          </a:solidFill>
          <a:latin typeface="Times New Roman" pitchFamily="18" charset="0"/>
        </a:defRPr>
      </a:lvl5pPr>
      <a:lvl6pPr marL="457200" algn="ctr" rtl="0" eaLnBrk="1" fontAlgn="base" latinLnBrk="1" hangingPunct="1">
        <a:spcBef>
          <a:spcPct val="0"/>
        </a:spcBef>
        <a:spcAft>
          <a:spcPct val="0"/>
        </a:spcAft>
        <a:defRPr sz="3600">
          <a:solidFill>
            <a:schemeClr val="tx2"/>
          </a:solidFill>
          <a:latin typeface="Times New Roman" pitchFamily="18" charset="0"/>
        </a:defRPr>
      </a:lvl6pPr>
      <a:lvl7pPr marL="914400" algn="ctr" rtl="0" eaLnBrk="1" fontAlgn="base" latinLnBrk="1" hangingPunct="1">
        <a:spcBef>
          <a:spcPct val="0"/>
        </a:spcBef>
        <a:spcAft>
          <a:spcPct val="0"/>
        </a:spcAft>
        <a:defRPr sz="3600">
          <a:solidFill>
            <a:schemeClr val="tx2"/>
          </a:solidFill>
          <a:latin typeface="Times New Roman" pitchFamily="18" charset="0"/>
        </a:defRPr>
      </a:lvl7pPr>
      <a:lvl8pPr marL="1371600" algn="ctr" rtl="0" eaLnBrk="1" fontAlgn="base" latinLnBrk="1" hangingPunct="1">
        <a:spcBef>
          <a:spcPct val="0"/>
        </a:spcBef>
        <a:spcAft>
          <a:spcPct val="0"/>
        </a:spcAft>
        <a:defRPr sz="3600">
          <a:solidFill>
            <a:schemeClr val="tx2"/>
          </a:solidFill>
          <a:latin typeface="Times New Roman" pitchFamily="18" charset="0"/>
        </a:defRPr>
      </a:lvl8pPr>
      <a:lvl9pPr marL="1828800" algn="ctr" rtl="0" eaLnBrk="1" fontAlgn="base" latinLnBrk="1" hangingPunct="1">
        <a:spcBef>
          <a:spcPct val="0"/>
        </a:spcBef>
        <a:spcAft>
          <a:spcPct val="0"/>
        </a:spcAft>
        <a:defRPr sz="3600">
          <a:solidFill>
            <a:schemeClr val="tx2"/>
          </a:solidFill>
          <a:latin typeface="Times New Roman" pitchFamily="18" charset="0"/>
        </a:defRPr>
      </a:lvl9pPr>
    </p:titleStyle>
    <p:bodyStyle>
      <a:lvl1pPr marL="342900" indent="-342900" algn="l" rtl="0" eaLnBrk="1" fontAlgn="base" latinLnBrk="1"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latinLnBrk="1" hangingPunct="1">
        <a:spcBef>
          <a:spcPct val="20000"/>
        </a:spcBef>
        <a:spcAft>
          <a:spcPct val="0"/>
        </a:spcAft>
        <a:buChar char="–"/>
        <a:defRPr sz="2800">
          <a:solidFill>
            <a:schemeClr val="tx1"/>
          </a:solidFill>
          <a:latin typeface="+mn-lt"/>
        </a:defRPr>
      </a:lvl2pPr>
      <a:lvl3pPr marL="1085850" indent="-228600" algn="l" rtl="0" eaLnBrk="1" fontAlgn="base" latinLnBrk="1" hangingPunct="1">
        <a:spcBef>
          <a:spcPct val="20000"/>
        </a:spcBef>
        <a:spcAft>
          <a:spcPct val="0"/>
        </a:spcAft>
        <a:buChar char="•"/>
        <a:defRPr sz="2400">
          <a:solidFill>
            <a:schemeClr val="tx1"/>
          </a:solidFill>
          <a:latin typeface="+mn-lt"/>
        </a:defRPr>
      </a:lvl3pPr>
      <a:lvl4pPr marL="1428750" indent="-228600" algn="l" rtl="0" eaLnBrk="1" fontAlgn="base" latinLnBrk="1" hangingPunct="1">
        <a:spcBef>
          <a:spcPct val="20000"/>
        </a:spcBef>
        <a:spcAft>
          <a:spcPct val="0"/>
        </a:spcAft>
        <a:buChar char="–"/>
        <a:defRPr sz="2000">
          <a:solidFill>
            <a:schemeClr val="tx1"/>
          </a:solidFill>
          <a:latin typeface="+mn-lt"/>
        </a:defRPr>
      </a:lvl4pPr>
      <a:lvl5pPr marL="1771650" indent="-228600" algn="l" rtl="0" eaLnBrk="1" fontAlgn="base" latinLnBrk="1" hangingPunct="1">
        <a:spcBef>
          <a:spcPct val="20000"/>
        </a:spcBef>
        <a:spcAft>
          <a:spcPct val="0"/>
        </a:spcAft>
        <a:buChar char="•"/>
        <a:defRPr sz="2000">
          <a:solidFill>
            <a:schemeClr val="tx1"/>
          </a:solidFill>
          <a:latin typeface="+mn-lt"/>
        </a:defRPr>
      </a:lvl5pPr>
      <a:lvl6pPr marL="2228850" indent="-228600" algn="l" rtl="0" eaLnBrk="1" fontAlgn="base" latinLnBrk="1" hangingPunct="1">
        <a:spcBef>
          <a:spcPct val="20000"/>
        </a:spcBef>
        <a:spcAft>
          <a:spcPct val="0"/>
        </a:spcAft>
        <a:buChar char="•"/>
        <a:defRPr sz="2000">
          <a:solidFill>
            <a:schemeClr val="tx1"/>
          </a:solidFill>
          <a:latin typeface="+mn-lt"/>
        </a:defRPr>
      </a:lvl6pPr>
      <a:lvl7pPr marL="2686050" indent="-228600" algn="l" rtl="0" eaLnBrk="1" fontAlgn="base" latinLnBrk="1" hangingPunct="1">
        <a:spcBef>
          <a:spcPct val="20000"/>
        </a:spcBef>
        <a:spcAft>
          <a:spcPct val="0"/>
        </a:spcAft>
        <a:buChar char="•"/>
        <a:defRPr sz="2000">
          <a:solidFill>
            <a:schemeClr val="tx1"/>
          </a:solidFill>
          <a:latin typeface="+mn-lt"/>
        </a:defRPr>
      </a:lvl7pPr>
      <a:lvl8pPr marL="3143250" indent="-228600" algn="l" rtl="0" eaLnBrk="1" fontAlgn="base" latinLnBrk="1" hangingPunct="1">
        <a:spcBef>
          <a:spcPct val="20000"/>
        </a:spcBef>
        <a:spcAft>
          <a:spcPct val="0"/>
        </a:spcAft>
        <a:buChar char="•"/>
        <a:defRPr sz="2000">
          <a:solidFill>
            <a:schemeClr val="tx1"/>
          </a:solidFill>
          <a:latin typeface="+mn-lt"/>
        </a:defRPr>
      </a:lvl8pPr>
      <a:lvl9pPr marL="3600450" indent="-228600" algn="l" rtl="0" eaLnBrk="1" fontAlgn="base" latinLnBrk="1" hangingPunct="1">
        <a:spcBef>
          <a:spcPct val="20000"/>
        </a:spcBef>
        <a:spcAft>
          <a:spcPct val="0"/>
        </a:spcAft>
        <a:buChar char="•"/>
        <a:defRPr sz="2000">
          <a:solidFill>
            <a:schemeClr val="tx1"/>
          </a:solidFill>
          <a:latin typeface="+mn-lt"/>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kschang@etri.re.kr" TargetMode="External"/><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87.png"/><Relationship Id="rId13" Type="http://schemas.openxmlformats.org/officeDocument/2006/relationships/image" Target="../media/image20.emf"/><Relationship Id="rId3" Type="http://schemas.openxmlformats.org/officeDocument/2006/relationships/image" Target="../media/image82.png"/><Relationship Id="rId7" Type="http://schemas.openxmlformats.org/officeDocument/2006/relationships/image" Target="../media/image86.png"/><Relationship Id="rId12" Type="http://schemas.openxmlformats.org/officeDocument/2006/relationships/image" Target="../media/image19.emf"/><Relationship Id="rId17" Type="http://schemas.openxmlformats.org/officeDocument/2006/relationships/image" Target="../media/image24.emf"/><Relationship Id="rId16" Type="http://schemas.openxmlformats.org/officeDocument/2006/relationships/image" Target="../media/image23.emf"/><Relationship Id="rId1" Type="http://schemas.openxmlformats.org/officeDocument/2006/relationships/slideLayout" Target="../slideLayouts/slideLayout2.xml"/><Relationship Id="rId6" Type="http://schemas.openxmlformats.org/officeDocument/2006/relationships/image" Target="../media/image85.png"/><Relationship Id="rId11" Type="http://schemas.openxmlformats.org/officeDocument/2006/relationships/image" Target="../media/image18.emf"/><Relationship Id="rId5" Type="http://schemas.openxmlformats.org/officeDocument/2006/relationships/image" Target="../media/image84.png"/><Relationship Id="rId15" Type="http://schemas.openxmlformats.org/officeDocument/2006/relationships/image" Target="../media/image22.emf"/><Relationship Id="rId10" Type="http://schemas.openxmlformats.org/officeDocument/2006/relationships/image" Target="../media/image17.emf"/><Relationship Id="rId4" Type="http://schemas.openxmlformats.org/officeDocument/2006/relationships/image" Target="../media/image83.png"/><Relationship Id="rId9" Type="http://schemas.openxmlformats.org/officeDocument/2006/relationships/image" Target="../media/image16.emf"/><Relationship Id="rId14" Type="http://schemas.openxmlformats.org/officeDocument/2006/relationships/image" Target="../media/image21.emf"/></Relationships>
</file>

<file path=ppt/slides/_rels/slide12.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26.emf"/><Relationship Id="rId7" Type="http://schemas.openxmlformats.org/officeDocument/2006/relationships/image" Target="../media/image22.png"/><Relationship Id="rId2" Type="http://schemas.openxmlformats.org/officeDocument/2006/relationships/image" Target="../media/image25.emf"/><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27.emf"/></Relationships>
</file>

<file path=ppt/slides/_rels/slide13.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날짜 개체 틀 1"/>
          <p:cNvSpPr>
            <a:spLocks noGrp="1"/>
          </p:cNvSpPr>
          <p:nvPr>
            <p:ph type="dt" sz="half" idx="10"/>
          </p:nvPr>
        </p:nvSpPr>
        <p:spPr/>
        <p:txBody>
          <a:bodyPr/>
          <a:lstStyle/>
          <a:p>
            <a:r>
              <a:rPr lang="en-US" altLang="ko-KR" dirty="0" smtClean="0"/>
              <a:t>May 2014</a:t>
            </a:r>
            <a:endParaRPr lang="en-US" altLang="ko-KR" dirty="0"/>
          </a:p>
        </p:txBody>
      </p:sp>
      <p:sp>
        <p:nvSpPr>
          <p:cNvPr id="5" name="바닥글 개체 틀 2"/>
          <p:cNvSpPr>
            <a:spLocks noGrp="1"/>
          </p:cNvSpPr>
          <p:nvPr>
            <p:ph type="ftr" sz="quarter" idx="11"/>
          </p:nvPr>
        </p:nvSpPr>
        <p:spPr/>
        <p:txBody>
          <a:bodyPr/>
          <a:lstStyle/>
          <a:p>
            <a:r>
              <a:rPr lang="en-US" altLang="ko-KR" dirty="0" smtClean="0"/>
              <a:t>Nah-Oak Song et al.</a:t>
            </a:r>
            <a:endParaRPr lang="en-US" altLang="ko-KR" dirty="0"/>
          </a:p>
        </p:txBody>
      </p:sp>
      <p:sp>
        <p:nvSpPr>
          <p:cNvPr id="6" name="슬라이드 번호 개체 틀 3"/>
          <p:cNvSpPr>
            <a:spLocks noGrp="1"/>
          </p:cNvSpPr>
          <p:nvPr>
            <p:ph type="sldNum" sz="quarter" idx="12"/>
          </p:nvPr>
        </p:nvSpPr>
        <p:spPr/>
        <p:txBody>
          <a:bodyPr/>
          <a:lstStyle/>
          <a:p>
            <a:r>
              <a:rPr lang="en-US" altLang="ko-KR"/>
              <a:t>Slide </a:t>
            </a:r>
            <a:fld id="{C5F4934B-61AE-46D7-A55C-10227069B1CA}" type="slidenum">
              <a:rPr lang="en-US" altLang="ko-KR"/>
              <a:pPr/>
              <a:t>1</a:t>
            </a:fld>
            <a:endParaRPr lang="en-US" altLang="ko-KR"/>
          </a:p>
        </p:txBody>
      </p:sp>
      <p:sp>
        <p:nvSpPr>
          <p:cNvPr id="27651" name="Rectangle 3"/>
          <p:cNvSpPr>
            <a:spLocks noChangeArrowheads="1"/>
          </p:cNvSpPr>
          <p:nvPr/>
        </p:nvSpPr>
        <p:spPr bwMode="auto">
          <a:xfrm>
            <a:off x="152400" y="609600"/>
            <a:ext cx="8991600" cy="57554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ko-KR" sz="1800" b="1" u="sng" dirty="0">
                <a:solidFill>
                  <a:schemeClr val="tx2"/>
                </a:solidFill>
                <a:effectLst>
                  <a:outerShdw blurRad="38100" dist="38100" dir="2700000" algn="tl">
                    <a:srgbClr val="C0C0C0"/>
                  </a:outerShdw>
                </a:effectLst>
                <a:ea typeface="굴림" charset="-127"/>
              </a:rPr>
              <a:t>Project: IEEE P802.15 Working Group for Wireless Personal Area Networks (WPANs)</a:t>
            </a:r>
            <a:endParaRPr lang="en-US" altLang="ko-KR" sz="1600" b="1" dirty="0">
              <a:solidFill>
                <a:schemeClr val="tx2"/>
              </a:solidFill>
              <a:ea typeface="굴림" charset="-127"/>
            </a:endParaRPr>
          </a:p>
          <a:p>
            <a:endParaRPr lang="en-US" altLang="ko-KR" sz="1600" dirty="0">
              <a:solidFill>
                <a:schemeClr val="tx2"/>
              </a:solidFill>
              <a:ea typeface="굴림" charset="-127"/>
            </a:endParaRPr>
          </a:p>
          <a:p>
            <a:r>
              <a:rPr lang="en-US" altLang="ko-KR" sz="1600" b="1" dirty="0">
                <a:solidFill>
                  <a:schemeClr val="tx2"/>
                </a:solidFill>
                <a:ea typeface="굴림" charset="-127"/>
              </a:rPr>
              <a:t>Submission Title:</a:t>
            </a:r>
            <a:r>
              <a:rPr lang="en-US" altLang="ko-KR" sz="1600" dirty="0">
                <a:solidFill>
                  <a:schemeClr val="tx2"/>
                </a:solidFill>
                <a:ea typeface="굴림" charset="-127"/>
              </a:rPr>
              <a:t> </a:t>
            </a:r>
            <a:r>
              <a:rPr lang="en-US" altLang="ko-KR" sz="1600" dirty="0" smtClean="0">
                <a:solidFill>
                  <a:schemeClr val="tx2"/>
                </a:solidFill>
                <a:ea typeface="굴림" charset="-127"/>
              </a:rPr>
              <a:t>Clustered Random Drop of PDs for Performance Evaluation of PAC</a:t>
            </a:r>
            <a:r>
              <a:rPr lang="en-US" altLang="ko-KR" sz="1600" dirty="0">
                <a:solidFill>
                  <a:schemeClr val="tx2"/>
                </a:solidFill>
                <a:ea typeface="굴림" charset="-127"/>
              </a:rPr>
              <a:t>	</a:t>
            </a:r>
          </a:p>
          <a:p>
            <a:r>
              <a:rPr lang="en-US" altLang="ko-KR" sz="1600" b="1" dirty="0">
                <a:solidFill>
                  <a:schemeClr val="tx2"/>
                </a:solidFill>
                <a:ea typeface="굴림" charset="-127"/>
              </a:rPr>
              <a:t>Date Submitted: </a:t>
            </a:r>
            <a:r>
              <a:rPr lang="en-US" altLang="ko-KR" sz="1600" dirty="0" smtClean="0">
                <a:solidFill>
                  <a:schemeClr val="tx2"/>
                </a:solidFill>
                <a:ea typeface="굴림" charset="-127"/>
              </a:rPr>
              <a:t>May 5, 2014</a:t>
            </a:r>
            <a:endParaRPr lang="en-US" altLang="ko-KR" sz="1600" dirty="0">
              <a:solidFill>
                <a:schemeClr val="tx2"/>
              </a:solidFill>
              <a:ea typeface="굴림" charset="-127"/>
            </a:endParaRPr>
          </a:p>
          <a:p>
            <a:r>
              <a:rPr lang="en-US" altLang="ko-KR" sz="1600" b="1" dirty="0">
                <a:solidFill>
                  <a:schemeClr val="tx2"/>
                </a:solidFill>
                <a:ea typeface="굴림" charset="-127"/>
              </a:rPr>
              <a:t>Source:</a:t>
            </a:r>
            <a:r>
              <a:rPr lang="en-US" altLang="ko-KR" sz="1600" dirty="0">
                <a:solidFill>
                  <a:schemeClr val="tx2"/>
                </a:solidFill>
                <a:ea typeface="굴림" charset="-127"/>
              </a:rPr>
              <a:t> </a:t>
            </a:r>
            <a:r>
              <a:rPr lang="en-US" altLang="ko-KR" sz="1600" dirty="0" smtClean="0">
                <a:solidFill>
                  <a:schemeClr val="tx2"/>
                </a:solidFill>
                <a:ea typeface="굴림" charset="-127"/>
              </a:rPr>
              <a:t>Nah-Oak Song (KAIST), </a:t>
            </a:r>
            <a:r>
              <a:rPr lang="en-US" altLang="ko-KR" sz="1600" dirty="0" err="1" smtClean="0">
                <a:solidFill>
                  <a:schemeClr val="tx2"/>
                </a:solidFill>
                <a:ea typeface="굴림" charset="-127"/>
              </a:rPr>
              <a:t>Junhyuk</a:t>
            </a:r>
            <a:r>
              <a:rPr lang="en-US" altLang="ko-KR" sz="1600" dirty="0" smtClean="0">
                <a:solidFill>
                  <a:schemeClr val="tx2"/>
                </a:solidFill>
                <a:ea typeface="굴림" charset="-127"/>
              </a:rPr>
              <a:t> Kim (KAIST</a:t>
            </a:r>
            <a:r>
              <a:rPr lang="en-US" altLang="ko-KR" sz="1600" dirty="0">
                <a:solidFill>
                  <a:schemeClr val="tx2"/>
                </a:solidFill>
                <a:ea typeface="굴림" charset="-127"/>
              </a:rPr>
              <a:t>), June-Koo Kevin Rhee (KAIST</a:t>
            </a:r>
            <a:r>
              <a:rPr lang="en-US" altLang="ko-KR" sz="1600" dirty="0" smtClean="0">
                <a:solidFill>
                  <a:schemeClr val="tx2"/>
                </a:solidFill>
                <a:ea typeface="굴림" charset="-127"/>
              </a:rPr>
              <a:t>),</a:t>
            </a:r>
          </a:p>
          <a:p>
            <a:r>
              <a:rPr lang="en-US" altLang="ko-KR" sz="1600" dirty="0">
                <a:solidFill>
                  <a:schemeClr val="tx2"/>
                </a:solidFill>
                <a:ea typeface="굴림" charset="-127"/>
              </a:rPr>
              <a:t> </a:t>
            </a:r>
            <a:r>
              <a:rPr lang="en-US" altLang="ko-KR" sz="1600" dirty="0" smtClean="0">
                <a:solidFill>
                  <a:schemeClr val="tx2"/>
                </a:solidFill>
                <a:ea typeface="굴림" charset="-127"/>
              </a:rPr>
              <a:t>             </a:t>
            </a:r>
            <a:r>
              <a:rPr lang="en-US" altLang="ko-KR" sz="1600" dirty="0" err="1" smtClean="0">
                <a:solidFill>
                  <a:schemeClr val="tx2"/>
                </a:solidFill>
                <a:ea typeface="굴림" charset="-127"/>
              </a:rPr>
              <a:t>Byung</a:t>
            </a:r>
            <a:r>
              <a:rPr lang="en-US" altLang="ko-KR" sz="1600" dirty="0" smtClean="0">
                <a:solidFill>
                  <a:schemeClr val="tx2"/>
                </a:solidFill>
                <a:ea typeface="굴림" charset="-127"/>
              </a:rPr>
              <a:t>-Jae </a:t>
            </a:r>
            <a:r>
              <a:rPr lang="en-US" altLang="ko-KR" sz="1600" dirty="0" err="1" smtClean="0">
                <a:solidFill>
                  <a:schemeClr val="tx2"/>
                </a:solidFill>
                <a:ea typeface="굴림" charset="-127"/>
              </a:rPr>
              <a:t>Kwak</a:t>
            </a:r>
            <a:r>
              <a:rPr lang="en-US" altLang="ko-KR" sz="1600" dirty="0" smtClean="0">
                <a:solidFill>
                  <a:schemeClr val="tx2"/>
                </a:solidFill>
                <a:ea typeface="굴림" charset="-127"/>
              </a:rPr>
              <a:t> (ETRI), </a:t>
            </a:r>
            <a:r>
              <a:rPr lang="en-US" altLang="ko-KR" sz="1600" dirty="0" err="1" smtClean="0">
                <a:solidFill>
                  <a:schemeClr val="tx2"/>
                </a:solidFill>
                <a:ea typeface="굴림" charset="-127"/>
              </a:rPr>
              <a:t>Kapseok</a:t>
            </a:r>
            <a:r>
              <a:rPr lang="en-US" altLang="ko-KR" sz="1600" dirty="0" smtClean="0">
                <a:solidFill>
                  <a:schemeClr val="tx2"/>
                </a:solidFill>
                <a:ea typeface="굴림" charset="-127"/>
              </a:rPr>
              <a:t> Chang (ETRI</a:t>
            </a:r>
            <a:r>
              <a:rPr lang="en-US" altLang="ko-KR" sz="1600" dirty="0" smtClean="0">
                <a:solidFill>
                  <a:schemeClr val="tx2"/>
                </a:solidFill>
                <a:ea typeface="굴림" charset="-127"/>
              </a:rPr>
              <a:t>), </a:t>
            </a:r>
            <a:r>
              <a:rPr lang="en-US" altLang="ko-KR" sz="1600" dirty="0" smtClean="0">
                <a:solidFill>
                  <a:schemeClr val="tx2"/>
                </a:solidFill>
                <a:ea typeface="굴림" charset="-127"/>
              </a:rPr>
              <a:t>Moon-</a:t>
            </a:r>
            <a:r>
              <a:rPr lang="en-US" altLang="ko-KR" sz="1600" dirty="0" err="1" smtClean="0">
                <a:solidFill>
                  <a:schemeClr val="tx2"/>
                </a:solidFill>
                <a:ea typeface="굴림" charset="-127"/>
              </a:rPr>
              <a:t>Sik</a:t>
            </a:r>
            <a:r>
              <a:rPr lang="en-US" altLang="ko-KR" sz="1600" dirty="0" smtClean="0">
                <a:solidFill>
                  <a:schemeClr val="tx2"/>
                </a:solidFill>
                <a:ea typeface="굴림" charset="-127"/>
              </a:rPr>
              <a:t> Lee (ETRI)</a:t>
            </a:r>
            <a:endParaRPr lang="en-US" altLang="ko-KR" sz="1600" dirty="0">
              <a:solidFill>
                <a:schemeClr val="tx2"/>
              </a:solidFill>
              <a:ea typeface="굴림" charset="-127"/>
            </a:endParaRPr>
          </a:p>
          <a:p>
            <a:r>
              <a:rPr lang="en-US" altLang="ko-KR" sz="1600" dirty="0" smtClean="0">
                <a:solidFill>
                  <a:schemeClr val="tx2"/>
                </a:solidFill>
                <a:ea typeface="굴림" charset="-127"/>
              </a:rPr>
              <a:t>Address: KAIST, </a:t>
            </a:r>
            <a:r>
              <a:rPr lang="en-US" altLang="ko-KR" sz="1600" dirty="0" err="1" smtClean="0">
                <a:solidFill>
                  <a:schemeClr val="tx2"/>
                </a:solidFill>
                <a:ea typeface="굴림" charset="-127"/>
              </a:rPr>
              <a:t>Daejeon</a:t>
            </a:r>
            <a:r>
              <a:rPr lang="en-US" altLang="ko-KR" sz="1600" dirty="0" smtClean="0">
                <a:solidFill>
                  <a:schemeClr val="tx2"/>
                </a:solidFill>
                <a:ea typeface="굴림" charset="-127"/>
              </a:rPr>
              <a:t>, Korea; ETRI, </a:t>
            </a:r>
            <a:r>
              <a:rPr lang="en-US" altLang="ko-KR" sz="1600" dirty="0" err="1" smtClean="0">
                <a:solidFill>
                  <a:schemeClr val="tx2"/>
                </a:solidFill>
                <a:ea typeface="굴림" charset="-127"/>
              </a:rPr>
              <a:t>Daejeon</a:t>
            </a:r>
            <a:r>
              <a:rPr lang="en-US" altLang="ko-KR" sz="1600" dirty="0" smtClean="0">
                <a:solidFill>
                  <a:schemeClr val="tx2"/>
                </a:solidFill>
                <a:ea typeface="굴림" charset="-127"/>
              </a:rPr>
              <a:t>, Korea</a:t>
            </a:r>
            <a:endParaRPr lang="en-US" altLang="ko-KR" sz="1600" dirty="0">
              <a:solidFill>
                <a:schemeClr val="tx2"/>
              </a:solidFill>
              <a:ea typeface="굴림" charset="-127"/>
            </a:endParaRPr>
          </a:p>
          <a:p>
            <a:r>
              <a:rPr lang="en-US" altLang="ko-KR" sz="1600" dirty="0">
                <a:solidFill>
                  <a:schemeClr val="tx2"/>
                </a:solidFill>
                <a:ea typeface="굴림" charset="-127"/>
              </a:rPr>
              <a:t>Voice</a:t>
            </a:r>
            <a:r>
              <a:rPr lang="en-US" altLang="ko-KR" sz="1600" dirty="0" smtClean="0">
                <a:solidFill>
                  <a:schemeClr val="tx2"/>
                </a:solidFill>
                <a:ea typeface="굴림" charset="-127"/>
              </a:rPr>
              <a:t>:</a:t>
            </a:r>
          </a:p>
          <a:p>
            <a:r>
              <a:rPr lang="en-US" altLang="ko-KR" sz="1600" dirty="0" smtClean="0">
                <a:solidFill>
                  <a:schemeClr val="tx2"/>
                </a:solidFill>
                <a:ea typeface="굴림" charset="-127"/>
              </a:rPr>
              <a:t>E-Mail: nsong@kaist.ac.kr, kim.jh@kaist.ac.kr</a:t>
            </a:r>
            <a:r>
              <a:rPr lang="en-US" altLang="ko-KR" sz="1600" dirty="0">
                <a:solidFill>
                  <a:schemeClr val="tx2"/>
                </a:solidFill>
                <a:ea typeface="굴림" charset="-127"/>
              </a:rPr>
              <a:t>, </a:t>
            </a:r>
            <a:r>
              <a:rPr lang="en-US" altLang="ko-KR" sz="1600" dirty="0" smtClean="0">
                <a:solidFill>
                  <a:schemeClr val="tx2"/>
                </a:solidFill>
                <a:ea typeface="굴림" charset="-127"/>
              </a:rPr>
              <a:t>rhee.jk@kaist.edu, bjkwak@etri.re.kr, </a:t>
            </a:r>
            <a:r>
              <a:rPr lang="en-US" altLang="ko-KR" sz="1600" dirty="0" smtClean="0">
                <a:solidFill>
                  <a:schemeClr val="tx2"/>
                </a:solidFill>
                <a:ea typeface="굴림" charset="-127"/>
                <a:hlinkClick r:id="rId3"/>
              </a:rPr>
              <a:t>kschang@etri.re.kr</a:t>
            </a:r>
            <a:r>
              <a:rPr lang="en-US" altLang="ko-KR" sz="1600" dirty="0" smtClean="0">
                <a:solidFill>
                  <a:schemeClr val="tx2"/>
                </a:solidFill>
                <a:ea typeface="굴림" charset="-127"/>
              </a:rPr>
              <a:t>,</a:t>
            </a:r>
          </a:p>
          <a:p>
            <a:r>
              <a:rPr lang="en-US" altLang="ko-KR" sz="1600" dirty="0">
                <a:solidFill>
                  <a:schemeClr val="tx2"/>
                </a:solidFill>
                <a:ea typeface="굴림" charset="-127"/>
              </a:rPr>
              <a:t> </a:t>
            </a:r>
            <a:r>
              <a:rPr lang="en-US" altLang="ko-KR" sz="1600" dirty="0" smtClean="0">
                <a:solidFill>
                  <a:schemeClr val="tx2"/>
                </a:solidFill>
                <a:ea typeface="굴림" charset="-127"/>
              </a:rPr>
              <a:t>            moonsiklee@etri.re.kr</a:t>
            </a:r>
            <a:endParaRPr lang="en-US" altLang="ko-KR" sz="1600" dirty="0">
              <a:solidFill>
                <a:schemeClr val="tx2"/>
              </a:solidFill>
              <a:ea typeface="굴림" charset="-127"/>
            </a:endParaRPr>
          </a:p>
          <a:p>
            <a:pPr>
              <a:spcBef>
                <a:spcPts val="600"/>
              </a:spcBef>
              <a:spcAft>
                <a:spcPts val="600"/>
              </a:spcAft>
            </a:pPr>
            <a:r>
              <a:rPr lang="en-US" altLang="ko-KR" sz="1600" b="1" dirty="0">
                <a:solidFill>
                  <a:schemeClr val="tx2"/>
                </a:solidFill>
                <a:ea typeface="굴림" charset="-127"/>
              </a:rPr>
              <a:t>Re:</a:t>
            </a:r>
            <a:r>
              <a:rPr lang="en-US" altLang="ko-KR" sz="1600" dirty="0">
                <a:solidFill>
                  <a:schemeClr val="tx2"/>
                </a:solidFill>
                <a:ea typeface="굴림" charset="-127"/>
              </a:rPr>
              <a:t> </a:t>
            </a:r>
            <a:r>
              <a:rPr lang="en-US" altLang="ko-KR" sz="1600" dirty="0" smtClean="0">
                <a:solidFill>
                  <a:schemeClr val="tx2"/>
                </a:solidFill>
                <a:ea typeface="굴림" charset="-127"/>
              </a:rPr>
              <a:t>TG8 Technical Guidance Document (DCN 15-12-0568-08)</a:t>
            </a:r>
            <a:endParaRPr lang="en-US" altLang="ko-KR" dirty="0">
              <a:solidFill>
                <a:schemeClr val="tx2"/>
              </a:solidFill>
              <a:ea typeface="굴림" charset="-127"/>
            </a:endParaRPr>
          </a:p>
          <a:p>
            <a:pPr>
              <a:spcBef>
                <a:spcPts val="600"/>
              </a:spcBef>
              <a:spcAft>
                <a:spcPts val="600"/>
              </a:spcAft>
            </a:pPr>
            <a:r>
              <a:rPr lang="en-US" altLang="ko-KR" sz="1600" b="1" dirty="0">
                <a:solidFill>
                  <a:schemeClr val="tx2"/>
                </a:solidFill>
                <a:ea typeface="굴림" charset="-127"/>
              </a:rPr>
              <a:t>Abstract:</a:t>
            </a:r>
            <a:r>
              <a:rPr lang="en-US" altLang="ko-KR" sz="1600" dirty="0">
                <a:solidFill>
                  <a:schemeClr val="tx2"/>
                </a:solidFill>
                <a:ea typeface="굴림" charset="-127"/>
              </a:rPr>
              <a:t>	</a:t>
            </a:r>
            <a:r>
              <a:rPr lang="en-US" altLang="ko-KR" sz="1600" dirty="0" smtClean="0">
                <a:solidFill>
                  <a:schemeClr val="tx2"/>
                </a:solidFill>
                <a:ea typeface="굴림" charset="-127"/>
              </a:rPr>
              <a:t>This document proposes a new method of randomly distributing PDs for performance evaluation of PAC network. The proposed method produces a more realistic distribution of PDs compared to the conventional uniform random distribution. </a:t>
            </a:r>
            <a:endParaRPr lang="en-US" altLang="ko-KR" sz="1600" dirty="0">
              <a:solidFill>
                <a:schemeClr val="tx2"/>
              </a:solidFill>
              <a:ea typeface="굴림" charset="-127"/>
            </a:endParaRPr>
          </a:p>
          <a:p>
            <a:pPr>
              <a:spcBef>
                <a:spcPts val="600"/>
              </a:spcBef>
              <a:spcAft>
                <a:spcPts val="600"/>
              </a:spcAft>
            </a:pPr>
            <a:r>
              <a:rPr lang="en-US" altLang="ko-KR" sz="1600" b="1" dirty="0">
                <a:solidFill>
                  <a:schemeClr val="tx2"/>
                </a:solidFill>
                <a:ea typeface="굴림" charset="-127"/>
              </a:rPr>
              <a:t>Purpose:</a:t>
            </a:r>
            <a:r>
              <a:rPr lang="en-US" altLang="ko-KR" sz="1600" dirty="0">
                <a:solidFill>
                  <a:schemeClr val="tx2"/>
                </a:solidFill>
                <a:ea typeface="굴림" charset="-127"/>
              </a:rPr>
              <a:t>	</a:t>
            </a:r>
            <a:r>
              <a:rPr lang="en-US" altLang="ko-KR" sz="1600" dirty="0" smtClean="0">
                <a:solidFill>
                  <a:schemeClr val="tx2"/>
                </a:solidFill>
                <a:ea typeface="굴림" charset="-127"/>
              </a:rPr>
              <a:t>Discussion.</a:t>
            </a:r>
            <a:endParaRPr lang="en-US" altLang="ko-KR" sz="1600" dirty="0">
              <a:solidFill>
                <a:schemeClr val="tx2"/>
              </a:solidFill>
              <a:ea typeface="굴림" charset="-127"/>
            </a:endParaRPr>
          </a:p>
          <a:p>
            <a:r>
              <a:rPr lang="en-US" altLang="ko-KR" sz="1600" b="1" dirty="0">
                <a:solidFill>
                  <a:schemeClr val="tx2"/>
                </a:solidFill>
                <a:ea typeface="굴림" charset="-127"/>
              </a:rPr>
              <a:t>Notice:</a:t>
            </a:r>
            <a:r>
              <a:rPr lang="en-US" altLang="ko-KR" sz="1600" dirty="0">
                <a:solidFill>
                  <a:schemeClr val="tx2"/>
                </a:solidFill>
                <a:ea typeface="굴림" charset="-127"/>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r>
              <a:rPr lang="en-US" altLang="ko-KR" sz="1600" b="1" dirty="0">
                <a:solidFill>
                  <a:schemeClr val="tx2"/>
                </a:solidFill>
                <a:ea typeface="굴림" charset="-127"/>
              </a:rPr>
              <a:t>Release:</a:t>
            </a:r>
            <a:r>
              <a:rPr lang="en-US" altLang="ko-KR" sz="1600" dirty="0">
                <a:solidFill>
                  <a:schemeClr val="tx2"/>
                </a:solidFill>
                <a:ea typeface="굴림" charset="-127"/>
              </a:rPr>
              <a:t>	The contributor acknowledges and accepts that this contribution becomes the property of IEEE and may be made publicly available by P802.15.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Model Parameters</a:t>
            </a:r>
            <a:endParaRPr lang="ko-KR" altLang="en-US" dirty="0"/>
          </a:p>
        </p:txBody>
      </p:sp>
      <mc:AlternateContent xmlns:mc="http://schemas.openxmlformats.org/markup-compatibility/2006" xmlns:a14="http://schemas.microsoft.com/office/drawing/2010/main">
        <mc:Choice Requires="a14">
          <p:sp>
            <p:nvSpPr>
              <p:cNvPr id="3" name="내용 개체 틀 2"/>
              <p:cNvSpPr>
                <a:spLocks noGrp="1"/>
              </p:cNvSpPr>
              <p:nvPr>
                <p:ph idx="1"/>
              </p:nvPr>
            </p:nvSpPr>
            <p:spPr/>
            <p:txBody>
              <a:bodyPr/>
              <a:lstStyle/>
              <a:p>
                <a14:m>
                  <m:oMath xmlns:m="http://schemas.openxmlformats.org/officeDocument/2006/math">
                    <m:r>
                      <a:rPr lang="en-US" altLang="ko-KR" sz="2800" i="1" smtClean="0">
                        <a:latin typeface="Cambria Math" panose="02040503050406030204" pitchFamily="18" charset="0"/>
                      </a:rPr>
                      <m:t>𝑁</m:t>
                    </m:r>
                  </m:oMath>
                </a14:m>
                <a:r>
                  <a:rPr lang="en-US" altLang="ko-KR" sz="2800" dirty="0" smtClean="0"/>
                  <a:t>: The number of PDs</a:t>
                </a:r>
              </a:p>
              <a:p>
                <a14:m>
                  <m:oMath xmlns:m="http://schemas.openxmlformats.org/officeDocument/2006/math">
                    <m:r>
                      <m:rPr>
                        <m:sty m:val="p"/>
                      </m:rPr>
                      <a:rPr lang="el-GR" altLang="ko-KR" sz="2800" i="1" smtClean="0">
                        <a:latin typeface="Cambria Math" panose="02040503050406030204" pitchFamily="18" charset="0"/>
                      </a:rPr>
                      <m:t>β</m:t>
                    </m:r>
                  </m:oMath>
                </a14:m>
                <a:endParaRPr lang="en-US" altLang="ko-KR" sz="2800" dirty="0" smtClean="0"/>
              </a:p>
              <a:p>
                <a:pPr lvl="1"/>
                <a:r>
                  <a:rPr lang="en-US" altLang="ko-KR" dirty="0" smtClean="0"/>
                  <a:t>If </a:t>
                </a:r>
                <a14:m>
                  <m:oMath xmlns:m="http://schemas.openxmlformats.org/officeDocument/2006/math">
                    <m:r>
                      <m:rPr>
                        <m:sty m:val="p"/>
                      </m:rPr>
                      <a:rPr lang="el-GR" altLang="ko-KR" i="1">
                        <a:latin typeface="Cambria Math" panose="02040503050406030204" pitchFamily="18" charset="0"/>
                      </a:rPr>
                      <m:t>β</m:t>
                    </m:r>
                    <m:r>
                      <a:rPr lang="en-US" altLang="ko-KR" b="0" i="1" smtClean="0">
                        <a:latin typeface="Cambria Math" panose="02040503050406030204" pitchFamily="18" charset="0"/>
                      </a:rPr>
                      <m:t>=1</m:t>
                    </m:r>
                  </m:oMath>
                </a14:m>
                <a:r>
                  <a:rPr lang="en-US" altLang="ko-KR" dirty="0" smtClean="0"/>
                  <a:t>, uniform distribution</a:t>
                </a:r>
              </a:p>
              <a:p>
                <a:pPr lvl="1"/>
                <a:r>
                  <a:rPr lang="en-US" altLang="ko-KR" dirty="0" smtClean="0"/>
                  <a:t>If </a:t>
                </a:r>
                <a14:m>
                  <m:oMath xmlns:m="http://schemas.openxmlformats.org/officeDocument/2006/math">
                    <m:r>
                      <m:rPr>
                        <m:sty m:val="p"/>
                      </m:rPr>
                      <a:rPr lang="el-GR" altLang="ko-KR" i="1">
                        <a:latin typeface="Cambria Math" panose="02040503050406030204" pitchFamily="18" charset="0"/>
                      </a:rPr>
                      <m:t>β</m:t>
                    </m:r>
                    <m:r>
                      <a:rPr lang="en-US" altLang="ko-KR" i="1">
                        <a:latin typeface="Cambria Math" panose="02040503050406030204" pitchFamily="18" charset="0"/>
                      </a:rPr>
                      <m:t>=</m:t>
                    </m:r>
                    <m:r>
                      <a:rPr lang="en-US" altLang="ko-KR" b="0" i="1" smtClean="0">
                        <a:latin typeface="Cambria Math" panose="02040503050406030204" pitchFamily="18" charset="0"/>
                      </a:rPr>
                      <m:t>0</m:t>
                    </m:r>
                  </m:oMath>
                </a14:m>
                <a:r>
                  <a:rPr lang="en-US" altLang="ko-KR" dirty="0" smtClean="0"/>
                  <a:t>, “pull” by already dropped PDs solely determine the location of next drop</a:t>
                </a:r>
              </a:p>
              <a:p>
                <a14:m>
                  <m:oMath xmlns:m="http://schemas.openxmlformats.org/officeDocument/2006/math">
                    <m:sSub>
                      <m:sSubPr>
                        <m:ctrlPr>
                          <a:rPr lang="el-GR" altLang="ko-KR" sz="2800" i="1" smtClean="0">
                            <a:latin typeface="Cambria Math"/>
                          </a:rPr>
                        </m:ctrlPr>
                      </m:sSubPr>
                      <m:e>
                        <m:r>
                          <m:rPr>
                            <m:sty m:val="p"/>
                          </m:rPr>
                          <a:rPr lang="el-GR" altLang="ko-KR" sz="2800" i="1" smtClean="0">
                            <a:latin typeface="Cambria Math" panose="02040503050406030204" pitchFamily="18" charset="0"/>
                          </a:rPr>
                          <m:t>α</m:t>
                        </m:r>
                      </m:e>
                      <m:sub>
                        <m:r>
                          <a:rPr lang="en-US" altLang="ko-KR" sz="2800" b="0" i="1" smtClean="0">
                            <a:latin typeface="Cambria Math" panose="02040503050406030204" pitchFamily="18" charset="0"/>
                          </a:rPr>
                          <m:t>𝑖</m:t>
                        </m:r>
                      </m:sub>
                    </m:sSub>
                    <m:r>
                      <a:rPr lang="en-US" altLang="ko-KR" sz="2800" b="0" i="1" smtClean="0">
                        <a:latin typeface="Cambria Math" panose="02040503050406030204" pitchFamily="18" charset="0"/>
                      </a:rPr>
                      <m:t>, </m:t>
                    </m:r>
                    <m:r>
                      <a:rPr lang="en-US" altLang="ko-KR" sz="2800" b="0" i="1" smtClean="0">
                        <a:latin typeface="Cambria Math" panose="02040503050406030204" pitchFamily="18" charset="0"/>
                      </a:rPr>
                      <m:t>𝑖</m:t>
                    </m:r>
                    <m:r>
                      <a:rPr lang="en-US" altLang="ko-KR" sz="2800" b="0" i="1" smtClean="0">
                        <a:latin typeface="Cambria Math" panose="02040503050406030204" pitchFamily="18" charset="0"/>
                      </a:rPr>
                      <m:t>=1, 2, …, </m:t>
                    </m:r>
                    <m:r>
                      <a:rPr lang="en-US" altLang="ko-KR" sz="2800" b="0" i="1" smtClean="0">
                        <a:latin typeface="Cambria Math" panose="02040503050406030204" pitchFamily="18" charset="0"/>
                      </a:rPr>
                      <m:t>𝑁</m:t>
                    </m:r>
                  </m:oMath>
                </a14:m>
                <a:r>
                  <a:rPr lang="en-US" altLang="ko-KR" sz="2800" dirty="0" smtClean="0"/>
                  <a:t>: </a:t>
                </a:r>
                <a14:m>
                  <m:oMath xmlns:m="http://schemas.openxmlformats.org/officeDocument/2006/math">
                    <m:r>
                      <a:rPr lang="en-US" altLang="ko-KR" sz="2800" b="0" i="0" smtClean="0">
                        <a:latin typeface="Cambria Math" panose="02040503050406030204" pitchFamily="18" charset="0"/>
                        <a:ea typeface="Cambria Math" panose="02040503050406030204" pitchFamily="18" charset="0"/>
                      </a:rPr>
                      <m:t>0</m:t>
                    </m:r>
                    <m:r>
                      <a:rPr lang="en-US" altLang="ko-KR" sz="2800" i="1" smtClean="0">
                        <a:latin typeface="Cambria Math" panose="02040503050406030204" pitchFamily="18" charset="0"/>
                        <a:ea typeface="Cambria Math" panose="02040503050406030204" pitchFamily="18" charset="0"/>
                      </a:rPr>
                      <m:t>&lt;</m:t>
                    </m:r>
                    <m:sSub>
                      <m:sSubPr>
                        <m:ctrlPr>
                          <a:rPr lang="en-US" altLang="ko-KR" sz="2800" i="1" smtClean="0">
                            <a:latin typeface="Cambria Math"/>
                          </a:rPr>
                        </m:ctrlPr>
                      </m:sSubPr>
                      <m:e>
                        <m:r>
                          <m:rPr>
                            <m:sty m:val="p"/>
                          </m:rPr>
                          <a:rPr lang="el-GR" altLang="ko-KR" sz="2800" i="1">
                            <a:latin typeface="Cambria Math" panose="02040503050406030204" pitchFamily="18" charset="0"/>
                          </a:rPr>
                          <m:t>α</m:t>
                        </m:r>
                      </m:e>
                      <m:sub>
                        <m:r>
                          <a:rPr lang="en-US" altLang="ko-KR" sz="2800" b="0" i="1" smtClean="0">
                            <a:latin typeface="Cambria Math" panose="02040503050406030204" pitchFamily="18" charset="0"/>
                          </a:rPr>
                          <m:t>𝑖</m:t>
                        </m:r>
                      </m:sub>
                    </m:sSub>
                    <m:r>
                      <a:rPr lang="en-US" altLang="ko-KR" sz="2800" i="1" smtClean="0">
                        <a:latin typeface="Cambria Math" panose="02040503050406030204" pitchFamily="18" charset="0"/>
                        <a:ea typeface="Cambria Math" panose="02040503050406030204" pitchFamily="18" charset="0"/>
                      </a:rPr>
                      <m:t>≤</m:t>
                    </m:r>
                    <m:r>
                      <a:rPr lang="en-US" altLang="ko-KR" sz="2800" b="0" i="1" smtClean="0">
                        <a:latin typeface="Cambria Math" panose="02040503050406030204" pitchFamily="18" charset="0"/>
                        <a:ea typeface="Cambria Math" panose="02040503050406030204" pitchFamily="18" charset="0"/>
                      </a:rPr>
                      <m:t>1</m:t>
                    </m:r>
                  </m:oMath>
                </a14:m>
                <a:endParaRPr lang="en-US" altLang="ko-KR" sz="2800" dirty="0" smtClean="0"/>
              </a:p>
              <a:p>
                <a14:m>
                  <m:oMath xmlns:m="http://schemas.openxmlformats.org/officeDocument/2006/math">
                    <m:sSub>
                      <m:sSubPr>
                        <m:ctrlPr>
                          <a:rPr lang="en-US" altLang="ko-KR" sz="2800" i="1" smtClean="0">
                            <a:latin typeface="Cambria Math"/>
                          </a:rPr>
                        </m:ctrlPr>
                      </m:sSubPr>
                      <m:e>
                        <m:r>
                          <a:rPr lang="en-US" altLang="ko-KR" sz="2800" b="0" i="1" smtClean="0">
                            <a:latin typeface="Cambria Math" panose="02040503050406030204" pitchFamily="18" charset="0"/>
                          </a:rPr>
                          <m:t>𝑝</m:t>
                        </m:r>
                      </m:e>
                      <m:sub>
                        <m:r>
                          <a:rPr lang="en-US" altLang="ko-KR" sz="2800" b="0" i="1" smtClean="0">
                            <a:latin typeface="Cambria Math" panose="02040503050406030204" pitchFamily="18" charset="0"/>
                          </a:rPr>
                          <m:t>𝑋𝑌</m:t>
                        </m:r>
                      </m:sub>
                    </m:sSub>
                    <m:r>
                      <a:rPr lang="en-US" altLang="ko-KR" sz="2800" b="0" i="1" smtClean="0">
                        <a:latin typeface="Cambria Math" panose="02040503050406030204" pitchFamily="18" charset="0"/>
                      </a:rPr>
                      <m:t>(</m:t>
                    </m:r>
                    <m:r>
                      <a:rPr lang="en-US" altLang="ko-KR" sz="2800" b="0" i="1" smtClean="0">
                        <a:latin typeface="Cambria Math" panose="02040503050406030204" pitchFamily="18" charset="0"/>
                      </a:rPr>
                      <m:t>𝑥</m:t>
                    </m:r>
                    <m:r>
                      <a:rPr lang="en-US" altLang="ko-KR" sz="2800" b="0" i="1" smtClean="0">
                        <a:latin typeface="Cambria Math" panose="02040503050406030204" pitchFamily="18" charset="0"/>
                      </a:rPr>
                      <m:t>,</m:t>
                    </m:r>
                    <m:r>
                      <a:rPr lang="en-US" altLang="ko-KR" sz="2800" b="0" i="1" smtClean="0">
                        <a:latin typeface="Cambria Math" panose="02040503050406030204" pitchFamily="18" charset="0"/>
                      </a:rPr>
                      <m:t>𝑦</m:t>
                    </m:r>
                    <m:r>
                      <a:rPr lang="en-US" altLang="ko-KR" sz="2800" b="0" i="1" smtClean="0">
                        <a:latin typeface="Cambria Math" panose="02040503050406030204" pitchFamily="18" charset="0"/>
                      </a:rPr>
                      <m:t>)</m:t>
                    </m:r>
                  </m:oMath>
                </a14:m>
                <a:r>
                  <a:rPr lang="en-US" altLang="ko-KR" sz="2800" dirty="0" smtClean="0"/>
                  <a:t>: bivariate Gaussian with standard deviation </a:t>
                </a:r>
                <a14:m>
                  <m:oMath xmlns:m="http://schemas.openxmlformats.org/officeDocument/2006/math">
                    <m:r>
                      <a:rPr lang="ko-KR" altLang="en-US" sz="2800" i="1" smtClean="0">
                        <a:latin typeface="Cambria Math" panose="02040503050406030204" pitchFamily="18" charset="0"/>
                      </a:rPr>
                      <m:t>𝜎</m:t>
                    </m:r>
                  </m:oMath>
                </a14:m>
                <a:endParaRPr lang="en-US" altLang="ko-KR" sz="2800" dirty="0"/>
              </a:p>
              <a:p>
                <a:endParaRPr lang="en-US" altLang="ko-KR" sz="2800" dirty="0" smtClean="0"/>
              </a:p>
              <a:p>
                <a:pPr lvl="1"/>
                <a:endParaRPr lang="ko-KR" altLang="en-US" dirty="0"/>
              </a:p>
            </p:txBody>
          </p:sp>
        </mc:Choice>
        <mc:Fallback xmlns="">
          <p:sp>
            <p:nvSpPr>
              <p:cNvPr id="3" name="내용 개체 틀 2"/>
              <p:cNvSpPr>
                <a:spLocks noGrp="1" noRot="1" noChangeAspect="1" noMove="1" noResize="1" noEditPoints="1" noAdjustHandles="1" noChangeArrowheads="1" noChangeShapeType="1" noTextEdit="1"/>
              </p:cNvSpPr>
              <p:nvPr>
                <p:ph idx="1"/>
              </p:nvPr>
            </p:nvSpPr>
            <p:spPr>
              <a:blipFill rotWithShape="0">
                <a:blip r:embed="rId2"/>
                <a:stretch>
                  <a:fillRect t="-1481"/>
                </a:stretch>
              </a:blipFill>
            </p:spPr>
            <p:txBody>
              <a:bodyPr/>
              <a:lstStyle/>
              <a:p>
                <a:r>
                  <a:rPr lang="ko-KR" altLang="en-US">
                    <a:noFill/>
                  </a:rPr>
                  <a:t> </a:t>
                </a:r>
              </a:p>
            </p:txBody>
          </p:sp>
        </mc:Fallback>
      </mc:AlternateContent>
      <p:sp>
        <p:nvSpPr>
          <p:cNvPr id="4" name="날짜 개체 틀 3"/>
          <p:cNvSpPr>
            <a:spLocks noGrp="1"/>
          </p:cNvSpPr>
          <p:nvPr>
            <p:ph type="dt" sz="half" idx="10"/>
          </p:nvPr>
        </p:nvSpPr>
        <p:spPr/>
        <p:txBody>
          <a:bodyPr/>
          <a:lstStyle/>
          <a:p>
            <a:r>
              <a:rPr lang="en-US" altLang="ko-KR" smtClean="0"/>
              <a:t>May 2014</a:t>
            </a:r>
            <a:endParaRPr lang="en-US" altLang="ko-KR" dirty="0"/>
          </a:p>
        </p:txBody>
      </p:sp>
      <p:sp>
        <p:nvSpPr>
          <p:cNvPr id="5" name="바닥글 개체 틀 4"/>
          <p:cNvSpPr>
            <a:spLocks noGrp="1"/>
          </p:cNvSpPr>
          <p:nvPr>
            <p:ph type="ftr" sz="quarter" idx="11"/>
          </p:nvPr>
        </p:nvSpPr>
        <p:spPr/>
        <p:txBody>
          <a:bodyPr/>
          <a:lstStyle/>
          <a:p>
            <a:r>
              <a:rPr lang="en-US" altLang="ko-KR" smtClean="0"/>
              <a:t>Nah-Oak Song et al.</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CDE46E7E-3960-4637-AA10-33D76C39FA32}" type="slidenum">
              <a:rPr lang="en-US" altLang="ko-KR" smtClean="0"/>
              <a:pPr/>
              <a:t>10</a:t>
            </a:fld>
            <a:endParaRPr lang="en-US" altLang="ko-KR"/>
          </a:p>
        </p:txBody>
      </p:sp>
    </p:spTree>
    <p:extLst>
      <p:ext uri="{BB962C8B-B14F-4D97-AF65-F5344CB8AC3E}">
        <p14:creationId xmlns:p14="http://schemas.microsoft.com/office/powerpoint/2010/main" val="14722946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Effect of Parameters</a:t>
            </a:r>
            <a:endParaRPr lang="ko-KR" altLang="en-US" dirty="0"/>
          </a:p>
        </p:txBody>
      </p:sp>
      <p:sp>
        <p:nvSpPr>
          <p:cNvPr id="4" name="날짜 개체 틀 3"/>
          <p:cNvSpPr>
            <a:spLocks noGrp="1"/>
          </p:cNvSpPr>
          <p:nvPr>
            <p:ph type="dt" sz="half" idx="10"/>
          </p:nvPr>
        </p:nvSpPr>
        <p:spPr/>
        <p:txBody>
          <a:bodyPr/>
          <a:lstStyle/>
          <a:p>
            <a:r>
              <a:rPr lang="en-US" altLang="ko-KR" smtClean="0"/>
              <a:t>May 2014</a:t>
            </a:r>
            <a:endParaRPr lang="en-US" altLang="ko-KR" dirty="0"/>
          </a:p>
        </p:txBody>
      </p:sp>
      <p:sp>
        <p:nvSpPr>
          <p:cNvPr id="5" name="바닥글 개체 틀 4"/>
          <p:cNvSpPr>
            <a:spLocks noGrp="1"/>
          </p:cNvSpPr>
          <p:nvPr>
            <p:ph type="ftr" sz="quarter" idx="11"/>
          </p:nvPr>
        </p:nvSpPr>
        <p:spPr/>
        <p:txBody>
          <a:bodyPr/>
          <a:lstStyle/>
          <a:p>
            <a:r>
              <a:rPr lang="en-US" altLang="ko-KR" smtClean="0"/>
              <a:t>Nah-Oak Song et al.</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CDE46E7E-3960-4637-AA10-33D76C39FA32}" type="slidenum">
              <a:rPr lang="en-US" altLang="ko-KR" smtClean="0"/>
              <a:pPr/>
              <a:t>11</a:t>
            </a:fld>
            <a:endParaRPr lang="en-US" altLang="ko-KR"/>
          </a:p>
        </p:txBody>
      </p:sp>
      <p:grpSp>
        <p:nvGrpSpPr>
          <p:cNvPr id="22" name="그룹 21"/>
          <p:cNvGrpSpPr>
            <a:grpSpLocks noChangeAspect="1"/>
          </p:cNvGrpSpPr>
          <p:nvPr/>
        </p:nvGrpSpPr>
        <p:grpSpPr>
          <a:xfrm>
            <a:off x="1259632" y="1556792"/>
            <a:ext cx="6444208" cy="4871181"/>
            <a:chOff x="0" y="-36676"/>
            <a:chExt cx="9180512" cy="6939555"/>
          </a:xfrm>
        </p:grpSpPr>
        <mc:AlternateContent xmlns:mc="http://schemas.openxmlformats.org/markup-compatibility/2006" xmlns:a14="http://schemas.microsoft.com/office/drawing/2010/main">
          <mc:Choice Requires="a14">
            <p:sp>
              <p:nvSpPr>
                <p:cNvPr id="7" name="TextBox 6"/>
                <p:cNvSpPr txBox="1"/>
                <p:nvPr/>
              </p:nvSpPr>
              <p:spPr>
                <a:xfrm>
                  <a:off x="1608979" y="-36676"/>
                  <a:ext cx="101880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ko-KR" b="0" i="1" smtClean="0">
                            <a:latin typeface="Cambria Math" panose="02040503050406030204" pitchFamily="18" charset="0"/>
                          </a:rPr>
                          <m:t>𝛽</m:t>
                        </m:r>
                        <m:r>
                          <a:rPr lang="en-US" altLang="ko-KR" b="0" i="1" smtClean="0">
                            <a:latin typeface="Cambria Math" panose="02040503050406030204" pitchFamily="18" charset="0"/>
                          </a:rPr>
                          <m:t>=0.2</m:t>
                        </m:r>
                      </m:oMath>
                    </m:oMathPara>
                  </a14:m>
                  <a:endParaRPr lang="ko-KR" altLang="en-US" dirty="0"/>
                </a:p>
              </p:txBody>
            </p:sp>
          </mc:Choice>
          <mc:Fallback xmlns="">
            <p:sp>
              <p:nvSpPr>
                <p:cNvPr id="4" name="TextBox 3"/>
                <p:cNvSpPr txBox="1">
                  <a:spLocks noRot="1" noChangeAspect="1" noMove="1" noResize="1" noEditPoints="1" noAdjustHandles="1" noChangeArrowheads="1" noChangeShapeType="1" noTextEdit="1"/>
                </p:cNvSpPr>
                <p:nvPr/>
              </p:nvSpPr>
              <p:spPr>
                <a:xfrm>
                  <a:off x="1608979" y="-36676"/>
                  <a:ext cx="1018805" cy="369332"/>
                </a:xfrm>
                <a:prstGeom prst="rect">
                  <a:avLst/>
                </a:prstGeom>
                <a:blipFill rotWithShape="0">
                  <a:blip r:embed="rId3"/>
                  <a:stretch>
                    <a:fillRect b="-14754"/>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4561307" y="-36676"/>
                  <a:ext cx="101880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ko-KR" b="0" i="1" smtClean="0">
                            <a:latin typeface="Cambria Math" panose="02040503050406030204" pitchFamily="18" charset="0"/>
                          </a:rPr>
                          <m:t>𝛽</m:t>
                        </m:r>
                        <m:r>
                          <a:rPr lang="en-US" altLang="ko-KR" b="0" i="1" smtClean="0">
                            <a:latin typeface="Cambria Math" panose="02040503050406030204" pitchFamily="18" charset="0"/>
                          </a:rPr>
                          <m:t>=0.5</m:t>
                        </m:r>
                      </m:oMath>
                    </m:oMathPara>
                  </a14:m>
                  <a:endParaRPr lang="ko-KR" altLang="en-US" dirty="0"/>
                </a:p>
              </p:txBody>
            </p:sp>
          </mc:Choice>
          <mc:Fallback xmlns="">
            <p:sp>
              <p:nvSpPr>
                <p:cNvPr id="5" name="TextBox 4"/>
                <p:cNvSpPr txBox="1">
                  <a:spLocks noRot="1" noChangeAspect="1" noMove="1" noResize="1" noEditPoints="1" noAdjustHandles="1" noChangeArrowheads="1" noChangeShapeType="1" noTextEdit="1"/>
                </p:cNvSpPr>
                <p:nvPr/>
              </p:nvSpPr>
              <p:spPr>
                <a:xfrm>
                  <a:off x="4561307" y="-36676"/>
                  <a:ext cx="1018805" cy="369332"/>
                </a:xfrm>
                <a:prstGeom prst="rect">
                  <a:avLst/>
                </a:prstGeom>
                <a:blipFill rotWithShape="0">
                  <a:blip r:embed="rId4"/>
                  <a:stretch>
                    <a:fillRect b="-14754"/>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7513635" y="-36676"/>
                  <a:ext cx="101880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ko-KR" b="0" i="1" smtClean="0">
                            <a:latin typeface="Cambria Math" panose="02040503050406030204" pitchFamily="18" charset="0"/>
                          </a:rPr>
                          <m:t>𝛽</m:t>
                        </m:r>
                        <m:r>
                          <a:rPr lang="en-US" altLang="ko-KR" b="0" i="1" smtClean="0">
                            <a:latin typeface="Cambria Math" panose="02040503050406030204" pitchFamily="18" charset="0"/>
                          </a:rPr>
                          <m:t>=0.8</m:t>
                        </m:r>
                      </m:oMath>
                    </m:oMathPara>
                  </a14:m>
                  <a:endParaRPr lang="ko-KR" altLang="en-US" dirty="0"/>
                </a:p>
              </p:txBody>
            </p:sp>
          </mc:Choice>
          <mc:Fallback xmlns="">
            <p:sp>
              <p:nvSpPr>
                <p:cNvPr id="6" name="TextBox 5"/>
                <p:cNvSpPr txBox="1">
                  <a:spLocks noRot="1" noChangeAspect="1" noMove="1" noResize="1" noEditPoints="1" noAdjustHandles="1" noChangeArrowheads="1" noChangeShapeType="1" noTextEdit="1"/>
                </p:cNvSpPr>
                <p:nvPr/>
              </p:nvSpPr>
              <p:spPr>
                <a:xfrm>
                  <a:off x="7513635" y="-36676"/>
                  <a:ext cx="1018805" cy="369332"/>
                </a:xfrm>
                <a:prstGeom prst="rect">
                  <a:avLst/>
                </a:prstGeom>
                <a:blipFill rotWithShape="0">
                  <a:blip r:embed="rId5"/>
                  <a:stretch>
                    <a:fillRect b="-14754"/>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0" y="1556792"/>
                  <a:ext cx="96455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ko-KR" b="0" i="1" smtClean="0">
                            <a:latin typeface="Cambria Math" panose="02040503050406030204" pitchFamily="18" charset="0"/>
                          </a:rPr>
                          <m:t>𝜎</m:t>
                        </m:r>
                        <m:r>
                          <a:rPr lang="en-US" altLang="ko-KR" b="0" i="1" smtClean="0">
                            <a:latin typeface="Cambria Math" panose="02040503050406030204" pitchFamily="18" charset="0"/>
                          </a:rPr>
                          <m:t>=10</m:t>
                        </m:r>
                      </m:oMath>
                    </m:oMathPara>
                  </a14:m>
                  <a:endParaRPr lang="ko-KR" altLang="en-US" dirty="0"/>
                </a:p>
              </p:txBody>
            </p:sp>
          </mc:Choice>
          <mc:Fallback xmlns="">
            <p:sp>
              <p:nvSpPr>
                <p:cNvPr id="7" name="TextBox 6"/>
                <p:cNvSpPr txBox="1">
                  <a:spLocks noRot="1" noChangeAspect="1" noMove="1" noResize="1" noEditPoints="1" noAdjustHandles="1" noChangeArrowheads="1" noChangeShapeType="1" noTextEdit="1"/>
                </p:cNvSpPr>
                <p:nvPr/>
              </p:nvSpPr>
              <p:spPr>
                <a:xfrm>
                  <a:off x="0" y="1556792"/>
                  <a:ext cx="964559" cy="369332"/>
                </a:xfrm>
                <a:prstGeom prst="rect">
                  <a:avLst/>
                </a:prstGeom>
                <a:blipFill rotWithShape="0">
                  <a:blip r:embed="rId6"/>
                  <a:stretch>
                    <a:fillRect/>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0" y="3429000"/>
                  <a:ext cx="96455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ko-KR" b="0" i="1" smtClean="0">
                            <a:latin typeface="Cambria Math" panose="02040503050406030204" pitchFamily="18" charset="0"/>
                          </a:rPr>
                          <m:t>𝜎</m:t>
                        </m:r>
                        <m:r>
                          <a:rPr lang="en-US" altLang="ko-KR" b="0" i="1" smtClean="0">
                            <a:latin typeface="Cambria Math" panose="02040503050406030204" pitchFamily="18" charset="0"/>
                          </a:rPr>
                          <m:t>=20</m:t>
                        </m:r>
                      </m:oMath>
                    </m:oMathPara>
                  </a14:m>
                  <a:endParaRPr lang="ko-KR" altLang="en-US" dirty="0"/>
                </a:p>
              </p:txBody>
            </p:sp>
          </mc:Choice>
          <mc:Fallback xmlns="">
            <p:sp>
              <p:nvSpPr>
                <p:cNvPr id="8" name="TextBox 7"/>
                <p:cNvSpPr txBox="1">
                  <a:spLocks noRot="1" noChangeAspect="1" noMove="1" noResize="1" noEditPoints="1" noAdjustHandles="1" noChangeArrowheads="1" noChangeShapeType="1" noTextEdit="1"/>
                </p:cNvSpPr>
                <p:nvPr/>
              </p:nvSpPr>
              <p:spPr>
                <a:xfrm>
                  <a:off x="0" y="3429000"/>
                  <a:ext cx="964559" cy="369332"/>
                </a:xfrm>
                <a:prstGeom prst="rect">
                  <a:avLst/>
                </a:prstGeom>
                <a:blipFill rotWithShape="0">
                  <a:blip r:embed="rId7"/>
                  <a:stretch>
                    <a:fillRect/>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0" y="5301208"/>
                  <a:ext cx="96455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ko-KR" b="0" i="1" smtClean="0">
                            <a:latin typeface="Cambria Math" panose="02040503050406030204" pitchFamily="18" charset="0"/>
                          </a:rPr>
                          <m:t>𝜎</m:t>
                        </m:r>
                        <m:r>
                          <a:rPr lang="en-US" altLang="ko-KR" b="0" i="1" smtClean="0">
                            <a:latin typeface="Cambria Math" panose="02040503050406030204" pitchFamily="18" charset="0"/>
                          </a:rPr>
                          <m:t>=30</m:t>
                        </m:r>
                      </m:oMath>
                    </m:oMathPara>
                  </a14:m>
                  <a:endParaRPr lang="ko-KR" altLang="en-US" dirty="0"/>
                </a:p>
              </p:txBody>
            </p:sp>
          </mc:Choice>
          <mc:Fallback xmlns="">
            <p:sp>
              <p:nvSpPr>
                <p:cNvPr id="9" name="TextBox 8"/>
                <p:cNvSpPr txBox="1">
                  <a:spLocks noRot="1" noChangeAspect="1" noMove="1" noResize="1" noEditPoints="1" noAdjustHandles="1" noChangeArrowheads="1" noChangeShapeType="1" noTextEdit="1"/>
                </p:cNvSpPr>
                <p:nvPr/>
              </p:nvSpPr>
              <p:spPr>
                <a:xfrm>
                  <a:off x="0" y="5301208"/>
                  <a:ext cx="964559" cy="369332"/>
                </a:xfrm>
                <a:prstGeom prst="rect">
                  <a:avLst/>
                </a:prstGeom>
                <a:blipFill rotWithShape="0">
                  <a:blip r:embed="rId8"/>
                  <a:stretch>
                    <a:fillRect/>
                  </a:stretch>
                </a:blipFill>
              </p:spPr>
              <p:txBody>
                <a:bodyPr/>
                <a:lstStyle/>
                <a:p>
                  <a:r>
                    <a:rPr lang="ko-KR" altLang="en-US">
                      <a:noFill/>
                    </a:rPr>
                    <a:t> </a:t>
                  </a:r>
                </a:p>
              </p:txBody>
            </p:sp>
          </mc:Fallback>
        </mc:AlternateContent>
        <p:pic>
          <p:nvPicPr>
            <p:cNvPr id="13" name="그림 12"/>
            <p:cNvPicPr>
              <a:picLocks noChangeAspect="1"/>
            </p:cNvPicPr>
            <p:nvPr/>
          </p:nvPicPr>
          <p:blipFill>
            <a:blip r:embed="rId9"/>
            <a:stretch>
              <a:fillRect/>
            </a:stretch>
          </p:blipFill>
          <p:spPr>
            <a:xfrm>
              <a:off x="695963" y="338673"/>
              <a:ext cx="2919600" cy="2192079"/>
            </a:xfrm>
            <a:prstGeom prst="rect">
              <a:avLst/>
            </a:prstGeom>
          </p:spPr>
        </p:pic>
        <p:pic>
          <p:nvPicPr>
            <p:cNvPr id="14" name="그림 13"/>
            <p:cNvPicPr>
              <a:picLocks noChangeAspect="1"/>
            </p:cNvPicPr>
            <p:nvPr/>
          </p:nvPicPr>
          <p:blipFill>
            <a:blip r:embed="rId10"/>
            <a:stretch>
              <a:fillRect/>
            </a:stretch>
          </p:blipFill>
          <p:spPr>
            <a:xfrm>
              <a:off x="3424295" y="338673"/>
              <a:ext cx="2919600" cy="2192080"/>
            </a:xfrm>
            <a:prstGeom prst="rect">
              <a:avLst/>
            </a:prstGeom>
          </p:spPr>
        </p:pic>
        <p:pic>
          <p:nvPicPr>
            <p:cNvPr id="15" name="그림 14"/>
            <p:cNvPicPr>
              <a:picLocks noChangeAspect="1"/>
            </p:cNvPicPr>
            <p:nvPr/>
          </p:nvPicPr>
          <p:blipFill>
            <a:blip r:embed="rId11"/>
            <a:stretch>
              <a:fillRect/>
            </a:stretch>
          </p:blipFill>
          <p:spPr>
            <a:xfrm>
              <a:off x="6256125" y="332656"/>
              <a:ext cx="2919600" cy="2192080"/>
            </a:xfrm>
            <a:prstGeom prst="rect">
              <a:avLst/>
            </a:prstGeom>
          </p:spPr>
        </p:pic>
        <p:pic>
          <p:nvPicPr>
            <p:cNvPr id="16" name="그림 15"/>
            <p:cNvPicPr>
              <a:picLocks noChangeAspect="1"/>
            </p:cNvPicPr>
            <p:nvPr/>
          </p:nvPicPr>
          <p:blipFill>
            <a:blip r:embed="rId12"/>
            <a:stretch>
              <a:fillRect/>
            </a:stretch>
          </p:blipFill>
          <p:spPr>
            <a:xfrm>
              <a:off x="6256125" y="2534946"/>
              <a:ext cx="2919600" cy="2192080"/>
            </a:xfrm>
            <a:prstGeom prst="rect">
              <a:avLst/>
            </a:prstGeom>
          </p:spPr>
        </p:pic>
        <p:pic>
          <p:nvPicPr>
            <p:cNvPr id="17" name="그림 16"/>
            <p:cNvPicPr>
              <a:picLocks noChangeAspect="1"/>
            </p:cNvPicPr>
            <p:nvPr/>
          </p:nvPicPr>
          <p:blipFill>
            <a:blip r:embed="rId13"/>
            <a:stretch>
              <a:fillRect/>
            </a:stretch>
          </p:blipFill>
          <p:spPr>
            <a:xfrm>
              <a:off x="6260912" y="4710799"/>
              <a:ext cx="2919600" cy="2192080"/>
            </a:xfrm>
            <a:prstGeom prst="rect">
              <a:avLst/>
            </a:prstGeom>
          </p:spPr>
        </p:pic>
        <p:pic>
          <p:nvPicPr>
            <p:cNvPr id="18" name="그림 17"/>
            <p:cNvPicPr>
              <a:picLocks noChangeAspect="1"/>
            </p:cNvPicPr>
            <p:nvPr/>
          </p:nvPicPr>
          <p:blipFill>
            <a:blip r:embed="rId14"/>
            <a:stretch>
              <a:fillRect/>
            </a:stretch>
          </p:blipFill>
          <p:spPr>
            <a:xfrm>
              <a:off x="3424295" y="4710799"/>
              <a:ext cx="2919600" cy="2192079"/>
            </a:xfrm>
            <a:prstGeom prst="rect">
              <a:avLst/>
            </a:prstGeom>
          </p:spPr>
        </p:pic>
        <p:pic>
          <p:nvPicPr>
            <p:cNvPr id="19" name="그림 18"/>
            <p:cNvPicPr>
              <a:picLocks noChangeAspect="1"/>
            </p:cNvPicPr>
            <p:nvPr/>
          </p:nvPicPr>
          <p:blipFill>
            <a:blip r:embed="rId15"/>
            <a:stretch>
              <a:fillRect/>
            </a:stretch>
          </p:blipFill>
          <p:spPr>
            <a:xfrm>
              <a:off x="658581" y="4610920"/>
              <a:ext cx="2919600" cy="2192080"/>
            </a:xfrm>
            <a:prstGeom prst="rect">
              <a:avLst/>
            </a:prstGeom>
          </p:spPr>
        </p:pic>
        <p:pic>
          <p:nvPicPr>
            <p:cNvPr id="20" name="그림 19"/>
            <p:cNvPicPr>
              <a:picLocks noChangeAspect="1"/>
            </p:cNvPicPr>
            <p:nvPr/>
          </p:nvPicPr>
          <p:blipFill>
            <a:blip r:embed="rId16"/>
            <a:stretch>
              <a:fillRect/>
            </a:stretch>
          </p:blipFill>
          <p:spPr>
            <a:xfrm>
              <a:off x="698070" y="2477504"/>
              <a:ext cx="2919600" cy="2192079"/>
            </a:xfrm>
            <a:prstGeom prst="rect">
              <a:avLst/>
            </a:prstGeom>
          </p:spPr>
        </p:pic>
        <p:pic>
          <p:nvPicPr>
            <p:cNvPr id="21" name="그림 20"/>
            <p:cNvPicPr>
              <a:picLocks noChangeAspect="1"/>
            </p:cNvPicPr>
            <p:nvPr/>
          </p:nvPicPr>
          <p:blipFill>
            <a:blip r:embed="rId17"/>
            <a:stretch>
              <a:fillRect/>
            </a:stretch>
          </p:blipFill>
          <p:spPr>
            <a:xfrm>
              <a:off x="3419508" y="2524736"/>
              <a:ext cx="2919600" cy="2192080"/>
            </a:xfrm>
            <a:prstGeom prst="rect">
              <a:avLst/>
            </a:prstGeom>
          </p:spPr>
        </p:pic>
      </p:grpSp>
    </p:spTree>
    <p:extLst>
      <p:ext uri="{BB962C8B-B14F-4D97-AF65-F5344CB8AC3E}">
        <p14:creationId xmlns:p14="http://schemas.microsoft.com/office/powerpoint/2010/main" val="18869422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Examples of Clustered Random Drop</a:t>
            </a:r>
            <a:endParaRPr lang="ko-KR" altLang="en-US" dirty="0"/>
          </a:p>
        </p:txBody>
      </p:sp>
      <p:sp>
        <p:nvSpPr>
          <p:cNvPr id="4" name="날짜 개체 틀 3"/>
          <p:cNvSpPr>
            <a:spLocks noGrp="1"/>
          </p:cNvSpPr>
          <p:nvPr>
            <p:ph type="dt" sz="half" idx="10"/>
          </p:nvPr>
        </p:nvSpPr>
        <p:spPr/>
        <p:txBody>
          <a:bodyPr/>
          <a:lstStyle/>
          <a:p>
            <a:r>
              <a:rPr lang="en-US" altLang="ko-KR" smtClean="0"/>
              <a:t>May 2014</a:t>
            </a:r>
            <a:endParaRPr lang="en-US" altLang="ko-KR" dirty="0"/>
          </a:p>
        </p:txBody>
      </p:sp>
      <p:sp>
        <p:nvSpPr>
          <p:cNvPr id="5" name="바닥글 개체 틀 4"/>
          <p:cNvSpPr>
            <a:spLocks noGrp="1"/>
          </p:cNvSpPr>
          <p:nvPr>
            <p:ph type="ftr" sz="quarter" idx="11"/>
          </p:nvPr>
        </p:nvSpPr>
        <p:spPr/>
        <p:txBody>
          <a:bodyPr/>
          <a:lstStyle/>
          <a:p>
            <a:r>
              <a:rPr lang="en-US" altLang="ko-KR" smtClean="0"/>
              <a:t>Nah-Oak Song et al.</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CDE46E7E-3960-4637-AA10-33D76C39FA32}" type="slidenum">
              <a:rPr lang="en-US" altLang="ko-KR" smtClean="0"/>
              <a:pPr/>
              <a:t>12</a:t>
            </a:fld>
            <a:endParaRPr lang="en-US" altLang="ko-KR"/>
          </a:p>
        </p:txBody>
      </p:sp>
      <p:pic>
        <p:nvPicPr>
          <p:cNvPr id="7" name="그림 6"/>
          <p:cNvPicPr>
            <a:picLocks noChangeAspect="1"/>
          </p:cNvPicPr>
          <p:nvPr/>
        </p:nvPicPr>
        <p:blipFill>
          <a:blip r:embed="rId2"/>
          <a:stretch>
            <a:fillRect/>
          </a:stretch>
        </p:blipFill>
        <p:spPr>
          <a:xfrm>
            <a:off x="5984198" y="3861048"/>
            <a:ext cx="3124306" cy="2345776"/>
          </a:xfrm>
          <a:prstGeom prst="rect">
            <a:avLst/>
          </a:prstGeom>
        </p:spPr>
      </p:pic>
      <p:pic>
        <p:nvPicPr>
          <p:cNvPr id="8" name="그림 7"/>
          <p:cNvPicPr>
            <a:picLocks noChangeAspect="1"/>
          </p:cNvPicPr>
          <p:nvPr/>
        </p:nvPicPr>
        <p:blipFill>
          <a:blip r:embed="rId3"/>
          <a:stretch>
            <a:fillRect/>
          </a:stretch>
        </p:blipFill>
        <p:spPr>
          <a:xfrm>
            <a:off x="3103878" y="3861048"/>
            <a:ext cx="3151016" cy="2365831"/>
          </a:xfrm>
          <a:prstGeom prst="rect">
            <a:avLst/>
          </a:prstGeom>
        </p:spPr>
      </p:pic>
      <p:pic>
        <p:nvPicPr>
          <p:cNvPr id="9" name="그림 8"/>
          <p:cNvPicPr>
            <a:picLocks noChangeAspect="1"/>
          </p:cNvPicPr>
          <p:nvPr/>
        </p:nvPicPr>
        <p:blipFill>
          <a:blip r:embed="rId4"/>
          <a:stretch>
            <a:fillRect/>
          </a:stretch>
        </p:blipFill>
        <p:spPr>
          <a:xfrm>
            <a:off x="168887" y="3861049"/>
            <a:ext cx="3151015" cy="2365831"/>
          </a:xfrm>
          <a:prstGeom prst="rect">
            <a:avLst/>
          </a:prstGeom>
        </p:spPr>
      </p:pic>
      <mc:AlternateContent xmlns:mc="http://schemas.openxmlformats.org/markup-compatibility/2006" xmlns:a14="http://schemas.microsoft.com/office/drawing/2010/main">
        <mc:Choice Requires="a14">
          <p:sp>
            <p:nvSpPr>
              <p:cNvPr id="11" name="내용 개체 틀 2"/>
              <p:cNvSpPr>
                <a:spLocks noGrp="1"/>
              </p:cNvSpPr>
              <p:nvPr>
                <p:ph idx="1"/>
              </p:nvPr>
            </p:nvSpPr>
            <p:spPr>
              <a:xfrm>
                <a:off x="685800" y="1978496"/>
                <a:ext cx="7772400" cy="4114800"/>
              </a:xfrm>
            </p:spPr>
            <p:txBody>
              <a:bodyPr/>
              <a:lstStyle/>
              <a:p>
                <a:r>
                  <a:rPr lang="en-US" altLang="ko-KR" sz="2400" dirty="0" smtClean="0"/>
                  <a:t>500m x 500m area</a:t>
                </a:r>
              </a:p>
              <a:p>
                <a:r>
                  <a:rPr lang="en-US" altLang="ko-KR" sz="2400" dirty="0" smtClean="0"/>
                  <a:t>2000 PDs</a:t>
                </a:r>
              </a:p>
              <a:p>
                <a14:m>
                  <m:oMath xmlns:m="http://schemas.openxmlformats.org/officeDocument/2006/math">
                    <m:r>
                      <a:rPr lang="ko-KR" altLang="en-US" sz="2400" i="1" smtClean="0">
                        <a:latin typeface="Cambria Math" panose="02040503050406030204" pitchFamily="18" charset="0"/>
                      </a:rPr>
                      <m:t>𝜎</m:t>
                    </m:r>
                    <m:r>
                      <a:rPr lang="en-US" altLang="ko-KR" sz="2400" b="0" i="1" smtClean="0">
                        <a:latin typeface="Cambria Math" panose="02040503050406030204" pitchFamily="18" charset="0"/>
                      </a:rPr>
                      <m:t>=50</m:t>
                    </m:r>
                  </m:oMath>
                </a14:m>
                <a:r>
                  <a:rPr lang="en-US" altLang="ko-KR" sz="2400" dirty="0" smtClean="0"/>
                  <a:t>m</a:t>
                </a:r>
                <a:endParaRPr lang="en-US" altLang="ko-KR" sz="2400" dirty="0"/>
              </a:p>
            </p:txBody>
          </p:sp>
        </mc:Choice>
        <mc:Fallback xmlns="">
          <p:sp>
            <p:nvSpPr>
              <p:cNvPr id="11" name="내용 개체 틀 2"/>
              <p:cNvSpPr>
                <a:spLocks noGrp="1" noRot="1" noChangeAspect="1" noMove="1" noResize="1" noEditPoints="1" noAdjustHandles="1" noChangeArrowheads="1" noChangeShapeType="1" noTextEdit="1"/>
              </p:cNvSpPr>
              <p:nvPr>
                <p:ph idx="1"/>
              </p:nvPr>
            </p:nvSpPr>
            <p:spPr>
              <a:xfrm>
                <a:off x="685800" y="1978496"/>
                <a:ext cx="7772400" cy="4114800"/>
              </a:xfrm>
              <a:blipFill rotWithShape="0">
                <a:blip r:embed="rId5"/>
                <a:stretch>
                  <a:fillRect l="-1176" t="-1037"/>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1118774" y="3502764"/>
                <a:ext cx="1251240" cy="369332"/>
              </a:xfrm>
              <a:prstGeom prst="rect">
                <a:avLst/>
              </a:prstGeom>
              <a:noFill/>
            </p:spPr>
            <p:txBody>
              <a:bodyPr wrap="none" rtlCol="0">
                <a:spAutoFit/>
              </a:bodyPr>
              <a:lstStyle/>
              <a:p>
                <a:r>
                  <a:rPr lang="en-US" altLang="ko-KR" sz="1800" dirty="0" smtClean="0"/>
                  <a:t>(a) </a:t>
                </a:r>
                <a14:m>
                  <m:oMath xmlns:m="http://schemas.openxmlformats.org/officeDocument/2006/math">
                    <m:r>
                      <a:rPr lang="ko-KR" altLang="en-US" sz="1800" i="1" smtClean="0">
                        <a:latin typeface="Cambria Math" panose="02040503050406030204" pitchFamily="18" charset="0"/>
                      </a:rPr>
                      <m:t>𝛽</m:t>
                    </m:r>
                    <m:r>
                      <a:rPr lang="en-US" altLang="ko-KR" sz="1800" b="0" i="1" smtClean="0">
                        <a:latin typeface="Cambria Math" panose="02040503050406030204" pitchFamily="18" charset="0"/>
                      </a:rPr>
                      <m:t>=0.2</m:t>
                    </m:r>
                  </m:oMath>
                </a14:m>
                <a:endParaRPr lang="ko-KR" altLang="en-US" sz="1800" dirty="0"/>
              </a:p>
            </p:txBody>
          </p:sp>
        </mc:Choice>
        <mc:Fallback xmlns="">
          <p:sp>
            <p:nvSpPr>
              <p:cNvPr id="12" name="TextBox 11"/>
              <p:cNvSpPr txBox="1">
                <a:spLocks noRot="1" noChangeAspect="1" noMove="1" noResize="1" noEditPoints="1" noAdjustHandles="1" noChangeArrowheads="1" noChangeShapeType="1" noTextEdit="1"/>
              </p:cNvSpPr>
              <p:nvPr/>
            </p:nvSpPr>
            <p:spPr>
              <a:xfrm>
                <a:off x="1118774" y="3502764"/>
                <a:ext cx="1251240" cy="369332"/>
              </a:xfrm>
              <a:prstGeom prst="rect">
                <a:avLst/>
              </a:prstGeom>
              <a:blipFill rotWithShape="0">
                <a:blip r:embed="rId6"/>
                <a:stretch>
                  <a:fillRect l="-4390" t="-10000" b="-26667"/>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3946380" y="3491715"/>
                <a:ext cx="1264064" cy="369332"/>
              </a:xfrm>
              <a:prstGeom prst="rect">
                <a:avLst/>
              </a:prstGeom>
              <a:noFill/>
            </p:spPr>
            <p:txBody>
              <a:bodyPr wrap="none" rtlCol="0">
                <a:spAutoFit/>
              </a:bodyPr>
              <a:lstStyle/>
              <a:p>
                <a:r>
                  <a:rPr lang="en-US" altLang="ko-KR" sz="1800" dirty="0" smtClean="0"/>
                  <a:t>(b) </a:t>
                </a:r>
                <a14:m>
                  <m:oMath xmlns:m="http://schemas.openxmlformats.org/officeDocument/2006/math">
                    <m:r>
                      <a:rPr lang="ko-KR" altLang="en-US" sz="1800" i="1" smtClean="0">
                        <a:latin typeface="Cambria Math" panose="02040503050406030204" pitchFamily="18" charset="0"/>
                      </a:rPr>
                      <m:t>𝛽</m:t>
                    </m:r>
                    <m:r>
                      <a:rPr lang="en-US" altLang="ko-KR" sz="1800" b="0" i="1" smtClean="0">
                        <a:latin typeface="Cambria Math" panose="02040503050406030204" pitchFamily="18" charset="0"/>
                      </a:rPr>
                      <m:t>=0.6</m:t>
                    </m:r>
                  </m:oMath>
                </a14:m>
                <a:endParaRPr lang="ko-KR" altLang="en-US" sz="1800" dirty="0"/>
              </a:p>
            </p:txBody>
          </p:sp>
        </mc:Choice>
        <mc:Fallback xmlns="">
          <p:sp>
            <p:nvSpPr>
              <p:cNvPr id="13" name="TextBox 12"/>
              <p:cNvSpPr txBox="1">
                <a:spLocks noRot="1" noChangeAspect="1" noMove="1" noResize="1" noEditPoints="1" noAdjustHandles="1" noChangeArrowheads="1" noChangeShapeType="1" noTextEdit="1"/>
              </p:cNvSpPr>
              <p:nvPr/>
            </p:nvSpPr>
            <p:spPr>
              <a:xfrm>
                <a:off x="3946380" y="3491715"/>
                <a:ext cx="1264064" cy="369332"/>
              </a:xfrm>
              <a:prstGeom prst="rect">
                <a:avLst/>
              </a:prstGeom>
              <a:blipFill rotWithShape="0">
                <a:blip r:embed="rId7"/>
                <a:stretch>
                  <a:fillRect l="-3846" t="-10000" b="-26667"/>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7008896" y="3491715"/>
                <a:ext cx="1074910" cy="369332"/>
              </a:xfrm>
              <a:prstGeom prst="rect">
                <a:avLst/>
              </a:prstGeom>
              <a:noFill/>
            </p:spPr>
            <p:txBody>
              <a:bodyPr wrap="none" rtlCol="0">
                <a:spAutoFit/>
              </a:bodyPr>
              <a:lstStyle/>
              <a:p>
                <a:r>
                  <a:rPr lang="en-US" altLang="ko-KR" sz="1800" dirty="0" smtClean="0"/>
                  <a:t>(c) </a:t>
                </a:r>
                <a14:m>
                  <m:oMath xmlns:m="http://schemas.openxmlformats.org/officeDocument/2006/math">
                    <m:r>
                      <a:rPr lang="ko-KR" altLang="en-US" sz="1800" i="1" smtClean="0">
                        <a:latin typeface="Cambria Math" panose="02040503050406030204" pitchFamily="18" charset="0"/>
                      </a:rPr>
                      <m:t>𝛽</m:t>
                    </m:r>
                    <m:r>
                      <a:rPr lang="en-US" altLang="ko-KR" sz="1800" b="0" i="1" smtClean="0">
                        <a:latin typeface="Cambria Math" panose="02040503050406030204" pitchFamily="18" charset="0"/>
                      </a:rPr>
                      <m:t>=1</m:t>
                    </m:r>
                  </m:oMath>
                </a14:m>
                <a:endParaRPr lang="ko-KR" altLang="en-US" sz="1800" dirty="0"/>
              </a:p>
            </p:txBody>
          </p:sp>
        </mc:Choice>
        <mc:Fallback xmlns="">
          <p:sp>
            <p:nvSpPr>
              <p:cNvPr id="14" name="TextBox 13"/>
              <p:cNvSpPr txBox="1">
                <a:spLocks noRot="1" noChangeAspect="1" noMove="1" noResize="1" noEditPoints="1" noAdjustHandles="1" noChangeArrowheads="1" noChangeShapeType="1" noTextEdit="1"/>
              </p:cNvSpPr>
              <p:nvPr/>
            </p:nvSpPr>
            <p:spPr>
              <a:xfrm>
                <a:off x="7008896" y="3491715"/>
                <a:ext cx="1074910" cy="369332"/>
              </a:xfrm>
              <a:prstGeom prst="rect">
                <a:avLst/>
              </a:prstGeom>
              <a:blipFill rotWithShape="0">
                <a:blip r:embed="rId8"/>
                <a:stretch>
                  <a:fillRect l="-5114" t="-10000" b="-26667"/>
                </a:stretch>
              </a:blipFill>
            </p:spPr>
            <p:txBody>
              <a:bodyPr/>
              <a:lstStyle/>
              <a:p>
                <a:r>
                  <a:rPr lang="ko-KR" altLang="en-US">
                    <a:noFill/>
                  </a:rPr>
                  <a:t> </a:t>
                </a:r>
              </a:p>
            </p:txBody>
          </p:sp>
        </mc:Fallback>
      </mc:AlternateContent>
    </p:spTree>
    <p:extLst>
      <p:ext uri="{BB962C8B-B14F-4D97-AF65-F5344CB8AC3E}">
        <p14:creationId xmlns:p14="http://schemas.microsoft.com/office/powerpoint/2010/main" val="37951007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Examples of Clustered Random </a:t>
            </a:r>
            <a:r>
              <a:rPr lang="en-US" altLang="ko-KR" dirty="0" smtClean="0"/>
              <a:t>Drop</a:t>
            </a:r>
            <a:endParaRPr lang="ko-KR" altLang="en-US" dirty="0"/>
          </a:p>
        </p:txBody>
      </p:sp>
      <p:sp>
        <p:nvSpPr>
          <p:cNvPr id="3" name="내용 개체 틀 2"/>
          <p:cNvSpPr>
            <a:spLocks noGrp="1"/>
          </p:cNvSpPr>
          <p:nvPr>
            <p:ph idx="1"/>
          </p:nvPr>
        </p:nvSpPr>
        <p:spPr/>
        <p:txBody>
          <a:bodyPr/>
          <a:lstStyle/>
          <a:p>
            <a:r>
              <a:rPr lang="en-US" altLang="ko-KR" dirty="0"/>
              <a:t>Clustered vs. Uniform: # PDs in Range</a:t>
            </a:r>
            <a:endParaRPr lang="ko-KR" altLang="en-US" dirty="0"/>
          </a:p>
        </p:txBody>
      </p:sp>
      <p:sp>
        <p:nvSpPr>
          <p:cNvPr id="4" name="날짜 개체 틀 3"/>
          <p:cNvSpPr>
            <a:spLocks noGrp="1"/>
          </p:cNvSpPr>
          <p:nvPr>
            <p:ph type="dt" sz="half" idx="10"/>
          </p:nvPr>
        </p:nvSpPr>
        <p:spPr/>
        <p:txBody>
          <a:bodyPr/>
          <a:lstStyle/>
          <a:p>
            <a:r>
              <a:rPr lang="en-US" altLang="ko-KR" smtClean="0"/>
              <a:t>May 2014</a:t>
            </a:r>
            <a:endParaRPr lang="en-US" altLang="ko-KR" dirty="0"/>
          </a:p>
        </p:txBody>
      </p:sp>
      <p:sp>
        <p:nvSpPr>
          <p:cNvPr id="5" name="바닥글 개체 틀 4"/>
          <p:cNvSpPr>
            <a:spLocks noGrp="1"/>
          </p:cNvSpPr>
          <p:nvPr>
            <p:ph type="ftr" sz="quarter" idx="11"/>
          </p:nvPr>
        </p:nvSpPr>
        <p:spPr/>
        <p:txBody>
          <a:bodyPr/>
          <a:lstStyle/>
          <a:p>
            <a:r>
              <a:rPr lang="en-US" altLang="ko-KR" smtClean="0"/>
              <a:t>Nah-Oak Song et al.</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CDE46E7E-3960-4637-AA10-33D76C39FA32}" type="slidenum">
              <a:rPr lang="en-US" altLang="ko-KR" smtClean="0"/>
              <a:pPr/>
              <a:t>13</a:t>
            </a:fld>
            <a:endParaRPr lang="en-US" altLang="ko-KR"/>
          </a:p>
        </p:txBody>
      </p:sp>
      <p:grpSp>
        <p:nvGrpSpPr>
          <p:cNvPr id="9" name="그룹 8"/>
          <p:cNvGrpSpPr>
            <a:grpSpLocks noChangeAspect="1"/>
          </p:cNvGrpSpPr>
          <p:nvPr/>
        </p:nvGrpSpPr>
        <p:grpSpPr>
          <a:xfrm>
            <a:off x="323528" y="2735285"/>
            <a:ext cx="8712968" cy="3407726"/>
            <a:chOff x="0" y="2636912"/>
            <a:chExt cx="9092085" cy="3556002"/>
          </a:xfrm>
        </p:grpSpPr>
        <p:pic>
          <p:nvPicPr>
            <p:cNvPr id="7" name="그림 6"/>
            <p:cNvPicPr>
              <a:picLocks noChangeAspect="1"/>
            </p:cNvPicPr>
            <p:nvPr/>
          </p:nvPicPr>
          <p:blipFill>
            <a:blip r:embed="rId2"/>
            <a:stretch>
              <a:fillRect/>
            </a:stretch>
          </p:blipFill>
          <p:spPr>
            <a:xfrm>
              <a:off x="4499993" y="2636913"/>
              <a:ext cx="4592092" cy="3556001"/>
            </a:xfrm>
            <a:prstGeom prst="rect">
              <a:avLst/>
            </a:prstGeom>
          </p:spPr>
        </p:pic>
        <p:pic>
          <p:nvPicPr>
            <p:cNvPr id="8" name="그림 7"/>
            <p:cNvPicPr>
              <a:picLocks noChangeAspect="1"/>
            </p:cNvPicPr>
            <p:nvPr/>
          </p:nvPicPr>
          <p:blipFill>
            <a:blip r:embed="rId3"/>
            <a:stretch>
              <a:fillRect/>
            </a:stretch>
          </p:blipFill>
          <p:spPr>
            <a:xfrm>
              <a:off x="0" y="2636912"/>
              <a:ext cx="4556439" cy="3528392"/>
            </a:xfrm>
            <a:prstGeom prst="rect">
              <a:avLst/>
            </a:prstGeom>
          </p:spPr>
        </p:pic>
      </p:grpSp>
    </p:spTree>
    <p:extLst>
      <p:ext uri="{BB962C8B-B14F-4D97-AF65-F5344CB8AC3E}">
        <p14:creationId xmlns:p14="http://schemas.microsoft.com/office/powerpoint/2010/main" val="23232129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Conclusion</a:t>
            </a:r>
            <a:endParaRPr lang="ko-KR" altLang="en-US" dirty="0"/>
          </a:p>
        </p:txBody>
      </p:sp>
      <p:sp>
        <p:nvSpPr>
          <p:cNvPr id="3" name="내용 개체 틀 2"/>
          <p:cNvSpPr>
            <a:spLocks noGrp="1"/>
          </p:cNvSpPr>
          <p:nvPr>
            <p:ph idx="1"/>
          </p:nvPr>
        </p:nvSpPr>
        <p:spPr/>
        <p:txBody>
          <a:bodyPr/>
          <a:lstStyle/>
          <a:p>
            <a:r>
              <a:rPr lang="en-US" altLang="ko-KR" sz="2400" dirty="0" smtClean="0"/>
              <a:t>Unrealistic device </a:t>
            </a:r>
            <a:r>
              <a:rPr lang="en-US" altLang="ko-KR" sz="2400" dirty="0"/>
              <a:t>d</a:t>
            </a:r>
            <a:r>
              <a:rPr lang="en-US" altLang="ko-KR" sz="2400" dirty="0" smtClean="0"/>
              <a:t>rop </a:t>
            </a:r>
            <a:r>
              <a:rPr lang="en-US" altLang="ko-KR" sz="2400" dirty="0"/>
              <a:t>m</a:t>
            </a:r>
            <a:r>
              <a:rPr lang="en-US" altLang="ko-KR" sz="2400" dirty="0" smtClean="0"/>
              <a:t>odel can lead to incorrect performance evaluation</a:t>
            </a:r>
          </a:p>
          <a:p>
            <a:r>
              <a:rPr lang="en-US" altLang="ko-KR" sz="2400" dirty="0" smtClean="0"/>
              <a:t>Proposed “Clustered Random Drop” model produces realistic device distribution</a:t>
            </a:r>
          </a:p>
          <a:p>
            <a:pPr lvl="1"/>
            <a:r>
              <a:rPr lang="en-US" altLang="ko-KR" sz="2400" dirty="0" smtClean="0"/>
              <a:t>Localized high density of clustered PDs is well represented</a:t>
            </a:r>
          </a:p>
          <a:p>
            <a:pPr lvl="1"/>
            <a:r>
              <a:rPr lang="en-US" altLang="ko-KR" sz="2400" dirty="0" smtClean="0"/>
              <a:t>Expected to produce more accurate performance evaluation</a:t>
            </a:r>
          </a:p>
        </p:txBody>
      </p:sp>
      <p:sp>
        <p:nvSpPr>
          <p:cNvPr id="4" name="날짜 개체 틀 3"/>
          <p:cNvSpPr>
            <a:spLocks noGrp="1"/>
          </p:cNvSpPr>
          <p:nvPr>
            <p:ph type="dt" sz="half" idx="10"/>
          </p:nvPr>
        </p:nvSpPr>
        <p:spPr/>
        <p:txBody>
          <a:bodyPr/>
          <a:lstStyle/>
          <a:p>
            <a:r>
              <a:rPr lang="en-US" altLang="ko-KR" smtClean="0"/>
              <a:t>May 2014</a:t>
            </a:r>
            <a:endParaRPr lang="en-US" altLang="ko-KR" dirty="0"/>
          </a:p>
        </p:txBody>
      </p:sp>
      <p:sp>
        <p:nvSpPr>
          <p:cNvPr id="5" name="바닥글 개체 틀 4"/>
          <p:cNvSpPr>
            <a:spLocks noGrp="1"/>
          </p:cNvSpPr>
          <p:nvPr>
            <p:ph type="ftr" sz="quarter" idx="11"/>
          </p:nvPr>
        </p:nvSpPr>
        <p:spPr/>
        <p:txBody>
          <a:bodyPr/>
          <a:lstStyle/>
          <a:p>
            <a:r>
              <a:rPr lang="en-US" altLang="ko-KR" smtClean="0"/>
              <a:t>Nah-Oak Song et al.</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CDE46E7E-3960-4637-AA10-33D76C39FA32}" type="slidenum">
              <a:rPr lang="en-US" altLang="ko-KR" smtClean="0"/>
              <a:pPr/>
              <a:t>14</a:t>
            </a:fld>
            <a:endParaRPr lang="en-US" altLang="ko-KR"/>
          </a:p>
        </p:txBody>
      </p:sp>
    </p:spTree>
    <p:extLst>
      <p:ext uri="{BB962C8B-B14F-4D97-AF65-F5344CB8AC3E}">
        <p14:creationId xmlns:p14="http://schemas.microsoft.com/office/powerpoint/2010/main" val="2462004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ctrTitle"/>
          </p:nvPr>
        </p:nvSpPr>
        <p:spPr/>
        <p:txBody>
          <a:bodyPr/>
          <a:lstStyle/>
          <a:p>
            <a:r>
              <a:rPr lang="en-US" altLang="ko-KR" dirty="0" smtClean="0"/>
              <a:t>Clustered Random Drop of PDs for Performance Evaluation of PAC </a:t>
            </a:r>
            <a:endParaRPr lang="ko-KR" altLang="en-US" dirty="0"/>
          </a:p>
        </p:txBody>
      </p:sp>
      <p:sp>
        <p:nvSpPr>
          <p:cNvPr id="3" name="부제목 2"/>
          <p:cNvSpPr>
            <a:spLocks noGrp="1"/>
          </p:cNvSpPr>
          <p:nvPr>
            <p:ph type="subTitle" idx="1"/>
          </p:nvPr>
        </p:nvSpPr>
        <p:spPr/>
        <p:txBody>
          <a:bodyPr/>
          <a:lstStyle/>
          <a:p>
            <a:r>
              <a:rPr lang="en-US" altLang="ko-KR" sz="2400" dirty="0" smtClean="0"/>
              <a:t>May 2014</a:t>
            </a:r>
          </a:p>
          <a:p>
            <a:r>
              <a:rPr lang="en-US" altLang="ko-KR" sz="2400" dirty="0" smtClean="0"/>
              <a:t>Nah-Oak Song, </a:t>
            </a:r>
            <a:r>
              <a:rPr lang="en-US" altLang="ko-KR" sz="2400" dirty="0" err="1" smtClean="0"/>
              <a:t>Junhyuk</a:t>
            </a:r>
            <a:r>
              <a:rPr lang="en-US" altLang="ko-KR" sz="2400" dirty="0" smtClean="0"/>
              <a:t> Kim,</a:t>
            </a:r>
          </a:p>
          <a:p>
            <a:r>
              <a:rPr lang="en-US" altLang="ko-KR" sz="2400" dirty="0" err="1" smtClean="0"/>
              <a:t>Byung</a:t>
            </a:r>
            <a:r>
              <a:rPr lang="en-US" altLang="ko-KR" sz="2400" dirty="0" smtClean="0"/>
              <a:t>-Jae </a:t>
            </a:r>
            <a:r>
              <a:rPr lang="en-US" altLang="ko-KR" sz="2400" dirty="0" err="1" smtClean="0"/>
              <a:t>Kwak</a:t>
            </a:r>
            <a:r>
              <a:rPr lang="en-US" altLang="ko-KR" sz="2400" dirty="0" smtClean="0"/>
              <a:t>, </a:t>
            </a:r>
            <a:r>
              <a:rPr lang="en-US" altLang="ko-KR" sz="2400" dirty="0" err="1" smtClean="0"/>
              <a:t>Kapseok</a:t>
            </a:r>
            <a:r>
              <a:rPr lang="en-US" altLang="ko-KR" sz="2400" dirty="0" smtClean="0"/>
              <a:t> Chang</a:t>
            </a:r>
            <a:endParaRPr lang="ko-KR" altLang="en-US" sz="2400" dirty="0"/>
          </a:p>
        </p:txBody>
      </p:sp>
      <p:sp>
        <p:nvSpPr>
          <p:cNvPr id="4" name="날짜 개체 틀 3"/>
          <p:cNvSpPr>
            <a:spLocks noGrp="1"/>
          </p:cNvSpPr>
          <p:nvPr>
            <p:ph type="dt" sz="half" idx="10"/>
          </p:nvPr>
        </p:nvSpPr>
        <p:spPr/>
        <p:txBody>
          <a:bodyPr/>
          <a:lstStyle/>
          <a:p>
            <a:r>
              <a:rPr lang="en-US" altLang="ko-KR" smtClean="0"/>
              <a:t>May 2014</a:t>
            </a:r>
            <a:endParaRPr lang="en-US" altLang="ko-KR" dirty="0"/>
          </a:p>
        </p:txBody>
      </p:sp>
      <p:sp>
        <p:nvSpPr>
          <p:cNvPr id="5" name="바닥글 개체 틀 4"/>
          <p:cNvSpPr>
            <a:spLocks noGrp="1"/>
          </p:cNvSpPr>
          <p:nvPr>
            <p:ph type="ftr" sz="quarter" idx="11"/>
          </p:nvPr>
        </p:nvSpPr>
        <p:spPr/>
        <p:txBody>
          <a:bodyPr/>
          <a:lstStyle/>
          <a:p>
            <a:r>
              <a:rPr lang="en-US" altLang="ko-KR" smtClean="0"/>
              <a:t>Nah-Oak Song et al.</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389B5054-13E1-4CF6-BEEF-5524A2E66EC3}" type="slidenum">
              <a:rPr lang="en-US" altLang="ko-KR" smtClean="0"/>
              <a:pPr/>
              <a:t>2</a:t>
            </a:fld>
            <a:endParaRPr lang="en-US" altLang="ko-KR"/>
          </a:p>
        </p:txBody>
      </p:sp>
    </p:spTree>
    <p:extLst>
      <p:ext uri="{BB962C8B-B14F-4D97-AF65-F5344CB8AC3E}">
        <p14:creationId xmlns:p14="http://schemas.microsoft.com/office/powerpoint/2010/main" val="24331910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Unique Characteristics of PAC Network</a:t>
            </a:r>
            <a:endParaRPr lang="ko-KR" altLang="en-US" dirty="0"/>
          </a:p>
        </p:txBody>
      </p:sp>
      <p:sp>
        <p:nvSpPr>
          <p:cNvPr id="3" name="내용 개체 틀 2"/>
          <p:cNvSpPr>
            <a:spLocks noGrp="1"/>
          </p:cNvSpPr>
          <p:nvPr>
            <p:ph idx="1"/>
          </p:nvPr>
        </p:nvSpPr>
        <p:spPr/>
        <p:txBody>
          <a:bodyPr/>
          <a:lstStyle/>
          <a:p>
            <a:r>
              <a:rPr lang="en-US" altLang="ko-KR" sz="2800" dirty="0" smtClean="0"/>
              <a:t>Infra-less: PDs are not attached to a BS or an AP</a:t>
            </a:r>
          </a:p>
          <a:p>
            <a:r>
              <a:rPr lang="en-US" altLang="ko-KR" sz="2800" dirty="0" smtClean="0"/>
              <a:t>Multi-hop: a single-hop link between PDs is not always guaranteed (hidden terminal problem)</a:t>
            </a:r>
          </a:p>
          <a:p>
            <a:r>
              <a:rPr lang="en-US" altLang="ko-KR" sz="2800" dirty="0" smtClean="0"/>
              <a:t>Mobility: PDs are not expected to stay at the same location</a:t>
            </a:r>
          </a:p>
          <a:p>
            <a:r>
              <a:rPr lang="en-US" altLang="ko-KR" sz="2800" dirty="0" smtClean="0"/>
              <a:t>Clustering: PDs flock around points of attractions rather than points of connections</a:t>
            </a:r>
            <a:endParaRPr lang="ko-KR" altLang="en-US" sz="2800" dirty="0"/>
          </a:p>
        </p:txBody>
      </p:sp>
      <p:sp>
        <p:nvSpPr>
          <p:cNvPr id="4" name="날짜 개체 틀 3"/>
          <p:cNvSpPr>
            <a:spLocks noGrp="1"/>
          </p:cNvSpPr>
          <p:nvPr>
            <p:ph type="dt" sz="half" idx="10"/>
          </p:nvPr>
        </p:nvSpPr>
        <p:spPr/>
        <p:txBody>
          <a:bodyPr/>
          <a:lstStyle/>
          <a:p>
            <a:r>
              <a:rPr lang="en-US" altLang="ko-KR" smtClean="0"/>
              <a:t>May 2014</a:t>
            </a:r>
            <a:endParaRPr lang="en-US" altLang="ko-KR" dirty="0"/>
          </a:p>
        </p:txBody>
      </p:sp>
      <p:sp>
        <p:nvSpPr>
          <p:cNvPr id="5" name="바닥글 개체 틀 4"/>
          <p:cNvSpPr>
            <a:spLocks noGrp="1"/>
          </p:cNvSpPr>
          <p:nvPr>
            <p:ph type="ftr" sz="quarter" idx="11"/>
          </p:nvPr>
        </p:nvSpPr>
        <p:spPr/>
        <p:txBody>
          <a:bodyPr/>
          <a:lstStyle/>
          <a:p>
            <a:r>
              <a:rPr lang="en-US" altLang="ko-KR" smtClean="0"/>
              <a:t>Nah-Oak Song et al.</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CDE46E7E-3960-4637-AA10-33D76C39FA32}" type="slidenum">
              <a:rPr lang="en-US" altLang="ko-KR" smtClean="0"/>
              <a:pPr/>
              <a:t>3</a:t>
            </a:fld>
            <a:endParaRPr lang="en-US" altLang="ko-KR"/>
          </a:p>
        </p:txBody>
      </p:sp>
    </p:spTree>
    <p:extLst>
      <p:ext uri="{BB962C8B-B14F-4D97-AF65-F5344CB8AC3E}">
        <p14:creationId xmlns:p14="http://schemas.microsoft.com/office/powerpoint/2010/main" val="4882971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Uniform Drop of PDs</a:t>
            </a:r>
            <a:endParaRPr lang="ko-KR" altLang="en-US" dirty="0"/>
          </a:p>
        </p:txBody>
      </p:sp>
      <p:sp>
        <p:nvSpPr>
          <p:cNvPr id="3" name="내용 개체 틀 2"/>
          <p:cNvSpPr>
            <a:spLocks noGrp="1"/>
          </p:cNvSpPr>
          <p:nvPr>
            <p:ph idx="1"/>
          </p:nvPr>
        </p:nvSpPr>
        <p:spPr/>
        <p:txBody>
          <a:bodyPr/>
          <a:lstStyle/>
          <a:p>
            <a:r>
              <a:rPr lang="en-US" altLang="ko-KR" sz="2400" dirty="0" smtClean="0"/>
              <a:t>Use uniform random distribution to drop (i.e., locate) devices</a:t>
            </a:r>
          </a:p>
          <a:p>
            <a:r>
              <a:rPr lang="en-US" altLang="ko-KR" sz="2400" dirty="0" smtClean="0"/>
              <a:t>Simple but unrealistic</a:t>
            </a:r>
          </a:p>
          <a:p>
            <a:pPr lvl="1"/>
            <a:r>
              <a:rPr lang="en-US" altLang="ko-KR" sz="2000" dirty="0" smtClean="0"/>
              <a:t>Interference between neighboring devices is underrepresented: not appropriate for D2D, MU-MIMO, etc</a:t>
            </a:r>
            <a:r>
              <a:rPr lang="en-US" altLang="ko-KR" sz="2000" dirty="0"/>
              <a:t>.</a:t>
            </a:r>
            <a:endParaRPr lang="en-US" altLang="ko-KR" sz="2000" dirty="0" smtClean="0"/>
          </a:p>
          <a:p>
            <a:pPr lvl="1"/>
            <a:r>
              <a:rPr lang="en-US" altLang="ko-KR" sz="2000" dirty="0" smtClean="0"/>
              <a:t>Simulation of (localized) high density of devices is not possible</a:t>
            </a:r>
          </a:p>
          <a:p>
            <a:r>
              <a:rPr lang="en-US" altLang="ko-KR" sz="2400" dirty="0"/>
              <a:t>W</a:t>
            </a:r>
            <a:r>
              <a:rPr lang="en-US" altLang="ko-KR" sz="2400" dirty="0" smtClean="0"/>
              <a:t>idely used for SLS of cellular systems</a:t>
            </a:r>
          </a:p>
          <a:p>
            <a:pPr lvl="1"/>
            <a:r>
              <a:rPr lang="en-US" altLang="ko-KR" sz="2000" dirty="0" smtClean="0"/>
              <a:t>Communication is mostly between BS and UE, and interference between neighboring UEs is avoided by scheduling</a:t>
            </a:r>
          </a:p>
        </p:txBody>
      </p:sp>
      <p:sp>
        <p:nvSpPr>
          <p:cNvPr id="4" name="날짜 개체 틀 3"/>
          <p:cNvSpPr>
            <a:spLocks noGrp="1"/>
          </p:cNvSpPr>
          <p:nvPr>
            <p:ph type="dt" sz="half" idx="10"/>
          </p:nvPr>
        </p:nvSpPr>
        <p:spPr/>
        <p:txBody>
          <a:bodyPr/>
          <a:lstStyle/>
          <a:p>
            <a:r>
              <a:rPr lang="en-US" altLang="ko-KR" smtClean="0"/>
              <a:t>May 2014</a:t>
            </a:r>
            <a:endParaRPr lang="en-US" altLang="ko-KR" dirty="0"/>
          </a:p>
        </p:txBody>
      </p:sp>
      <p:sp>
        <p:nvSpPr>
          <p:cNvPr id="5" name="바닥글 개체 틀 4"/>
          <p:cNvSpPr>
            <a:spLocks noGrp="1"/>
          </p:cNvSpPr>
          <p:nvPr>
            <p:ph type="ftr" sz="quarter" idx="11"/>
          </p:nvPr>
        </p:nvSpPr>
        <p:spPr/>
        <p:txBody>
          <a:bodyPr/>
          <a:lstStyle/>
          <a:p>
            <a:r>
              <a:rPr lang="en-US" altLang="ko-KR" smtClean="0"/>
              <a:t>Nah-Oak Song et al.</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CDE46E7E-3960-4637-AA10-33D76C39FA32}" type="slidenum">
              <a:rPr lang="en-US" altLang="ko-KR" smtClean="0"/>
              <a:pPr/>
              <a:t>4</a:t>
            </a:fld>
            <a:endParaRPr lang="en-US" altLang="ko-KR"/>
          </a:p>
        </p:txBody>
      </p:sp>
    </p:spTree>
    <p:extLst>
      <p:ext uri="{BB962C8B-B14F-4D97-AF65-F5344CB8AC3E}">
        <p14:creationId xmlns:p14="http://schemas.microsoft.com/office/powerpoint/2010/main" val="17191176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Miami Map</a:t>
            </a:r>
            <a:endParaRPr lang="ko-KR" altLang="en-US" dirty="0"/>
          </a:p>
        </p:txBody>
      </p:sp>
      <p:pic>
        <p:nvPicPr>
          <p:cNvPr id="7" name="내용 개체 틀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5800" y="1772816"/>
            <a:ext cx="7772400" cy="4103609"/>
          </a:xfrm>
        </p:spPr>
      </p:pic>
      <p:sp>
        <p:nvSpPr>
          <p:cNvPr id="4" name="날짜 개체 틀 3"/>
          <p:cNvSpPr>
            <a:spLocks noGrp="1"/>
          </p:cNvSpPr>
          <p:nvPr>
            <p:ph type="dt" sz="half" idx="10"/>
          </p:nvPr>
        </p:nvSpPr>
        <p:spPr/>
        <p:txBody>
          <a:bodyPr/>
          <a:lstStyle/>
          <a:p>
            <a:r>
              <a:rPr lang="en-US" altLang="ko-KR" smtClean="0"/>
              <a:t>May 2014</a:t>
            </a:r>
            <a:endParaRPr lang="en-US" altLang="ko-KR" dirty="0"/>
          </a:p>
        </p:txBody>
      </p:sp>
      <p:sp>
        <p:nvSpPr>
          <p:cNvPr id="5" name="바닥글 개체 틀 4"/>
          <p:cNvSpPr>
            <a:spLocks noGrp="1"/>
          </p:cNvSpPr>
          <p:nvPr>
            <p:ph type="ftr" sz="quarter" idx="11"/>
          </p:nvPr>
        </p:nvSpPr>
        <p:spPr/>
        <p:txBody>
          <a:bodyPr/>
          <a:lstStyle/>
          <a:p>
            <a:r>
              <a:rPr lang="en-US" altLang="ko-KR" smtClean="0"/>
              <a:t>Nah-Oak Song et al.</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CDE46E7E-3960-4637-AA10-33D76C39FA32}" type="slidenum">
              <a:rPr lang="en-US" altLang="ko-KR" smtClean="0"/>
              <a:pPr/>
              <a:t>5</a:t>
            </a:fld>
            <a:endParaRPr lang="en-US" altLang="ko-KR"/>
          </a:p>
        </p:txBody>
      </p:sp>
    </p:spTree>
    <p:extLst>
      <p:ext uri="{BB962C8B-B14F-4D97-AF65-F5344CB8AC3E}">
        <p14:creationId xmlns:p14="http://schemas.microsoft.com/office/powerpoint/2010/main" val="28705390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An Example of Real Device Distribution</a:t>
            </a:r>
            <a:endParaRPr lang="ko-KR" altLang="en-US" dirty="0"/>
          </a:p>
        </p:txBody>
      </p:sp>
      <p:pic>
        <p:nvPicPr>
          <p:cNvPr id="7" name="내용 개체 틀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76596" y="1989386"/>
            <a:ext cx="7783836" cy="3599854"/>
          </a:xfrm>
        </p:spPr>
      </p:pic>
      <p:sp>
        <p:nvSpPr>
          <p:cNvPr id="4" name="날짜 개체 틀 3"/>
          <p:cNvSpPr>
            <a:spLocks noGrp="1"/>
          </p:cNvSpPr>
          <p:nvPr>
            <p:ph type="dt" sz="half" idx="10"/>
          </p:nvPr>
        </p:nvSpPr>
        <p:spPr/>
        <p:txBody>
          <a:bodyPr/>
          <a:lstStyle/>
          <a:p>
            <a:r>
              <a:rPr lang="en-US" altLang="ko-KR" smtClean="0"/>
              <a:t>May 2014</a:t>
            </a:r>
            <a:endParaRPr lang="en-US" altLang="ko-KR" dirty="0"/>
          </a:p>
        </p:txBody>
      </p:sp>
      <p:sp>
        <p:nvSpPr>
          <p:cNvPr id="5" name="바닥글 개체 틀 4"/>
          <p:cNvSpPr>
            <a:spLocks noGrp="1"/>
          </p:cNvSpPr>
          <p:nvPr>
            <p:ph type="ftr" sz="quarter" idx="11"/>
          </p:nvPr>
        </p:nvSpPr>
        <p:spPr/>
        <p:txBody>
          <a:bodyPr/>
          <a:lstStyle/>
          <a:p>
            <a:r>
              <a:rPr lang="en-US" altLang="ko-KR" smtClean="0"/>
              <a:t>Nah-Oak Song et al.</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CDE46E7E-3960-4637-AA10-33D76C39FA32}" type="slidenum">
              <a:rPr lang="en-US" altLang="ko-KR" smtClean="0"/>
              <a:pPr/>
              <a:t>6</a:t>
            </a:fld>
            <a:endParaRPr lang="en-US" altLang="ko-KR"/>
          </a:p>
        </p:txBody>
      </p:sp>
      <p:sp>
        <p:nvSpPr>
          <p:cNvPr id="8" name="TextBox 7"/>
          <p:cNvSpPr txBox="1"/>
          <p:nvPr/>
        </p:nvSpPr>
        <p:spPr>
          <a:xfrm>
            <a:off x="1909260" y="5661248"/>
            <a:ext cx="5318507" cy="584775"/>
          </a:xfrm>
          <a:prstGeom prst="rect">
            <a:avLst/>
          </a:prstGeom>
          <a:noFill/>
        </p:spPr>
        <p:txBody>
          <a:bodyPr wrap="none" rtlCol="0">
            <a:spAutoFit/>
          </a:bodyPr>
          <a:lstStyle/>
          <a:p>
            <a:pPr algn="ctr"/>
            <a:r>
              <a:rPr lang="en-US" altLang="ko-KR" sz="2000" dirty="0" smtClean="0"/>
              <a:t>Android Users in Miami</a:t>
            </a:r>
          </a:p>
          <a:p>
            <a:pPr algn="ctr"/>
            <a:r>
              <a:rPr lang="en-US" altLang="ko-KR" dirty="0"/>
              <a:t>(Source: http://</a:t>
            </a:r>
            <a:r>
              <a:rPr lang="en-US" altLang="ko-KR" dirty="0" smtClean="0"/>
              <a:t>www.businessinsider.com/android-is-for-poor-people-maps-2014-4)</a:t>
            </a:r>
            <a:endParaRPr lang="ko-KR" altLang="en-US" dirty="0"/>
          </a:p>
        </p:txBody>
      </p:sp>
    </p:spTree>
    <p:extLst>
      <p:ext uri="{BB962C8B-B14F-4D97-AF65-F5344CB8AC3E}">
        <p14:creationId xmlns:p14="http://schemas.microsoft.com/office/powerpoint/2010/main" val="19137404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500m x 500m Area</a:t>
            </a:r>
            <a:endParaRPr lang="ko-KR" altLang="en-US" dirty="0"/>
          </a:p>
        </p:txBody>
      </p:sp>
      <p:pic>
        <p:nvPicPr>
          <p:cNvPr id="7" name="내용 개체 틀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76596" y="1989386"/>
            <a:ext cx="7783836" cy="3599854"/>
          </a:xfrm>
        </p:spPr>
      </p:pic>
      <p:sp>
        <p:nvSpPr>
          <p:cNvPr id="4" name="날짜 개체 틀 3"/>
          <p:cNvSpPr>
            <a:spLocks noGrp="1"/>
          </p:cNvSpPr>
          <p:nvPr>
            <p:ph type="dt" sz="half" idx="10"/>
          </p:nvPr>
        </p:nvSpPr>
        <p:spPr/>
        <p:txBody>
          <a:bodyPr/>
          <a:lstStyle/>
          <a:p>
            <a:r>
              <a:rPr lang="en-US" altLang="ko-KR" smtClean="0"/>
              <a:t>May 2014</a:t>
            </a:r>
            <a:endParaRPr lang="en-US" altLang="ko-KR" dirty="0"/>
          </a:p>
        </p:txBody>
      </p:sp>
      <p:sp>
        <p:nvSpPr>
          <p:cNvPr id="5" name="바닥글 개체 틀 4"/>
          <p:cNvSpPr>
            <a:spLocks noGrp="1"/>
          </p:cNvSpPr>
          <p:nvPr>
            <p:ph type="ftr" sz="quarter" idx="11"/>
          </p:nvPr>
        </p:nvSpPr>
        <p:spPr/>
        <p:txBody>
          <a:bodyPr/>
          <a:lstStyle/>
          <a:p>
            <a:r>
              <a:rPr lang="en-US" altLang="ko-KR" smtClean="0"/>
              <a:t>Nah-Oak Song et al.</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CDE46E7E-3960-4637-AA10-33D76C39FA32}" type="slidenum">
              <a:rPr lang="en-US" altLang="ko-KR" smtClean="0"/>
              <a:pPr/>
              <a:t>7</a:t>
            </a:fld>
            <a:endParaRPr lang="en-US" altLang="ko-KR"/>
          </a:p>
        </p:txBody>
      </p:sp>
      <p:sp>
        <p:nvSpPr>
          <p:cNvPr id="8" name="TextBox 7"/>
          <p:cNvSpPr txBox="1"/>
          <p:nvPr/>
        </p:nvSpPr>
        <p:spPr>
          <a:xfrm>
            <a:off x="1909260" y="5661248"/>
            <a:ext cx="5318507" cy="584775"/>
          </a:xfrm>
          <a:prstGeom prst="rect">
            <a:avLst/>
          </a:prstGeom>
          <a:noFill/>
        </p:spPr>
        <p:txBody>
          <a:bodyPr wrap="none" rtlCol="0">
            <a:spAutoFit/>
          </a:bodyPr>
          <a:lstStyle/>
          <a:p>
            <a:pPr algn="ctr"/>
            <a:r>
              <a:rPr lang="en-US" altLang="ko-KR" sz="2000" dirty="0" smtClean="0"/>
              <a:t>Android Users in Miami</a:t>
            </a:r>
          </a:p>
          <a:p>
            <a:pPr algn="ctr"/>
            <a:r>
              <a:rPr lang="en-US" altLang="ko-KR" dirty="0"/>
              <a:t>(Source: http://</a:t>
            </a:r>
            <a:r>
              <a:rPr lang="en-US" altLang="ko-KR" dirty="0" smtClean="0"/>
              <a:t>www.businessinsider.com/android-is-for-poor-people-maps-2014-4)</a:t>
            </a:r>
            <a:endParaRPr lang="ko-KR" altLang="en-US" dirty="0"/>
          </a:p>
        </p:txBody>
      </p:sp>
      <p:sp>
        <p:nvSpPr>
          <p:cNvPr id="9" name="직사각형 8"/>
          <p:cNvSpPr/>
          <p:nvPr/>
        </p:nvSpPr>
        <p:spPr bwMode="auto">
          <a:xfrm>
            <a:off x="2987824" y="2672960"/>
            <a:ext cx="396000" cy="396000"/>
          </a:xfrm>
          <a:prstGeom prst="rect">
            <a:avLst/>
          </a:prstGeom>
          <a:noFill/>
          <a:ln w="12700" cap="flat" cmpd="sng" algn="ctr">
            <a:solidFill>
              <a:schemeClr val="bg1"/>
            </a:solid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itchFamily="18" charset="0"/>
            </a:endParaRPr>
          </a:p>
        </p:txBody>
      </p:sp>
      <p:sp>
        <p:nvSpPr>
          <p:cNvPr id="10" name="직사각형 9"/>
          <p:cNvSpPr/>
          <p:nvPr/>
        </p:nvSpPr>
        <p:spPr bwMode="auto">
          <a:xfrm>
            <a:off x="3095880" y="3717032"/>
            <a:ext cx="396000" cy="396000"/>
          </a:xfrm>
          <a:prstGeom prst="rect">
            <a:avLst/>
          </a:prstGeom>
          <a:noFill/>
          <a:ln w="12700" cap="flat" cmpd="sng" algn="ctr">
            <a:solidFill>
              <a:schemeClr val="bg1"/>
            </a:solid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itchFamily="18" charset="0"/>
            </a:endParaRPr>
          </a:p>
        </p:txBody>
      </p:sp>
      <p:sp>
        <p:nvSpPr>
          <p:cNvPr id="11" name="직사각형 10"/>
          <p:cNvSpPr/>
          <p:nvPr/>
        </p:nvSpPr>
        <p:spPr bwMode="auto">
          <a:xfrm>
            <a:off x="2699792" y="4797152"/>
            <a:ext cx="396000" cy="396000"/>
          </a:xfrm>
          <a:prstGeom prst="rect">
            <a:avLst/>
          </a:prstGeom>
          <a:noFill/>
          <a:ln w="12700" cap="flat" cmpd="sng" algn="ctr">
            <a:solidFill>
              <a:schemeClr val="bg1"/>
            </a:solid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itchFamily="18" charset="0"/>
            </a:endParaRPr>
          </a:p>
        </p:txBody>
      </p:sp>
      <p:sp>
        <p:nvSpPr>
          <p:cNvPr id="12" name="직사각형 11"/>
          <p:cNvSpPr/>
          <p:nvPr/>
        </p:nvSpPr>
        <p:spPr bwMode="auto">
          <a:xfrm>
            <a:off x="7632384" y="2816976"/>
            <a:ext cx="396000" cy="396000"/>
          </a:xfrm>
          <a:prstGeom prst="rect">
            <a:avLst/>
          </a:prstGeom>
          <a:noFill/>
          <a:ln w="12700" cap="flat" cmpd="sng" algn="ctr">
            <a:solidFill>
              <a:schemeClr val="bg1"/>
            </a:solid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itchFamily="18" charset="0"/>
            </a:endParaRPr>
          </a:p>
        </p:txBody>
      </p:sp>
      <p:sp>
        <p:nvSpPr>
          <p:cNvPr id="13" name="직사각형 12"/>
          <p:cNvSpPr/>
          <p:nvPr/>
        </p:nvSpPr>
        <p:spPr bwMode="auto">
          <a:xfrm>
            <a:off x="7416360" y="3753080"/>
            <a:ext cx="396000" cy="396000"/>
          </a:xfrm>
          <a:prstGeom prst="rect">
            <a:avLst/>
          </a:prstGeom>
          <a:noFill/>
          <a:ln w="12700" cap="flat" cmpd="sng" algn="ctr">
            <a:solidFill>
              <a:schemeClr val="bg1"/>
            </a:solid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itchFamily="18" charset="0"/>
            </a:endParaRPr>
          </a:p>
        </p:txBody>
      </p:sp>
      <p:sp>
        <p:nvSpPr>
          <p:cNvPr id="14" name="직사각형 13"/>
          <p:cNvSpPr/>
          <p:nvPr/>
        </p:nvSpPr>
        <p:spPr bwMode="auto">
          <a:xfrm>
            <a:off x="1259632" y="2816976"/>
            <a:ext cx="396000" cy="396000"/>
          </a:xfrm>
          <a:prstGeom prst="rect">
            <a:avLst/>
          </a:prstGeom>
          <a:noFill/>
          <a:ln w="12700" cap="flat" cmpd="sng" algn="ctr">
            <a:solidFill>
              <a:schemeClr val="bg1"/>
            </a:solid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23430352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Clustered Random Device Drop</a:t>
            </a:r>
            <a:endParaRPr lang="ko-KR" altLang="en-US" dirty="0"/>
          </a:p>
        </p:txBody>
      </p:sp>
      <mc:AlternateContent xmlns:mc="http://schemas.openxmlformats.org/markup-compatibility/2006" xmlns:a14="http://schemas.microsoft.com/office/drawing/2010/main">
        <mc:Choice Requires="a14">
          <p:sp>
            <p:nvSpPr>
              <p:cNvPr id="3" name="내용 개체 틀 2"/>
              <p:cNvSpPr>
                <a:spLocks noGrp="1"/>
              </p:cNvSpPr>
              <p:nvPr>
                <p:ph idx="1"/>
              </p:nvPr>
            </p:nvSpPr>
            <p:spPr>
              <a:xfrm>
                <a:off x="685800" y="1628800"/>
                <a:ext cx="7772400" cy="4114800"/>
              </a:xfrm>
            </p:spPr>
            <p:txBody>
              <a:bodyPr/>
              <a:lstStyle/>
              <a:p>
                <a:r>
                  <a:rPr lang="en-US" altLang="ko-KR" sz="2400" dirty="0" smtClean="0"/>
                  <a:t>Let </a:t>
                </a:r>
                <a14:m>
                  <m:oMath xmlns:m="http://schemas.openxmlformats.org/officeDocument/2006/math">
                    <m:sSub>
                      <m:sSubPr>
                        <m:ctrlPr>
                          <a:rPr lang="en-US" altLang="ko-KR" sz="2400" i="1" smtClean="0">
                            <a:latin typeface="Cambria Math"/>
                          </a:rPr>
                        </m:ctrlPr>
                      </m:sSubPr>
                      <m:e>
                        <m:r>
                          <a:rPr lang="en-US" altLang="ko-KR" sz="2400" b="0" i="1" smtClean="0">
                            <a:latin typeface="Cambria Math" panose="02040503050406030204" pitchFamily="18" charset="0"/>
                          </a:rPr>
                          <m:t>𝑓</m:t>
                        </m:r>
                      </m:e>
                      <m:sub>
                        <m:r>
                          <a:rPr lang="en-US" altLang="ko-KR" sz="2400" b="0" i="1" smtClean="0">
                            <a:latin typeface="Cambria Math" panose="02040503050406030204" pitchFamily="18" charset="0"/>
                          </a:rPr>
                          <m:t>𝑛</m:t>
                        </m:r>
                      </m:sub>
                    </m:sSub>
                    <m:d>
                      <m:dPr>
                        <m:ctrlPr>
                          <a:rPr lang="en-US" altLang="ko-KR" sz="2400" b="0" i="1" smtClean="0">
                            <a:latin typeface="Cambria Math"/>
                          </a:rPr>
                        </m:ctrlPr>
                      </m:dPr>
                      <m:e>
                        <m:r>
                          <a:rPr lang="en-US" altLang="ko-KR" sz="2400" b="0" i="1" smtClean="0">
                            <a:latin typeface="Cambria Math" panose="02040503050406030204" pitchFamily="18" charset="0"/>
                          </a:rPr>
                          <m:t>𝑥</m:t>
                        </m:r>
                        <m:r>
                          <a:rPr lang="en-US" altLang="ko-KR" sz="2400" b="0" i="1" smtClean="0">
                            <a:latin typeface="Cambria Math" panose="02040503050406030204" pitchFamily="18" charset="0"/>
                          </a:rPr>
                          <m:t>,</m:t>
                        </m:r>
                        <m:r>
                          <a:rPr lang="en-US" altLang="ko-KR" sz="2400" b="0" i="1" smtClean="0">
                            <a:latin typeface="Cambria Math" panose="02040503050406030204" pitchFamily="18" charset="0"/>
                          </a:rPr>
                          <m:t>𝑦</m:t>
                        </m:r>
                      </m:e>
                    </m:d>
                  </m:oMath>
                </a14:m>
                <a:r>
                  <a:rPr lang="en-US" altLang="ko-KR" sz="2400" dirty="0" smtClean="0"/>
                  <a:t> be the probability distribution of the devices after dropping  </a:t>
                </a:r>
                <a14:m>
                  <m:oMath xmlns:m="http://schemas.openxmlformats.org/officeDocument/2006/math">
                    <m:r>
                      <a:rPr lang="en-US" altLang="ko-KR" sz="2400" b="0" i="1" smtClean="0">
                        <a:latin typeface="Cambria Math" panose="02040503050406030204" pitchFamily="18" charset="0"/>
                      </a:rPr>
                      <m:t>𝑛</m:t>
                    </m:r>
                  </m:oMath>
                </a14:m>
                <a:r>
                  <a:rPr lang="en-US" altLang="ko-KR" sz="2400" dirty="0" smtClean="0"/>
                  <a:t> devices, then</a:t>
                </a:r>
                <a:endParaRPr lang="en-US" altLang="ko-KR" sz="2400" dirty="0"/>
              </a:p>
              <a:p>
                <a:pPr marL="0" indent="0">
                  <a:buNone/>
                </a:pPr>
                <a:endParaRPr lang="en-US" altLang="ko-KR" sz="2400" dirty="0" smtClean="0"/>
              </a:p>
              <a:p>
                <a:pPr marL="0" indent="0">
                  <a:buNone/>
                </a:pPr>
                <a:endParaRPr lang="en-US" altLang="ko-KR" sz="2400" dirty="0"/>
              </a:p>
              <a:p>
                <a:pPr marL="0" indent="0">
                  <a:buNone/>
                </a:pPr>
                <a:endParaRPr lang="en-US" altLang="ko-KR" sz="2400" dirty="0"/>
              </a:p>
              <a:p>
                <a:pPr marL="0" indent="0">
                  <a:buNone/>
                </a:pPr>
                <a:r>
                  <a:rPr lang="en-US" altLang="ko-KR" sz="2400" dirty="0" smtClean="0"/>
                  <a:t>     where</a:t>
                </a:r>
              </a:p>
              <a:p>
                <a:pPr marL="0" indent="0">
                  <a:buNone/>
                </a:pPr>
                <a:endParaRPr lang="ko-KR" altLang="en-US" sz="2400" dirty="0"/>
              </a:p>
            </p:txBody>
          </p:sp>
        </mc:Choice>
        <mc:Fallback xmlns="">
          <p:sp>
            <p:nvSpPr>
              <p:cNvPr id="3" name="내용 개체 틀 2"/>
              <p:cNvSpPr>
                <a:spLocks noGrp="1" noRot="1" noChangeAspect="1" noMove="1" noResize="1" noEditPoints="1" noAdjustHandles="1" noChangeArrowheads="1" noChangeShapeType="1" noTextEdit="1"/>
              </p:cNvSpPr>
              <p:nvPr>
                <p:ph idx="1"/>
              </p:nvPr>
            </p:nvSpPr>
            <p:spPr>
              <a:xfrm>
                <a:off x="685800" y="1628800"/>
                <a:ext cx="7772400" cy="4114800"/>
              </a:xfrm>
              <a:blipFill rotWithShape="0">
                <a:blip r:embed="rId2"/>
                <a:stretch>
                  <a:fillRect l="-1098" t="-1037"/>
                </a:stretch>
              </a:blipFill>
            </p:spPr>
            <p:txBody>
              <a:bodyPr/>
              <a:lstStyle/>
              <a:p>
                <a:r>
                  <a:rPr lang="ko-KR" altLang="en-US">
                    <a:noFill/>
                  </a:rPr>
                  <a:t> </a:t>
                </a:r>
              </a:p>
            </p:txBody>
          </p:sp>
        </mc:Fallback>
      </mc:AlternateContent>
      <p:sp>
        <p:nvSpPr>
          <p:cNvPr id="4" name="날짜 개체 틀 3"/>
          <p:cNvSpPr>
            <a:spLocks noGrp="1"/>
          </p:cNvSpPr>
          <p:nvPr>
            <p:ph type="dt" sz="half" idx="10"/>
          </p:nvPr>
        </p:nvSpPr>
        <p:spPr/>
        <p:txBody>
          <a:bodyPr/>
          <a:lstStyle/>
          <a:p>
            <a:r>
              <a:rPr lang="en-US" altLang="ko-KR" smtClean="0"/>
              <a:t>May 2014</a:t>
            </a:r>
            <a:endParaRPr lang="en-US" altLang="ko-KR" dirty="0"/>
          </a:p>
        </p:txBody>
      </p:sp>
      <p:sp>
        <p:nvSpPr>
          <p:cNvPr id="5" name="바닥글 개체 틀 4"/>
          <p:cNvSpPr>
            <a:spLocks noGrp="1"/>
          </p:cNvSpPr>
          <p:nvPr>
            <p:ph type="ftr" sz="quarter" idx="11"/>
          </p:nvPr>
        </p:nvSpPr>
        <p:spPr/>
        <p:txBody>
          <a:bodyPr/>
          <a:lstStyle/>
          <a:p>
            <a:r>
              <a:rPr lang="en-US" altLang="ko-KR" smtClean="0"/>
              <a:t>Nah-Oak Song et al.</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CDE46E7E-3960-4637-AA10-33D76C39FA32}" type="slidenum">
              <a:rPr lang="en-US" altLang="ko-KR" smtClean="0"/>
              <a:pPr/>
              <a:t>8</a:t>
            </a:fld>
            <a:endParaRPr lang="en-US" altLang="ko-KR"/>
          </a:p>
        </p:txBody>
      </p:sp>
      <p:pic>
        <p:nvPicPr>
          <p:cNvPr id="10" name="그림 9"/>
          <p:cNvPicPr>
            <a:picLocks noChangeAspect="1"/>
          </p:cNvPicPr>
          <p:nvPr/>
        </p:nvPicPr>
        <p:blipFill>
          <a:blip r:embed="rId3"/>
          <a:stretch>
            <a:fillRect/>
          </a:stretch>
        </p:blipFill>
        <p:spPr>
          <a:xfrm>
            <a:off x="2411760" y="3833050"/>
            <a:ext cx="4860952" cy="1756190"/>
          </a:xfrm>
          <a:prstGeom prst="rect">
            <a:avLst/>
          </a:prstGeom>
        </p:spPr>
      </p:pic>
      <p:pic>
        <p:nvPicPr>
          <p:cNvPr id="11" name="그림 10"/>
          <p:cNvPicPr>
            <a:picLocks noChangeAspect="1"/>
          </p:cNvPicPr>
          <p:nvPr/>
        </p:nvPicPr>
        <p:blipFill>
          <a:blip r:embed="rId4"/>
          <a:stretch>
            <a:fillRect/>
          </a:stretch>
        </p:blipFill>
        <p:spPr>
          <a:xfrm>
            <a:off x="3099073" y="5661248"/>
            <a:ext cx="3417143" cy="640000"/>
          </a:xfrm>
          <a:prstGeom prst="rect">
            <a:avLst/>
          </a:prstGeom>
        </p:spPr>
      </p:pic>
      <p:pic>
        <p:nvPicPr>
          <p:cNvPr id="12" name="그림 11"/>
          <p:cNvPicPr>
            <a:picLocks noChangeAspect="1"/>
          </p:cNvPicPr>
          <p:nvPr/>
        </p:nvPicPr>
        <p:blipFill>
          <a:blip r:embed="rId5"/>
          <a:stretch>
            <a:fillRect/>
          </a:stretch>
        </p:blipFill>
        <p:spPr>
          <a:xfrm>
            <a:off x="1585360" y="2543699"/>
            <a:ext cx="6659048" cy="1173333"/>
          </a:xfrm>
          <a:prstGeom prst="rect">
            <a:avLst/>
          </a:prstGeom>
        </p:spPr>
      </p:pic>
    </p:spTree>
    <p:extLst>
      <p:ext uri="{BB962C8B-B14F-4D97-AF65-F5344CB8AC3E}">
        <p14:creationId xmlns:p14="http://schemas.microsoft.com/office/powerpoint/2010/main" val="11381960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Evolution of PD Distribution</a:t>
            </a:r>
            <a:endParaRPr lang="ko-KR" altLang="en-US" dirty="0"/>
          </a:p>
        </p:txBody>
      </p:sp>
      <p:sp>
        <p:nvSpPr>
          <p:cNvPr id="5" name="바닥글 개체 틀 4"/>
          <p:cNvSpPr>
            <a:spLocks noGrp="1"/>
          </p:cNvSpPr>
          <p:nvPr>
            <p:ph type="ftr" sz="quarter" idx="11"/>
          </p:nvPr>
        </p:nvSpPr>
        <p:spPr/>
        <p:txBody>
          <a:bodyPr/>
          <a:lstStyle/>
          <a:p>
            <a:r>
              <a:rPr lang="en-US" altLang="ko-KR" smtClean="0"/>
              <a:t>Nah-Oak Song et al.</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CDE46E7E-3960-4637-AA10-33D76C39FA32}" type="slidenum">
              <a:rPr lang="en-US" altLang="ko-KR" smtClean="0"/>
              <a:pPr/>
              <a:t>9</a:t>
            </a:fld>
            <a:endParaRPr lang="en-US" altLang="ko-KR"/>
          </a:p>
        </p:txBody>
      </p:sp>
      <p:grpSp>
        <p:nvGrpSpPr>
          <p:cNvPr id="33" name="그룹 32"/>
          <p:cNvGrpSpPr>
            <a:grpSpLocks noChangeAspect="1"/>
          </p:cNvGrpSpPr>
          <p:nvPr/>
        </p:nvGrpSpPr>
        <p:grpSpPr>
          <a:xfrm>
            <a:off x="1448952" y="1677929"/>
            <a:ext cx="1877679" cy="1440000"/>
            <a:chOff x="-9870" y="0"/>
            <a:chExt cx="2112389" cy="1620000"/>
          </a:xfrm>
        </p:grpSpPr>
        <p:pic>
          <p:nvPicPr>
            <p:cNvPr id="7" name="그림 6"/>
            <p:cNvPicPr>
              <a:picLocks noChangeAspect="1"/>
            </p:cNvPicPr>
            <p:nvPr/>
          </p:nvPicPr>
          <p:blipFill>
            <a:blip r:embed="rId2"/>
            <a:stretch>
              <a:fillRect/>
            </a:stretch>
          </p:blipFill>
          <p:spPr>
            <a:xfrm>
              <a:off x="-9870" y="0"/>
              <a:ext cx="2112389" cy="1620000"/>
            </a:xfrm>
            <a:prstGeom prst="rect">
              <a:avLst/>
            </a:prstGeom>
          </p:spPr>
        </p:pic>
        <p:sp>
          <p:nvSpPr>
            <p:cNvPr id="13" name="TextBox 12"/>
            <p:cNvSpPr txBox="1"/>
            <p:nvPr/>
          </p:nvSpPr>
          <p:spPr>
            <a:xfrm>
              <a:off x="17945" y="5760"/>
              <a:ext cx="294311" cy="311624"/>
            </a:xfrm>
            <a:prstGeom prst="rect">
              <a:avLst/>
            </a:prstGeom>
            <a:noFill/>
          </p:spPr>
          <p:txBody>
            <a:bodyPr wrap="none" rtlCol="0">
              <a:spAutoFit/>
            </a:bodyPr>
            <a:lstStyle/>
            <a:p>
              <a:r>
                <a:rPr lang="en-US" altLang="ko-KR" dirty="0">
                  <a:solidFill>
                    <a:srgbClr val="FF0000"/>
                  </a:solidFill>
                </a:rPr>
                <a:t>0</a:t>
              </a:r>
              <a:endParaRPr lang="ko-KR" altLang="en-US" dirty="0">
                <a:solidFill>
                  <a:srgbClr val="FF0000"/>
                </a:solidFill>
              </a:endParaRPr>
            </a:p>
          </p:txBody>
        </p:sp>
      </p:grpSp>
      <p:grpSp>
        <p:nvGrpSpPr>
          <p:cNvPr id="34" name="그룹 33"/>
          <p:cNvGrpSpPr>
            <a:grpSpLocks noChangeAspect="1"/>
          </p:cNvGrpSpPr>
          <p:nvPr/>
        </p:nvGrpSpPr>
        <p:grpSpPr>
          <a:xfrm>
            <a:off x="3598356" y="1671790"/>
            <a:ext cx="2023488" cy="1440000"/>
            <a:chOff x="2989577" y="-15296"/>
            <a:chExt cx="2276423" cy="1620000"/>
          </a:xfrm>
        </p:grpSpPr>
        <p:pic>
          <p:nvPicPr>
            <p:cNvPr id="8" name="그림 7"/>
            <p:cNvPicPr>
              <a:picLocks noChangeAspect="1"/>
            </p:cNvPicPr>
            <p:nvPr/>
          </p:nvPicPr>
          <p:blipFill>
            <a:blip r:embed="rId3"/>
            <a:stretch>
              <a:fillRect/>
            </a:stretch>
          </p:blipFill>
          <p:spPr>
            <a:xfrm>
              <a:off x="2989585" y="-15296"/>
              <a:ext cx="2276415" cy="1620000"/>
            </a:xfrm>
            <a:prstGeom prst="rect">
              <a:avLst/>
            </a:prstGeom>
          </p:spPr>
        </p:pic>
        <p:sp>
          <p:nvSpPr>
            <p:cNvPr id="14" name="TextBox 13"/>
            <p:cNvSpPr txBox="1"/>
            <p:nvPr/>
          </p:nvSpPr>
          <p:spPr>
            <a:xfrm>
              <a:off x="2989577" y="-1"/>
              <a:ext cx="294311" cy="311624"/>
            </a:xfrm>
            <a:prstGeom prst="rect">
              <a:avLst/>
            </a:prstGeom>
            <a:noFill/>
          </p:spPr>
          <p:txBody>
            <a:bodyPr wrap="none" rtlCol="0">
              <a:spAutoFit/>
            </a:bodyPr>
            <a:lstStyle/>
            <a:p>
              <a:r>
                <a:rPr lang="en-US" altLang="ko-KR" dirty="0">
                  <a:solidFill>
                    <a:srgbClr val="FF0000"/>
                  </a:solidFill>
                </a:rPr>
                <a:t>1</a:t>
              </a:r>
              <a:endParaRPr lang="ko-KR" altLang="en-US" dirty="0">
                <a:solidFill>
                  <a:srgbClr val="FF0000"/>
                </a:solidFill>
              </a:endParaRPr>
            </a:p>
          </p:txBody>
        </p:sp>
      </p:grpSp>
      <p:grpSp>
        <p:nvGrpSpPr>
          <p:cNvPr id="35" name="그룹 34"/>
          <p:cNvGrpSpPr>
            <a:grpSpLocks noChangeAspect="1"/>
          </p:cNvGrpSpPr>
          <p:nvPr/>
        </p:nvGrpSpPr>
        <p:grpSpPr>
          <a:xfrm>
            <a:off x="5878181" y="1645137"/>
            <a:ext cx="1930300" cy="1440000"/>
            <a:chOff x="6209017" y="-15296"/>
            <a:chExt cx="2192092" cy="1635296"/>
          </a:xfrm>
        </p:grpSpPr>
        <p:pic>
          <p:nvPicPr>
            <p:cNvPr id="9" name="그림 8"/>
            <p:cNvPicPr>
              <a:picLocks noChangeAspect="1"/>
            </p:cNvPicPr>
            <p:nvPr/>
          </p:nvPicPr>
          <p:blipFill>
            <a:blip r:embed="rId4"/>
            <a:stretch>
              <a:fillRect/>
            </a:stretch>
          </p:blipFill>
          <p:spPr>
            <a:xfrm>
              <a:off x="6210521" y="0"/>
              <a:ext cx="2190588" cy="1620000"/>
            </a:xfrm>
            <a:prstGeom prst="rect">
              <a:avLst/>
            </a:prstGeom>
          </p:spPr>
        </p:pic>
        <p:sp>
          <p:nvSpPr>
            <p:cNvPr id="15" name="TextBox 14"/>
            <p:cNvSpPr txBox="1"/>
            <p:nvPr/>
          </p:nvSpPr>
          <p:spPr>
            <a:xfrm>
              <a:off x="6209017" y="-15296"/>
              <a:ext cx="297090" cy="314566"/>
            </a:xfrm>
            <a:prstGeom prst="rect">
              <a:avLst/>
            </a:prstGeom>
            <a:noFill/>
          </p:spPr>
          <p:txBody>
            <a:bodyPr wrap="none" rtlCol="0">
              <a:spAutoFit/>
            </a:bodyPr>
            <a:lstStyle/>
            <a:p>
              <a:r>
                <a:rPr lang="en-US" altLang="ko-KR" dirty="0">
                  <a:solidFill>
                    <a:srgbClr val="FF0000"/>
                  </a:solidFill>
                </a:rPr>
                <a:t>2</a:t>
              </a:r>
              <a:endParaRPr lang="ko-KR" altLang="en-US" dirty="0">
                <a:solidFill>
                  <a:srgbClr val="FF0000"/>
                </a:solidFill>
              </a:endParaRPr>
            </a:p>
          </p:txBody>
        </p:sp>
      </p:grpSp>
      <p:grpSp>
        <p:nvGrpSpPr>
          <p:cNvPr id="31" name="그룹 30"/>
          <p:cNvGrpSpPr>
            <a:grpSpLocks noChangeAspect="1"/>
          </p:cNvGrpSpPr>
          <p:nvPr/>
        </p:nvGrpSpPr>
        <p:grpSpPr>
          <a:xfrm>
            <a:off x="1388652" y="3271805"/>
            <a:ext cx="1972125" cy="1440000"/>
            <a:chOff x="-9871" y="2348881"/>
            <a:chExt cx="2218640" cy="1620000"/>
          </a:xfrm>
        </p:grpSpPr>
        <p:pic>
          <p:nvPicPr>
            <p:cNvPr id="10" name="그림 9"/>
            <p:cNvPicPr>
              <a:picLocks noChangeAspect="1"/>
            </p:cNvPicPr>
            <p:nvPr/>
          </p:nvPicPr>
          <p:blipFill>
            <a:blip r:embed="rId5"/>
            <a:stretch>
              <a:fillRect/>
            </a:stretch>
          </p:blipFill>
          <p:spPr>
            <a:xfrm>
              <a:off x="17952" y="2348881"/>
              <a:ext cx="2190817" cy="1620000"/>
            </a:xfrm>
            <a:prstGeom prst="rect">
              <a:avLst/>
            </a:prstGeom>
          </p:spPr>
        </p:pic>
        <p:sp>
          <p:nvSpPr>
            <p:cNvPr id="16" name="TextBox 15"/>
            <p:cNvSpPr txBox="1"/>
            <p:nvPr/>
          </p:nvSpPr>
          <p:spPr>
            <a:xfrm>
              <a:off x="-9871" y="2367490"/>
              <a:ext cx="294311" cy="311624"/>
            </a:xfrm>
            <a:prstGeom prst="rect">
              <a:avLst/>
            </a:prstGeom>
            <a:noFill/>
          </p:spPr>
          <p:txBody>
            <a:bodyPr wrap="none" rtlCol="0">
              <a:spAutoFit/>
            </a:bodyPr>
            <a:lstStyle/>
            <a:p>
              <a:r>
                <a:rPr lang="en-US" altLang="ko-KR" dirty="0">
                  <a:solidFill>
                    <a:srgbClr val="FF0000"/>
                  </a:solidFill>
                </a:rPr>
                <a:t>3</a:t>
              </a:r>
              <a:endParaRPr lang="ko-KR" altLang="en-US" dirty="0">
                <a:solidFill>
                  <a:srgbClr val="FF0000"/>
                </a:solidFill>
              </a:endParaRPr>
            </a:p>
          </p:txBody>
        </p:sp>
      </p:grpSp>
      <p:grpSp>
        <p:nvGrpSpPr>
          <p:cNvPr id="32" name="그룹 31"/>
          <p:cNvGrpSpPr>
            <a:grpSpLocks noChangeAspect="1"/>
          </p:cNvGrpSpPr>
          <p:nvPr/>
        </p:nvGrpSpPr>
        <p:grpSpPr>
          <a:xfrm>
            <a:off x="3644338" y="3285269"/>
            <a:ext cx="1940251" cy="1440000"/>
            <a:chOff x="2989577" y="2346210"/>
            <a:chExt cx="2182781" cy="1620000"/>
          </a:xfrm>
        </p:grpSpPr>
        <p:pic>
          <p:nvPicPr>
            <p:cNvPr id="11" name="그림 10"/>
            <p:cNvPicPr>
              <a:picLocks noChangeAspect="1"/>
            </p:cNvPicPr>
            <p:nvPr/>
          </p:nvPicPr>
          <p:blipFill>
            <a:blip r:embed="rId6"/>
            <a:stretch>
              <a:fillRect/>
            </a:stretch>
          </p:blipFill>
          <p:spPr>
            <a:xfrm>
              <a:off x="2989577" y="2346210"/>
              <a:ext cx="2182781" cy="1620000"/>
            </a:xfrm>
            <a:prstGeom prst="rect">
              <a:avLst/>
            </a:prstGeom>
          </p:spPr>
        </p:pic>
        <p:sp>
          <p:nvSpPr>
            <p:cNvPr id="17" name="TextBox 16"/>
            <p:cNvSpPr txBox="1"/>
            <p:nvPr/>
          </p:nvSpPr>
          <p:spPr>
            <a:xfrm>
              <a:off x="2989577" y="2367491"/>
              <a:ext cx="294311" cy="311624"/>
            </a:xfrm>
            <a:prstGeom prst="rect">
              <a:avLst/>
            </a:prstGeom>
            <a:noFill/>
          </p:spPr>
          <p:txBody>
            <a:bodyPr wrap="none" rtlCol="0">
              <a:spAutoFit/>
            </a:bodyPr>
            <a:lstStyle/>
            <a:p>
              <a:r>
                <a:rPr lang="en-US" altLang="ko-KR" dirty="0">
                  <a:solidFill>
                    <a:srgbClr val="FF0000"/>
                  </a:solidFill>
                </a:rPr>
                <a:t>4</a:t>
              </a:r>
              <a:endParaRPr lang="ko-KR" altLang="en-US" dirty="0">
                <a:solidFill>
                  <a:srgbClr val="FF0000"/>
                </a:solidFill>
              </a:endParaRPr>
            </a:p>
          </p:txBody>
        </p:sp>
      </p:grpSp>
      <p:grpSp>
        <p:nvGrpSpPr>
          <p:cNvPr id="30" name="그룹 29"/>
          <p:cNvGrpSpPr>
            <a:grpSpLocks noChangeAspect="1"/>
          </p:cNvGrpSpPr>
          <p:nvPr/>
        </p:nvGrpSpPr>
        <p:grpSpPr>
          <a:xfrm>
            <a:off x="5868144" y="3271805"/>
            <a:ext cx="1963309" cy="1440000"/>
            <a:chOff x="6209017" y="2346210"/>
            <a:chExt cx="2208724" cy="1620000"/>
          </a:xfrm>
        </p:grpSpPr>
        <p:pic>
          <p:nvPicPr>
            <p:cNvPr id="12" name="그림 11"/>
            <p:cNvPicPr>
              <a:picLocks noChangeAspect="1"/>
            </p:cNvPicPr>
            <p:nvPr/>
          </p:nvPicPr>
          <p:blipFill>
            <a:blip r:embed="rId7"/>
            <a:stretch>
              <a:fillRect/>
            </a:stretch>
          </p:blipFill>
          <p:spPr>
            <a:xfrm>
              <a:off x="6209024" y="2346210"/>
              <a:ext cx="2208717" cy="1620000"/>
            </a:xfrm>
            <a:prstGeom prst="rect">
              <a:avLst/>
            </a:prstGeom>
          </p:spPr>
        </p:pic>
        <p:sp>
          <p:nvSpPr>
            <p:cNvPr id="18" name="TextBox 17"/>
            <p:cNvSpPr txBox="1"/>
            <p:nvPr/>
          </p:nvSpPr>
          <p:spPr>
            <a:xfrm>
              <a:off x="6209017" y="2346210"/>
              <a:ext cx="294311" cy="311624"/>
            </a:xfrm>
            <a:prstGeom prst="rect">
              <a:avLst/>
            </a:prstGeom>
            <a:noFill/>
          </p:spPr>
          <p:txBody>
            <a:bodyPr wrap="none" rtlCol="0">
              <a:spAutoFit/>
            </a:bodyPr>
            <a:lstStyle/>
            <a:p>
              <a:r>
                <a:rPr lang="en-US" altLang="ko-KR" dirty="0">
                  <a:solidFill>
                    <a:srgbClr val="FF0000"/>
                  </a:solidFill>
                </a:rPr>
                <a:t>5</a:t>
              </a:r>
              <a:endParaRPr lang="ko-KR" altLang="en-US" dirty="0">
                <a:solidFill>
                  <a:srgbClr val="FF0000"/>
                </a:solidFill>
              </a:endParaRPr>
            </a:p>
          </p:txBody>
        </p:sp>
      </p:grpSp>
      <p:grpSp>
        <p:nvGrpSpPr>
          <p:cNvPr id="27" name="그룹 26"/>
          <p:cNvGrpSpPr>
            <a:grpSpLocks noChangeAspect="1"/>
          </p:cNvGrpSpPr>
          <p:nvPr/>
        </p:nvGrpSpPr>
        <p:grpSpPr>
          <a:xfrm>
            <a:off x="1411850" y="4849969"/>
            <a:ext cx="1949928" cy="1440000"/>
            <a:chOff x="-1605" y="4601214"/>
            <a:chExt cx="2193668" cy="1620000"/>
          </a:xfrm>
        </p:grpSpPr>
        <p:pic>
          <p:nvPicPr>
            <p:cNvPr id="19" name="그림 18"/>
            <p:cNvPicPr>
              <a:picLocks noChangeAspect="1"/>
            </p:cNvPicPr>
            <p:nvPr/>
          </p:nvPicPr>
          <p:blipFill>
            <a:blip r:embed="rId8"/>
            <a:stretch>
              <a:fillRect/>
            </a:stretch>
          </p:blipFill>
          <p:spPr>
            <a:xfrm>
              <a:off x="-1605" y="4601214"/>
              <a:ext cx="2193668" cy="1620000"/>
            </a:xfrm>
            <a:prstGeom prst="rect">
              <a:avLst/>
            </a:prstGeom>
          </p:spPr>
        </p:pic>
        <p:sp>
          <p:nvSpPr>
            <p:cNvPr id="20" name="TextBox 19"/>
            <p:cNvSpPr txBox="1"/>
            <p:nvPr/>
          </p:nvSpPr>
          <p:spPr>
            <a:xfrm>
              <a:off x="17945" y="4601214"/>
              <a:ext cx="294311" cy="311624"/>
            </a:xfrm>
            <a:prstGeom prst="rect">
              <a:avLst/>
            </a:prstGeom>
            <a:noFill/>
          </p:spPr>
          <p:txBody>
            <a:bodyPr wrap="none" rtlCol="0">
              <a:spAutoFit/>
            </a:bodyPr>
            <a:lstStyle/>
            <a:p>
              <a:r>
                <a:rPr lang="en-US" altLang="ko-KR" dirty="0">
                  <a:solidFill>
                    <a:srgbClr val="FF0000"/>
                  </a:solidFill>
                </a:rPr>
                <a:t>9</a:t>
              </a:r>
              <a:endParaRPr lang="ko-KR" altLang="en-US" dirty="0">
                <a:solidFill>
                  <a:srgbClr val="FF0000"/>
                </a:solidFill>
              </a:endParaRPr>
            </a:p>
          </p:txBody>
        </p:sp>
      </p:grpSp>
      <p:grpSp>
        <p:nvGrpSpPr>
          <p:cNvPr id="28" name="그룹 27"/>
          <p:cNvGrpSpPr>
            <a:grpSpLocks noChangeAspect="1"/>
          </p:cNvGrpSpPr>
          <p:nvPr/>
        </p:nvGrpSpPr>
        <p:grpSpPr>
          <a:xfrm>
            <a:off x="3658454" y="4880341"/>
            <a:ext cx="1913014" cy="1440000"/>
            <a:chOff x="2932327" y="4580238"/>
            <a:chExt cx="2180005" cy="1640976"/>
          </a:xfrm>
        </p:grpSpPr>
        <p:pic>
          <p:nvPicPr>
            <p:cNvPr id="21" name="그림 20"/>
            <p:cNvPicPr>
              <a:picLocks noChangeAspect="1"/>
            </p:cNvPicPr>
            <p:nvPr/>
          </p:nvPicPr>
          <p:blipFill>
            <a:blip r:embed="rId9"/>
            <a:stretch>
              <a:fillRect/>
            </a:stretch>
          </p:blipFill>
          <p:spPr>
            <a:xfrm>
              <a:off x="2932329" y="4601214"/>
              <a:ext cx="2180003" cy="1620000"/>
            </a:xfrm>
            <a:prstGeom prst="rect">
              <a:avLst/>
            </a:prstGeom>
          </p:spPr>
        </p:pic>
        <p:sp>
          <p:nvSpPr>
            <p:cNvPr id="22" name="TextBox 21"/>
            <p:cNvSpPr txBox="1"/>
            <p:nvPr/>
          </p:nvSpPr>
          <p:spPr>
            <a:xfrm>
              <a:off x="2932327" y="4580238"/>
              <a:ext cx="385805" cy="315659"/>
            </a:xfrm>
            <a:prstGeom prst="rect">
              <a:avLst/>
            </a:prstGeom>
            <a:noFill/>
          </p:spPr>
          <p:txBody>
            <a:bodyPr wrap="none" rtlCol="0">
              <a:spAutoFit/>
            </a:bodyPr>
            <a:lstStyle/>
            <a:p>
              <a:r>
                <a:rPr lang="en-US" altLang="ko-KR" dirty="0" smtClean="0">
                  <a:solidFill>
                    <a:srgbClr val="FF0000"/>
                  </a:solidFill>
                </a:rPr>
                <a:t>14</a:t>
              </a:r>
              <a:endParaRPr lang="ko-KR" altLang="en-US" dirty="0">
                <a:solidFill>
                  <a:srgbClr val="FF0000"/>
                </a:solidFill>
              </a:endParaRPr>
            </a:p>
          </p:txBody>
        </p:sp>
      </p:grpSp>
      <p:grpSp>
        <p:nvGrpSpPr>
          <p:cNvPr id="29" name="그룹 28"/>
          <p:cNvGrpSpPr>
            <a:grpSpLocks noChangeAspect="1"/>
          </p:cNvGrpSpPr>
          <p:nvPr/>
        </p:nvGrpSpPr>
        <p:grpSpPr>
          <a:xfrm>
            <a:off x="5868144" y="4848745"/>
            <a:ext cx="1923331" cy="1440000"/>
            <a:chOff x="6079984" y="4580238"/>
            <a:chExt cx="2191762" cy="1640976"/>
          </a:xfrm>
        </p:grpSpPr>
        <p:pic>
          <p:nvPicPr>
            <p:cNvPr id="23" name="그림 22"/>
            <p:cNvPicPr>
              <a:picLocks noChangeAspect="1"/>
            </p:cNvPicPr>
            <p:nvPr/>
          </p:nvPicPr>
          <p:blipFill>
            <a:blip r:embed="rId10"/>
            <a:stretch>
              <a:fillRect/>
            </a:stretch>
          </p:blipFill>
          <p:spPr>
            <a:xfrm>
              <a:off x="6079984" y="4601214"/>
              <a:ext cx="2191762" cy="1620000"/>
            </a:xfrm>
            <a:prstGeom prst="rect">
              <a:avLst/>
            </a:prstGeom>
          </p:spPr>
        </p:pic>
        <p:sp>
          <p:nvSpPr>
            <p:cNvPr id="24" name="TextBox 23"/>
            <p:cNvSpPr txBox="1"/>
            <p:nvPr/>
          </p:nvSpPr>
          <p:spPr>
            <a:xfrm>
              <a:off x="6091422" y="4580238"/>
              <a:ext cx="385805" cy="315659"/>
            </a:xfrm>
            <a:prstGeom prst="rect">
              <a:avLst/>
            </a:prstGeom>
            <a:noFill/>
          </p:spPr>
          <p:txBody>
            <a:bodyPr wrap="none" rtlCol="0">
              <a:spAutoFit/>
            </a:bodyPr>
            <a:lstStyle/>
            <a:p>
              <a:r>
                <a:rPr lang="en-US" altLang="ko-KR" dirty="0" smtClean="0">
                  <a:solidFill>
                    <a:srgbClr val="FF0000"/>
                  </a:solidFill>
                </a:rPr>
                <a:t>19</a:t>
              </a:r>
              <a:endParaRPr lang="ko-KR" altLang="en-US" dirty="0">
                <a:solidFill>
                  <a:srgbClr val="FF0000"/>
                </a:solidFill>
              </a:endParaRPr>
            </a:p>
          </p:txBody>
        </p:sp>
      </p:grpSp>
    </p:spTree>
    <p:extLst>
      <p:ext uri="{BB962C8B-B14F-4D97-AF65-F5344CB8AC3E}">
        <p14:creationId xmlns:p14="http://schemas.microsoft.com/office/powerpoint/2010/main" val="1983240990"/>
      </p:ext>
    </p:extLst>
  </p:cSld>
  <p:clrMapOvr>
    <a:masterClrMapping/>
  </p:clrMapOvr>
</p:sld>
</file>

<file path=ppt/theme/theme1.xml><?xml version="1.0" encoding="utf-8"?>
<a:theme xmlns:a="http://schemas.openxmlformats.org/drawingml/2006/main" name="template">
  <a:themeElements>
    <a:clrScheme name="Office 테마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테마">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ko-KR"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ko-KR"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Office 테마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테마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Office 테마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테마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테마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테마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Office 테마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테마">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테마">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Template>
  <TotalTime>246</TotalTime>
  <Words>573</Words>
  <Application>Microsoft Office PowerPoint</Application>
  <PresentationFormat>화면 슬라이드 쇼(4:3)</PresentationFormat>
  <Paragraphs>127</Paragraphs>
  <Slides>14</Slides>
  <Notes>1</Notes>
  <HiddenSlides>0</HiddenSlides>
  <MMClips>0</MMClips>
  <ScaleCrop>false</ScaleCrop>
  <HeadingPairs>
    <vt:vector size="4" baseType="variant">
      <vt:variant>
        <vt:lpstr>테마</vt:lpstr>
      </vt:variant>
      <vt:variant>
        <vt:i4>1</vt:i4>
      </vt:variant>
      <vt:variant>
        <vt:lpstr>슬라이드 제목</vt:lpstr>
      </vt:variant>
      <vt:variant>
        <vt:i4>14</vt:i4>
      </vt:variant>
    </vt:vector>
  </HeadingPairs>
  <TitlesOfParts>
    <vt:vector size="15" baseType="lpstr">
      <vt:lpstr>template</vt:lpstr>
      <vt:lpstr>PowerPoint 프레젠테이션</vt:lpstr>
      <vt:lpstr>Clustered Random Drop of PDs for Performance Evaluation of PAC </vt:lpstr>
      <vt:lpstr>Unique Characteristics of PAC Network</vt:lpstr>
      <vt:lpstr>Uniform Drop of PDs</vt:lpstr>
      <vt:lpstr>Miami Map</vt:lpstr>
      <vt:lpstr>An Example of Real Device Distribution</vt:lpstr>
      <vt:lpstr>500m x 500m Area</vt:lpstr>
      <vt:lpstr>Clustered Random Device Drop</vt:lpstr>
      <vt:lpstr>Evolution of PD Distribution</vt:lpstr>
      <vt:lpstr>Model Parameters</vt:lpstr>
      <vt:lpstr>Effect of Parameters</vt:lpstr>
      <vt:lpstr>Examples of Clustered Random Drop</vt:lpstr>
      <vt:lpstr>Examples of Clustered Random Drop</vt:lpstr>
      <vt:lpstr>Conclusion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프레젠테이션</dc:title>
  <dc:subject>IEEE 802.15 &lt;subject&gt;</dc:subject>
  <dc:creator>BJ Kwak</dc:creator>
  <dc:description>&lt;doc#&gt;</dc:description>
  <cp:lastModifiedBy>ETRI &amp; Samsung</cp:lastModifiedBy>
  <cp:revision>42</cp:revision>
  <cp:lastPrinted>1998-02-10T13:28:06Z</cp:lastPrinted>
  <dcterms:created xsi:type="dcterms:W3CDTF">2014-03-12T01:39:25Z</dcterms:created>
  <dcterms:modified xsi:type="dcterms:W3CDTF">2014-05-14T01:59:28Z</dcterms:modified>
</cp:coreProperties>
</file>