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28"/>
  </p:notesMasterIdLst>
  <p:handoutMasterIdLst>
    <p:handoutMasterId r:id="rId29"/>
  </p:handoutMasterIdLst>
  <p:sldIdLst>
    <p:sldId id="370" r:id="rId2"/>
    <p:sldId id="395" r:id="rId3"/>
    <p:sldId id="350" r:id="rId4"/>
    <p:sldId id="357" r:id="rId5"/>
    <p:sldId id="373" r:id="rId6"/>
    <p:sldId id="358" r:id="rId7"/>
    <p:sldId id="360" r:id="rId8"/>
    <p:sldId id="359" r:id="rId9"/>
    <p:sldId id="368" r:id="rId10"/>
    <p:sldId id="361" r:id="rId11"/>
    <p:sldId id="362" r:id="rId12"/>
    <p:sldId id="375" r:id="rId13"/>
    <p:sldId id="374" r:id="rId14"/>
    <p:sldId id="378" r:id="rId15"/>
    <p:sldId id="364" r:id="rId16"/>
    <p:sldId id="379" r:id="rId17"/>
    <p:sldId id="377" r:id="rId18"/>
    <p:sldId id="366" r:id="rId19"/>
    <p:sldId id="380" r:id="rId20"/>
    <p:sldId id="397" r:id="rId21"/>
    <p:sldId id="390" r:id="rId22"/>
    <p:sldId id="387" r:id="rId23"/>
    <p:sldId id="382" r:id="rId24"/>
    <p:sldId id="400" r:id="rId25"/>
    <p:sldId id="367" r:id="rId26"/>
    <p:sldId id="297" r:id="rId27"/>
  </p:sldIdLst>
  <p:sldSz cx="9144000" cy="6858000" type="screen4x3"/>
  <p:notesSz cx="9928225" cy="67976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 Kw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05" autoAdjust="0"/>
    <p:restoredTop sz="90929"/>
  </p:normalViewPr>
  <p:slideViewPr>
    <p:cSldViewPr>
      <p:cViewPr varScale="1">
        <p:scale>
          <a:sx n="110" d="100"/>
          <a:sy n="110" d="100"/>
        </p:scale>
        <p:origin x="11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9380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91327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08700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600200"/>
            <a:ext cx="8839200" cy="4876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52400" y="1600200"/>
            <a:ext cx="43434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587044"/>
            <a:ext cx="8839200" cy="4888369"/>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802.15-14-0250-01-0008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524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1" name="Rectangle 7"/>
          <p:cNvSpPr>
            <a:spLocks noChangeArrowheads="1"/>
          </p:cNvSpPr>
          <p:nvPr userDrawn="1"/>
        </p:nvSpPr>
        <p:spPr bwMode="auto">
          <a:xfrm>
            <a:off x="152400" y="381000"/>
            <a:ext cx="3581400" cy="215444"/>
          </a:xfrm>
          <a:prstGeom prst="rect">
            <a:avLst/>
          </a:prstGeom>
          <a:noFill/>
          <a:ln w="9525">
            <a:noFill/>
            <a:miter lim="800000"/>
            <a:headEnd/>
            <a:tailEnd/>
          </a:ln>
        </p:spPr>
        <p:txBody>
          <a:bodyPr wrap="square" lIns="0" tIns="0" rIns="0" bIns="0" anchor="b">
            <a:spAutoFit/>
          </a:bodyPr>
          <a:lstStyle/>
          <a:p>
            <a:pPr marL="1828800" lvl="4" indent="-1828800" algn="l">
              <a:defRPr/>
            </a:pPr>
            <a:r>
              <a:rPr lang="en-US" sz="1400" b="1" dirty="0" smtClean="0"/>
              <a:t>May 2014</a:t>
            </a:r>
            <a:endParaRPr lang="en-US" sz="1400" b="1" dirty="0"/>
          </a:p>
        </p:txBody>
      </p:sp>
      <p:sp>
        <p:nvSpPr>
          <p:cNvPr id="13" name="Rectangle 7"/>
          <p:cNvSpPr>
            <a:spLocks noChangeArrowheads="1"/>
          </p:cNvSpPr>
          <p:nvPr userDrawn="1"/>
        </p:nvSpPr>
        <p:spPr bwMode="auto">
          <a:xfrm>
            <a:off x="7162800" y="6474897"/>
            <a:ext cx="1828800" cy="184666"/>
          </a:xfrm>
          <a:prstGeom prst="rect">
            <a:avLst/>
          </a:prstGeom>
          <a:noFill/>
          <a:ln w="9525">
            <a:noFill/>
            <a:miter lim="800000"/>
            <a:headEnd/>
            <a:tailEnd/>
          </a:ln>
        </p:spPr>
        <p:txBody>
          <a:bodyPr wrap="square" lIns="0" tIns="0" rIns="0" bIns="0" anchor="b">
            <a:spAutoFit/>
          </a:bodyPr>
          <a:lstStyle/>
          <a:p>
            <a:pPr marL="1828800" lvl="4" indent="-1828800" algn="r">
              <a:defRPr/>
            </a:pPr>
            <a:r>
              <a:rPr lang="en-US" sz="1200" kern="1200" dirty="0" smtClean="0">
                <a:solidFill>
                  <a:schemeClr val="tx1"/>
                </a:solidFill>
                <a:latin typeface="Times New Roman" pitchFamily="18" charset="0"/>
                <a:ea typeface="+mn-ea"/>
                <a:cs typeface="+mn-cs"/>
              </a:rPr>
              <a:t>Kapseok</a:t>
            </a:r>
            <a:r>
              <a:rPr lang="en-US" sz="1200" kern="1200" baseline="0" dirty="0" smtClean="0">
                <a:solidFill>
                  <a:schemeClr val="tx1"/>
                </a:solidFill>
                <a:latin typeface="Times New Roman" pitchFamily="18" charset="0"/>
                <a:ea typeface="+mn-ea"/>
                <a:cs typeface="+mn-cs"/>
              </a:rPr>
              <a:t> Chang, ETRI</a:t>
            </a:r>
            <a:endParaRPr lang="en-US" sz="1200" kern="1200" dirty="0">
              <a:solidFill>
                <a:schemeClr val="tx1"/>
              </a:solidFill>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Font typeface="Wingdings" panose="05000000000000000000" pitchFamily="2" charset="2"/>
        <a:buChar char="v"/>
        <a:defRPr sz="2400" b="1">
          <a:solidFill>
            <a:schemeClr val="tx1"/>
          </a:solidFill>
          <a:latin typeface="+mj-ea"/>
          <a:ea typeface="+mj-ea"/>
          <a:cs typeface="+mn-cs"/>
        </a:defRPr>
      </a:lvl1pPr>
      <a:lvl2pPr marL="742950" indent="-285750" algn="just" rtl="0" eaLnBrk="0" fontAlgn="base" hangingPunct="0">
        <a:spcBef>
          <a:spcPct val="20000"/>
        </a:spcBef>
        <a:spcAft>
          <a:spcPct val="0"/>
        </a:spcAft>
        <a:buFont typeface="Wingdings" panose="05000000000000000000" pitchFamily="2" charset="2"/>
        <a:buChar char="l"/>
        <a:defRPr sz="2000">
          <a:solidFill>
            <a:schemeClr val="tx1"/>
          </a:solidFill>
          <a:latin typeface="+mj-ea"/>
          <a:ea typeface="+mj-ea"/>
        </a:defRPr>
      </a:lvl2pPr>
      <a:lvl3pPr marL="1085850" indent="-228600" algn="just" rtl="0" eaLnBrk="0" fontAlgn="base" hangingPunct="0">
        <a:spcBef>
          <a:spcPct val="20000"/>
        </a:spcBef>
        <a:spcAft>
          <a:spcPct val="0"/>
        </a:spcAft>
        <a:buFont typeface="Wingdings" panose="05000000000000000000" pitchFamily="2" charset="2"/>
        <a:buChar char="Ø"/>
        <a:defRPr sz="1800" b="1">
          <a:solidFill>
            <a:schemeClr val="tx1"/>
          </a:solidFill>
          <a:latin typeface="+mj-ea"/>
          <a:ea typeface="+mj-ea"/>
        </a:defRPr>
      </a:lvl3pPr>
      <a:lvl4pPr marL="1428750" indent="-228600" algn="just" rtl="0" eaLnBrk="0" fontAlgn="base" hangingPunct="0">
        <a:spcBef>
          <a:spcPct val="20000"/>
        </a:spcBef>
        <a:spcAft>
          <a:spcPct val="0"/>
        </a:spcAft>
        <a:buFont typeface="Wingdings" panose="05000000000000000000" pitchFamily="2" charset="2"/>
        <a:buChar char="§"/>
        <a:defRPr sz="1600">
          <a:solidFill>
            <a:schemeClr val="tx1"/>
          </a:solidFill>
          <a:latin typeface="+mj-ea"/>
          <a:ea typeface="+mj-ea"/>
        </a:defRPr>
      </a:lvl4pPr>
      <a:lvl5pPr marL="1771650" indent="-228600" algn="just" rtl="0" eaLnBrk="0" fontAlgn="base" hangingPunct="0">
        <a:spcBef>
          <a:spcPct val="20000"/>
        </a:spcBef>
        <a:spcAft>
          <a:spcPct val="0"/>
        </a:spcAft>
        <a:buChar char="•"/>
        <a:defRPr sz="1400" b="1">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4.bin"/><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17.emf"/><Relationship Id="rId4" Type="http://schemas.openxmlformats.org/officeDocument/2006/relationships/image" Target="../media/image15.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슬라이드 번호 개체 틀 2"/>
          <p:cNvSpPr>
            <a:spLocks noGrp="1"/>
          </p:cNvSpPr>
          <p:nvPr>
            <p:ph type="sldNum" sz="quarter" idx="12"/>
          </p:nvPr>
        </p:nvSpPr>
        <p:spPr/>
        <p:txBody>
          <a:bodyPr/>
          <a:lstStyle/>
          <a:p>
            <a:pPr>
              <a:defRPr/>
            </a:pPr>
            <a:r>
              <a:rPr lang="en-US" smtClean="0"/>
              <a:t>Slide </a:t>
            </a:r>
            <a:fld id="{2CBA69EF-5666-4CE6-95EF-25DC3F964742}" type="slidenum">
              <a:rPr lang="en-US" smtClean="0"/>
              <a:pPr>
                <a:defRPr/>
              </a:pPr>
              <a:t>1</a:t>
            </a:fld>
            <a:endParaRPr lang="en-US" dirty="0"/>
          </a:p>
        </p:txBody>
      </p:sp>
      <p:sp>
        <p:nvSpPr>
          <p:cNvPr id="6" name="Rectangle 3"/>
          <p:cNvSpPr>
            <a:spLocks noChangeArrowheads="1"/>
          </p:cNvSpPr>
          <p:nvPr/>
        </p:nvSpPr>
        <p:spPr bwMode="auto">
          <a:xfrm>
            <a:off x="152400" y="914400"/>
            <a:ext cx="8991600" cy="501675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ETRI PHY Proposal for PAC</a:t>
            </a:r>
          </a:p>
          <a:p>
            <a:pPr>
              <a:defRPr/>
            </a:pPr>
            <a:r>
              <a:rPr lang="en-US" sz="1600" b="1" dirty="0" smtClean="0">
                <a:solidFill>
                  <a:schemeClr val="tx2"/>
                </a:solidFill>
              </a:rPr>
              <a:t>Date Submitted: </a:t>
            </a:r>
            <a:r>
              <a:rPr lang="en-US" sz="1600" dirty="0" smtClean="0"/>
              <a:t>May 5, 2014</a:t>
            </a:r>
          </a:p>
          <a:p>
            <a:pPr>
              <a:defRPr/>
            </a:pPr>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Kapseok Chang, </a:t>
            </a:r>
            <a:r>
              <a:rPr lang="en-US" altLang="ko-KR" sz="1600" dirty="0" smtClean="0">
                <a:solidFill>
                  <a:schemeClr val="tx2"/>
                </a:solidFill>
              </a:rPr>
              <a:t>Byung-Jae Kwak, and Moon-Sik Lee </a:t>
            </a:r>
            <a:r>
              <a:rPr lang="en-US" sz="1600" dirty="0" smtClean="0">
                <a:solidFill>
                  <a:schemeClr val="bg1"/>
                </a:solidFill>
              </a:rPr>
              <a:t>and Byung-Jae Kwak (ETRI)</a:t>
            </a:r>
            <a:endParaRPr lang="en-US" sz="1600" dirty="0">
              <a:solidFill>
                <a:schemeClr val="bg1"/>
              </a:solidFill>
            </a:endParaRPr>
          </a:p>
          <a:p>
            <a:pPr>
              <a:defRPr/>
            </a:pPr>
            <a:r>
              <a:rPr lang="en-US" sz="1600" b="1" dirty="0">
                <a:solidFill>
                  <a:schemeClr val="tx2"/>
                </a:solidFill>
              </a:rPr>
              <a:t>Company:</a:t>
            </a:r>
            <a:r>
              <a:rPr lang="en-US" sz="1600" dirty="0">
                <a:solidFill>
                  <a:schemeClr val="tx2"/>
                </a:solidFill>
              </a:rPr>
              <a:t> </a:t>
            </a:r>
            <a:r>
              <a:rPr lang="en-US" sz="1600" dirty="0" smtClean="0">
                <a:solidFill>
                  <a:schemeClr val="tx2"/>
                </a:solidFill>
              </a:rPr>
              <a:t>ETRI</a:t>
            </a:r>
            <a:endParaRPr lang="en-US" sz="1600" dirty="0"/>
          </a:p>
          <a:p>
            <a:pPr>
              <a:defRPr/>
            </a:pPr>
            <a:r>
              <a:rPr lang="en-US" sz="1600" b="1" dirty="0">
                <a:solidFill>
                  <a:schemeClr val="tx2"/>
                </a:solidFill>
              </a:rPr>
              <a:t>Address: </a:t>
            </a:r>
            <a:r>
              <a:rPr lang="en-US" sz="1600" dirty="0" smtClean="0">
                <a:solidFill>
                  <a:schemeClr val="tx2"/>
                </a:solidFill>
              </a:rPr>
              <a:t>218 </a:t>
            </a:r>
            <a:r>
              <a:rPr lang="en-US" sz="1600" dirty="0">
                <a:solidFill>
                  <a:schemeClr val="tx2"/>
                </a:solidFill>
              </a:rPr>
              <a:t>Gajeong-ro, Yuseong-gu, Daejeon, 305-700, Korea</a:t>
            </a:r>
          </a:p>
          <a:p>
            <a:pPr>
              <a:defRPr/>
            </a:pPr>
            <a:r>
              <a:rPr lang="en-US" sz="1600" b="1" dirty="0" smtClean="0">
                <a:solidFill>
                  <a:schemeClr val="tx2"/>
                </a:solidFill>
              </a:rPr>
              <a:t>Voice</a:t>
            </a:r>
            <a:r>
              <a:rPr lang="en-US" sz="1600" b="1" dirty="0" smtClean="0"/>
              <a:t>: </a:t>
            </a:r>
            <a:r>
              <a:rPr lang="en-US" sz="1600" dirty="0" smtClean="0"/>
              <a:t>+82 42 860 1639</a:t>
            </a:r>
            <a:r>
              <a:rPr lang="en-US" sz="1600" dirty="0" smtClean="0">
                <a:solidFill>
                  <a:schemeClr val="tx2"/>
                </a:solidFill>
              </a:rPr>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a:solidFill>
                  <a:schemeClr val="tx2"/>
                </a:solidFill>
              </a:rPr>
              <a:t>{kschang, </a:t>
            </a:r>
            <a:r>
              <a:rPr lang="en-US" sz="1600" dirty="0" smtClean="0">
                <a:solidFill>
                  <a:schemeClr val="tx2"/>
                </a:solidFill>
              </a:rPr>
              <a:t>bjkwak, moonsiklee}@</a:t>
            </a:r>
            <a:r>
              <a:rPr lang="en-US" sz="1600" dirty="0">
                <a:solidFill>
                  <a:schemeClr val="tx2"/>
                </a:solidFill>
              </a:rPr>
              <a:t>etri.re.kr </a:t>
            </a:r>
            <a:r>
              <a:rPr lang="en-US" sz="1600" dirty="0" smtClean="0">
                <a:solidFill>
                  <a:schemeClr val="bg1"/>
                </a:solidFill>
              </a:rPr>
              <a:t>, </a:t>
            </a:r>
            <a:r>
              <a:rPr lang="en-US" sz="1600" dirty="0">
                <a:solidFill>
                  <a:schemeClr val="bg1"/>
                </a:solidFill>
              </a:rPr>
              <a:t>bjkwak, moonsiklee}@etri.re.kr, </a:t>
            </a:r>
            <a:endParaRPr lang="en-US" sz="1600" dirty="0" smtClean="0">
              <a:solidFill>
                <a:schemeClr val="bg1"/>
              </a:solidFill>
            </a:endParaRPr>
          </a:p>
          <a:p>
            <a:pPr>
              <a:spcBef>
                <a:spcPts val="600"/>
              </a:spcBef>
              <a:spcAft>
                <a:spcPts val="600"/>
              </a:spcAft>
              <a:defRPr/>
            </a:pPr>
            <a:r>
              <a:rPr lang="en-US" sz="1600" b="1" dirty="0" smtClean="0"/>
              <a:t>Re:</a:t>
            </a:r>
            <a:r>
              <a:rPr lang="en-US" sz="1600" dirty="0" smtClean="0"/>
              <a:t> </a:t>
            </a:r>
            <a:r>
              <a:rPr lang="en-US" altLang="ko-KR" sz="1600" dirty="0">
                <a:solidFill>
                  <a:schemeClr val="tx2"/>
                </a:solidFill>
                <a:ea typeface="굴림" charset="-127"/>
              </a:rPr>
              <a:t>TG8 PAC Call for Contributions (CFC), 15-14-0087-00-0008, Jan 23, 2014</a:t>
            </a:r>
            <a:r>
              <a:rPr lang="en-US" altLang="ko-KR" sz="1600" dirty="0" smtClean="0">
                <a:solidFill>
                  <a:schemeClr val="tx2"/>
                </a:solidFill>
                <a:ea typeface="굴림" charset="-127"/>
              </a:rPr>
              <a:t>.</a:t>
            </a: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presents </a:t>
            </a:r>
            <a:r>
              <a:rPr lang="en-US" sz="1600" dirty="0" smtClean="0">
                <a:solidFill>
                  <a:schemeClr val="tx2"/>
                </a:solidFill>
              </a:rPr>
              <a:t>a fully distributed, synchronized PHY proposal for PAC.</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Proposal and 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763538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(4/4)</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10</a:t>
            </a:fld>
            <a:endParaRPr lang="en-US" dirty="0"/>
          </a:p>
        </p:txBody>
      </p:sp>
      <p:sp>
        <p:nvSpPr>
          <p:cNvPr id="9" name="슬라이드 번호 개체 틀 3"/>
          <p:cNvSpPr txBox="1">
            <a:spLocks/>
          </p:cNvSpPr>
          <p:nvPr/>
        </p:nvSpPr>
        <p:spPr bwMode="auto">
          <a:xfrm>
            <a:off x="4341813" y="6477000"/>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mtClean="0"/>
              <a:t>Slide </a:t>
            </a:r>
            <a:fld id="{FDF07906-6276-45F3-B6FE-099C5D66E044}" type="slidenum">
              <a:rPr lang="en-US" smtClean="0"/>
              <a:pPr>
                <a:defRPr/>
              </a:pPr>
              <a:t>10</a:t>
            </a:fld>
            <a:endParaRPr lang="en-US" dirty="0"/>
          </a:p>
        </p:txBody>
      </p:sp>
      <p:sp>
        <p:nvSpPr>
          <p:cNvPr id="13" name="내용 개체 틀 1"/>
          <p:cNvSpPr txBox="1">
            <a:spLocks/>
          </p:cNvSpPr>
          <p:nvPr/>
        </p:nvSpPr>
        <p:spPr bwMode="auto">
          <a:xfrm>
            <a:off x="304801" y="2286001"/>
            <a:ext cx="5181600" cy="41894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342900" indent="-342900" algn="just" rtl="0" eaLnBrk="0" fontAlgn="base" hangingPunct="0">
              <a:spcBef>
                <a:spcPct val="20000"/>
              </a:spcBef>
              <a:spcAft>
                <a:spcPct val="0"/>
              </a:spcAft>
              <a:buFont typeface="Wingdings" panose="05000000000000000000" pitchFamily="2" charset="2"/>
              <a:buChar char="v"/>
              <a:defRPr sz="2400" b="1">
                <a:solidFill>
                  <a:schemeClr val="tx1"/>
                </a:solidFill>
                <a:latin typeface="+mj-ea"/>
                <a:ea typeface="+mj-ea"/>
                <a:cs typeface="+mn-cs"/>
              </a:defRPr>
            </a:lvl1pPr>
            <a:lvl2pPr marL="742950" indent="-285750" algn="just" rtl="0" eaLnBrk="0" fontAlgn="base" hangingPunct="0">
              <a:spcBef>
                <a:spcPct val="20000"/>
              </a:spcBef>
              <a:spcAft>
                <a:spcPct val="0"/>
              </a:spcAft>
              <a:buFont typeface="Wingdings" panose="05000000000000000000" pitchFamily="2" charset="2"/>
              <a:buChar char="l"/>
              <a:defRPr sz="2000">
                <a:solidFill>
                  <a:schemeClr val="tx1"/>
                </a:solidFill>
                <a:latin typeface="+mj-ea"/>
                <a:ea typeface="+mj-ea"/>
              </a:defRPr>
            </a:lvl2pPr>
            <a:lvl3pPr marL="1085850" indent="-228600" algn="just" rtl="0" eaLnBrk="0" fontAlgn="base" hangingPunct="0">
              <a:spcBef>
                <a:spcPct val="20000"/>
              </a:spcBef>
              <a:spcAft>
                <a:spcPct val="0"/>
              </a:spcAft>
              <a:buFont typeface="Wingdings" panose="05000000000000000000" pitchFamily="2" charset="2"/>
              <a:buChar char="Ø"/>
              <a:defRPr sz="1800" b="1">
                <a:solidFill>
                  <a:schemeClr val="tx1"/>
                </a:solidFill>
                <a:latin typeface="+mj-ea"/>
                <a:ea typeface="+mj-ea"/>
              </a:defRPr>
            </a:lvl3pPr>
            <a:lvl4pPr marL="1428750" indent="-228600" algn="just" rtl="0" eaLnBrk="0" fontAlgn="base" hangingPunct="0">
              <a:spcBef>
                <a:spcPct val="20000"/>
              </a:spcBef>
              <a:spcAft>
                <a:spcPct val="0"/>
              </a:spcAft>
              <a:buFont typeface="Wingdings" panose="05000000000000000000" pitchFamily="2" charset="2"/>
              <a:buChar char="§"/>
              <a:defRPr sz="1600">
                <a:solidFill>
                  <a:schemeClr val="tx1"/>
                </a:solidFill>
                <a:latin typeface="+mj-ea"/>
                <a:ea typeface="+mj-ea"/>
              </a:defRPr>
            </a:lvl4pPr>
            <a:lvl5pPr marL="1771650" indent="-228600" algn="just" rtl="0" eaLnBrk="0" fontAlgn="base" hangingPunct="0">
              <a:spcBef>
                <a:spcPct val="20000"/>
              </a:spcBef>
              <a:spcAft>
                <a:spcPct val="0"/>
              </a:spcAft>
              <a:buChar char="•"/>
              <a:defRPr sz="1400" b="1">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altLang="ko-KR" kern="0" dirty="0" smtClean="0"/>
              <a:t>LTF [2]-[5]</a:t>
            </a:r>
          </a:p>
          <a:p>
            <a:pPr marL="0" indent="0">
              <a:buFont typeface="Wingdings" panose="05000000000000000000" pitchFamily="2" charset="2"/>
              <a:buNone/>
            </a:pPr>
            <a:r>
              <a:rPr lang="en-US" altLang="ko-KR" sz="1800" kern="0" dirty="0" smtClean="0"/>
              <a:t>    Base sequence</a:t>
            </a:r>
          </a:p>
          <a:p>
            <a:pPr lvl="3"/>
            <a:endParaRPr lang="en-US" altLang="ko-KR" kern="0" dirty="0" smtClean="0"/>
          </a:p>
          <a:p>
            <a:pPr lvl="3"/>
            <a:endParaRPr lang="en-US" altLang="ko-KR" kern="0" dirty="0" smtClean="0"/>
          </a:p>
          <a:p>
            <a:pPr marL="268288" lvl="1" indent="0">
              <a:buFont typeface="Wingdings" panose="05000000000000000000" pitchFamily="2" charset="2"/>
              <a:buNone/>
            </a:pPr>
            <a:endParaRPr lang="en-US" altLang="ko-KR" b="1" kern="0" dirty="0" smtClean="0"/>
          </a:p>
          <a:p>
            <a:pPr marL="268288" lvl="1" indent="0">
              <a:buFont typeface="Wingdings" panose="05000000000000000000" pitchFamily="2" charset="2"/>
              <a:buNone/>
            </a:pPr>
            <a:r>
              <a:rPr lang="en-US" altLang="ko-KR" sz="1800" b="1" kern="0" dirty="0"/>
              <a:t>Modified sequence</a:t>
            </a:r>
          </a:p>
          <a:p>
            <a:pPr marL="268288" lvl="1" indent="0">
              <a:buFont typeface="Wingdings" panose="05000000000000000000" pitchFamily="2" charset="2"/>
              <a:buNone/>
            </a:pPr>
            <a:endParaRPr lang="en-US" altLang="ko-KR" b="1" kern="0" dirty="0"/>
          </a:p>
          <a:p>
            <a:pPr marL="268288" lvl="1" indent="0">
              <a:buFont typeface="Wingdings" panose="05000000000000000000" pitchFamily="2" charset="2"/>
              <a:buNone/>
            </a:pPr>
            <a:endParaRPr lang="en-US" altLang="ko-KR" b="1" kern="0" dirty="0" smtClean="0"/>
          </a:p>
          <a:p>
            <a:pPr marL="554038" lvl="1">
              <a:buFont typeface="Times New Roman" panose="02020603050405020304" pitchFamily="18" charset="0"/>
              <a:buChar char="۞"/>
            </a:pPr>
            <a:endParaRPr lang="en-US" altLang="ko-KR" sz="1400" kern="0" dirty="0" smtClean="0"/>
          </a:p>
          <a:p>
            <a:pPr marL="554038" lvl="1">
              <a:buFont typeface="Times New Roman" panose="02020603050405020304" pitchFamily="18" charset="0"/>
              <a:buChar char="۞"/>
            </a:pPr>
            <a:r>
              <a:rPr lang="en-US" altLang="ko-KR" sz="1400" i="1" kern="0" dirty="0" smtClean="0"/>
              <a:t>Z</a:t>
            </a:r>
            <a:r>
              <a:rPr lang="en-US" altLang="ko-KR" sz="1400" kern="0" dirty="0" smtClean="0"/>
              <a:t> is set to be 25. </a:t>
            </a:r>
          </a:p>
          <a:p>
            <a:pPr marL="554038" lvl="1">
              <a:buFont typeface="Times New Roman" panose="02020603050405020304" pitchFamily="18" charset="0"/>
              <a:buChar char="۞"/>
            </a:pPr>
            <a:r>
              <a:rPr lang="en-US" altLang="ko-KR" sz="1400" kern="0" dirty="0" smtClean="0"/>
              <a:t>The time-domain signal is inherently immune to carrier frequency offset [4].</a:t>
            </a:r>
          </a:p>
          <a:p>
            <a:pPr lvl="1"/>
            <a:endParaRPr lang="en-US" altLang="ko-KR" kern="0" dirty="0"/>
          </a:p>
        </p:txBody>
      </p:sp>
      <p:graphicFrame>
        <p:nvGraphicFramePr>
          <p:cNvPr id="14" name="개체 13"/>
          <p:cNvGraphicFramePr>
            <a:graphicFrameLocks noChangeAspect="1"/>
          </p:cNvGraphicFramePr>
          <p:nvPr>
            <p:extLst>
              <p:ext uri="{D42A27DB-BD31-4B8C-83A1-F6EECF244321}">
                <p14:modId xmlns:p14="http://schemas.microsoft.com/office/powerpoint/2010/main" val="3578282450"/>
              </p:ext>
            </p:extLst>
          </p:nvPr>
        </p:nvGraphicFramePr>
        <p:xfrm>
          <a:off x="696913" y="2971800"/>
          <a:ext cx="3417887" cy="663575"/>
        </p:xfrm>
        <a:graphic>
          <a:graphicData uri="http://schemas.openxmlformats.org/presentationml/2006/ole">
            <mc:AlternateContent xmlns:mc="http://schemas.openxmlformats.org/markup-compatibility/2006">
              <mc:Choice xmlns:v="urn:schemas-microsoft-com:vml" Requires="v">
                <p:oleObj spid="_x0000_s111501" name="Equation" r:id="rId3" imgW="1993680" imgH="393480" progId="Equation.DSMT4">
                  <p:embed/>
                </p:oleObj>
              </mc:Choice>
              <mc:Fallback>
                <p:oleObj name="Equation" r:id="rId3" imgW="1993680" imgH="393480" progId="Equation.DSMT4">
                  <p:embed/>
                  <p:pic>
                    <p:nvPicPr>
                      <p:cNvPr id="0" name=""/>
                      <p:cNvPicPr>
                        <a:picLocks noChangeAspect="1" noChangeArrowheads="1"/>
                      </p:cNvPicPr>
                      <p:nvPr/>
                    </p:nvPicPr>
                    <p:blipFill>
                      <a:blip r:embed="rId4"/>
                      <a:srcRect/>
                      <a:stretch>
                        <a:fillRect/>
                      </a:stretch>
                    </p:blipFill>
                    <p:spPr bwMode="auto">
                      <a:xfrm>
                        <a:off x="696913" y="2971800"/>
                        <a:ext cx="3417887" cy="663575"/>
                      </a:xfrm>
                      <a:prstGeom prst="rect">
                        <a:avLst/>
                      </a:prstGeom>
                      <a:noFill/>
                    </p:spPr>
                  </p:pic>
                </p:oleObj>
              </mc:Fallback>
            </mc:AlternateContent>
          </a:graphicData>
        </a:graphic>
      </p:graphicFrame>
      <p:graphicFrame>
        <p:nvGraphicFramePr>
          <p:cNvPr id="17" name="개체 16"/>
          <p:cNvGraphicFramePr>
            <a:graphicFrameLocks noChangeAspect="1"/>
          </p:cNvGraphicFramePr>
          <p:nvPr>
            <p:extLst>
              <p:ext uri="{D42A27DB-BD31-4B8C-83A1-F6EECF244321}">
                <p14:modId xmlns:p14="http://schemas.microsoft.com/office/powerpoint/2010/main" val="443220881"/>
              </p:ext>
            </p:extLst>
          </p:nvPr>
        </p:nvGraphicFramePr>
        <p:xfrm>
          <a:off x="685800" y="4316412"/>
          <a:ext cx="3319463" cy="407988"/>
        </p:xfrm>
        <a:graphic>
          <a:graphicData uri="http://schemas.openxmlformats.org/presentationml/2006/ole">
            <mc:AlternateContent xmlns:mc="http://schemas.openxmlformats.org/markup-compatibility/2006">
              <mc:Choice xmlns:v="urn:schemas-microsoft-com:vml" Requires="v">
                <p:oleObj spid="_x0000_s111502" name="Equation" r:id="rId5" imgW="1955520" imgH="241200" progId="Equation.DSMT4">
                  <p:embed/>
                </p:oleObj>
              </mc:Choice>
              <mc:Fallback>
                <p:oleObj name="Equation" r:id="rId5" imgW="1955520" imgH="241200" progId="Equation.DSMT4">
                  <p:embed/>
                  <p:pic>
                    <p:nvPicPr>
                      <p:cNvPr id="0" name=""/>
                      <p:cNvPicPr>
                        <a:picLocks noChangeAspect="1" noChangeArrowheads="1"/>
                      </p:cNvPicPr>
                      <p:nvPr/>
                    </p:nvPicPr>
                    <p:blipFill>
                      <a:blip r:embed="rId6"/>
                      <a:srcRect/>
                      <a:stretch>
                        <a:fillRect/>
                      </a:stretch>
                    </p:blipFill>
                    <p:spPr bwMode="auto">
                      <a:xfrm>
                        <a:off x="685800" y="4316412"/>
                        <a:ext cx="3319463" cy="407988"/>
                      </a:xfrm>
                      <a:prstGeom prst="rect">
                        <a:avLst/>
                      </a:prstGeom>
                      <a:noFill/>
                    </p:spPr>
                  </p:pic>
                </p:oleObj>
              </mc:Fallback>
            </mc:AlternateContent>
          </a:graphicData>
        </a:graphic>
      </p:graphicFrame>
      <p:pic>
        <p:nvPicPr>
          <p:cNvPr id="7" name="그림 6"/>
          <p:cNvPicPr>
            <a:picLocks noChangeAspect="1"/>
          </p:cNvPicPr>
          <p:nvPr/>
        </p:nvPicPr>
        <p:blipFill>
          <a:blip r:embed="rId7"/>
          <a:stretch>
            <a:fillRect/>
          </a:stretch>
        </p:blipFill>
        <p:spPr>
          <a:xfrm>
            <a:off x="2819400" y="1143000"/>
            <a:ext cx="5791200" cy="5291434"/>
          </a:xfrm>
          <a:prstGeom prst="rect">
            <a:avLst/>
          </a:prstGeom>
        </p:spPr>
      </p:pic>
    </p:spTree>
    <p:extLst>
      <p:ext uri="{BB962C8B-B14F-4D97-AF65-F5344CB8AC3E}">
        <p14:creationId xmlns:p14="http://schemas.microsoft.com/office/powerpoint/2010/main" val="2154004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TOIF Format</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11</a:t>
            </a:fld>
            <a:endParaRPr lang="en-US" dirty="0"/>
          </a:p>
        </p:txBody>
      </p:sp>
      <p:sp>
        <p:nvSpPr>
          <p:cNvPr id="2" name="내용 개체 틀 1"/>
          <p:cNvSpPr>
            <a:spLocks noGrp="1"/>
          </p:cNvSpPr>
          <p:nvPr>
            <p:ph idx="1"/>
          </p:nvPr>
        </p:nvSpPr>
        <p:spPr>
          <a:xfrm>
            <a:off x="150812" y="2362200"/>
            <a:ext cx="4725988" cy="4267200"/>
          </a:xfrm>
        </p:spPr>
        <p:txBody>
          <a:bodyPr>
            <a:normAutofit fontScale="70000" lnSpcReduction="20000"/>
          </a:bodyPr>
          <a:lstStyle/>
          <a:p>
            <a:r>
              <a:rPr lang="en-US" altLang="ko-KR" dirty="0" smtClean="0"/>
              <a:t>Based on tone-hopping</a:t>
            </a:r>
          </a:p>
          <a:p>
            <a:pPr lvl="1"/>
            <a:r>
              <a:rPr lang="en-US" altLang="ko-KR" dirty="0" smtClean="0"/>
              <a:t>Z, Y, X, and W are groups of the subcarriers shown in the right figure. Each group is in range of 0 to 12.</a:t>
            </a:r>
          </a:p>
          <a:p>
            <a:pPr lvl="1"/>
            <a:r>
              <a:rPr lang="en-US" altLang="ko-KR" dirty="0" smtClean="0"/>
              <a:t>The TO ID is mapped into the codeword (Z,Y,X,W). The total # TO IDs needed is 32. </a:t>
            </a:r>
          </a:p>
          <a:p>
            <a:pPr lvl="2"/>
            <a:r>
              <a:rPr lang="en-US" altLang="ko-KR" dirty="0"/>
              <a:t>Code words shall be selected such </a:t>
            </a:r>
            <a:r>
              <a:rPr lang="en-US" altLang="ko-KR" dirty="0" smtClean="0"/>
              <a:t>that Hamming </a:t>
            </a:r>
            <a:r>
              <a:rPr lang="en-US" altLang="ko-KR" dirty="0"/>
              <a:t>distance </a:t>
            </a:r>
            <a:r>
              <a:rPr lang="en-US" altLang="ko-KR" dirty="0">
                <a:latin typeface="Times New Roman" panose="02020603050405020304" pitchFamily="18" charset="0"/>
                <a:cs typeface="Times New Roman" panose="02020603050405020304" pitchFamily="18" charset="0"/>
              </a:rPr>
              <a:t>≥ 3</a:t>
            </a:r>
          </a:p>
          <a:p>
            <a:pPr lvl="1"/>
            <a:r>
              <a:rPr lang="en-US" altLang="ko-KR" dirty="0" smtClean="0"/>
              <a:t>Hopping procedure in transmitting mode</a:t>
            </a:r>
            <a:endParaRPr lang="en-US" altLang="ko-KR" dirty="0"/>
          </a:p>
          <a:p>
            <a:pPr marL="1200150" lvl="2" indent="-342900">
              <a:buFont typeface="+mj-ea"/>
              <a:buAutoNum type="circleNumDbPlain"/>
            </a:pPr>
            <a:r>
              <a:rPr lang="en-US" altLang="ko-KR" dirty="0" smtClean="0"/>
              <a:t>Carry busy tones to the four subcarriers corresponding to current TO ID. </a:t>
            </a:r>
          </a:p>
          <a:p>
            <a:pPr marL="1200150" lvl="2" indent="-342900">
              <a:buFont typeface="+mj-ea"/>
              <a:buAutoNum type="circleNumDbPlain"/>
            </a:pPr>
            <a:r>
              <a:rPr lang="en-US" altLang="ko-KR" dirty="0" smtClean="0"/>
              <a:t>Each busy tone is transmitted with a quarter of total power.  </a:t>
            </a:r>
            <a:endParaRPr lang="en-US" altLang="ko-KR" dirty="0"/>
          </a:p>
          <a:p>
            <a:pPr lvl="1"/>
            <a:r>
              <a:rPr lang="en-US" altLang="ko-KR" dirty="0" smtClean="0">
                <a:latin typeface="Times New Roman" panose="02020603050405020304" pitchFamily="18" charset="0"/>
                <a:cs typeface="Times New Roman" panose="02020603050405020304" pitchFamily="18" charset="0"/>
              </a:rPr>
              <a:t>Merit</a:t>
            </a:r>
          </a:p>
          <a:p>
            <a:pPr lvl="2"/>
            <a:r>
              <a:rPr lang="en-US" altLang="ko-KR" dirty="0" smtClean="0">
                <a:latin typeface="Times New Roman" panose="02020603050405020304" pitchFamily="18" charset="0"/>
                <a:cs typeface="Times New Roman" panose="02020603050405020304" pitchFamily="18" charset="0"/>
              </a:rPr>
              <a:t>Low peak to average power ratio (PAPR)</a:t>
            </a:r>
          </a:p>
          <a:p>
            <a:pPr lvl="2"/>
            <a:r>
              <a:rPr lang="en-US" altLang="ko-KR" dirty="0" smtClean="0">
                <a:latin typeface="Times New Roman" panose="02020603050405020304" pitchFamily="18" charset="0"/>
                <a:cs typeface="Times New Roman" panose="02020603050405020304" pitchFamily="18" charset="0"/>
              </a:rPr>
              <a:t>Diversity gain</a:t>
            </a:r>
          </a:p>
          <a:p>
            <a:pPr lvl="3"/>
            <a:r>
              <a:rPr lang="en-US" altLang="ko-KR" dirty="0" smtClean="0"/>
              <a:t>Even when any busy tones fall into deep fading, the TO ID can be successfully detected thanks to other busy tones. </a:t>
            </a:r>
          </a:p>
        </p:txBody>
      </p:sp>
      <p:pic>
        <p:nvPicPr>
          <p:cNvPr id="3" name="그림 2"/>
          <p:cNvPicPr>
            <a:picLocks noChangeAspect="1"/>
          </p:cNvPicPr>
          <p:nvPr/>
        </p:nvPicPr>
        <p:blipFill>
          <a:blip r:embed="rId2"/>
          <a:stretch>
            <a:fillRect/>
          </a:stretch>
        </p:blipFill>
        <p:spPr>
          <a:xfrm>
            <a:off x="3316144" y="1295400"/>
            <a:ext cx="5751656" cy="5391150"/>
          </a:xfrm>
          <a:prstGeom prst="rect">
            <a:avLst/>
          </a:prstGeom>
        </p:spPr>
      </p:pic>
    </p:spTree>
    <p:extLst>
      <p:ext uri="{BB962C8B-B14F-4D97-AF65-F5344CB8AC3E}">
        <p14:creationId xmlns:p14="http://schemas.microsoft.com/office/powerpoint/2010/main" val="3409086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CWIF Format</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12</a:t>
            </a:fld>
            <a:endParaRPr lang="en-US" dirty="0"/>
          </a:p>
        </p:txBody>
      </p:sp>
      <p:sp>
        <p:nvSpPr>
          <p:cNvPr id="2" name="내용 개체 틀 1"/>
          <p:cNvSpPr>
            <a:spLocks noGrp="1"/>
          </p:cNvSpPr>
          <p:nvPr>
            <p:ph idx="1"/>
          </p:nvPr>
        </p:nvSpPr>
        <p:spPr>
          <a:xfrm>
            <a:off x="76200" y="2514600"/>
            <a:ext cx="4876800" cy="3962400"/>
          </a:xfrm>
        </p:spPr>
        <p:txBody>
          <a:bodyPr>
            <a:normAutofit fontScale="70000" lnSpcReduction="20000"/>
          </a:bodyPr>
          <a:lstStyle/>
          <a:p>
            <a:r>
              <a:rPr lang="en-US" altLang="ko-KR" dirty="0" smtClean="0"/>
              <a:t>Based on tone-hopping</a:t>
            </a:r>
          </a:p>
          <a:p>
            <a:pPr lvl="1"/>
            <a:r>
              <a:rPr lang="en-US" altLang="ko-KR" dirty="0" smtClean="0"/>
              <a:t>Z, Y, X, W, Z’, Y’, X’, and W’ are groups of the subcarriers shown in the right figure. Each group is in range of 0 to 12.</a:t>
            </a:r>
          </a:p>
          <a:p>
            <a:pPr lvl="1"/>
            <a:r>
              <a:rPr lang="en-US" altLang="ko-KR" dirty="0"/>
              <a:t>The </a:t>
            </a:r>
            <a:r>
              <a:rPr lang="en-US" altLang="ko-KR" dirty="0" smtClean="0"/>
              <a:t>CW ID </a:t>
            </a:r>
            <a:r>
              <a:rPr lang="en-US" altLang="ko-KR" dirty="0"/>
              <a:t>is mapped into the codeword (</a:t>
            </a:r>
            <a:r>
              <a:rPr lang="en-US" altLang="ko-KR" dirty="0" smtClean="0"/>
              <a:t>Z,Y,X,W,Z’,Y’,X’,W’). The total # CW IDs needed </a:t>
            </a:r>
            <a:r>
              <a:rPr lang="en-US" altLang="ko-KR" dirty="0" smtClean="0"/>
              <a:t>is 289</a:t>
            </a:r>
            <a:r>
              <a:rPr lang="en-US" altLang="ko-KR" dirty="0" smtClean="0"/>
              <a:t>. </a:t>
            </a:r>
            <a:endParaRPr lang="en-US" altLang="ko-KR" dirty="0"/>
          </a:p>
          <a:p>
            <a:pPr lvl="2"/>
            <a:r>
              <a:rPr lang="en-US" altLang="ko-KR" dirty="0"/>
              <a:t>Code words shall be selected such that Hamming distance </a:t>
            </a:r>
            <a:r>
              <a:rPr lang="en-US" altLang="ko-KR" dirty="0">
                <a:latin typeface="Times New Roman" panose="02020603050405020304" pitchFamily="18" charset="0"/>
                <a:cs typeface="Times New Roman" panose="02020603050405020304" pitchFamily="18" charset="0"/>
              </a:rPr>
              <a:t>≥ </a:t>
            </a:r>
            <a:r>
              <a:rPr lang="en-US" altLang="ko-KR" dirty="0" smtClean="0">
                <a:latin typeface="Times New Roman" panose="02020603050405020304" pitchFamily="18" charset="0"/>
                <a:cs typeface="Times New Roman" panose="02020603050405020304" pitchFamily="18" charset="0"/>
              </a:rPr>
              <a:t>6 (or 7)</a:t>
            </a:r>
            <a:endParaRPr lang="en-US" altLang="ko-KR" dirty="0">
              <a:latin typeface="Times New Roman" panose="02020603050405020304" pitchFamily="18" charset="0"/>
              <a:cs typeface="Times New Roman" panose="02020603050405020304" pitchFamily="18" charset="0"/>
            </a:endParaRPr>
          </a:p>
          <a:p>
            <a:pPr lvl="1"/>
            <a:r>
              <a:rPr lang="en-US" altLang="ko-KR" dirty="0" smtClean="0"/>
              <a:t>Hopping </a:t>
            </a:r>
            <a:r>
              <a:rPr lang="en-US" altLang="ko-KR" dirty="0"/>
              <a:t>procedure in transmitting mode</a:t>
            </a:r>
          </a:p>
          <a:p>
            <a:pPr marL="1200150" lvl="2" indent="-342900">
              <a:buFont typeface="+mj-ea"/>
              <a:buAutoNum type="circleNumDbPlain"/>
            </a:pPr>
            <a:r>
              <a:rPr lang="en-US" altLang="ko-KR" dirty="0" smtClean="0"/>
              <a:t>Carry busy tones </a:t>
            </a:r>
            <a:r>
              <a:rPr lang="en-US" altLang="ko-KR" dirty="0"/>
              <a:t>to the </a:t>
            </a:r>
            <a:r>
              <a:rPr lang="en-US" altLang="ko-KR" dirty="0" smtClean="0"/>
              <a:t>eight subcarriers </a:t>
            </a:r>
            <a:r>
              <a:rPr lang="en-US" altLang="ko-KR" dirty="0"/>
              <a:t>corresponding to </a:t>
            </a:r>
            <a:r>
              <a:rPr lang="en-US" altLang="ko-KR" dirty="0" smtClean="0"/>
              <a:t>current CW ID. </a:t>
            </a:r>
          </a:p>
          <a:p>
            <a:pPr marL="1200150" lvl="2" indent="-342900">
              <a:buFont typeface="+mj-ea"/>
              <a:buAutoNum type="circleNumDbPlain"/>
            </a:pPr>
            <a:r>
              <a:rPr lang="en-US" altLang="ko-KR" dirty="0" smtClean="0"/>
              <a:t>Each </a:t>
            </a:r>
            <a:r>
              <a:rPr lang="en-US" altLang="ko-KR" dirty="0"/>
              <a:t>tone is transmitted with a quarter of total </a:t>
            </a:r>
            <a:r>
              <a:rPr lang="en-US" altLang="ko-KR" dirty="0" smtClean="0"/>
              <a:t>power allocated to each symbol.   </a:t>
            </a:r>
            <a:endParaRPr lang="en-US" altLang="ko-KR" dirty="0"/>
          </a:p>
          <a:p>
            <a:pPr lvl="1"/>
            <a:r>
              <a:rPr lang="en-US" altLang="ko-KR" dirty="0">
                <a:latin typeface="Times New Roman" panose="02020603050405020304" pitchFamily="18" charset="0"/>
                <a:cs typeface="Times New Roman" panose="02020603050405020304" pitchFamily="18" charset="0"/>
              </a:rPr>
              <a:t>Merit</a:t>
            </a:r>
          </a:p>
          <a:p>
            <a:pPr lvl="2"/>
            <a:r>
              <a:rPr lang="en-US" altLang="ko-KR" dirty="0">
                <a:latin typeface="Times New Roman" panose="02020603050405020304" pitchFamily="18" charset="0"/>
                <a:cs typeface="Times New Roman" panose="02020603050405020304" pitchFamily="18" charset="0"/>
              </a:rPr>
              <a:t>Low peak to average power ratio (PAPR)</a:t>
            </a:r>
          </a:p>
          <a:p>
            <a:pPr lvl="2"/>
            <a:r>
              <a:rPr lang="en-US" altLang="ko-KR" dirty="0">
                <a:latin typeface="Times New Roman" panose="02020603050405020304" pitchFamily="18" charset="0"/>
                <a:cs typeface="Times New Roman" panose="02020603050405020304" pitchFamily="18" charset="0"/>
              </a:rPr>
              <a:t>Diversity gain</a:t>
            </a:r>
          </a:p>
          <a:p>
            <a:pPr lvl="3"/>
            <a:r>
              <a:rPr lang="en-US" altLang="ko-KR" dirty="0"/>
              <a:t>Even </a:t>
            </a:r>
            <a:r>
              <a:rPr lang="en-US" altLang="ko-KR" dirty="0" smtClean="0"/>
              <a:t>when any busy tones fall into </a:t>
            </a:r>
            <a:r>
              <a:rPr lang="en-US" altLang="ko-KR" dirty="0"/>
              <a:t>deep fading, the </a:t>
            </a:r>
            <a:r>
              <a:rPr lang="en-US" altLang="ko-KR" dirty="0" smtClean="0"/>
              <a:t>CW ID </a:t>
            </a:r>
            <a:r>
              <a:rPr lang="en-US" altLang="ko-KR" dirty="0"/>
              <a:t>can be successfully detected thanks to other </a:t>
            </a:r>
            <a:r>
              <a:rPr lang="en-US" altLang="ko-KR" dirty="0" smtClean="0"/>
              <a:t>busy tones.</a:t>
            </a:r>
            <a:endParaRPr lang="en-US" altLang="ko-KR" dirty="0"/>
          </a:p>
        </p:txBody>
      </p:sp>
      <p:pic>
        <p:nvPicPr>
          <p:cNvPr id="7" name="그림 6"/>
          <p:cNvPicPr>
            <a:picLocks noChangeAspect="1"/>
          </p:cNvPicPr>
          <p:nvPr/>
        </p:nvPicPr>
        <p:blipFill>
          <a:blip r:embed="rId2"/>
          <a:stretch>
            <a:fillRect/>
          </a:stretch>
        </p:blipFill>
        <p:spPr>
          <a:xfrm>
            <a:off x="4022385" y="1676400"/>
            <a:ext cx="5121615" cy="4800600"/>
          </a:xfrm>
          <a:prstGeom prst="rect">
            <a:avLst/>
          </a:prstGeom>
        </p:spPr>
      </p:pic>
    </p:spTree>
    <p:extLst>
      <p:ext uri="{BB962C8B-B14F-4D97-AF65-F5344CB8AC3E}">
        <p14:creationId xmlns:p14="http://schemas.microsoft.com/office/powerpoint/2010/main" val="1536914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CDF Format</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13</a:t>
            </a:fld>
            <a:endParaRPr lang="en-US" dirty="0"/>
          </a:p>
        </p:txBody>
      </p:sp>
      <p:sp>
        <p:nvSpPr>
          <p:cNvPr id="2" name="내용 개체 틀 1"/>
          <p:cNvSpPr>
            <a:spLocks noGrp="1"/>
          </p:cNvSpPr>
          <p:nvPr>
            <p:ph idx="1"/>
          </p:nvPr>
        </p:nvSpPr>
        <p:spPr>
          <a:xfrm>
            <a:off x="190500" y="2518065"/>
            <a:ext cx="5753100" cy="3958935"/>
          </a:xfrm>
        </p:spPr>
        <p:txBody>
          <a:bodyPr>
            <a:normAutofit lnSpcReduction="10000"/>
          </a:bodyPr>
          <a:lstStyle/>
          <a:p>
            <a:r>
              <a:rPr lang="en-US" altLang="ko-KR" dirty="0" smtClean="0"/>
              <a:t>Based on random 4-tone [4]</a:t>
            </a:r>
          </a:p>
          <a:p>
            <a:pPr lvl="1" algn="l"/>
            <a:r>
              <a:rPr lang="en-US" altLang="ko-KR" dirty="0" smtClean="0"/>
              <a:t>Procedure </a:t>
            </a:r>
            <a:r>
              <a:rPr lang="en-US" altLang="ko-KR" dirty="0"/>
              <a:t>in transmitting mode</a:t>
            </a:r>
          </a:p>
          <a:p>
            <a:pPr marL="1257300" lvl="2" indent="-457200" algn="l">
              <a:buFont typeface="+mj-ea"/>
              <a:buAutoNum type="circleNumDbPlain"/>
            </a:pPr>
            <a:r>
              <a:rPr lang="en-US" altLang="ko-KR" dirty="0" smtClean="0"/>
              <a:t>Select four random subcarriers</a:t>
            </a:r>
            <a:r>
              <a:rPr lang="en-US" altLang="ko-KR" dirty="0"/>
              <a:t>, one </a:t>
            </a:r>
            <a:r>
              <a:rPr lang="en-US" altLang="ko-KR" dirty="0" smtClean="0"/>
              <a:t>from each group of the </a:t>
            </a:r>
            <a:r>
              <a:rPr lang="en-US" altLang="ko-KR" dirty="0"/>
              <a:t>subcarriers. Each group is in range of 0 to 12.</a:t>
            </a:r>
          </a:p>
          <a:p>
            <a:pPr marL="1257300" lvl="2" indent="-457200" algn="l">
              <a:buFont typeface="+mj-ea"/>
              <a:buAutoNum type="circleNumDbPlain"/>
            </a:pPr>
            <a:r>
              <a:rPr lang="en-US" altLang="ko-KR" dirty="0"/>
              <a:t>Carry busy tones to the </a:t>
            </a:r>
            <a:r>
              <a:rPr lang="en-US" altLang="ko-KR" dirty="0" smtClean="0"/>
              <a:t>four randomly selected subcarriers. </a:t>
            </a:r>
          </a:p>
          <a:p>
            <a:pPr marL="1257300" lvl="2" indent="-457200" algn="l">
              <a:buFont typeface="+mj-ea"/>
              <a:buAutoNum type="circleNumDbPlain"/>
            </a:pPr>
            <a:r>
              <a:rPr lang="en-US" altLang="ko-KR" dirty="0" smtClean="0"/>
              <a:t>Each busy </a:t>
            </a:r>
            <a:r>
              <a:rPr lang="en-US" altLang="ko-KR" dirty="0"/>
              <a:t>tone is transmitted with a quarter of total </a:t>
            </a:r>
            <a:r>
              <a:rPr lang="en-US" altLang="ko-KR" dirty="0" smtClean="0"/>
              <a:t>power. </a:t>
            </a:r>
          </a:p>
          <a:p>
            <a:pPr lvl="1" algn="l"/>
            <a:r>
              <a:rPr lang="en-US" altLang="ko-KR" dirty="0" smtClean="0"/>
              <a:t>Procedure </a:t>
            </a:r>
            <a:r>
              <a:rPr lang="en-US" altLang="ko-KR" dirty="0"/>
              <a:t>in </a:t>
            </a:r>
            <a:r>
              <a:rPr lang="en-US" altLang="ko-KR" dirty="0" smtClean="0"/>
              <a:t>receiving mode</a:t>
            </a:r>
          </a:p>
          <a:p>
            <a:pPr lvl="2" algn="l"/>
            <a:r>
              <a:rPr lang="en-US" altLang="ko-KR" dirty="0" smtClean="0"/>
              <a:t>When </a:t>
            </a:r>
            <a:r>
              <a:rPr lang="en-US" altLang="ko-KR" dirty="0"/>
              <a:t>a receiver sees more than one tone in </a:t>
            </a:r>
            <a:r>
              <a:rPr lang="en-US" altLang="ko-KR" dirty="0" smtClean="0"/>
              <a:t>any of the groups of subcarriers, collision occurs.</a:t>
            </a:r>
            <a:endParaRPr lang="en-US" altLang="ko-KR" dirty="0"/>
          </a:p>
        </p:txBody>
      </p:sp>
      <p:pic>
        <p:nvPicPr>
          <p:cNvPr id="3" name="그림 2"/>
          <p:cNvPicPr>
            <a:picLocks noChangeAspect="1"/>
          </p:cNvPicPr>
          <p:nvPr/>
        </p:nvPicPr>
        <p:blipFill>
          <a:blip r:embed="rId2"/>
          <a:stretch>
            <a:fillRect/>
          </a:stretch>
        </p:blipFill>
        <p:spPr>
          <a:xfrm>
            <a:off x="3200400" y="1447801"/>
            <a:ext cx="5520256" cy="5029199"/>
          </a:xfrm>
          <a:prstGeom prst="rect">
            <a:avLst/>
          </a:prstGeom>
        </p:spPr>
      </p:pic>
    </p:spTree>
    <p:extLst>
      <p:ext uri="{BB962C8B-B14F-4D97-AF65-F5344CB8AC3E}">
        <p14:creationId xmlns:p14="http://schemas.microsoft.com/office/powerpoint/2010/main" val="1552499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PPDU Format</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14</a:t>
            </a:fld>
            <a:endParaRPr lang="en-US" dirty="0"/>
          </a:p>
        </p:txBody>
      </p:sp>
      <p:sp>
        <p:nvSpPr>
          <p:cNvPr id="9" name="Content Placeholder 6"/>
          <p:cNvSpPr>
            <a:spLocks noGrp="1"/>
          </p:cNvSpPr>
          <p:nvPr>
            <p:ph idx="1"/>
          </p:nvPr>
        </p:nvSpPr>
        <p:spPr>
          <a:xfrm>
            <a:off x="609600" y="2323306"/>
            <a:ext cx="7848600" cy="4001294"/>
          </a:xfrm>
        </p:spPr>
        <p:txBody>
          <a:bodyPr>
            <a:normAutofit lnSpcReduction="10000"/>
          </a:bodyPr>
          <a:lstStyle/>
          <a:p>
            <a:pPr>
              <a:buNone/>
            </a:pPr>
            <a:r>
              <a:rPr lang="en-US" sz="2000" b="1" dirty="0" smtClean="0"/>
              <a:t>Preamble/CWIF/CDF</a:t>
            </a:r>
          </a:p>
          <a:p>
            <a:pPr lvl="1"/>
            <a:r>
              <a:rPr lang="en-US" sz="1800" dirty="0" smtClean="0"/>
              <a:t>same as that in sync slot.</a:t>
            </a:r>
          </a:p>
          <a:p>
            <a:pPr>
              <a:buNone/>
            </a:pPr>
            <a:r>
              <a:rPr lang="en-US" sz="2000" b="1" dirty="0" smtClean="0"/>
              <a:t>Header</a:t>
            </a:r>
          </a:p>
          <a:p>
            <a:pPr lvl="1"/>
            <a:r>
              <a:rPr lang="en-US" altLang="ko-KR" sz="1800" dirty="0" smtClean="0"/>
              <a:t>used </a:t>
            </a:r>
            <a:r>
              <a:rPr lang="en-US" altLang="ko-KR" sz="1800" dirty="0"/>
              <a:t>for describing the content of the packet data as well as the protocol used to transfer </a:t>
            </a:r>
            <a:r>
              <a:rPr lang="en-US" altLang="ko-KR" sz="1800" dirty="0" smtClean="0"/>
              <a:t>it.</a:t>
            </a:r>
          </a:p>
          <a:p>
            <a:pPr lvl="1"/>
            <a:r>
              <a:rPr lang="en-US" altLang="ko-KR" sz="1800" dirty="0" smtClean="0"/>
              <a:t>employing one robust MCS to guarantee reliable reception</a:t>
            </a:r>
          </a:p>
          <a:p>
            <a:pPr>
              <a:buNone/>
            </a:pPr>
            <a:r>
              <a:rPr lang="en-US" altLang="ko-KR" sz="2000" dirty="0" smtClean="0"/>
              <a:t>PSDU Field</a:t>
            </a:r>
            <a:endParaRPr lang="en-US" altLang="ko-KR" sz="2000" dirty="0"/>
          </a:p>
          <a:p>
            <a:pPr lvl="1"/>
            <a:r>
              <a:rPr lang="en-US" sz="1800" dirty="0" smtClean="0"/>
              <a:t>used for the information intended for the receiver</a:t>
            </a:r>
          </a:p>
          <a:p>
            <a:pPr lvl="1"/>
            <a:r>
              <a:rPr lang="en-US" sz="1800" dirty="0" smtClean="0"/>
              <a:t>employing diverse MCSs to support scalable data rates </a:t>
            </a:r>
            <a:endParaRPr lang="en-US" sz="1800" dirty="0"/>
          </a:p>
          <a:p>
            <a:pPr>
              <a:buNone/>
            </a:pPr>
            <a:r>
              <a:rPr lang="en-US" sz="2000" b="1" dirty="0" smtClean="0"/>
              <a:t>Beam Jitter (BJ) Field</a:t>
            </a:r>
          </a:p>
          <a:p>
            <a:pPr lvl="1"/>
            <a:r>
              <a:rPr lang="en-US" sz="1800" dirty="0" smtClean="0"/>
              <a:t>used for Look and Link (LnL)</a:t>
            </a:r>
          </a:p>
          <a:p>
            <a:pPr lvl="1"/>
            <a:r>
              <a:rPr lang="en-US" sz="1800" dirty="0"/>
              <a:t>see IEEE </a:t>
            </a:r>
            <a:r>
              <a:rPr lang="en-US" sz="1800" dirty="0" smtClean="0"/>
              <a:t>802.15-14-0133-00-0008.</a:t>
            </a:r>
            <a:endParaRPr lang="en-US" sz="1800" dirty="0"/>
          </a:p>
        </p:txBody>
      </p:sp>
      <p:pic>
        <p:nvPicPr>
          <p:cNvPr id="5" name="그림 4"/>
          <p:cNvPicPr>
            <a:picLocks noChangeAspect="1"/>
          </p:cNvPicPr>
          <p:nvPr/>
        </p:nvPicPr>
        <p:blipFill>
          <a:blip r:embed="rId2"/>
          <a:stretch>
            <a:fillRect/>
          </a:stretch>
        </p:blipFill>
        <p:spPr>
          <a:xfrm>
            <a:off x="1447800" y="1486789"/>
            <a:ext cx="6324600" cy="418211"/>
          </a:xfrm>
          <a:prstGeom prst="rect">
            <a:avLst/>
          </a:prstGeom>
        </p:spPr>
      </p:pic>
    </p:spTree>
    <p:extLst>
      <p:ext uri="{BB962C8B-B14F-4D97-AF65-F5344CB8AC3E}">
        <p14:creationId xmlns:p14="http://schemas.microsoft.com/office/powerpoint/2010/main" val="4175752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Header</a:t>
            </a:r>
            <a:endParaRPr lang="ko-KR" altLang="en-US" dirty="0"/>
          </a:p>
        </p:txBody>
      </p:sp>
      <p:sp>
        <p:nvSpPr>
          <p:cNvPr id="3" name="내용 개체 틀 2"/>
          <p:cNvSpPr>
            <a:spLocks noGrp="1"/>
          </p:cNvSpPr>
          <p:nvPr>
            <p:ph idx="1"/>
          </p:nvPr>
        </p:nvSpPr>
        <p:spPr/>
        <p:txBody>
          <a:bodyPr/>
          <a:lstStyle/>
          <a:p>
            <a:r>
              <a:rPr lang="en-US" altLang="ko-KR" dirty="0" smtClean="0"/>
              <a:t>Bit-level </a:t>
            </a:r>
            <a:r>
              <a:rPr lang="en-US" altLang="ko-KR" dirty="0"/>
              <a:t>scrambling</a:t>
            </a:r>
          </a:p>
          <a:p>
            <a:pPr lvl="1"/>
            <a:r>
              <a:rPr lang="en-US" altLang="ko-KR" dirty="0" smtClean="0"/>
              <a:t>Shall be specified.</a:t>
            </a:r>
          </a:p>
          <a:p>
            <a:pPr lvl="1"/>
            <a:r>
              <a:rPr lang="en-US" altLang="ko-KR" dirty="0" smtClean="0"/>
              <a:t>Specific method is TBD.</a:t>
            </a:r>
            <a:endParaRPr lang="en-US" altLang="ko-KR" dirty="0"/>
          </a:p>
          <a:p>
            <a:r>
              <a:rPr lang="en-US" altLang="ko-KR" dirty="0"/>
              <a:t>Channel encoding</a:t>
            </a:r>
          </a:p>
          <a:p>
            <a:pPr lvl="1"/>
            <a:r>
              <a:rPr lang="en-US" altLang="ko-KR" dirty="0"/>
              <a:t>Convolutional encoder shall be specified.</a:t>
            </a:r>
          </a:p>
          <a:p>
            <a:pPr lvl="1"/>
            <a:r>
              <a:rPr lang="en-US" altLang="ko-KR" dirty="0"/>
              <a:t>The specification of channel encoder is TBD.</a:t>
            </a:r>
          </a:p>
          <a:p>
            <a:r>
              <a:rPr lang="en-US" altLang="ko-KR" dirty="0" smtClean="0"/>
              <a:t>Modulation schemes </a:t>
            </a:r>
            <a:r>
              <a:rPr lang="en-US" altLang="ko-KR" dirty="0"/>
              <a:t>applied</a:t>
            </a:r>
          </a:p>
          <a:p>
            <a:pPr lvl="1"/>
            <a:r>
              <a:rPr lang="en-US" altLang="ko-KR" dirty="0" smtClean="0"/>
              <a:t>Spread BPSK (SBPSK)/Spread QPSK (SQPSK)</a:t>
            </a:r>
          </a:p>
          <a:p>
            <a:pPr lvl="2"/>
            <a:r>
              <a:rPr lang="en-US" altLang="ko-KR" dirty="0" smtClean="0"/>
              <a:t>TBD</a:t>
            </a:r>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15</a:t>
            </a:fld>
            <a:endParaRPr lang="en-US" dirty="0"/>
          </a:p>
        </p:txBody>
      </p:sp>
    </p:spTree>
    <p:extLst>
      <p:ext uri="{BB962C8B-B14F-4D97-AF65-F5344CB8AC3E}">
        <p14:creationId xmlns:p14="http://schemas.microsoft.com/office/powerpoint/2010/main" val="324289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PSDU Field</a:t>
            </a:r>
            <a:endParaRPr lang="ko-KR" altLang="en-US" dirty="0"/>
          </a:p>
        </p:txBody>
      </p:sp>
      <p:sp>
        <p:nvSpPr>
          <p:cNvPr id="3" name="내용 개체 틀 2"/>
          <p:cNvSpPr>
            <a:spLocks noGrp="1"/>
          </p:cNvSpPr>
          <p:nvPr>
            <p:ph idx="1"/>
          </p:nvPr>
        </p:nvSpPr>
        <p:spPr/>
        <p:txBody>
          <a:bodyPr/>
          <a:lstStyle/>
          <a:p>
            <a:r>
              <a:rPr lang="en-US" altLang="ko-KR" dirty="0" smtClean="0"/>
              <a:t>Bit-level </a:t>
            </a:r>
            <a:r>
              <a:rPr lang="en-US" altLang="ko-KR" dirty="0"/>
              <a:t>scrambling</a:t>
            </a:r>
          </a:p>
          <a:p>
            <a:pPr lvl="1"/>
            <a:r>
              <a:rPr lang="en-US" altLang="ko-KR" dirty="0" smtClean="0"/>
              <a:t>Shall be specified.</a:t>
            </a:r>
          </a:p>
          <a:p>
            <a:pPr lvl="1"/>
            <a:r>
              <a:rPr lang="en-US" altLang="ko-KR" dirty="0" smtClean="0"/>
              <a:t>Specific method is TBD.</a:t>
            </a:r>
            <a:endParaRPr lang="en-US" altLang="ko-KR" dirty="0"/>
          </a:p>
          <a:p>
            <a:r>
              <a:rPr lang="en-US" altLang="ko-KR" dirty="0"/>
              <a:t>Channel encoding</a:t>
            </a:r>
          </a:p>
          <a:p>
            <a:pPr lvl="1"/>
            <a:r>
              <a:rPr lang="en-US" altLang="ko-KR" dirty="0"/>
              <a:t>Convolutional encoder shall be specified.</a:t>
            </a:r>
          </a:p>
          <a:p>
            <a:pPr lvl="1"/>
            <a:r>
              <a:rPr lang="en-US" altLang="ko-KR" dirty="0"/>
              <a:t>The specification of channel encoder is TBD.</a:t>
            </a:r>
          </a:p>
          <a:p>
            <a:r>
              <a:rPr lang="en-US" altLang="ko-KR" dirty="0"/>
              <a:t>Supports data rates up to ~ 54 Mbps</a:t>
            </a:r>
          </a:p>
          <a:p>
            <a:pPr lvl="1"/>
            <a:r>
              <a:rPr lang="en-US" altLang="ko-KR" dirty="0"/>
              <a:t>Modulation formats: SBPSK, </a:t>
            </a:r>
            <a:r>
              <a:rPr lang="en-US" altLang="ko-KR" dirty="0" smtClean="0"/>
              <a:t>SQPSK/BPSK, </a:t>
            </a:r>
            <a:r>
              <a:rPr lang="en-US" altLang="ko-KR" dirty="0"/>
              <a:t>QPSK, 16-QAM, and 64-QAM</a:t>
            </a:r>
          </a:p>
          <a:p>
            <a:pPr lvl="1"/>
            <a:r>
              <a:rPr lang="en-US" altLang="ko-KR" dirty="0"/>
              <a:t>Convolutional Coding: rates </a:t>
            </a:r>
            <a:r>
              <a:rPr lang="en-US" altLang="ko-KR" dirty="0" smtClean="0"/>
              <a:t>1/2(base code rate), </a:t>
            </a:r>
            <a:r>
              <a:rPr lang="en-US" altLang="ko-KR" dirty="0"/>
              <a:t>3/4, </a:t>
            </a:r>
            <a:r>
              <a:rPr lang="en-US" altLang="ko-KR" dirty="0" smtClean="0"/>
              <a:t>5/8</a:t>
            </a:r>
          </a:p>
          <a:p>
            <a:pPr lvl="1"/>
            <a:r>
              <a:rPr lang="en-US" altLang="ko-KR" dirty="0" smtClean="0"/>
              <a:t>MCS table corresponding to scalable data rates will appear in next slide.</a:t>
            </a:r>
          </a:p>
          <a:p>
            <a:endParaRPr lang="en-US" altLang="ko-KR" dirty="0" smtClean="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16</a:t>
            </a:fld>
            <a:endParaRPr lang="en-US" dirty="0"/>
          </a:p>
        </p:txBody>
      </p:sp>
    </p:spTree>
    <p:extLst>
      <p:ext uri="{BB962C8B-B14F-4D97-AF65-F5344CB8AC3E}">
        <p14:creationId xmlns:p14="http://schemas.microsoft.com/office/powerpoint/2010/main" val="3965167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a:bodyPr>
          <a:lstStyle/>
          <a:p>
            <a:r>
              <a:rPr lang="en-US" dirty="0" smtClean="0"/>
              <a:t>MCS Table</a:t>
            </a:r>
          </a:p>
        </p:txBody>
      </p:sp>
      <p:sp>
        <p:nvSpPr>
          <p:cNvPr id="9222" name="Slide Number Placeholder 6"/>
          <p:cNvSpPr>
            <a:spLocks noGrp="1"/>
          </p:cNvSpPr>
          <p:nvPr>
            <p:ph type="sldNum" sz="quarter" idx="12"/>
          </p:nvPr>
        </p:nvSpPr>
        <p:spPr>
          <a:xfrm>
            <a:off x="4341813" y="6477000"/>
            <a:ext cx="536575" cy="184150"/>
          </a:xfrm>
        </p:spPr>
        <p:txBody>
          <a:bodyPr/>
          <a:lstStyle/>
          <a:p>
            <a:r>
              <a:rPr lang="en-US" dirty="0" smtClean="0"/>
              <a:t>Slide </a:t>
            </a:r>
            <a:fld id="{21692E64-8B7A-48BD-A34F-3FA8A9CB1045}" type="slidenum">
              <a:rPr lang="en-US" smtClean="0"/>
              <a:pPr/>
              <a:t>17</a:t>
            </a:fld>
            <a:endParaRPr lang="en-US" dirty="0"/>
          </a:p>
        </p:txBody>
      </p:sp>
      <p:graphicFrame>
        <p:nvGraphicFramePr>
          <p:cNvPr id="7" name="Content Placeholder 4"/>
          <p:cNvGraphicFramePr>
            <a:graphicFrameLocks/>
          </p:cNvGraphicFramePr>
          <p:nvPr>
            <p:extLst>
              <p:ext uri="{D42A27DB-BD31-4B8C-83A1-F6EECF244321}">
                <p14:modId xmlns:p14="http://schemas.microsoft.com/office/powerpoint/2010/main" val="440372356"/>
              </p:ext>
            </p:extLst>
          </p:nvPr>
        </p:nvGraphicFramePr>
        <p:xfrm>
          <a:off x="609601" y="2057400"/>
          <a:ext cx="7924799" cy="3348990"/>
        </p:xfrm>
        <a:graphic>
          <a:graphicData uri="http://schemas.openxmlformats.org/drawingml/2006/table">
            <a:tbl>
              <a:tblPr/>
              <a:tblGrid>
                <a:gridCol w="1304353"/>
                <a:gridCol w="1372531"/>
                <a:gridCol w="1124040"/>
                <a:gridCol w="968846"/>
                <a:gridCol w="894388"/>
                <a:gridCol w="968846"/>
                <a:gridCol w="1291795"/>
              </a:tblGrid>
              <a:tr h="548640">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MCS index</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Modulation</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Code Rate</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NBPSC</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NCBPS</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smtClean="0">
                          <a:solidFill>
                            <a:schemeClr val="bg1"/>
                          </a:solidFill>
                          <a:latin typeface="Times New Roman"/>
                          <a:ea typeface="Times New Roman"/>
                          <a:cs typeface="Times New Roman"/>
                        </a:rPr>
                        <a:t>NIBPS</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Data Rate (Mbps)</a:t>
                      </a:r>
                      <a:endParaRPr lang="en-US" sz="2000" dirty="0">
                        <a:solidFill>
                          <a:schemeClr val="bg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1</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SBPSK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0.5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24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3</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SQPSK/BPSK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1</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55258">
                <a:tc>
                  <a:txBody>
                    <a:bodyPr/>
                    <a:lstStyle/>
                    <a:p>
                      <a:pPr marL="0" marR="0" algn="ctr">
                        <a:spcBef>
                          <a:spcPts val="0"/>
                        </a:spcBef>
                        <a:spcAft>
                          <a:spcPts val="0"/>
                        </a:spcAft>
                      </a:pPr>
                      <a:r>
                        <a:rPr lang="en-US" sz="1800" dirty="0" smtClean="0">
                          <a:latin typeface="Times New Roman"/>
                          <a:ea typeface="Times New Roman"/>
                          <a:cs typeface="Times New Roman"/>
                        </a:rPr>
                        <a:t>3</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SQPSK/BPSK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3/4</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1</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36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9</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55258">
                <a:tc>
                  <a:txBody>
                    <a:bodyPr/>
                    <a:lstStyle/>
                    <a:p>
                      <a:pPr marL="0" marR="0" algn="ctr">
                        <a:spcBef>
                          <a:spcPts val="0"/>
                        </a:spcBef>
                        <a:spcAft>
                          <a:spcPts val="0"/>
                        </a:spcAft>
                      </a:pPr>
                      <a:r>
                        <a:rPr lang="en-US" sz="2000" dirty="0" smtClean="0">
                          <a:latin typeface="Times New Roman"/>
                          <a:ea typeface="Times New Roman"/>
                          <a:cs typeface="Times New Roman"/>
                        </a:rPr>
                        <a:t>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QPSK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20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96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a:solidFill>
                            <a:schemeClr val="tx1"/>
                          </a:solidFill>
                          <a:latin typeface="Times New Roman"/>
                          <a:ea typeface="Times New Roman"/>
                          <a:cs typeface="Times New Roman"/>
                        </a:rPr>
                        <a:t>QPSK</a:t>
                      </a: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3/4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a:latin typeface="Times New Roman"/>
                          <a:ea typeface="Times New Roman"/>
                          <a:cs typeface="Times New Roman"/>
                        </a:rPr>
                        <a:t>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96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70</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17.5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a:solidFill>
                            <a:schemeClr val="tx1"/>
                          </a:solidFill>
                          <a:latin typeface="Times New Roman"/>
                          <a:ea typeface="Times New Roman"/>
                          <a:cs typeface="Times New Roman"/>
                        </a:rPr>
                        <a:t>16-QAM</a:t>
                      </a: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a:latin typeface="Times New Roman"/>
                          <a:ea typeface="Times New Roman"/>
                          <a:cs typeface="Times New Roman"/>
                        </a:rPr>
                        <a:t>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192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96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7</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a:solidFill>
                            <a:schemeClr val="tx1"/>
                          </a:solidFill>
                          <a:latin typeface="Times New Roman"/>
                          <a:ea typeface="Times New Roman"/>
                          <a:cs typeface="Times New Roman"/>
                        </a:rPr>
                        <a:t>16-QAM</a:t>
                      </a: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3/4</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a:latin typeface="Times New Roman"/>
                          <a:ea typeface="Times New Roman"/>
                          <a:cs typeface="Times New Roman"/>
                        </a:rPr>
                        <a:t>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192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144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36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64-QAM</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5/8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288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180</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9</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64-QAM</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3/4</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288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216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54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8" name="TextBox 7"/>
          <p:cNvSpPr txBox="1"/>
          <p:nvPr/>
        </p:nvSpPr>
        <p:spPr>
          <a:xfrm>
            <a:off x="6781800" y="1524000"/>
            <a:ext cx="2180405" cy="307777"/>
          </a:xfrm>
          <a:prstGeom prst="rect">
            <a:avLst/>
          </a:prstGeom>
          <a:noFill/>
        </p:spPr>
        <p:txBody>
          <a:bodyPr wrap="none" rtlCol="0">
            <a:spAutoFit/>
          </a:bodyPr>
          <a:lstStyle/>
          <a:p>
            <a:r>
              <a:rPr lang="en-US" sz="1400" i="1" dirty="0" smtClean="0"/>
              <a:t>Info bits per OFDM symbol</a:t>
            </a:r>
            <a:endParaRPr lang="en-US" sz="1400" i="1" dirty="0"/>
          </a:p>
        </p:txBody>
      </p:sp>
      <p:sp>
        <p:nvSpPr>
          <p:cNvPr id="9" name="TextBox 8"/>
          <p:cNvSpPr txBox="1"/>
          <p:nvPr/>
        </p:nvSpPr>
        <p:spPr>
          <a:xfrm>
            <a:off x="6477000" y="1143000"/>
            <a:ext cx="2321469" cy="307777"/>
          </a:xfrm>
          <a:prstGeom prst="rect">
            <a:avLst/>
          </a:prstGeom>
          <a:noFill/>
        </p:spPr>
        <p:txBody>
          <a:bodyPr wrap="none" rtlCol="0">
            <a:spAutoFit/>
          </a:bodyPr>
          <a:lstStyle/>
          <a:p>
            <a:r>
              <a:rPr lang="en-US" sz="1400" i="1" dirty="0" smtClean="0"/>
              <a:t>coded bits per OFDM symbol</a:t>
            </a:r>
            <a:endParaRPr lang="en-US" sz="1400" i="1" dirty="0"/>
          </a:p>
        </p:txBody>
      </p:sp>
      <p:cxnSp>
        <p:nvCxnSpPr>
          <p:cNvPr id="11" name="Shape 11"/>
          <p:cNvCxnSpPr/>
          <p:nvPr/>
        </p:nvCxnSpPr>
        <p:spPr bwMode="auto">
          <a:xfrm rot="10800000" flipV="1">
            <a:off x="5791200" y="1296889"/>
            <a:ext cx="685800" cy="760511"/>
          </a:xfrm>
          <a:prstGeom prst="bentConnector2">
            <a:avLst/>
          </a:prstGeom>
          <a:solidFill>
            <a:schemeClr val="accent1"/>
          </a:solidFill>
          <a:ln w="12700" cap="flat" cmpd="sng" algn="ctr">
            <a:solidFill>
              <a:schemeClr val="tx1"/>
            </a:solidFill>
            <a:prstDash val="solid"/>
            <a:round/>
            <a:headEnd type="none" w="sm" len="sm"/>
            <a:tailEnd type="arrow"/>
          </a:ln>
          <a:effectLst/>
        </p:spPr>
      </p:cxnSp>
      <p:cxnSp>
        <p:nvCxnSpPr>
          <p:cNvPr id="12" name="Shape 12"/>
          <p:cNvCxnSpPr/>
          <p:nvPr/>
        </p:nvCxnSpPr>
        <p:spPr bwMode="auto">
          <a:xfrm rot="10800000" flipV="1">
            <a:off x="6553200" y="1647725"/>
            <a:ext cx="228600" cy="379511"/>
          </a:xfrm>
          <a:prstGeom prst="bentConnector2">
            <a:avLst/>
          </a:prstGeom>
          <a:solidFill>
            <a:schemeClr val="accent1"/>
          </a:solidFill>
          <a:ln w="12700" cap="flat" cmpd="sng" algn="ctr">
            <a:solidFill>
              <a:schemeClr val="tx1"/>
            </a:solidFill>
            <a:prstDash val="solid"/>
            <a:round/>
            <a:headEnd type="none" w="sm" len="sm"/>
            <a:tailEnd type="arrow"/>
          </a:ln>
          <a:effectLst/>
        </p:spPr>
      </p:cxnSp>
      <p:sp>
        <p:nvSpPr>
          <p:cNvPr id="13" name="TextBox 12"/>
          <p:cNvSpPr txBox="1"/>
          <p:nvPr/>
        </p:nvSpPr>
        <p:spPr>
          <a:xfrm>
            <a:off x="2743200" y="1417637"/>
            <a:ext cx="2081019" cy="307777"/>
          </a:xfrm>
          <a:prstGeom prst="rect">
            <a:avLst/>
          </a:prstGeom>
          <a:noFill/>
        </p:spPr>
        <p:txBody>
          <a:bodyPr wrap="none" rtlCol="0">
            <a:spAutoFit/>
          </a:bodyPr>
          <a:lstStyle/>
          <a:p>
            <a:r>
              <a:rPr lang="en-US" sz="1400" i="1" dirty="0" smtClean="0"/>
              <a:t>coded bits per subcarrier</a:t>
            </a:r>
            <a:endParaRPr lang="en-US" sz="1400" i="1" dirty="0"/>
          </a:p>
        </p:txBody>
      </p:sp>
      <p:cxnSp>
        <p:nvCxnSpPr>
          <p:cNvPr id="14" name="Shape 20"/>
          <p:cNvCxnSpPr>
            <a:stCxn id="13" idx="3"/>
          </p:cNvCxnSpPr>
          <p:nvPr/>
        </p:nvCxnSpPr>
        <p:spPr bwMode="auto">
          <a:xfrm>
            <a:off x="4824219" y="1571526"/>
            <a:ext cx="52581" cy="455711"/>
          </a:xfrm>
          <a:prstGeom prst="bentConnector2">
            <a:avLst/>
          </a:prstGeom>
          <a:solidFill>
            <a:schemeClr val="accent1"/>
          </a:solidFill>
          <a:ln w="12700" cap="flat" cmpd="sng" algn="ctr">
            <a:solidFill>
              <a:schemeClr val="tx1"/>
            </a:solidFill>
            <a:prstDash val="solid"/>
            <a:round/>
            <a:headEnd type="none" w="sm" len="sm"/>
            <a:tailEnd type="arrow"/>
          </a:ln>
          <a:effectLst/>
        </p:spPr>
      </p:cxnSp>
      <p:sp>
        <p:nvSpPr>
          <p:cNvPr id="15" name="TextBox 14"/>
          <p:cNvSpPr txBox="1"/>
          <p:nvPr/>
        </p:nvSpPr>
        <p:spPr>
          <a:xfrm>
            <a:off x="533400" y="5410200"/>
            <a:ext cx="8001000" cy="307777"/>
          </a:xfrm>
          <a:prstGeom prst="rect">
            <a:avLst/>
          </a:prstGeom>
          <a:noFill/>
        </p:spPr>
        <p:txBody>
          <a:bodyPr wrap="square" rtlCol="0">
            <a:spAutoFit/>
          </a:bodyPr>
          <a:lstStyle/>
          <a:p>
            <a:r>
              <a:rPr lang="en-US" sz="1400" i="1" dirty="0" smtClean="0"/>
              <a:t>* The above MCS sets are changeable according to ensuing evaluation result</a:t>
            </a:r>
            <a:endParaRPr lang="en-US" sz="1400" i="1" dirty="0"/>
          </a:p>
        </p:txBody>
      </p:sp>
    </p:spTree>
    <p:extLst>
      <p:ext uri="{BB962C8B-B14F-4D97-AF65-F5344CB8AC3E}">
        <p14:creationId xmlns:p14="http://schemas.microsoft.com/office/powerpoint/2010/main" val="12695783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SBPSK/SQPSK Modulation </a:t>
            </a:r>
            <a:r>
              <a:rPr lang="en-US" altLang="ko-KR" dirty="0" smtClean="0"/>
              <a:t>and Mapping</a:t>
            </a:r>
            <a:endParaRPr lang="ko-KR" altLang="en-US" dirty="0"/>
          </a:p>
        </p:txBody>
      </p:sp>
      <p:sp>
        <p:nvSpPr>
          <p:cNvPr id="13" name="내용 개체 틀 12"/>
          <p:cNvSpPr>
            <a:spLocks noGrp="1"/>
          </p:cNvSpPr>
          <p:nvPr>
            <p:ph idx="1"/>
          </p:nvPr>
        </p:nvSpPr>
        <p:spPr>
          <a:xfrm>
            <a:off x="0" y="1676400"/>
            <a:ext cx="4579681" cy="3276600"/>
          </a:xfrm>
        </p:spPr>
        <p:txBody>
          <a:bodyPr>
            <a:normAutofit/>
          </a:bodyPr>
          <a:lstStyle/>
          <a:p>
            <a:r>
              <a:rPr lang="en-US" altLang="ko-KR" dirty="0" smtClean="0"/>
              <a:t>Concatenated spreading:</a:t>
            </a:r>
          </a:p>
          <a:p>
            <a:r>
              <a:rPr lang="en-US" altLang="ko-KR" dirty="0" smtClean="0"/>
              <a:t>Phase shifting to suppress PAPR increasing caused by above spreading:</a:t>
            </a:r>
          </a:p>
          <a:p>
            <a:endParaRPr lang="en-US" altLang="ko-KR" dirty="0"/>
          </a:p>
          <a:p>
            <a:endParaRPr lang="en-US" altLang="ko-KR" dirty="0" smtClean="0"/>
          </a:p>
          <a:p>
            <a:pPr lvl="1"/>
            <a:r>
              <a:rPr lang="en-US" altLang="ko-KR" dirty="0" smtClean="0"/>
              <a:t>Specific phase shifting is TBD.</a:t>
            </a:r>
          </a:p>
          <a:p>
            <a:endParaRPr lang="en-US" altLang="ko-KR" dirty="0"/>
          </a:p>
          <a:p>
            <a:endParaRPr lang="en-US" altLang="ko-KR" dirty="0" smtClean="0"/>
          </a:p>
          <a:p>
            <a:endParaRPr lang="en-US" altLang="ko-KR" dirty="0"/>
          </a:p>
          <a:p>
            <a:endParaRPr lang="en-US" altLang="ko-KR" dirty="0" smtClean="0"/>
          </a:p>
          <a:p>
            <a:endParaRPr lang="ko-KR" altLang="en-US" dirty="0"/>
          </a:p>
        </p:txBody>
      </p:sp>
      <p:sp>
        <p:nvSpPr>
          <p:cNvPr id="5" name="슬라이드 번호 개체 틀 4"/>
          <p:cNvSpPr>
            <a:spLocks noGrp="1"/>
          </p:cNvSpPr>
          <p:nvPr>
            <p:ph type="sldNum" sz="quarter" idx="12"/>
          </p:nvPr>
        </p:nvSpPr>
        <p:spPr/>
        <p:txBody>
          <a:bodyPr/>
          <a:lstStyle/>
          <a:p>
            <a:r>
              <a:rPr lang="en-US" smtClean="0"/>
              <a:t>Slide </a:t>
            </a:r>
            <a:fld id="{192548F8-60BC-436C-9C09-D0C12CFCAADD}" type="slidenum">
              <a:rPr lang="en-US" smtClean="0"/>
              <a:pPr/>
              <a:t>18</a:t>
            </a:fld>
            <a:endParaRPr lang="en-US" dirty="0"/>
          </a:p>
        </p:txBody>
      </p:sp>
      <p:graphicFrame>
        <p:nvGraphicFramePr>
          <p:cNvPr id="16" name="개체 15"/>
          <p:cNvGraphicFramePr>
            <a:graphicFrameLocks noChangeAspect="1"/>
          </p:cNvGraphicFramePr>
          <p:nvPr>
            <p:extLst>
              <p:ext uri="{D42A27DB-BD31-4B8C-83A1-F6EECF244321}">
                <p14:modId xmlns:p14="http://schemas.microsoft.com/office/powerpoint/2010/main" val="2202098144"/>
              </p:ext>
            </p:extLst>
          </p:nvPr>
        </p:nvGraphicFramePr>
        <p:xfrm>
          <a:off x="4191000" y="1639032"/>
          <a:ext cx="2217481" cy="587676"/>
        </p:xfrm>
        <a:graphic>
          <a:graphicData uri="http://schemas.openxmlformats.org/presentationml/2006/ole">
            <mc:AlternateContent xmlns:mc="http://schemas.openxmlformats.org/markup-compatibility/2006">
              <mc:Choice xmlns:v="urn:schemas-microsoft-com:vml" Requires="v">
                <p:oleObj spid="_x0000_s112531" name="Equation" r:id="rId3" imgW="1726920" imgH="482400" progId="Equation.DSMT4">
                  <p:embed/>
                </p:oleObj>
              </mc:Choice>
              <mc:Fallback>
                <p:oleObj name="Equation" r:id="rId3" imgW="1726920" imgH="482400" progId="Equation.DSMT4">
                  <p:embed/>
                  <p:pic>
                    <p:nvPicPr>
                      <p:cNvPr id="0" name="Object 1"/>
                      <p:cNvPicPr>
                        <a:picLocks noChangeAspect="1" noChangeArrowheads="1"/>
                      </p:cNvPicPr>
                      <p:nvPr/>
                    </p:nvPicPr>
                    <p:blipFill>
                      <a:blip r:embed="rId4"/>
                      <a:srcRect/>
                      <a:stretch>
                        <a:fillRect/>
                      </a:stretch>
                    </p:blipFill>
                    <p:spPr bwMode="auto">
                      <a:xfrm>
                        <a:off x="4191000" y="1639032"/>
                        <a:ext cx="2217481" cy="587676"/>
                      </a:xfrm>
                      <a:prstGeom prst="rect">
                        <a:avLst/>
                      </a:prstGeom>
                      <a:noFill/>
                    </p:spPr>
                  </p:pic>
                </p:oleObj>
              </mc:Fallback>
            </mc:AlternateContent>
          </a:graphicData>
        </a:graphic>
      </p:graphicFrame>
      <p:sp>
        <p:nvSpPr>
          <p:cNvPr id="17" name="Rectangle 4"/>
          <p:cNvSpPr>
            <a:spLocks noChangeArrowheads="1"/>
          </p:cNvSpPr>
          <p:nvPr/>
        </p:nvSpPr>
        <p:spPr bwMode="auto">
          <a:xfrm>
            <a:off x="2966949" y="544076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내용 개체 틀 12"/>
          <p:cNvSpPr txBox="1">
            <a:spLocks/>
          </p:cNvSpPr>
          <p:nvPr/>
        </p:nvSpPr>
        <p:spPr bwMode="auto">
          <a:xfrm>
            <a:off x="152401" y="4922648"/>
            <a:ext cx="8686800" cy="1554352"/>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lvl1pPr marL="342900" indent="-342900" algn="just" rtl="0" eaLnBrk="0" fontAlgn="base" hangingPunct="0">
              <a:spcBef>
                <a:spcPct val="20000"/>
              </a:spcBef>
              <a:spcAft>
                <a:spcPct val="0"/>
              </a:spcAft>
              <a:buFont typeface="Wingdings" panose="05000000000000000000" pitchFamily="2" charset="2"/>
              <a:buChar char="v"/>
              <a:defRPr sz="2400" b="1">
                <a:solidFill>
                  <a:schemeClr val="tx1"/>
                </a:solidFill>
                <a:latin typeface="+mj-ea"/>
                <a:ea typeface="+mj-ea"/>
                <a:cs typeface="+mn-cs"/>
              </a:defRPr>
            </a:lvl1pPr>
            <a:lvl2pPr marL="742950" indent="-285750" algn="just" rtl="0" eaLnBrk="0" fontAlgn="base" hangingPunct="0">
              <a:spcBef>
                <a:spcPct val="20000"/>
              </a:spcBef>
              <a:spcAft>
                <a:spcPct val="0"/>
              </a:spcAft>
              <a:buFont typeface="Wingdings" panose="05000000000000000000" pitchFamily="2" charset="2"/>
              <a:buChar char="l"/>
              <a:defRPr sz="2000">
                <a:solidFill>
                  <a:schemeClr val="tx1"/>
                </a:solidFill>
                <a:latin typeface="+mj-ea"/>
                <a:ea typeface="+mj-ea"/>
              </a:defRPr>
            </a:lvl2pPr>
            <a:lvl3pPr marL="1085850" indent="-228600" algn="just" rtl="0" eaLnBrk="0" fontAlgn="base" hangingPunct="0">
              <a:spcBef>
                <a:spcPct val="20000"/>
              </a:spcBef>
              <a:spcAft>
                <a:spcPct val="0"/>
              </a:spcAft>
              <a:buFont typeface="Wingdings" panose="05000000000000000000" pitchFamily="2" charset="2"/>
              <a:buChar char="Ø"/>
              <a:defRPr sz="1800" b="1">
                <a:solidFill>
                  <a:schemeClr val="tx1"/>
                </a:solidFill>
                <a:latin typeface="+mj-ea"/>
                <a:ea typeface="+mj-ea"/>
              </a:defRPr>
            </a:lvl3pPr>
            <a:lvl4pPr marL="1428750" indent="-228600" algn="just" rtl="0" eaLnBrk="0" fontAlgn="base" hangingPunct="0">
              <a:spcBef>
                <a:spcPct val="20000"/>
              </a:spcBef>
              <a:spcAft>
                <a:spcPct val="0"/>
              </a:spcAft>
              <a:buFont typeface="Wingdings" panose="05000000000000000000" pitchFamily="2" charset="2"/>
              <a:buChar char="§"/>
              <a:defRPr sz="1600">
                <a:solidFill>
                  <a:schemeClr val="tx1"/>
                </a:solidFill>
                <a:latin typeface="+mj-ea"/>
                <a:ea typeface="+mj-ea"/>
              </a:defRPr>
            </a:lvl4pPr>
            <a:lvl5pPr marL="1771650" indent="-228600" algn="just" rtl="0" eaLnBrk="0" fontAlgn="base" hangingPunct="0">
              <a:spcBef>
                <a:spcPct val="20000"/>
              </a:spcBef>
              <a:spcAft>
                <a:spcPct val="0"/>
              </a:spcAft>
              <a:buChar char="•"/>
              <a:defRPr sz="1400" b="1">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altLang="ko-KR" kern="0" dirty="0" smtClean="0"/>
              <a:t>FYI, the data rate of MCS index 1 is identical to that of BPSK with code rate ¼. However, if we adopt BPSK with 1/4, additional encoder and decoder are needed, which makes battery drain higher.</a:t>
            </a:r>
            <a:endParaRPr lang="ko-KR" altLang="en-US" kern="0" dirty="0"/>
          </a:p>
        </p:txBody>
      </p:sp>
      <p:pic>
        <p:nvPicPr>
          <p:cNvPr id="8" name="그림 7"/>
          <p:cNvPicPr>
            <a:picLocks noChangeAspect="1"/>
          </p:cNvPicPr>
          <p:nvPr/>
        </p:nvPicPr>
        <p:blipFill>
          <a:blip r:embed="rId5"/>
          <a:stretch>
            <a:fillRect/>
          </a:stretch>
        </p:blipFill>
        <p:spPr>
          <a:xfrm>
            <a:off x="4307055" y="2598799"/>
            <a:ext cx="4532145" cy="2278001"/>
          </a:xfrm>
          <a:prstGeom prst="rect">
            <a:avLst/>
          </a:prstGeom>
        </p:spPr>
      </p:pic>
      <p:graphicFrame>
        <p:nvGraphicFramePr>
          <p:cNvPr id="11" name="개체 10"/>
          <p:cNvGraphicFramePr>
            <a:graphicFrameLocks noChangeAspect="1"/>
          </p:cNvGraphicFramePr>
          <p:nvPr>
            <p:extLst>
              <p:ext uri="{D42A27DB-BD31-4B8C-83A1-F6EECF244321}">
                <p14:modId xmlns:p14="http://schemas.microsoft.com/office/powerpoint/2010/main" val="2978653843"/>
              </p:ext>
            </p:extLst>
          </p:nvPr>
        </p:nvGraphicFramePr>
        <p:xfrm>
          <a:off x="1000805" y="3430618"/>
          <a:ext cx="3787775" cy="614362"/>
        </p:xfrm>
        <a:graphic>
          <a:graphicData uri="http://schemas.openxmlformats.org/presentationml/2006/ole">
            <mc:AlternateContent xmlns:mc="http://schemas.openxmlformats.org/markup-compatibility/2006">
              <mc:Choice xmlns:v="urn:schemas-microsoft-com:vml" Requires="v">
                <p:oleObj spid="_x0000_s112532" name="Equation" r:id="rId6" imgW="3340080" imgH="533160" progId="Equation.DSMT4">
                  <p:embed/>
                </p:oleObj>
              </mc:Choice>
              <mc:Fallback>
                <p:oleObj name="Equation" r:id="rId6" imgW="3340080" imgH="533160" progId="Equation.DSMT4">
                  <p:embed/>
                  <p:pic>
                    <p:nvPicPr>
                      <p:cNvPr id="0" name=""/>
                      <p:cNvPicPr>
                        <a:picLocks noChangeAspect="1" noChangeArrowheads="1"/>
                      </p:cNvPicPr>
                      <p:nvPr/>
                    </p:nvPicPr>
                    <p:blipFill>
                      <a:blip r:embed="rId7"/>
                      <a:srcRect/>
                      <a:stretch>
                        <a:fillRect/>
                      </a:stretch>
                    </p:blipFill>
                    <p:spPr bwMode="auto">
                      <a:xfrm>
                        <a:off x="1000805" y="3430618"/>
                        <a:ext cx="3787775" cy="614362"/>
                      </a:xfrm>
                      <a:prstGeom prst="rect">
                        <a:avLst/>
                      </a:prstGeom>
                      <a:noFill/>
                    </p:spPr>
                  </p:pic>
                </p:oleObj>
              </mc:Fallback>
            </mc:AlternateContent>
          </a:graphicData>
        </a:graphic>
      </p:graphicFrame>
    </p:spTree>
    <p:extLst>
      <p:ext uri="{BB962C8B-B14F-4D97-AF65-F5344CB8AC3E}">
        <p14:creationId xmlns:p14="http://schemas.microsoft.com/office/powerpoint/2010/main" val="619294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Preamble considered</a:t>
            </a:r>
          </a:p>
          <a:p>
            <a:pPr lvl="1"/>
            <a:r>
              <a:rPr lang="en-US" altLang="ko-KR" dirty="0" smtClean="0"/>
              <a:t>Preamble1 (P1): proposed preamble comprising STF and LTF, where STF pattern is [D,D,D,D,-D].</a:t>
            </a:r>
          </a:p>
          <a:p>
            <a:pPr lvl="1"/>
            <a:r>
              <a:rPr lang="en-US" altLang="ko-KR" dirty="0" smtClean="0"/>
              <a:t>Preamble2 (P2): proposed </a:t>
            </a:r>
            <a:r>
              <a:rPr lang="en-US" altLang="ko-KR" dirty="0"/>
              <a:t>preamble </a:t>
            </a:r>
            <a:r>
              <a:rPr lang="en-US" altLang="ko-KR" dirty="0" smtClean="0"/>
              <a:t>comprising STF and LTF, where </a:t>
            </a:r>
            <a:r>
              <a:rPr lang="en-US" altLang="ko-KR" dirty="0"/>
              <a:t>STF pattern is [</a:t>
            </a:r>
            <a:r>
              <a:rPr lang="en-US" altLang="ko-KR" dirty="0" smtClean="0"/>
              <a:t>D,D,D,D, D</a:t>
            </a:r>
            <a:r>
              <a:rPr lang="en-US" altLang="ko-KR" dirty="0"/>
              <a:t>].</a:t>
            </a:r>
          </a:p>
          <a:p>
            <a:pPr lvl="1"/>
            <a:r>
              <a:rPr lang="en-US" altLang="ko-KR" dirty="0" smtClean="0"/>
              <a:t>Preamble3 (P3): 802.11a preamble, where STF pattern is [B,B,B,B,B,B,B,B,B,B].</a:t>
            </a:r>
          </a:p>
          <a:p>
            <a:pPr lvl="1"/>
            <a:r>
              <a:rPr lang="en-US" altLang="ko-KR" dirty="0" smtClean="0"/>
              <a:t>Preamble4 (P4): modified 802.11a preamble, where STF pattern is [B,B,B,B,B,B,B,B,-B,-B].</a:t>
            </a:r>
          </a:p>
          <a:p>
            <a:pPr lvl="2"/>
            <a:r>
              <a:rPr lang="en-US" altLang="ko-KR" dirty="0" smtClean="0"/>
              <a:t>Time and frequency synchronization (TFS) is performed by cross-correlation using [B,B,-B,-B] in this preamble, which is called cross-correlation based TFS (CCbTFS). </a:t>
            </a:r>
          </a:p>
          <a:p>
            <a:pPr lvl="2"/>
            <a:r>
              <a:rPr lang="en-US" altLang="ko-KR" dirty="0" smtClean="0"/>
              <a:t>This preamble is introduced in order to observe frequency immunity compared to P1 employing cross-correlation using [D,-D].</a:t>
            </a:r>
          </a:p>
          <a:p>
            <a:r>
              <a:rPr lang="en-US" altLang="ko-KR" dirty="0" smtClean="0"/>
              <a:t>Synchronization acquisition scheme</a:t>
            </a:r>
          </a:p>
          <a:p>
            <a:pPr lvl="1"/>
            <a:r>
              <a:rPr lang="en-US" altLang="ko-KR" dirty="0" smtClean="0"/>
              <a:t>Frequency synchronization (FS) scheme applied</a:t>
            </a:r>
          </a:p>
          <a:p>
            <a:pPr lvl="2"/>
            <a:r>
              <a:rPr lang="en-US" altLang="ko-KR" dirty="0" smtClean="0"/>
              <a:t>Single auto-correlation based FS (ACbFS) method with length-16, -32, and -64</a:t>
            </a:r>
          </a:p>
          <a:p>
            <a:pPr lvl="1"/>
            <a:r>
              <a:rPr lang="en-US" altLang="ko-KR" dirty="0" smtClean="0"/>
              <a:t>Time synchronization (TS) scheme applied</a:t>
            </a:r>
          </a:p>
          <a:p>
            <a:pPr lvl="2"/>
            <a:r>
              <a:rPr lang="en-US" altLang="ko-KR" dirty="0" smtClean="0"/>
              <a:t>Product cross-correlation based TS (CCbTS) method: multiplication of CC out using STF and that using LTF</a:t>
            </a:r>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19</a:t>
            </a:fld>
            <a:endParaRPr lang="en-US" dirty="0"/>
          </a:p>
        </p:txBody>
      </p:sp>
    </p:spTree>
    <p:extLst>
      <p:ext uri="{BB962C8B-B14F-4D97-AF65-F5344CB8AC3E}">
        <p14:creationId xmlns:p14="http://schemas.microsoft.com/office/powerpoint/2010/main" val="780881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2"/>
          <p:cNvSpPr>
            <a:spLocks noGrp="1"/>
          </p:cNvSpPr>
          <p:nvPr>
            <p:ph type="ctrTitle"/>
          </p:nvPr>
        </p:nvSpPr>
        <p:spPr/>
        <p:txBody>
          <a:bodyPr/>
          <a:lstStyle/>
          <a:p>
            <a:r>
              <a:rPr lang="en-US" altLang="ko-KR" dirty="0" smtClean="0"/>
              <a:t>ETRI PHY Proposal for PAC</a:t>
            </a:r>
            <a:endParaRPr lang="ko-KR" altLang="en-US" dirty="0"/>
          </a:p>
        </p:txBody>
      </p:sp>
      <p:sp>
        <p:nvSpPr>
          <p:cNvPr id="4" name="부제목 3"/>
          <p:cNvSpPr>
            <a:spLocks noGrp="1"/>
          </p:cNvSpPr>
          <p:nvPr>
            <p:ph type="subTitle" idx="1"/>
          </p:nvPr>
        </p:nvSpPr>
        <p:spPr/>
        <p:txBody>
          <a:bodyPr>
            <a:normAutofit lnSpcReduction="10000"/>
          </a:bodyPr>
          <a:lstStyle/>
          <a:p>
            <a:r>
              <a:rPr lang="en-US" altLang="ko-KR" dirty="0" smtClean="0"/>
              <a:t>May 2014</a:t>
            </a:r>
          </a:p>
          <a:p>
            <a:endParaRPr lang="en-US" altLang="ko-KR" dirty="0"/>
          </a:p>
          <a:p>
            <a:r>
              <a:rPr lang="en-US" altLang="ko-KR" dirty="0"/>
              <a:t>Kapseok Chang, Byung-Jae Kwak, </a:t>
            </a:r>
            <a:endParaRPr lang="en-US" altLang="ko-KR" dirty="0" smtClean="0"/>
          </a:p>
          <a:p>
            <a:r>
              <a:rPr lang="en-US" altLang="ko-KR" dirty="0" smtClean="0"/>
              <a:t>and </a:t>
            </a:r>
            <a:r>
              <a:rPr lang="en-US" altLang="ko-KR" dirty="0"/>
              <a:t>Moon-Sik Lee </a:t>
            </a:r>
            <a:endParaRPr lang="ko-KR" altLang="en-US" dirty="0"/>
          </a:p>
        </p:txBody>
      </p:sp>
      <p:sp>
        <p:nvSpPr>
          <p:cNvPr id="2" name="슬라이드 번호 개체 틀 1"/>
          <p:cNvSpPr>
            <a:spLocks noGrp="1"/>
          </p:cNvSpPr>
          <p:nvPr>
            <p:ph type="sldNum" sz="quarter" idx="12"/>
          </p:nvPr>
        </p:nvSpPr>
        <p:spPr/>
        <p:txBody>
          <a:bodyPr/>
          <a:lstStyle/>
          <a:p>
            <a:pPr>
              <a:defRPr/>
            </a:pPr>
            <a:r>
              <a:rPr lang="en-US" smtClean="0"/>
              <a:t>Slide </a:t>
            </a:r>
            <a:fld id="{2CBA69EF-5666-4CE6-95EF-25DC3F964742}" type="slidenum">
              <a:rPr lang="en-US" smtClean="0"/>
              <a:pPr>
                <a:defRPr/>
              </a:pPr>
              <a:t>2</a:t>
            </a:fld>
            <a:endParaRPr lang="en-US" dirty="0"/>
          </a:p>
        </p:txBody>
      </p:sp>
    </p:spTree>
    <p:extLst>
      <p:ext uri="{BB962C8B-B14F-4D97-AF65-F5344CB8AC3E}">
        <p14:creationId xmlns:p14="http://schemas.microsoft.com/office/powerpoint/2010/main" val="25094510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Performance Evaluation</a:t>
            </a:r>
            <a:endParaRPr lang="ko-KR" altLang="en-US" dirty="0"/>
          </a:p>
        </p:txBody>
      </p:sp>
      <p:sp>
        <p:nvSpPr>
          <p:cNvPr id="3" name="내용 개체 틀 2"/>
          <p:cNvSpPr>
            <a:spLocks noGrp="1"/>
          </p:cNvSpPr>
          <p:nvPr>
            <p:ph idx="1"/>
          </p:nvPr>
        </p:nvSpPr>
        <p:spPr/>
        <p:txBody>
          <a:bodyPr/>
          <a:lstStyle/>
          <a:p>
            <a:r>
              <a:rPr lang="en-US" altLang="ko-KR" dirty="0" smtClean="0"/>
              <a:t>Performance measure and setting</a:t>
            </a:r>
          </a:p>
          <a:p>
            <a:pPr lvl="1"/>
            <a:r>
              <a:rPr lang="en-US" altLang="ko-KR" dirty="0" smtClean="0"/>
              <a:t>Detection error rate (DER) vs. Es/N0</a:t>
            </a:r>
          </a:p>
          <a:p>
            <a:pPr lvl="2"/>
            <a:r>
              <a:rPr lang="en-US" altLang="ko-KR" dirty="0" smtClean="0"/>
              <a:t>If estimated sample time offset is out of ±4 samples, an error is declared.</a:t>
            </a:r>
          </a:p>
          <a:p>
            <a:pPr lvl="1"/>
            <a:r>
              <a:rPr lang="en-US" altLang="ko-KR" dirty="0" smtClean="0"/>
              <a:t>Mean carrier-sensing (CS) output vs. Es/N0</a:t>
            </a:r>
          </a:p>
          <a:p>
            <a:pPr lvl="2"/>
            <a:r>
              <a:rPr lang="en-US" altLang="ko-KR" dirty="0" smtClean="0"/>
              <a:t>CS output is normalized by 16.</a:t>
            </a:r>
          </a:p>
          <a:p>
            <a:pPr lvl="1"/>
            <a:r>
              <a:rPr lang="en-US" altLang="ko-KR" dirty="0" smtClean="0"/>
              <a:t>FER vs. Es/N0 and PAPR vs. Es/N0  </a:t>
            </a:r>
          </a:p>
          <a:p>
            <a:pPr lvl="2"/>
            <a:r>
              <a:rPr lang="en-US" altLang="ko-KR" dirty="0" smtClean="0"/>
              <a:t>In this evaluation, BPSK and SBPSK are simulated. The FER and PAPR results regarding SQPSK will be provided at the next meeting. </a:t>
            </a:r>
          </a:p>
          <a:p>
            <a:pPr lvl="1"/>
            <a:r>
              <a:rPr lang="en-US" altLang="ko-KR" dirty="0" smtClean="0"/>
              <a:t>Collision probability vs. Es/N0(PD1)</a:t>
            </a:r>
          </a:p>
          <a:p>
            <a:pPr lvl="2"/>
            <a:r>
              <a:rPr lang="en-US" altLang="ko-KR" dirty="0" smtClean="0"/>
              <a:t>False alarm in the absence of PD2 and missing in the presence of PD2. This evaluation results will be provided at the next meeting.</a:t>
            </a:r>
          </a:p>
        </p:txBody>
      </p:sp>
      <p:sp>
        <p:nvSpPr>
          <p:cNvPr id="5" name="슬라이드 번호 개체 틀 4"/>
          <p:cNvSpPr>
            <a:spLocks noGrp="1"/>
          </p:cNvSpPr>
          <p:nvPr>
            <p:ph type="sldNum" sz="quarter" idx="12"/>
          </p:nvPr>
        </p:nvSpPr>
        <p:spPr/>
        <p:txBody>
          <a:bodyPr/>
          <a:lstStyle/>
          <a:p>
            <a:r>
              <a:rPr lang="en-US" smtClean="0"/>
              <a:t>Slide </a:t>
            </a:r>
            <a:fld id="{192548F8-60BC-436C-9C09-D0C12CFCAADD}" type="slidenum">
              <a:rPr lang="en-US" smtClean="0"/>
              <a:pPr/>
              <a:t>20</a:t>
            </a:fld>
            <a:endParaRPr lang="en-US" dirty="0"/>
          </a:p>
        </p:txBody>
      </p:sp>
    </p:spTree>
    <p:extLst>
      <p:ext uri="{BB962C8B-B14F-4D97-AF65-F5344CB8AC3E}">
        <p14:creationId xmlns:p14="http://schemas.microsoft.com/office/powerpoint/2010/main" val="24268770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Evaluation</a:t>
            </a:r>
            <a:endParaRPr lang="ko-KR" altLang="en-US" dirty="0"/>
          </a:p>
        </p:txBody>
      </p:sp>
      <p:sp>
        <p:nvSpPr>
          <p:cNvPr id="3" name="내용 개체 틀 2"/>
          <p:cNvSpPr>
            <a:spLocks noGrp="1"/>
          </p:cNvSpPr>
          <p:nvPr>
            <p:ph idx="1"/>
          </p:nvPr>
        </p:nvSpPr>
        <p:spPr/>
        <p:txBody>
          <a:bodyPr/>
          <a:lstStyle/>
          <a:p>
            <a:r>
              <a:rPr lang="en-US" altLang="ko-KR" dirty="0" smtClean="0"/>
              <a:t>Simulation parameters</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192548F8-60BC-436C-9C09-D0C12CFCAADD}" type="slidenum">
              <a:rPr lang="en-US" smtClean="0"/>
              <a:pPr>
                <a:defRPr/>
              </a:pPr>
              <a:t>21</a:t>
            </a:fld>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val="1709633124"/>
              </p:ext>
            </p:extLst>
          </p:nvPr>
        </p:nvGraphicFramePr>
        <p:xfrm>
          <a:off x="533400" y="2133600"/>
          <a:ext cx="8458200" cy="4139476"/>
        </p:xfrm>
        <a:graphic>
          <a:graphicData uri="http://schemas.openxmlformats.org/drawingml/2006/table">
            <a:tbl>
              <a:tblPr firstRow="1" bandRow="1">
                <a:tableStyleId>{5C22544A-7EE6-4342-B048-85BDC9FD1C3A}</a:tableStyleId>
              </a:tblPr>
              <a:tblGrid>
                <a:gridCol w="6172200"/>
                <a:gridCol w="2286000"/>
              </a:tblGrid>
              <a:tr h="349069">
                <a:tc>
                  <a:txBody>
                    <a:bodyPr/>
                    <a:lstStyle/>
                    <a:p>
                      <a:r>
                        <a:rPr lang="en-US" sz="1600" dirty="0" smtClean="0"/>
                        <a:t>Parameter</a:t>
                      </a:r>
                      <a:endParaRPr lang="en-US" sz="1600" dirty="0"/>
                    </a:p>
                  </a:txBody>
                  <a:tcPr/>
                </a:tc>
                <a:tc>
                  <a:txBody>
                    <a:bodyPr/>
                    <a:lstStyle/>
                    <a:p>
                      <a:r>
                        <a:rPr lang="en-US" sz="1600" dirty="0" smtClean="0"/>
                        <a:t>Value</a:t>
                      </a:r>
                      <a:endParaRPr lang="en-US" sz="1600" dirty="0"/>
                    </a:p>
                  </a:txBody>
                  <a:tcPr/>
                </a:tc>
              </a:tr>
              <a:tr h="167640">
                <a:tc>
                  <a:txBody>
                    <a:bodyPr/>
                    <a:lstStyle/>
                    <a:p>
                      <a:r>
                        <a:rPr lang="en-US" altLang="ko-KR" sz="1600" kern="1200" dirty="0" smtClean="0">
                          <a:solidFill>
                            <a:schemeClr val="dk1"/>
                          </a:solidFill>
                          <a:latin typeface="+mn-lt"/>
                          <a:ea typeface="+mn-ea"/>
                          <a:cs typeface="+mn-cs"/>
                        </a:rPr>
                        <a:t>Carrier frequency / bandwidth / FFT Size</a:t>
                      </a:r>
                      <a:endParaRPr lang="ko-KR" altLang="en-US" sz="1600" kern="1200" dirty="0">
                        <a:solidFill>
                          <a:schemeClr val="dk1"/>
                        </a:solidFill>
                        <a:latin typeface="+mn-lt"/>
                        <a:ea typeface="+mn-ea"/>
                        <a:cs typeface="+mn-cs"/>
                      </a:endParaRPr>
                    </a:p>
                  </a:txBody>
                  <a:tcPr/>
                </a:tc>
                <a:tc>
                  <a:txBody>
                    <a:bodyPr/>
                    <a:lstStyle/>
                    <a:p>
                      <a:r>
                        <a:rPr lang="en-US" altLang="ko-KR" sz="1600" kern="1200" dirty="0" smtClean="0">
                          <a:solidFill>
                            <a:schemeClr val="dk1"/>
                          </a:solidFill>
                          <a:latin typeface="+mn-lt"/>
                          <a:ea typeface="+mn-ea"/>
                          <a:cs typeface="+mn-cs"/>
                        </a:rPr>
                        <a:t>5 GHz / 20 MHz / 64</a:t>
                      </a:r>
                      <a:endParaRPr lang="ko-KR" altLang="en-US" sz="1600" kern="1200" dirty="0">
                        <a:solidFill>
                          <a:schemeClr val="dk1"/>
                        </a:solidFill>
                        <a:latin typeface="+mn-lt"/>
                        <a:ea typeface="+mn-ea"/>
                        <a:cs typeface="+mn-cs"/>
                      </a:endParaRPr>
                    </a:p>
                  </a:txBody>
                  <a:tcPr/>
                </a:tc>
              </a:tr>
              <a:tr h="174535">
                <a:tc>
                  <a:txBody>
                    <a:bodyPr/>
                    <a:lstStyle/>
                    <a:p>
                      <a:r>
                        <a:rPr lang="en-US" sz="1600" dirty="0" smtClean="0"/>
                        <a:t>Number of data subcarriers</a:t>
                      </a:r>
                      <a:endParaRPr lang="en-US" sz="1600" dirty="0"/>
                    </a:p>
                  </a:txBody>
                  <a:tcPr/>
                </a:tc>
                <a:tc>
                  <a:txBody>
                    <a:bodyPr/>
                    <a:lstStyle/>
                    <a:p>
                      <a:r>
                        <a:rPr lang="en-US" sz="1600" dirty="0" smtClean="0"/>
                        <a:t>48</a:t>
                      </a:r>
                      <a:endParaRPr lang="en-US" sz="1600" dirty="0"/>
                    </a:p>
                  </a:txBody>
                  <a:tcPr/>
                </a:tc>
              </a:tr>
              <a:tr h="174535">
                <a:tc>
                  <a:txBody>
                    <a:bodyPr/>
                    <a:lstStyle/>
                    <a:p>
                      <a:r>
                        <a:rPr lang="en-US" altLang="ko-KR" sz="1600" dirty="0" smtClean="0"/>
                        <a:t>Number of preamble subcarriers</a:t>
                      </a:r>
                    </a:p>
                    <a:p>
                      <a:r>
                        <a:rPr lang="en-US" altLang="ko-KR" sz="1600" dirty="0" smtClean="0"/>
                        <a:t>Number of timing-offset</a:t>
                      </a:r>
                      <a:r>
                        <a:rPr lang="en-US" altLang="ko-KR" sz="1600" baseline="0" dirty="0" smtClean="0"/>
                        <a:t> indication field (TOIF) subcarriers</a:t>
                      </a:r>
                    </a:p>
                    <a:p>
                      <a:r>
                        <a:rPr lang="en-US" altLang="ko-KR" sz="1600" baseline="0" dirty="0" smtClean="0"/>
                        <a:t>Number of contention-window indication field (CWIF) subcarriers</a:t>
                      </a:r>
                    </a:p>
                    <a:p>
                      <a:r>
                        <a:rPr lang="en-US" altLang="ko-KR" sz="1600" baseline="0" dirty="0" smtClean="0"/>
                        <a:t>Number of collision detection field (CDF) subcarriers</a:t>
                      </a:r>
                      <a:endParaRPr lang="en-US" altLang="ko-KR" sz="1600" dirty="0"/>
                    </a:p>
                  </a:txBody>
                  <a:tcPr/>
                </a:tc>
                <a:tc>
                  <a:txBody>
                    <a:bodyPr/>
                    <a:lstStyle/>
                    <a:p>
                      <a:r>
                        <a:rPr lang="en-US" sz="1600" dirty="0" smtClean="0"/>
                        <a:t>52</a:t>
                      </a:r>
                      <a:endParaRPr lang="en-US" sz="1600" dirty="0"/>
                    </a:p>
                  </a:txBody>
                  <a:tcPr/>
                </a:tc>
              </a:tr>
              <a:tr h="349069">
                <a:tc>
                  <a:txBody>
                    <a:bodyPr/>
                    <a:lstStyle/>
                    <a:p>
                      <a:r>
                        <a:rPr lang="en-US" sz="1600" dirty="0" smtClean="0"/>
                        <a:t>Number of pilot</a:t>
                      </a:r>
                      <a:r>
                        <a:rPr lang="en-US" sz="1600" baseline="0" dirty="0" smtClean="0"/>
                        <a:t> </a:t>
                      </a:r>
                      <a:r>
                        <a:rPr lang="en-US" sz="1600" dirty="0" smtClean="0"/>
                        <a:t>subcarriers</a:t>
                      </a:r>
                      <a:endParaRPr lang="en-US" sz="1600" dirty="0"/>
                    </a:p>
                  </a:txBody>
                  <a:tcPr/>
                </a:tc>
                <a:tc>
                  <a:txBody>
                    <a:bodyPr/>
                    <a:lstStyle/>
                    <a:p>
                      <a:r>
                        <a:rPr lang="en-US" sz="1600" dirty="0" smtClean="0"/>
                        <a:t>4</a:t>
                      </a:r>
                      <a:endParaRPr lang="en-US" sz="1600" dirty="0"/>
                    </a:p>
                  </a:txBody>
                  <a:tcPr/>
                </a:tc>
              </a:tr>
              <a:tr h="349069">
                <a:tc>
                  <a:txBody>
                    <a:bodyPr/>
                    <a:lstStyle/>
                    <a:p>
                      <a:r>
                        <a:rPr lang="en-US" sz="1600" dirty="0" smtClean="0"/>
                        <a:t>OFDM sampling</a:t>
                      </a:r>
                      <a:r>
                        <a:rPr lang="en-US" sz="1600" baseline="0" dirty="0" smtClean="0"/>
                        <a:t> time</a:t>
                      </a:r>
                      <a:endParaRPr lang="en-US" sz="1600" dirty="0"/>
                    </a:p>
                  </a:txBody>
                  <a:tcPr/>
                </a:tc>
                <a:tc>
                  <a:txBody>
                    <a:bodyPr/>
                    <a:lstStyle/>
                    <a:p>
                      <a:r>
                        <a:rPr lang="en-US" sz="1600" dirty="0" smtClean="0"/>
                        <a:t>0.05 us</a:t>
                      </a:r>
                      <a:endParaRPr lang="en-US" sz="1600" dirty="0"/>
                    </a:p>
                  </a:txBody>
                  <a:tcPr/>
                </a:tc>
              </a:tr>
              <a:tr h="349069">
                <a:tc>
                  <a:txBody>
                    <a:bodyPr/>
                    <a:lstStyle/>
                    <a:p>
                      <a:r>
                        <a:rPr lang="en-US" sz="1600" dirty="0" smtClean="0"/>
                        <a:t>Subcarrier frequency</a:t>
                      </a:r>
                      <a:r>
                        <a:rPr lang="en-US" sz="1600" baseline="0" dirty="0" smtClean="0"/>
                        <a:t> spacing</a:t>
                      </a:r>
                      <a:endParaRPr lang="en-US" sz="1600" dirty="0"/>
                    </a:p>
                  </a:txBody>
                  <a:tcPr/>
                </a:tc>
                <a:tc>
                  <a:txBody>
                    <a:bodyPr/>
                    <a:lstStyle/>
                    <a:p>
                      <a:r>
                        <a:rPr lang="en-US" sz="1600" dirty="0" smtClean="0"/>
                        <a:t>312.5</a:t>
                      </a:r>
                      <a:r>
                        <a:rPr lang="en-US" sz="1600" baseline="0" dirty="0" smtClean="0"/>
                        <a:t> kHz</a:t>
                      </a:r>
                      <a:endParaRPr lang="en-US" sz="1600" dirty="0"/>
                    </a:p>
                  </a:txBody>
                  <a:tcPr/>
                </a:tc>
              </a:tr>
              <a:tr h="174535">
                <a:tc>
                  <a:txBody>
                    <a:bodyPr/>
                    <a:lstStyle/>
                    <a:p>
                      <a:r>
                        <a:rPr lang="en-US" sz="1600" dirty="0" smtClean="0"/>
                        <a:t>Cyclic Prefix</a:t>
                      </a:r>
                      <a:endParaRPr lang="en-US" sz="1600" dirty="0"/>
                    </a:p>
                  </a:txBody>
                  <a:tcPr/>
                </a:tc>
                <a:tc>
                  <a:txBody>
                    <a:bodyPr/>
                    <a:lstStyle/>
                    <a:p>
                      <a:r>
                        <a:rPr lang="en-US" sz="1600" dirty="0" smtClean="0"/>
                        <a:t>16t</a:t>
                      </a:r>
                      <a:r>
                        <a:rPr lang="en-US" sz="1600" baseline="-25000" dirty="0" smtClean="0"/>
                        <a:t>s </a:t>
                      </a:r>
                      <a:r>
                        <a:rPr lang="en-US" sz="1600" baseline="0" dirty="0" smtClean="0"/>
                        <a:t>= 0.8us</a:t>
                      </a:r>
                      <a:endParaRPr lang="en-US" sz="1600" baseline="0" dirty="0"/>
                    </a:p>
                  </a:txBody>
                  <a:tcPr/>
                </a:tc>
              </a:tr>
              <a:tr h="167640">
                <a:tc>
                  <a:txBody>
                    <a:bodyPr/>
                    <a:lstStyle/>
                    <a:p>
                      <a:r>
                        <a:rPr lang="en-US" sz="1600" dirty="0" smtClean="0"/>
                        <a:t>OFDM symbol duration</a:t>
                      </a:r>
                      <a:endParaRPr lang="en-US" sz="1600" dirty="0"/>
                    </a:p>
                  </a:txBody>
                  <a:tcPr/>
                </a:tc>
                <a:tc>
                  <a:txBody>
                    <a:bodyPr/>
                    <a:lstStyle/>
                    <a:p>
                      <a:r>
                        <a:rPr lang="en-US" sz="1600" baseline="0" dirty="0" smtClean="0"/>
                        <a:t>4 us</a:t>
                      </a:r>
                      <a:endParaRPr lang="en-US" sz="1600" baseline="0" dirty="0"/>
                    </a:p>
                  </a:txBody>
                  <a:tcPr/>
                </a:tc>
              </a:tr>
              <a:tr h="1676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Channel model: ETSI BRAN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Model A: Office</a:t>
                      </a:r>
                      <a:endParaRPr lang="en-US" sz="1600" baseline="0" dirty="0"/>
                    </a:p>
                  </a:txBody>
                  <a:tcPr/>
                </a:tc>
              </a:tr>
            </a:tbl>
          </a:graphicData>
        </a:graphic>
      </p:graphicFrame>
    </p:spTree>
    <p:extLst>
      <p:ext uri="{BB962C8B-B14F-4D97-AF65-F5344CB8AC3E}">
        <p14:creationId xmlns:p14="http://schemas.microsoft.com/office/powerpoint/2010/main" val="13171482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5" name="텍스트 개체 틀 14"/>
          <p:cNvSpPr>
            <a:spLocks noGrp="1"/>
          </p:cNvSpPr>
          <p:nvPr>
            <p:ph type="body" idx="1"/>
          </p:nvPr>
        </p:nvSpPr>
        <p:spPr>
          <a:xfrm>
            <a:off x="457200" y="1535113"/>
            <a:ext cx="8229599" cy="446087"/>
          </a:xfrm>
        </p:spPr>
        <p:txBody>
          <a:bodyPr>
            <a:normAutofit lnSpcReduction="10000"/>
          </a:bodyPr>
          <a:lstStyle/>
          <a:p>
            <a:r>
              <a:rPr lang="en-US" altLang="ko-KR" dirty="0" smtClean="0"/>
              <a:t>DER </a:t>
            </a:r>
            <a:r>
              <a:rPr lang="en-US" altLang="ko-KR" dirty="0"/>
              <a:t>vs. Es/N0</a:t>
            </a:r>
          </a:p>
        </p:txBody>
      </p:sp>
      <p:sp>
        <p:nvSpPr>
          <p:cNvPr id="17" name="내용 개체 틀 16"/>
          <p:cNvSpPr>
            <a:spLocks noGrp="1"/>
          </p:cNvSpPr>
          <p:nvPr>
            <p:ph sz="quarter" idx="4"/>
          </p:nvPr>
        </p:nvSpPr>
        <p:spPr>
          <a:xfrm>
            <a:off x="5257800" y="2174875"/>
            <a:ext cx="3810000" cy="3951288"/>
          </a:xfrm>
        </p:spPr>
        <p:txBody>
          <a:bodyPr/>
          <a:lstStyle/>
          <a:p>
            <a:endParaRPr lang="en-US" altLang="ko-KR" dirty="0" smtClean="0"/>
          </a:p>
          <a:p>
            <a:endParaRPr lang="ko-KR" alt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22</a:t>
            </a:fld>
            <a:endParaRPr lang="en-US" dirty="0"/>
          </a:p>
        </p:txBody>
      </p:sp>
      <p:pic>
        <p:nvPicPr>
          <p:cNvPr id="3" name="그림 2"/>
          <p:cNvPicPr>
            <a:picLocks noChangeAspect="1"/>
          </p:cNvPicPr>
          <p:nvPr/>
        </p:nvPicPr>
        <p:blipFill>
          <a:blip r:embed="rId2"/>
          <a:stretch>
            <a:fillRect/>
          </a:stretch>
        </p:blipFill>
        <p:spPr>
          <a:xfrm>
            <a:off x="0" y="2286000"/>
            <a:ext cx="5465598" cy="4103654"/>
          </a:xfrm>
          <a:prstGeom prst="rect">
            <a:avLst/>
          </a:prstGeom>
        </p:spPr>
      </p:pic>
      <p:sp>
        <p:nvSpPr>
          <p:cNvPr id="7" name="내용 개체 틀 16"/>
          <p:cNvSpPr>
            <a:spLocks noGrp="1"/>
          </p:cNvSpPr>
          <p:nvPr>
            <p:ph sz="quarter" idx="4"/>
          </p:nvPr>
        </p:nvSpPr>
        <p:spPr>
          <a:xfrm>
            <a:off x="5105400" y="2174875"/>
            <a:ext cx="3962400" cy="3921126"/>
          </a:xfrm>
        </p:spPr>
        <p:txBody>
          <a:bodyPr>
            <a:normAutofit fontScale="85000" lnSpcReduction="10000"/>
          </a:bodyPr>
          <a:lstStyle/>
          <a:p>
            <a:r>
              <a:rPr lang="en-US" altLang="ko-KR" dirty="0" smtClean="0"/>
              <a:t>Proposed preambles outperforms IEEE 802.11a.</a:t>
            </a:r>
          </a:p>
          <a:p>
            <a:endParaRPr lang="en-US" altLang="ko-KR" dirty="0" smtClean="0"/>
          </a:p>
          <a:p>
            <a:r>
              <a:rPr lang="en-US" altLang="ko-KR" dirty="0" smtClean="0"/>
              <a:t>To observe the frequency-offset immunity over preamble, we employ CCbTFS. As a result,</a:t>
            </a:r>
          </a:p>
          <a:p>
            <a:pPr lvl="1"/>
            <a:r>
              <a:rPr lang="en-US" altLang="ko-KR" dirty="0" smtClean="0"/>
              <a:t>Even though we consider the highest frequency offset, i.e. 40 ppm, the proposed STF and LTF sequences is still working, while the 11a does not work.</a:t>
            </a:r>
            <a:endParaRPr lang="ko-KR" altLang="en-US" dirty="0"/>
          </a:p>
        </p:txBody>
      </p:sp>
    </p:spTree>
    <p:extLst>
      <p:ext uri="{BB962C8B-B14F-4D97-AF65-F5344CB8AC3E}">
        <p14:creationId xmlns:p14="http://schemas.microsoft.com/office/powerpoint/2010/main" val="7544130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5" name="텍스트 개체 틀 14"/>
          <p:cNvSpPr>
            <a:spLocks noGrp="1"/>
          </p:cNvSpPr>
          <p:nvPr>
            <p:ph type="body" idx="1"/>
          </p:nvPr>
        </p:nvSpPr>
        <p:spPr>
          <a:xfrm>
            <a:off x="457200" y="1535113"/>
            <a:ext cx="8229599" cy="446087"/>
          </a:xfrm>
        </p:spPr>
        <p:txBody>
          <a:bodyPr>
            <a:normAutofit lnSpcReduction="10000"/>
          </a:bodyPr>
          <a:lstStyle/>
          <a:p>
            <a:r>
              <a:rPr lang="en-US" altLang="ko-KR" dirty="0"/>
              <a:t>Mean </a:t>
            </a:r>
            <a:r>
              <a:rPr lang="en-US" altLang="ko-KR" dirty="0" smtClean="0"/>
              <a:t>CS output </a:t>
            </a:r>
            <a:r>
              <a:rPr lang="en-US" altLang="ko-KR" dirty="0"/>
              <a:t>vs. </a:t>
            </a:r>
            <a:r>
              <a:rPr lang="en-US" altLang="ko-KR" dirty="0" smtClean="0"/>
              <a:t>Es/N0</a:t>
            </a:r>
            <a:endParaRPr lang="ko-KR" alt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23</a:t>
            </a:fld>
            <a:endParaRPr lang="en-US" dirty="0"/>
          </a:p>
        </p:txBody>
      </p:sp>
      <p:sp>
        <p:nvSpPr>
          <p:cNvPr id="8" name="내용 개체 틀 16"/>
          <p:cNvSpPr>
            <a:spLocks noGrp="1"/>
          </p:cNvSpPr>
          <p:nvPr>
            <p:ph sz="quarter" idx="4"/>
          </p:nvPr>
        </p:nvSpPr>
        <p:spPr>
          <a:xfrm>
            <a:off x="5257800" y="2174874"/>
            <a:ext cx="3810000" cy="4225925"/>
          </a:xfrm>
        </p:spPr>
        <p:txBody>
          <a:bodyPr>
            <a:normAutofit/>
          </a:bodyPr>
          <a:lstStyle/>
          <a:p>
            <a:r>
              <a:rPr lang="en-US" altLang="ko-KR" dirty="0" smtClean="0"/>
              <a:t>Mean CS output with length-32 outperforms that with length-16   by  </a:t>
            </a:r>
            <a:r>
              <a:rPr lang="en-US" altLang="ko-KR" dirty="0" smtClean="0">
                <a:solidFill>
                  <a:srgbClr val="00B050"/>
                </a:solidFill>
              </a:rPr>
              <a:t>3 dB</a:t>
            </a:r>
            <a:r>
              <a:rPr lang="en-US" altLang="ko-KR" dirty="0" smtClean="0"/>
              <a:t>.</a:t>
            </a:r>
          </a:p>
          <a:p>
            <a:r>
              <a:rPr lang="en-US" altLang="ko-KR" dirty="0" smtClean="0"/>
              <a:t>Mean CS output with length-64 outperforms that with length-16   by </a:t>
            </a:r>
            <a:r>
              <a:rPr lang="en-US" altLang="ko-KR" dirty="0" smtClean="0">
                <a:solidFill>
                  <a:srgbClr val="00B050"/>
                </a:solidFill>
              </a:rPr>
              <a:t>6 dB</a:t>
            </a:r>
            <a:r>
              <a:rPr lang="en-US" altLang="ko-KR" dirty="0" smtClean="0"/>
              <a:t>.</a:t>
            </a:r>
            <a:endParaRPr lang="ko-KR" altLang="en-US" dirty="0"/>
          </a:p>
        </p:txBody>
      </p:sp>
      <p:pic>
        <p:nvPicPr>
          <p:cNvPr id="9" name="그림 8"/>
          <p:cNvPicPr>
            <a:picLocks noChangeAspect="1"/>
          </p:cNvPicPr>
          <p:nvPr/>
        </p:nvPicPr>
        <p:blipFill>
          <a:blip r:embed="rId2"/>
          <a:stretch>
            <a:fillRect/>
          </a:stretch>
        </p:blipFill>
        <p:spPr>
          <a:xfrm>
            <a:off x="0" y="2061125"/>
            <a:ext cx="5486400" cy="4119272"/>
          </a:xfrm>
          <a:prstGeom prst="rect">
            <a:avLst/>
          </a:prstGeom>
        </p:spPr>
      </p:pic>
    </p:spTree>
    <p:extLst>
      <p:ext uri="{BB962C8B-B14F-4D97-AF65-F5344CB8AC3E}">
        <p14:creationId xmlns:p14="http://schemas.microsoft.com/office/powerpoint/2010/main" val="20924640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0" name="텍스트 개체 틀 9"/>
          <p:cNvSpPr>
            <a:spLocks noGrp="1"/>
          </p:cNvSpPr>
          <p:nvPr>
            <p:ph type="body" idx="1"/>
          </p:nvPr>
        </p:nvSpPr>
        <p:spPr>
          <a:xfrm>
            <a:off x="457201" y="1535113"/>
            <a:ext cx="4040188" cy="446087"/>
          </a:xfrm>
        </p:spPr>
        <p:txBody>
          <a:bodyPr>
            <a:normAutofit lnSpcReduction="10000"/>
          </a:bodyPr>
          <a:lstStyle/>
          <a:p>
            <a:r>
              <a:rPr lang="en-US" altLang="ko-KR" dirty="0"/>
              <a:t>FER vs. </a:t>
            </a:r>
            <a:r>
              <a:rPr lang="en-US" altLang="ko-KR" dirty="0" smtClean="0"/>
              <a:t>Es/N0</a:t>
            </a:r>
            <a:endParaRPr lang="ko-KR" altLang="en-US" dirty="0"/>
          </a:p>
        </p:txBody>
      </p:sp>
      <p:sp>
        <p:nvSpPr>
          <p:cNvPr id="3" name="내용 개체 틀 2"/>
          <p:cNvSpPr>
            <a:spLocks noGrp="1"/>
          </p:cNvSpPr>
          <p:nvPr>
            <p:ph sz="half" idx="2"/>
          </p:nvPr>
        </p:nvSpPr>
        <p:spPr>
          <a:xfrm>
            <a:off x="457201" y="1981200"/>
            <a:ext cx="4040188" cy="1293103"/>
          </a:xfrm>
        </p:spPr>
        <p:txBody>
          <a:bodyPr>
            <a:normAutofit/>
          </a:bodyPr>
          <a:lstStyle/>
          <a:p>
            <a:r>
              <a:rPr lang="en-US" altLang="ko-KR" sz="2000" dirty="0" smtClean="0"/>
              <a:t>Three SBPSK MCSs provide same FER performances.</a:t>
            </a:r>
          </a:p>
        </p:txBody>
      </p:sp>
      <p:sp>
        <p:nvSpPr>
          <p:cNvPr id="11" name="텍스트 개체 틀 10"/>
          <p:cNvSpPr>
            <a:spLocks noGrp="1"/>
          </p:cNvSpPr>
          <p:nvPr>
            <p:ph type="body" sz="quarter" idx="3"/>
          </p:nvPr>
        </p:nvSpPr>
        <p:spPr>
          <a:xfrm>
            <a:off x="4645026" y="1535113"/>
            <a:ext cx="4041775" cy="446087"/>
          </a:xfrm>
        </p:spPr>
        <p:txBody>
          <a:bodyPr>
            <a:normAutofit lnSpcReduction="10000"/>
          </a:bodyPr>
          <a:lstStyle/>
          <a:p>
            <a:r>
              <a:rPr lang="en-US" altLang="ko-KR" dirty="0"/>
              <a:t>PAPR vs. </a:t>
            </a:r>
            <a:r>
              <a:rPr lang="en-US" altLang="ko-KR" dirty="0" smtClean="0"/>
              <a:t>Es/N0</a:t>
            </a:r>
            <a:endParaRPr lang="ko-KR" altLang="en-US" dirty="0"/>
          </a:p>
        </p:txBody>
      </p:sp>
      <p:sp>
        <p:nvSpPr>
          <p:cNvPr id="9" name="내용 개체 틀 8"/>
          <p:cNvSpPr>
            <a:spLocks noGrp="1"/>
          </p:cNvSpPr>
          <p:nvPr>
            <p:ph sz="quarter" idx="4"/>
          </p:nvPr>
        </p:nvSpPr>
        <p:spPr>
          <a:xfrm>
            <a:off x="4645026" y="1981200"/>
            <a:ext cx="4041775" cy="1291517"/>
          </a:xfrm>
        </p:spPr>
        <p:txBody>
          <a:bodyPr>
            <a:normAutofit lnSpcReduction="10000"/>
          </a:bodyPr>
          <a:lstStyle/>
          <a:p>
            <a:r>
              <a:rPr lang="en-US" altLang="ko-KR" sz="2000" dirty="0" smtClean="0"/>
              <a:t>The first two SBPSK MCSs provide 1.1dB PAPR loss over the last SBPSK MCS proposed.</a:t>
            </a:r>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24</a:t>
            </a:fld>
            <a:endParaRPr lang="en-US" dirty="0"/>
          </a:p>
        </p:txBody>
      </p:sp>
      <p:pic>
        <p:nvPicPr>
          <p:cNvPr id="8" name="Picture 3"/>
          <p:cNvPicPr>
            <a:picLocks noGrp="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5026" y="3274304"/>
            <a:ext cx="4267200" cy="3202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871" y="3257740"/>
            <a:ext cx="4287155" cy="3217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63830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normAutofit/>
          </a:bodyPr>
          <a:lstStyle/>
          <a:p>
            <a:r>
              <a:rPr lang="en-US" altLang="ko-KR" dirty="0" smtClean="0"/>
              <a:t>Providing more </a:t>
            </a:r>
            <a:r>
              <a:rPr lang="en-US" altLang="ko-KR" dirty="0"/>
              <a:t>precise </a:t>
            </a:r>
            <a:r>
              <a:rPr lang="en-US" altLang="ko-KR" dirty="0" smtClean="0"/>
              <a:t>synchronization</a:t>
            </a:r>
            <a:endParaRPr lang="en-US" altLang="ko-KR" dirty="0"/>
          </a:p>
          <a:p>
            <a:r>
              <a:rPr lang="en-US" altLang="ko-KR" dirty="0"/>
              <a:t>Supporting collision </a:t>
            </a:r>
            <a:r>
              <a:rPr lang="en-US" altLang="ko-KR" dirty="0" smtClean="0"/>
              <a:t>detection</a:t>
            </a:r>
            <a:endParaRPr lang="en-US" altLang="ko-KR" dirty="0"/>
          </a:p>
          <a:p>
            <a:r>
              <a:rPr lang="en-US" altLang="ko-KR" dirty="0"/>
              <a:t>Supporting frame timing-offset </a:t>
            </a:r>
            <a:r>
              <a:rPr lang="en-US" altLang="ko-KR" dirty="0" smtClean="0"/>
              <a:t>indication</a:t>
            </a:r>
          </a:p>
          <a:p>
            <a:r>
              <a:rPr lang="en-US" altLang="ko-KR" dirty="0" smtClean="0"/>
              <a:t>Supporting </a:t>
            </a:r>
            <a:r>
              <a:rPr lang="en-US" altLang="ko-KR" dirty="0"/>
              <a:t>contention-window </a:t>
            </a:r>
            <a:r>
              <a:rPr lang="en-US" altLang="ko-KR" dirty="0" smtClean="0"/>
              <a:t>indication</a:t>
            </a:r>
            <a:endParaRPr lang="en-US" altLang="ko-KR" dirty="0"/>
          </a:p>
          <a:p>
            <a:r>
              <a:rPr lang="en-US" altLang="ko-KR" dirty="0"/>
              <a:t>Supporting data transmission rates up to 54 Mbps: up to </a:t>
            </a:r>
            <a:r>
              <a:rPr lang="en-US" altLang="ko-KR" dirty="0" smtClean="0"/>
              <a:t>64QAM</a:t>
            </a:r>
          </a:p>
          <a:p>
            <a:r>
              <a:rPr lang="en-US" altLang="ko-KR" dirty="0" smtClean="0"/>
              <a:t>Supporting coexistence with other 2.4GHz and 5GHz</a:t>
            </a:r>
          </a:p>
          <a:p>
            <a:r>
              <a:rPr lang="en-US" altLang="ko-KR" dirty="0" smtClean="0"/>
              <a:t>Supporting physical-layer security</a:t>
            </a:r>
          </a:p>
          <a:p>
            <a:r>
              <a:rPr lang="en-US" altLang="ko-KR" dirty="0" smtClean="0"/>
              <a:t>Supporting discovery with spatial filtering</a:t>
            </a:r>
            <a:endParaRPr lang="en-US" altLang="ko-KR" dirty="0"/>
          </a:p>
        </p:txBody>
      </p:sp>
      <p:sp>
        <p:nvSpPr>
          <p:cNvPr id="5" name="슬라이드 번호 개체 틀 4"/>
          <p:cNvSpPr>
            <a:spLocks noGrp="1"/>
          </p:cNvSpPr>
          <p:nvPr>
            <p:ph type="sldNum" sz="quarter" idx="12"/>
          </p:nvPr>
        </p:nvSpPr>
        <p:spPr/>
        <p:txBody>
          <a:bodyPr/>
          <a:lstStyle/>
          <a:p>
            <a:pPr>
              <a:defRPr/>
            </a:pPr>
            <a:r>
              <a:rPr lang="en-US" dirty="0" smtClean="0"/>
              <a:t>Slide </a:t>
            </a:r>
            <a:fld id="{192548F8-60BC-436C-9C09-D0C12CFCAADD}" type="slidenum">
              <a:rPr lang="en-US" smtClean="0"/>
              <a:pPr>
                <a:defRPr/>
              </a:pPr>
              <a:t>25</a:t>
            </a:fld>
            <a:endParaRPr lang="en-US" dirty="0"/>
          </a:p>
        </p:txBody>
      </p:sp>
    </p:spTree>
    <p:extLst>
      <p:ext uri="{BB962C8B-B14F-4D97-AF65-F5344CB8AC3E}">
        <p14:creationId xmlns:p14="http://schemas.microsoft.com/office/powerpoint/2010/main" val="9613241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References</a:t>
            </a:r>
            <a:endParaRPr lang="ko-KR" altLang="en-US" dirty="0"/>
          </a:p>
        </p:txBody>
      </p:sp>
      <p:sp>
        <p:nvSpPr>
          <p:cNvPr id="3" name="내용 개체 틀 2"/>
          <p:cNvSpPr>
            <a:spLocks noGrp="1"/>
          </p:cNvSpPr>
          <p:nvPr>
            <p:ph idx="1"/>
          </p:nvPr>
        </p:nvSpPr>
        <p:spPr>
          <a:xfrm>
            <a:off x="152400" y="1676400"/>
            <a:ext cx="8839200" cy="3429000"/>
          </a:xfrm>
        </p:spPr>
        <p:txBody>
          <a:bodyPr>
            <a:normAutofit fontScale="62500" lnSpcReduction="20000"/>
          </a:bodyPr>
          <a:lstStyle/>
          <a:p>
            <a:pPr marL="514350" lvl="0" indent="-514350" algn="just">
              <a:buFont typeface="+mj-lt"/>
              <a:buAutoNum type="arabicPeriod"/>
            </a:pPr>
            <a:r>
              <a:rPr lang="en-US" altLang="ko-KR" dirty="0" smtClean="0"/>
              <a:t>IEEE Std 802.11, “Part 11: Wireless LAN medium access control (MAC) and physical layer (PHY) specifications,” </a:t>
            </a:r>
            <a:r>
              <a:rPr lang="en-US" altLang="ko-KR" i="1" dirty="0" smtClean="0"/>
              <a:t>IEEE Computer Society</a:t>
            </a:r>
            <a:r>
              <a:rPr lang="en-US" altLang="ko-KR" dirty="0" smtClean="0"/>
              <a:t>, 2012.</a:t>
            </a:r>
          </a:p>
          <a:p>
            <a:pPr marL="514350" lvl="0" indent="-514350" algn="just">
              <a:buFont typeface="+mj-lt"/>
              <a:buAutoNum type="arabicPeriod"/>
            </a:pPr>
            <a:r>
              <a:rPr lang="en-US" altLang="ko-KR" dirty="0" smtClean="0"/>
              <a:t>K. Chang </a:t>
            </a:r>
            <a:r>
              <a:rPr lang="en-US" altLang="ko-KR" dirty="0"/>
              <a:t>and </a:t>
            </a:r>
            <a:r>
              <a:rPr lang="en-US" altLang="ko-KR" dirty="0" smtClean="0"/>
              <a:t>Y. </a:t>
            </a:r>
            <a:r>
              <a:rPr lang="en-US" altLang="ko-KR" dirty="0"/>
              <a:t>Han, “Robust replica correlation-based symbol synchronisation in OFDM systems,” </a:t>
            </a:r>
            <a:r>
              <a:rPr lang="en-US" altLang="ko-KR" i="1" dirty="0"/>
              <a:t>Electronics Letters</a:t>
            </a:r>
            <a:r>
              <a:rPr lang="en-US" altLang="ko-KR" dirty="0"/>
              <a:t>, vol. 44, no. 17, pp. 1024-1025, Aug. </a:t>
            </a:r>
            <a:r>
              <a:rPr lang="en-US" altLang="ko-KR" dirty="0" smtClean="0"/>
              <a:t>2008.</a:t>
            </a:r>
            <a:endParaRPr lang="en-US" altLang="ko-KR" dirty="0"/>
          </a:p>
          <a:p>
            <a:pPr marL="514350" indent="-514350">
              <a:buFont typeface="+mj-lt"/>
              <a:buAutoNum type="arabicPeriod"/>
            </a:pPr>
            <a:r>
              <a:rPr lang="en-US" altLang="ko-KR" dirty="0" smtClean="0"/>
              <a:t>K. Chang</a:t>
            </a:r>
            <a:r>
              <a:rPr lang="en-US" altLang="ko-KR" dirty="0"/>
              <a:t>, </a:t>
            </a:r>
            <a:r>
              <a:rPr lang="en-US" altLang="ko-KR" dirty="0" smtClean="0"/>
              <a:t>P. Ho</a:t>
            </a:r>
            <a:r>
              <a:rPr lang="en-US" altLang="ko-KR" dirty="0"/>
              <a:t>, and </a:t>
            </a:r>
            <a:r>
              <a:rPr lang="en-US" altLang="ko-KR" dirty="0" smtClean="0"/>
              <a:t>Y. Choi</a:t>
            </a:r>
            <a:r>
              <a:rPr lang="en-US" altLang="ko-KR" dirty="0"/>
              <a:t>, “Signal design for reduced complexity and accurate cell search/synchronization in OFDM-based cellular systems,” </a:t>
            </a:r>
            <a:r>
              <a:rPr lang="en-US" altLang="ko-KR" i="1" dirty="0"/>
              <a:t>IEEE Transactions on Vehicular Technology</a:t>
            </a:r>
            <a:r>
              <a:rPr lang="en-US" altLang="ko-KR" dirty="0"/>
              <a:t>, vol. 61, no. 9, pp. 4170-4175, Nov. 2012. </a:t>
            </a:r>
            <a:endParaRPr lang="en-US" altLang="ko-KR" dirty="0" smtClean="0"/>
          </a:p>
          <a:p>
            <a:pPr marL="514350" indent="-514350">
              <a:buFont typeface="+mj-lt"/>
              <a:buAutoNum type="arabicPeriod"/>
            </a:pPr>
            <a:r>
              <a:rPr lang="en-US" altLang="ko-KR" dirty="0" smtClean="0"/>
              <a:t>ETRI, “ETRI technical PHY proposal for IEEE 802.15 TG8 PAC standard,” DCN: IEEE 802.15-13-0373-01-0008, July 2013.</a:t>
            </a:r>
          </a:p>
          <a:p>
            <a:pPr marL="514350" indent="-514350">
              <a:buFont typeface="+mj-lt"/>
              <a:buAutoNum type="arabicPeriod"/>
            </a:pPr>
            <a:r>
              <a:rPr lang="en-US" altLang="ko-KR" dirty="0"/>
              <a:t>ETRI, </a:t>
            </a:r>
            <a:r>
              <a:rPr lang="en-US" altLang="ko-KR" dirty="0" smtClean="0"/>
              <a:t>“Collision detection based PHY Proposal for PAC,” </a:t>
            </a:r>
            <a:r>
              <a:rPr lang="en-US" altLang="ko-KR" dirty="0"/>
              <a:t>DCN: IEEE </a:t>
            </a:r>
            <a:r>
              <a:rPr lang="en-US" altLang="ko-KR" dirty="0" smtClean="0"/>
              <a:t>802.15-14-0132-00-0008</a:t>
            </a:r>
            <a:r>
              <a:rPr lang="en-US" altLang="ko-KR" dirty="0"/>
              <a:t>, </a:t>
            </a:r>
            <a:r>
              <a:rPr lang="en-US" altLang="ko-KR" dirty="0" smtClean="0"/>
              <a:t>March 2014.</a:t>
            </a:r>
          </a:p>
          <a:p>
            <a:pPr marL="514350" indent="-514350">
              <a:buFont typeface="+mj-lt"/>
              <a:buAutoNum type="arabicPeriod"/>
            </a:pPr>
            <a:r>
              <a:rPr lang="en-US" altLang="ko-KR" dirty="0" smtClean="0"/>
              <a:t>ETRI and Samsung, “MAC proposal for PAC,” </a:t>
            </a:r>
            <a:r>
              <a:rPr lang="en-US" altLang="ko-KR" dirty="0"/>
              <a:t>DCN: IEEE </a:t>
            </a:r>
            <a:r>
              <a:rPr lang="en-US" altLang="ko-KR" dirty="0" smtClean="0"/>
              <a:t>802.15-14-0254-00-0008</a:t>
            </a:r>
            <a:r>
              <a:rPr lang="en-US" altLang="ko-KR" dirty="0"/>
              <a:t>, </a:t>
            </a:r>
            <a:r>
              <a:rPr lang="en-US" altLang="ko-KR" dirty="0" smtClean="0"/>
              <a:t>May </a:t>
            </a:r>
            <a:r>
              <a:rPr lang="en-US" altLang="ko-KR" dirty="0"/>
              <a:t>2014</a:t>
            </a:r>
            <a:r>
              <a:rPr lang="en-US" altLang="ko-KR" dirty="0" smtClean="0"/>
              <a:t>.</a:t>
            </a:r>
          </a:p>
          <a:p>
            <a:pPr marL="514350" indent="-514350">
              <a:buFont typeface="+mj-lt"/>
              <a:buAutoNum type="arabicPeriod"/>
            </a:pPr>
            <a:r>
              <a:rPr lang="en-US" altLang="ko-KR" dirty="0" smtClean="0"/>
              <a:t>ETRI and Samsung, </a:t>
            </a:r>
            <a:r>
              <a:rPr lang="en-US" altLang="ko-KR" dirty="0"/>
              <a:t>“Performance Evaluation of Fully Distributed Synchronization Mechanism for PAC,” DCN: IEEE </a:t>
            </a:r>
            <a:r>
              <a:rPr lang="en-US" altLang="ko-KR" dirty="0" smtClean="0"/>
              <a:t>802.15-14-0249-00-0008</a:t>
            </a:r>
            <a:r>
              <a:rPr lang="en-US" altLang="ko-KR" dirty="0"/>
              <a:t>, </a:t>
            </a:r>
            <a:r>
              <a:rPr lang="en-US" altLang="ko-KR" dirty="0" smtClean="0"/>
              <a:t>May </a:t>
            </a:r>
            <a:r>
              <a:rPr lang="en-US" altLang="ko-KR" dirty="0"/>
              <a:t>2014.</a:t>
            </a:r>
          </a:p>
          <a:p>
            <a:pPr marL="514350" indent="-514350">
              <a:buFont typeface="+mj-lt"/>
              <a:buAutoNum type="arabicPeriod"/>
            </a:pPr>
            <a:endParaRPr lang="en-US" altLang="ko-KR" dirty="0"/>
          </a:p>
        </p:txBody>
      </p:sp>
      <p:sp>
        <p:nvSpPr>
          <p:cNvPr id="6" name="슬라이드 번호 개체 틀 4"/>
          <p:cNvSpPr>
            <a:spLocks noGrp="1"/>
          </p:cNvSpPr>
          <p:nvPr>
            <p:ph type="sldNum" sz="quarter" idx="12"/>
          </p:nvPr>
        </p:nvSpPr>
        <p:spPr>
          <a:xfrm>
            <a:off x="4355223" y="6477000"/>
            <a:ext cx="509756" cy="184666"/>
          </a:xfrm>
        </p:spPr>
        <p:txBody>
          <a:bodyPr/>
          <a:lstStyle/>
          <a:p>
            <a:pPr>
              <a:defRPr/>
            </a:pPr>
            <a:r>
              <a:rPr lang="en-US" dirty="0" smtClean="0"/>
              <a:t>Slide 20</a:t>
            </a:r>
            <a:endParaRPr lang="en-US" dirty="0"/>
          </a:p>
        </p:txBody>
      </p:sp>
    </p:spTree>
    <p:extLst>
      <p:ext uri="{BB962C8B-B14F-4D97-AF65-F5344CB8AC3E}">
        <p14:creationId xmlns:p14="http://schemas.microsoft.com/office/powerpoint/2010/main" val="451993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PHY Proposal Overview</a:t>
            </a:r>
          </a:p>
        </p:txBody>
      </p:sp>
      <p:sp>
        <p:nvSpPr>
          <p:cNvPr id="9219" name="Content Placeholder 2"/>
          <p:cNvSpPr>
            <a:spLocks noGrp="1"/>
          </p:cNvSpPr>
          <p:nvPr>
            <p:ph idx="1"/>
          </p:nvPr>
        </p:nvSpPr>
        <p:spPr/>
        <p:txBody>
          <a:bodyPr>
            <a:normAutofit fontScale="92500" lnSpcReduction="20000"/>
          </a:bodyPr>
          <a:lstStyle/>
          <a:p>
            <a:r>
              <a:rPr lang="en-US" altLang="ko-KR" dirty="0" smtClean="0"/>
              <a:t>Supporting transmission mode</a:t>
            </a:r>
          </a:p>
          <a:p>
            <a:pPr lvl="1"/>
            <a:r>
              <a:rPr lang="en-US" altLang="ko-KR" dirty="0" smtClean="0"/>
              <a:t>Orthogonal </a:t>
            </a:r>
            <a:r>
              <a:rPr lang="en-US" altLang="ko-KR" dirty="0"/>
              <a:t>Frequency Division Multiplexing (OFDM)</a:t>
            </a:r>
          </a:p>
          <a:p>
            <a:r>
              <a:rPr lang="en-US" altLang="ko-KR" dirty="0" smtClean="0"/>
              <a:t>Providing more </a:t>
            </a:r>
            <a:r>
              <a:rPr lang="en-US" altLang="ko-KR" dirty="0"/>
              <a:t>precise synchronization compared to IEEE </a:t>
            </a:r>
            <a:r>
              <a:rPr lang="en-US" altLang="ko-KR" dirty="0" smtClean="0"/>
              <a:t>802.11 [1]</a:t>
            </a:r>
            <a:endParaRPr lang="en-US" altLang="ko-KR" dirty="0"/>
          </a:p>
          <a:p>
            <a:r>
              <a:rPr lang="en-US" altLang="ko-KR" dirty="0" smtClean="0"/>
              <a:t>Supporting collision detection in </a:t>
            </a:r>
            <a:r>
              <a:rPr lang="en-US" altLang="ko-KR" dirty="0"/>
              <a:t>receiving </a:t>
            </a:r>
            <a:r>
              <a:rPr lang="en-US" altLang="ko-KR" dirty="0" smtClean="0"/>
              <a:t>mode</a:t>
            </a:r>
          </a:p>
          <a:p>
            <a:r>
              <a:rPr lang="en-US" altLang="ko-KR" dirty="0" smtClean="0"/>
              <a:t>Supporting frame timing-offset indication in receiving mode</a:t>
            </a:r>
          </a:p>
          <a:p>
            <a:r>
              <a:rPr lang="en-US" altLang="ko-KR" dirty="0" smtClean="0"/>
              <a:t>Supporting contention-window indication in receiving mode </a:t>
            </a:r>
          </a:p>
          <a:p>
            <a:r>
              <a:rPr lang="en-US" dirty="0" smtClean="0"/>
              <a:t>Supporting coexistence with other 2.4GHz and 5GHz</a:t>
            </a:r>
          </a:p>
          <a:p>
            <a:pPr lvl="1"/>
            <a:r>
              <a:rPr lang="en-US" altLang="ko-KR" dirty="0" smtClean="0"/>
              <a:t>Different </a:t>
            </a:r>
            <a:r>
              <a:rPr lang="en-US" altLang="ko-KR" dirty="0"/>
              <a:t>presentation (IEEE </a:t>
            </a:r>
            <a:r>
              <a:rPr lang="en-US" altLang="ko-KR" dirty="0" smtClean="0"/>
              <a:t>802.15-14-0249-00-0008</a:t>
            </a:r>
            <a:r>
              <a:rPr lang="en-US" altLang="ko-KR" dirty="0"/>
              <a:t>)</a:t>
            </a:r>
          </a:p>
          <a:p>
            <a:r>
              <a:rPr lang="en-US" altLang="ko-KR" dirty="0" smtClean="0"/>
              <a:t>Supporting data </a:t>
            </a:r>
            <a:r>
              <a:rPr lang="en-US" altLang="ko-KR" dirty="0"/>
              <a:t>transmission rates up to 54 </a:t>
            </a:r>
            <a:r>
              <a:rPr lang="en-US" altLang="ko-KR" dirty="0" smtClean="0"/>
              <a:t>Mbps: up to 64QAM</a:t>
            </a:r>
            <a:endParaRPr lang="en-US" altLang="ko-KR" dirty="0"/>
          </a:p>
          <a:p>
            <a:r>
              <a:rPr lang="en-US" altLang="ko-KR" dirty="0" smtClean="0"/>
              <a:t>Supporting </a:t>
            </a:r>
            <a:r>
              <a:rPr lang="en-US" altLang="ko-KR" dirty="0"/>
              <a:t>physical-layer </a:t>
            </a:r>
            <a:r>
              <a:rPr lang="en-US" altLang="ko-KR" dirty="0" smtClean="0"/>
              <a:t>security</a:t>
            </a:r>
          </a:p>
          <a:p>
            <a:pPr lvl="1"/>
            <a:r>
              <a:rPr lang="en-US" altLang="ko-KR" dirty="0"/>
              <a:t>Different presentation (IEEE </a:t>
            </a:r>
            <a:r>
              <a:rPr lang="en-US" altLang="ko-KR" dirty="0" smtClean="0"/>
              <a:t>802.15-14-0252-00-0008</a:t>
            </a:r>
            <a:r>
              <a:rPr lang="en-US" altLang="ko-KR" dirty="0"/>
              <a:t>)</a:t>
            </a:r>
          </a:p>
          <a:p>
            <a:r>
              <a:rPr lang="en-US" altLang="ko-KR" dirty="0" smtClean="0"/>
              <a:t>Supporting </a:t>
            </a:r>
            <a:r>
              <a:rPr lang="en-US" altLang="ko-KR" dirty="0"/>
              <a:t>discovery with spatial filtering</a:t>
            </a:r>
          </a:p>
          <a:p>
            <a:pPr lvl="1"/>
            <a:r>
              <a:rPr lang="en-US" altLang="ko-KR" dirty="0"/>
              <a:t>Different presentation (IEEE </a:t>
            </a:r>
            <a:r>
              <a:rPr lang="en-US" altLang="ko-KR" dirty="0" smtClean="0"/>
              <a:t>802.15-14-0133-00-0008)</a:t>
            </a:r>
            <a:endParaRPr lang="en-US" dirty="0" smtClean="0"/>
          </a:p>
        </p:txBody>
      </p:sp>
      <p:sp>
        <p:nvSpPr>
          <p:cNvPr id="9222" name="Slide Number Placeholder 6"/>
          <p:cNvSpPr>
            <a:spLocks noGrp="1"/>
          </p:cNvSpPr>
          <p:nvPr>
            <p:ph type="sldNum" sz="quarter" idx="12"/>
          </p:nvPr>
        </p:nvSpPr>
        <p:spPr/>
        <p:txBody>
          <a:bodyPr/>
          <a:lstStyle/>
          <a:p>
            <a:r>
              <a:rPr lang="en-US" smtClean="0"/>
              <a:t>Slide </a:t>
            </a:r>
            <a:fld id="{21692E64-8B7A-48BD-A34F-3FA8A9CB1045}" type="slidenum">
              <a:rPr lang="en-US" smtClean="0"/>
              <a:pPr/>
              <a:t>3</a:t>
            </a:fld>
            <a:endParaRPr lang="en-US"/>
          </a:p>
        </p:txBody>
      </p:sp>
    </p:spTree>
    <p:extLst>
      <p:ext uri="{BB962C8B-B14F-4D97-AF65-F5344CB8AC3E}">
        <p14:creationId xmlns:p14="http://schemas.microsoft.com/office/powerpoint/2010/main" val="1644850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ko-KR" altLang="en-US" dirty="0"/>
              <a:t>  </a:t>
            </a:r>
            <a:r>
              <a:rPr lang="ko-KR" altLang="en-US" dirty="0" smtClean="0"/>
              <a:t> </a:t>
            </a:r>
            <a:r>
              <a:rPr lang="en-US" altLang="ko-KR" dirty="0" smtClean="0"/>
              <a:t>OFDM </a:t>
            </a:r>
            <a:r>
              <a:rPr lang="en-US" dirty="0" smtClean="0"/>
              <a:t>Parameters</a:t>
            </a:r>
          </a:p>
        </p:txBody>
      </p:sp>
      <p:sp>
        <p:nvSpPr>
          <p:cNvPr id="9222" name="Slide Number Placeholder 6"/>
          <p:cNvSpPr>
            <a:spLocks noGrp="1"/>
          </p:cNvSpPr>
          <p:nvPr>
            <p:ph type="sldNum" sz="quarter" idx="12"/>
          </p:nvPr>
        </p:nvSpPr>
        <p:spPr/>
        <p:txBody>
          <a:bodyPr/>
          <a:lstStyle/>
          <a:p>
            <a:r>
              <a:rPr lang="en-US" smtClean="0"/>
              <a:t>Slide </a:t>
            </a:r>
            <a:fld id="{21692E64-8B7A-48BD-A34F-3FA8A9CB1045}" type="slidenum">
              <a:rPr lang="en-US" smtClean="0"/>
              <a:pPr/>
              <a:t>4</a:t>
            </a:fld>
            <a:endParaRPr lang="en-US" dirty="0"/>
          </a:p>
        </p:txBody>
      </p:sp>
      <p:graphicFrame>
        <p:nvGraphicFramePr>
          <p:cNvPr id="18" name="Content Placeholder 5"/>
          <p:cNvGraphicFramePr>
            <a:graphicFrameLocks/>
          </p:cNvGraphicFramePr>
          <p:nvPr>
            <p:extLst>
              <p:ext uri="{D42A27DB-BD31-4B8C-83A1-F6EECF244321}">
                <p14:modId xmlns:p14="http://schemas.microsoft.com/office/powerpoint/2010/main" val="791652074"/>
              </p:ext>
            </p:extLst>
          </p:nvPr>
        </p:nvGraphicFramePr>
        <p:xfrm>
          <a:off x="304800" y="1747520"/>
          <a:ext cx="8458200" cy="4474756"/>
        </p:xfrm>
        <a:graphic>
          <a:graphicData uri="http://schemas.openxmlformats.org/drawingml/2006/table">
            <a:tbl>
              <a:tblPr firstRow="1" bandRow="1">
                <a:tableStyleId>{5C22544A-7EE6-4342-B048-85BDC9FD1C3A}</a:tableStyleId>
              </a:tblPr>
              <a:tblGrid>
                <a:gridCol w="6708228"/>
                <a:gridCol w="1749972"/>
              </a:tblGrid>
              <a:tr h="349069">
                <a:tc>
                  <a:txBody>
                    <a:bodyPr/>
                    <a:lstStyle/>
                    <a:p>
                      <a:r>
                        <a:rPr lang="en-US" sz="1600" dirty="0" smtClean="0"/>
                        <a:t>Parameter</a:t>
                      </a:r>
                      <a:endParaRPr lang="en-US" sz="1600" dirty="0"/>
                    </a:p>
                  </a:txBody>
                  <a:tcPr/>
                </a:tc>
                <a:tc>
                  <a:txBody>
                    <a:bodyPr/>
                    <a:lstStyle/>
                    <a:p>
                      <a:r>
                        <a:rPr lang="en-US" sz="1600" dirty="0" smtClean="0"/>
                        <a:t>Value</a:t>
                      </a:r>
                      <a:endParaRPr lang="en-US" sz="1600" dirty="0"/>
                    </a:p>
                  </a:txBody>
                  <a:tcPr/>
                </a:tc>
              </a:tr>
              <a:tr h="167640">
                <a:tc>
                  <a:txBody>
                    <a:bodyPr/>
                    <a:lstStyle/>
                    <a:p>
                      <a:r>
                        <a:rPr lang="en-US" altLang="ko-KR" sz="1600" kern="1200" dirty="0" smtClean="0">
                          <a:solidFill>
                            <a:schemeClr val="dk1"/>
                          </a:solidFill>
                          <a:latin typeface="+mn-lt"/>
                          <a:ea typeface="+mn-ea"/>
                          <a:cs typeface="+mn-cs"/>
                        </a:rPr>
                        <a:t>Carrier frequency </a:t>
                      </a:r>
                      <a:endParaRPr lang="ko-KR" altLang="en-US" sz="1600" kern="1200" dirty="0">
                        <a:solidFill>
                          <a:schemeClr val="dk1"/>
                        </a:solidFill>
                        <a:latin typeface="+mn-lt"/>
                        <a:ea typeface="+mn-ea"/>
                        <a:cs typeface="+mn-cs"/>
                      </a:endParaRPr>
                    </a:p>
                  </a:txBody>
                  <a:tcPr/>
                </a:tc>
                <a:tc>
                  <a:txBody>
                    <a:bodyPr/>
                    <a:lstStyle/>
                    <a:p>
                      <a:r>
                        <a:rPr lang="en-US" altLang="ko-KR" sz="1600" kern="1200" dirty="0" smtClean="0">
                          <a:solidFill>
                            <a:schemeClr val="dk1"/>
                          </a:solidFill>
                          <a:latin typeface="+mn-lt"/>
                          <a:ea typeface="+mn-ea"/>
                          <a:cs typeface="+mn-cs"/>
                        </a:rPr>
                        <a:t>2.4 GHz, 5 GHz</a:t>
                      </a:r>
                      <a:endParaRPr lang="ko-KR" altLang="en-US" sz="1600" kern="1200" dirty="0">
                        <a:solidFill>
                          <a:schemeClr val="dk1"/>
                        </a:solidFill>
                        <a:latin typeface="+mn-lt"/>
                        <a:ea typeface="+mn-ea"/>
                        <a:cs typeface="+mn-cs"/>
                      </a:endParaRPr>
                    </a:p>
                  </a:txBody>
                  <a:tcPr/>
                </a:tc>
              </a:tr>
              <a:tr h="167640">
                <a:tc>
                  <a:txBody>
                    <a:bodyPr/>
                    <a:lstStyle/>
                    <a:p>
                      <a:r>
                        <a:rPr lang="en-US" altLang="ko-KR" sz="1600" kern="1200" dirty="0" smtClean="0">
                          <a:solidFill>
                            <a:schemeClr val="dk1"/>
                          </a:solidFill>
                          <a:latin typeface="+mn-lt"/>
                          <a:ea typeface="+mn-ea"/>
                          <a:cs typeface="+mn-cs"/>
                        </a:rPr>
                        <a:t>Channel</a:t>
                      </a:r>
                      <a:r>
                        <a:rPr lang="en-US" altLang="ko-KR" sz="1600" kern="1200" baseline="0" dirty="0" smtClean="0">
                          <a:solidFill>
                            <a:schemeClr val="dk1"/>
                          </a:solidFill>
                          <a:latin typeface="+mn-lt"/>
                          <a:ea typeface="+mn-ea"/>
                          <a:cs typeface="+mn-cs"/>
                        </a:rPr>
                        <a:t> bandwidth</a:t>
                      </a:r>
                      <a:endParaRPr lang="ko-KR" altLang="en-US" sz="1600" kern="1200" dirty="0">
                        <a:solidFill>
                          <a:schemeClr val="dk1"/>
                        </a:solidFill>
                        <a:latin typeface="+mn-lt"/>
                        <a:ea typeface="+mn-ea"/>
                        <a:cs typeface="+mn-cs"/>
                      </a:endParaRPr>
                    </a:p>
                  </a:txBody>
                  <a:tcPr/>
                </a:tc>
                <a:tc>
                  <a:txBody>
                    <a:bodyPr/>
                    <a:lstStyle/>
                    <a:p>
                      <a:r>
                        <a:rPr lang="en-US" altLang="ko-KR" sz="1600" kern="1200" dirty="0" smtClean="0">
                          <a:solidFill>
                            <a:schemeClr val="dk1"/>
                          </a:solidFill>
                          <a:latin typeface="+mn-lt"/>
                          <a:ea typeface="+mn-ea"/>
                          <a:cs typeface="+mn-cs"/>
                        </a:rPr>
                        <a:t>20 MHz</a:t>
                      </a:r>
                      <a:endParaRPr lang="ko-KR" altLang="en-US" sz="1600" kern="1200" dirty="0">
                        <a:solidFill>
                          <a:schemeClr val="dk1"/>
                        </a:solidFill>
                        <a:latin typeface="+mn-lt"/>
                        <a:ea typeface="+mn-ea"/>
                        <a:cs typeface="+mn-cs"/>
                      </a:endParaRPr>
                    </a:p>
                  </a:txBody>
                  <a:tcPr/>
                </a:tc>
              </a:tr>
              <a:tr h="174535">
                <a:tc>
                  <a:txBody>
                    <a:bodyPr/>
                    <a:lstStyle/>
                    <a:p>
                      <a:r>
                        <a:rPr lang="en-US" sz="1600" dirty="0" smtClean="0"/>
                        <a:t>FFT Size</a:t>
                      </a:r>
                      <a:endParaRPr lang="en-US" sz="1600" dirty="0"/>
                    </a:p>
                  </a:txBody>
                  <a:tcPr/>
                </a:tc>
                <a:tc>
                  <a:txBody>
                    <a:bodyPr/>
                    <a:lstStyle/>
                    <a:p>
                      <a:r>
                        <a:rPr lang="en-US" sz="1600" dirty="0" smtClean="0"/>
                        <a:t>64</a:t>
                      </a:r>
                      <a:endParaRPr lang="en-US" sz="1600" dirty="0"/>
                    </a:p>
                  </a:txBody>
                  <a:tcPr/>
                </a:tc>
              </a:tr>
              <a:tr h="174535">
                <a:tc>
                  <a:txBody>
                    <a:bodyPr/>
                    <a:lstStyle/>
                    <a:p>
                      <a:r>
                        <a:rPr lang="en-US" sz="1600" dirty="0" smtClean="0"/>
                        <a:t>Number of data subcarriers</a:t>
                      </a:r>
                      <a:endParaRPr lang="en-US" sz="1600" dirty="0"/>
                    </a:p>
                  </a:txBody>
                  <a:tcPr/>
                </a:tc>
                <a:tc>
                  <a:txBody>
                    <a:bodyPr/>
                    <a:lstStyle/>
                    <a:p>
                      <a:r>
                        <a:rPr lang="en-US" sz="1600" dirty="0" smtClean="0"/>
                        <a:t>48 (excluding dc)</a:t>
                      </a:r>
                      <a:endParaRPr lang="en-US" sz="1600" dirty="0"/>
                    </a:p>
                  </a:txBody>
                  <a:tcPr/>
                </a:tc>
              </a:tr>
              <a:tr h="174535">
                <a:tc>
                  <a:txBody>
                    <a:bodyPr/>
                    <a:lstStyle/>
                    <a:p>
                      <a:r>
                        <a:rPr lang="en-US" sz="1600" dirty="0" smtClean="0"/>
                        <a:t>Number of preamble subcarriers</a:t>
                      </a:r>
                    </a:p>
                    <a:p>
                      <a:r>
                        <a:rPr lang="en-US" sz="1600" dirty="0" smtClean="0"/>
                        <a:t>Number of timing-offset</a:t>
                      </a:r>
                      <a:r>
                        <a:rPr lang="en-US" sz="1600" baseline="0" dirty="0" smtClean="0"/>
                        <a:t> indication field (TOIF) subcarriers</a:t>
                      </a:r>
                    </a:p>
                    <a:p>
                      <a:r>
                        <a:rPr lang="en-US" sz="1600" baseline="0" dirty="0" smtClean="0"/>
                        <a:t>Number of contention-window indication field (CWIF) subcarriers</a:t>
                      </a:r>
                    </a:p>
                    <a:p>
                      <a:r>
                        <a:rPr lang="en-US" sz="1600" baseline="0" dirty="0" smtClean="0"/>
                        <a:t>Number of collision detection field (CDF) subcarriers</a:t>
                      </a:r>
                      <a:endParaRPr lang="en-US" sz="1600" dirty="0"/>
                    </a:p>
                  </a:txBody>
                  <a:tcPr/>
                </a:tc>
                <a:tc>
                  <a:txBody>
                    <a:bodyPr/>
                    <a:lstStyle/>
                    <a:p>
                      <a:r>
                        <a:rPr lang="en-US" sz="1600" dirty="0" smtClean="0"/>
                        <a:t>52 (excluding dc)</a:t>
                      </a:r>
                      <a:endParaRPr lang="en-US" sz="1600" dirty="0"/>
                    </a:p>
                  </a:txBody>
                  <a:tcPr/>
                </a:tc>
              </a:tr>
              <a:tr h="349069">
                <a:tc>
                  <a:txBody>
                    <a:bodyPr/>
                    <a:lstStyle/>
                    <a:p>
                      <a:r>
                        <a:rPr lang="en-US" sz="1600" dirty="0" smtClean="0"/>
                        <a:t>Number of pilot</a:t>
                      </a:r>
                      <a:r>
                        <a:rPr lang="en-US" sz="1600" baseline="0" dirty="0" smtClean="0"/>
                        <a:t> </a:t>
                      </a:r>
                      <a:r>
                        <a:rPr lang="en-US" sz="1600" dirty="0" smtClean="0"/>
                        <a:t>subcarriers</a:t>
                      </a:r>
                      <a:endParaRPr lang="en-US" sz="1600" dirty="0"/>
                    </a:p>
                  </a:txBody>
                  <a:tcPr/>
                </a:tc>
                <a:tc>
                  <a:txBody>
                    <a:bodyPr/>
                    <a:lstStyle/>
                    <a:p>
                      <a:r>
                        <a:rPr lang="en-US" sz="1600" dirty="0" smtClean="0"/>
                        <a:t>4</a:t>
                      </a:r>
                      <a:endParaRPr lang="en-US" sz="1600" dirty="0"/>
                    </a:p>
                  </a:txBody>
                  <a:tcPr/>
                </a:tc>
              </a:tr>
              <a:tr h="349069">
                <a:tc>
                  <a:txBody>
                    <a:bodyPr/>
                    <a:lstStyle/>
                    <a:p>
                      <a:r>
                        <a:rPr lang="en-US" sz="1600" dirty="0" smtClean="0"/>
                        <a:t>OFDM sampling</a:t>
                      </a:r>
                      <a:r>
                        <a:rPr lang="en-US" sz="1600" baseline="0" dirty="0" smtClean="0"/>
                        <a:t> time</a:t>
                      </a:r>
                      <a:endParaRPr lang="en-US" sz="1600" dirty="0"/>
                    </a:p>
                  </a:txBody>
                  <a:tcPr/>
                </a:tc>
                <a:tc>
                  <a:txBody>
                    <a:bodyPr/>
                    <a:lstStyle/>
                    <a:p>
                      <a:r>
                        <a:rPr lang="en-US" sz="1600" dirty="0" smtClean="0"/>
                        <a:t>0.05 us</a:t>
                      </a:r>
                      <a:endParaRPr lang="en-US" sz="1600" dirty="0"/>
                    </a:p>
                  </a:txBody>
                  <a:tcPr/>
                </a:tc>
              </a:tr>
              <a:tr h="349069">
                <a:tc>
                  <a:txBody>
                    <a:bodyPr/>
                    <a:lstStyle/>
                    <a:p>
                      <a:r>
                        <a:rPr lang="en-US" sz="1600" dirty="0" smtClean="0"/>
                        <a:t>Subcarrier frequency</a:t>
                      </a:r>
                      <a:r>
                        <a:rPr lang="en-US" sz="1600" baseline="0" dirty="0" smtClean="0"/>
                        <a:t> spacing</a:t>
                      </a:r>
                      <a:endParaRPr lang="en-US" sz="1600" dirty="0"/>
                    </a:p>
                  </a:txBody>
                  <a:tcPr/>
                </a:tc>
                <a:tc>
                  <a:txBody>
                    <a:bodyPr/>
                    <a:lstStyle/>
                    <a:p>
                      <a:r>
                        <a:rPr lang="en-US" sz="1600" dirty="0" smtClean="0"/>
                        <a:t>312.5</a:t>
                      </a:r>
                      <a:r>
                        <a:rPr lang="en-US" sz="1600" baseline="0" dirty="0" smtClean="0"/>
                        <a:t> kHz</a:t>
                      </a:r>
                      <a:endParaRPr lang="en-US" sz="1600" dirty="0"/>
                    </a:p>
                  </a:txBody>
                  <a:tcPr/>
                </a:tc>
              </a:tr>
              <a:tr h="174535">
                <a:tc>
                  <a:txBody>
                    <a:bodyPr/>
                    <a:lstStyle/>
                    <a:p>
                      <a:r>
                        <a:rPr lang="en-US" sz="1600" dirty="0" smtClean="0"/>
                        <a:t>Cyclic Prefix</a:t>
                      </a:r>
                      <a:endParaRPr lang="en-US" sz="1600" dirty="0"/>
                    </a:p>
                  </a:txBody>
                  <a:tcPr/>
                </a:tc>
                <a:tc>
                  <a:txBody>
                    <a:bodyPr/>
                    <a:lstStyle/>
                    <a:p>
                      <a:r>
                        <a:rPr lang="en-US" sz="1600" dirty="0" smtClean="0"/>
                        <a:t>16t</a:t>
                      </a:r>
                      <a:r>
                        <a:rPr lang="en-US" sz="1600" baseline="-25000" dirty="0" smtClean="0"/>
                        <a:t>s </a:t>
                      </a:r>
                      <a:r>
                        <a:rPr lang="en-US" sz="1600" baseline="0" dirty="0" smtClean="0"/>
                        <a:t>= 0.8us</a:t>
                      </a:r>
                      <a:endParaRPr lang="en-US" sz="1600" baseline="0" dirty="0"/>
                    </a:p>
                  </a:txBody>
                  <a:tcPr/>
                </a:tc>
              </a:tr>
              <a:tr h="174535">
                <a:tc>
                  <a:txBody>
                    <a:bodyPr/>
                    <a:lstStyle/>
                    <a:p>
                      <a:r>
                        <a:rPr lang="en-US" sz="1600" dirty="0" smtClean="0"/>
                        <a:t>OFDM symbol duration</a:t>
                      </a:r>
                      <a:endParaRPr lang="en-US" sz="1600" dirty="0"/>
                    </a:p>
                  </a:txBody>
                  <a:tcPr/>
                </a:tc>
                <a:tc>
                  <a:txBody>
                    <a:bodyPr/>
                    <a:lstStyle/>
                    <a:p>
                      <a:r>
                        <a:rPr lang="en-US" sz="1600" baseline="0" dirty="0" smtClean="0"/>
                        <a:t>(16+64)</a:t>
                      </a:r>
                      <a:r>
                        <a:rPr lang="en-US" altLang="ko-KR" sz="1600" dirty="0" smtClean="0"/>
                        <a:t>t</a:t>
                      </a:r>
                      <a:r>
                        <a:rPr lang="en-US" altLang="ko-KR" sz="1600" baseline="-25000" dirty="0" smtClean="0"/>
                        <a:t>s </a:t>
                      </a:r>
                      <a:r>
                        <a:rPr lang="en-US" sz="1600" baseline="0" dirty="0" smtClean="0"/>
                        <a:t>= 4 us</a:t>
                      </a:r>
                      <a:endParaRPr lang="en-US" sz="1600" baseline="0" dirty="0"/>
                    </a:p>
                  </a:txBody>
                  <a:tcPr/>
                </a:tc>
              </a:tr>
            </a:tbl>
          </a:graphicData>
        </a:graphic>
      </p:graphicFrame>
    </p:spTree>
    <p:extLst>
      <p:ext uri="{BB962C8B-B14F-4D97-AF65-F5344CB8AC3E}">
        <p14:creationId xmlns:p14="http://schemas.microsoft.com/office/powerpoint/2010/main" val="1770327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Frame Structure</a:t>
            </a:r>
            <a:endParaRPr lang="ko-KR" altLang="en-US" dirty="0"/>
          </a:p>
        </p:txBody>
      </p:sp>
      <p:sp>
        <p:nvSpPr>
          <p:cNvPr id="3" name="내용 개체 틀 2"/>
          <p:cNvSpPr>
            <a:spLocks noGrp="1"/>
          </p:cNvSpPr>
          <p:nvPr>
            <p:ph idx="1"/>
          </p:nvPr>
        </p:nvSpPr>
        <p:spPr>
          <a:xfrm>
            <a:off x="685800" y="2780928"/>
            <a:ext cx="7772400" cy="3600400"/>
          </a:xfrm>
        </p:spPr>
        <p:txBody>
          <a:bodyPr>
            <a:normAutofit/>
          </a:bodyPr>
          <a:lstStyle/>
          <a:p>
            <a:r>
              <a:rPr lang="en-US" altLang="ko-KR" sz="2000" dirty="0" smtClean="0"/>
              <a:t>Synchronization interval [TBD]</a:t>
            </a:r>
          </a:p>
          <a:p>
            <a:r>
              <a:rPr lang="en-US" altLang="ko-KR" sz="2000" dirty="0" smtClean="0"/>
              <a:t>Sync slot</a:t>
            </a:r>
          </a:p>
          <a:p>
            <a:pPr lvl="1"/>
            <a:r>
              <a:rPr lang="en-US" altLang="ko-KR" sz="1600" dirty="0" smtClean="0"/>
              <a:t>Providing timing reference, timing-offset indication (TOI), collision detection (CD), and contention-window indication (CWI)</a:t>
            </a:r>
          </a:p>
          <a:p>
            <a:r>
              <a:rPr lang="en-US" altLang="ko-KR" sz="2000" dirty="0" smtClean="0"/>
              <a:t>Discovery slot</a:t>
            </a:r>
          </a:p>
          <a:p>
            <a:pPr lvl="1"/>
            <a:r>
              <a:rPr lang="en-US" altLang="ko-KR" sz="1600" dirty="0" smtClean="0"/>
              <a:t>Different </a:t>
            </a:r>
            <a:r>
              <a:rPr lang="en-US" altLang="ko-KR" sz="1600" dirty="0"/>
              <a:t>presentation (IEEE </a:t>
            </a:r>
            <a:r>
              <a:rPr lang="en-US" altLang="ko-KR" sz="1600" dirty="0" smtClean="0"/>
              <a:t>802.15-14-0254-00-0008) </a:t>
            </a:r>
            <a:endParaRPr lang="en-US" altLang="ko-KR" sz="1600" dirty="0"/>
          </a:p>
          <a:p>
            <a:r>
              <a:rPr lang="en-US" altLang="ko-KR" sz="2000" dirty="0" smtClean="0"/>
              <a:t>Data slot (CAP, CFP)</a:t>
            </a:r>
          </a:p>
          <a:p>
            <a:pPr lvl="1"/>
            <a:r>
              <a:rPr lang="en-US" altLang="ko-KR" sz="1600" dirty="0"/>
              <a:t>Different presentation (IEEE </a:t>
            </a:r>
            <a:r>
              <a:rPr lang="en-US" altLang="ko-KR" sz="1600" dirty="0" smtClean="0"/>
              <a:t>802.15-14-0254-00-0008</a:t>
            </a:r>
            <a:r>
              <a:rPr lang="en-US" altLang="ko-KR" sz="1600" dirty="0"/>
              <a:t>, IEEE </a:t>
            </a:r>
            <a:r>
              <a:rPr lang="en-US" altLang="ko-KR" sz="1600" dirty="0" smtClean="0"/>
              <a:t>802.15-14-0249-00-0008</a:t>
            </a:r>
            <a:r>
              <a:rPr lang="en-US" altLang="ko-KR" sz="1600" dirty="0"/>
              <a:t>) </a:t>
            </a:r>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pic>
        <p:nvPicPr>
          <p:cNvPr id="7" name="그림 6"/>
          <p:cNvPicPr>
            <a:picLocks noChangeAspect="1"/>
          </p:cNvPicPr>
          <p:nvPr/>
        </p:nvPicPr>
        <p:blipFill>
          <a:blip r:embed="rId2"/>
          <a:stretch>
            <a:fillRect/>
          </a:stretch>
        </p:blipFill>
        <p:spPr>
          <a:xfrm>
            <a:off x="351327" y="1295400"/>
            <a:ext cx="8441345" cy="1104030"/>
          </a:xfrm>
          <a:prstGeom prst="rect">
            <a:avLst/>
          </a:prstGeom>
        </p:spPr>
      </p:pic>
    </p:spTree>
    <p:extLst>
      <p:ext uri="{BB962C8B-B14F-4D97-AF65-F5344CB8AC3E}">
        <p14:creationId xmlns:p14="http://schemas.microsoft.com/office/powerpoint/2010/main" val="1356479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Sync Slot Format</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6</a:t>
            </a:fld>
            <a:endParaRPr lang="en-US" dirty="0"/>
          </a:p>
        </p:txBody>
      </p:sp>
      <p:sp>
        <p:nvSpPr>
          <p:cNvPr id="9" name="Content Placeholder 6"/>
          <p:cNvSpPr>
            <a:spLocks noGrp="1"/>
          </p:cNvSpPr>
          <p:nvPr>
            <p:ph idx="1"/>
          </p:nvPr>
        </p:nvSpPr>
        <p:spPr>
          <a:xfrm>
            <a:off x="457200" y="1904999"/>
            <a:ext cx="8305800" cy="4570414"/>
          </a:xfrm>
        </p:spPr>
        <p:txBody>
          <a:bodyPr>
            <a:normAutofit fontScale="85000" lnSpcReduction="20000"/>
          </a:bodyPr>
          <a:lstStyle/>
          <a:p>
            <a:pPr>
              <a:buNone/>
            </a:pPr>
            <a:r>
              <a:rPr lang="en-US" altLang="ko-KR" sz="2000" dirty="0" smtClean="0"/>
              <a:t>Backoff slots</a:t>
            </a:r>
            <a:endParaRPr lang="en-US" altLang="ko-KR" sz="2000" dirty="0"/>
          </a:p>
          <a:p>
            <a:pPr lvl="1"/>
            <a:r>
              <a:rPr lang="en-US" altLang="ko-KR" sz="1800" dirty="0" smtClean="0"/>
              <a:t>see IEEE 802.15-14-0249-00-0008.   </a:t>
            </a:r>
            <a:r>
              <a:rPr lang="en-US" altLang="ko-KR" sz="1800" dirty="0" smtClean="0">
                <a:solidFill>
                  <a:srgbClr val="FF0000"/>
                </a:solidFill>
              </a:rPr>
              <a:t> </a:t>
            </a:r>
            <a:endParaRPr lang="en-US" sz="2000" b="1" dirty="0" smtClean="0">
              <a:solidFill>
                <a:srgbClr val="FF0000"/>
              </a:solidFill>
            </a:endParaRPr>
          </a:p>
          <a:p>
            <a:pPr>
              <a:buNone/>
            </a:pPr>
            <a:r>
              <a:rPr lang="en-US" sz="2000" b="1" dirty="0" smtClean="0"/>
              <a:t>Preamble</a:t>
            </a:r>
          </a:p>
          <a:p>
            <a:pPr lvl="1"/>
            <a:r>
              <a:rPr lang="en-US" sz="1800" dirty="0" smtClean="0"/>
              <a:t>Consists of short training field (STF) and long training field (LTF).</a:t>
            </a:r>
          </a:p>
          <a:p>
            <a:pPr lvl="1"/>
            <a:r>
              <a:rPr lang="en-US" sz="1800" dirty="0" smtClean="0"/>
              <a:t>Preamble is used for automatic gain control (AGC), carrier sensing, packet detection, time/frequency synchronization, and channel estimation. </a:t>
            </a:r>
          </a:p>
          <a:p>
            <a:pPr lvl="1"/>
            <a:r>
              <a:rPr lang="en-US" sz="1800" dirty="0" smtClean="0"/>
              <a:t>Preamble is common regardless of any slot defined by MAC layer.</a:t>
            </a:r>
            <a:endParaRPr lang="en-US" sz="1600" dirty="0" smtClean="0"/>
          </a:p>
          <a:p>
            <a:pPr>
              <a:buNone/>
            </a:pPr>
            <a:r>
              <a:rPr lang="en-US" sz="2000" b="1" dirty="0" smtClean="0"/>
              <a:t>Timing-Offset Indication Field (TOIF)</a:t>
            </a:r>
          </a:p>
          <a:p>
            <a:pPr lvl="1"/>
            <a:r>
              <a:rPr lang="en-US" altLang="ko-KR" sz="1800" dirty="0" smtClean="0"/>
              <a:t>Contains timing offset information in order for receiving PD to acquire frame boundary, i.e. arrival time+timing offset.</a:t>
            </a:r>
          </a:p>
          <a:p>
            <a:pPr lvl="1"/>
            <a:r>
              <a:rPr lang="en-US" altLang="ko-KR" sz="1800" dirty="0"/>
              <a:t>see IEEE </a:t>
            </a:r>
            <a:r>
              <a:rPr lang="en-US" altLang="ko-KR" sz="1800" dirty="0" smtClean="0"/>
              <a:t>802.15-14-0249-00-0008.</a:t>
            </a:r>
          </a:p>
          <a:p>
            <a:pPr>
              <a:buNone/>
            </a:pPr>
            <a:r>
              <a:rPr lang="en-US" altLang="ko-KR" sz="2000" dirty="0"/>
              <a:t>Contention-Window Indication Field (CWIF)</a:t>
            </a:r>
          </a:p>
          <a:p>
            <a:pPr lvl="1"/>
            <a:r>
              <a:rPr lang="en-US" altLang="ko-KR" sz="1800" dirty="0"/>
              <a:t>used for broadcasting current CW information of transmitter.</a:t>
            </a:r>
          </a:p>
          <a:p>
            <a:pPr lvl="1"/>
            <a:r>
              <a:rPr lang="en-US" altLang="ko-KR" sz="1900" dirty="0"/>
              <a:t>see IEEE 802.15-14-0249-00-0008. </a:t>
            </a:r>
          </a:p>
          <a:p>
            <a:pPr marL="0" indent="0">
              <a:buNone/>
            </a:pPr>
            <a:r>
              <a:rPr lang="en-US" altLang="ko-KR" sz="2000" dirty="0" smtClean="0"/>
              <a:t>Collision </a:t>
            </a:r>
            <a:r>
              <a:rPr lang="en-US" altLang="ko-KR" sz="2000" dirty="0"/>
              <a:t>Detection Field (CDF)</a:t>
            </a:r>
          </a:p>
          <a:p>
            <a:pPr lvl="1"/>
            <a:r>
              <a:rPr lang="en-US" sz="1800" dirty="0" smtClean="0"/>
              <a:t>used for detecting a collision caused by multiple PDs in physical layer.</a:t>
            </a:r>
          </a:p>
          <a:p>
            <a:pPr lvl="1"/>
            <a:r>
              <a:rPr lang="en-US" altLang="ko-KR" sz="1800" dirty="0"/>
              <a:t>see IEEE </a:t>
            </a:r>
            <a:r>
              <a:rPr lang="en-US" altLang="ko-KR" sz="1800" dirty="0" smtClean="0"/>
              <a:t>802.15-14-0249-00-0008.</a:t>
            </a:r>
            <a:r>
              <a:rPr lang="en-US" sz="1800" dirty="0" smtClean="0"/>
              <a:t> </a:t>
            </a:r>
            <a:endParaRPr lang="en-US" sz="1800" dirty="0"/>
          </a:p>
          <a:p>
            <a:pPr>
              <a:buNone/>
            </a:pPr>
            <a:r>
              <a:rPr lang="en-US" altLang="ko-KR" sz="2000" dirty="0" smtClean="0"/>
              <a:t>Guard time</a:t>
            </a:r>
            <a:endParaRPr lang="en-US" altLang="ko-KR" sz="2000" dirty="0"/>
          </a:p>
          <a:p>
            <a:pPr lvl="1"/>
            <a:r>
              <a:rPr lang="en-US" sz="1900" dirty="0" smtClean="0"/>
              <a:t>TBD</a:t>
            </a:r>
            <a:endParaRPr lang="en-US" sz="1900" dirty="0"/>
          </a:p>
        </p:txBody>
      </p:sp>
      <p:pic>
        <p:nvPicPr>
          <p:cNvPr id="3" name="그림 2"/>
          <p:cNvPicPr>
            <a:picLocks noChangeAspect="1"/>
          </p:cNvPicPr>
          <p:nvPr/>
        </p:nvPicPr>
        <p:blipFill>
          <a:blip r:embed="rId2"/>
          <a:stretch>
            <a:fillRect/>
          </a:stretch>
        </p:blipFill>
        <p:spPr>
          <a:xfrm>
            <a:off x="1523999" y="1435099"/>
            <a:ext cx="5837325" cy="469901"/>
          </a:xfrm>
          <a:prstGeom prst="rect">
            <a:avLst/>
          </a:prstGeom>
        </p:spPr>
      </p:pic>
    </p:spTree>
    <p:extLst>
      <p:ext uri="{BB962C8B-B14F-4D97-AF65-F5344CB8AC3E}">
        <p14:creationId xmlns:p14="http://schemas.microsoft.com/office/powerpoint/2010/main" val="3356641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(1/4)</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7</a:t>
            </a:fld>
            <a:endParaRPr lang="en-US" dirty="0"/>
          </a:p>
        </p:txBody>
      </p:sp>
      <p:sp>
        <p:nvSpPr>
          <p:cNvPr id="10" name="Content Placeholder 6"/>
          <p:cNvSpPr>
            <a:spLocks noGrp="1"/>
          </p:cNvSpPr>
          <p:nvPr>
            <p:ph idx="1"/>
          </p:nvPr>
        </p:nvSpPr>
        <p:spPr>
          <a:xfrm>
            <a:off x="838200" y="3200400"/>
            <a:ext cx="7543800" cy="3124200"/>
          </a:xfrm>
        </p:spPr>
        <p:txBody>
          <a:bodyPr>
            <a:normAutofit/>
          </a:bodyPr>
          <a:lstStyle/>
          <a:p>
            <a:pPr>
              <a:buNone/>
            </a:pPr>
            <a:r>
              <a:rPr lang="en-US" sz="2000" dirty="0" smtClean="0"/>
              <a:t>STF</a:t>
            </a:r>
            <a:endParaRPr lang="en-US" sz="2000" b="1" dirty="0" smtClean="0"/>
          </a:p>
          <a:p>
            <a:pPr lvl="1"/>
            <a:r>
              <a:rPr lang="en-US" sz="1800" dirty="0" smtClean="0"/>
              <a:t>It is used </a:t>
            </a:r>
            <a:r>
              <a:rPr lang="en-US" altLang="ko-KR" sz="1800" dirty="0" smtClean="0"/>
              <a:t>for carrier sensing, AGC, </a:t>
            </a:r>
            <a:r>
              <a:rPr lang="en-US" altLang="ko-KR" sz="1800" dirty="0"/>
              <a:t>packet detection, coarse </a:t>
            </a:r>
            <a:r>
              <a:rPr lang="en-US" altLang="ko-KR" sz="1800" dirty="0" smtClean="0"/>
              <a:t>time/frequency </a:t>
            </a:r>
            <a:r>
              <a:rPr lang="en-US" altLang="ko-KR" sz="1800" dirty="0"/>
              <a:t>synchronization</a:t>
            </a:r>
            <a:r>
              <a:rPr lang="en-US" altLang="ko-KR" sz="1800" dirty="0" smtClean="0"/>
              <a:t>, and partial </a:t>
            </a:r>
            <a:r>
              <a:rPr lang="en-US" altLang="ko-KR" sz="1800" dirty="0"/>
              <a:t>fine </a:t>
            </a:r>
            <a:r>
              <a:rPr lang="en-US" altLang="ko-KR" sz="1800" dirty="0" smtClean="0"/>
              <a:t>time/frequency </a:t>
            </a:r>
            <a:r>
              <a:rPr lang="en-US" altLang="ko-KR" sz="1800" dirty="0"/>
              <a:t>synchronization</a:t>
            </a:r>
            <a:r>
              <a:rPr lang="en-US" altLang="ko-KR" sz="1800" dirty="0" smtClean="0"/>
              <a:t>.</a:t>
            </a:r>
          </a:p>
          <a:p>
            <a:pPr lvl="1"/>
            <a:r>
              <a:rPr lang="en-US" sz="1800" dirty="0" smtClean="0"/>
              <a:t>It consists of a set of 5 repetition signals (Ds), where D occupies 32 samples.</a:t>
            </a:r>
          </a:p>
          <a:p>
            <a:pPr>
              <a:buNone/>
            </a:pPr>
            <a:r>
              <a:rPr lang="en-US" sz="2000" b="1" dirty="0" smtClean="0"/>
              <a:t>LTF</a:t>
            </a:r>
          </a:p>
          <a:p>
            <a:pPr lvl="1"/>
            <a:r>
              <a:rPr lang="en-US" altLang="ko-KR" sz="1800" dirty="0" smtClean="0"/>
              <a:t>It is used </a:t>
            </a:r>
            <a:r>
              <a:rPr lang="en-US" altLang="ko-KR" sz="1800" dirty="0"/>
              <a:t>for </a:t>
            </a:r>
            <a:r>
              <a:rPr lang="en-US" altLang="ko-KR" sz="1800" dirty="0" smtClean="0"/>
              <a:t>final fine time/frequency synchronization and channel estimation.</a:t>
            </a:r>
          </a:p>
        </p:txBody>
      </p:sp>
      <p:pic>
        <p:nvPicPr>
          <p:cNvPr id="8" name="그림 7"/>
          <p:cNvPicPr>
            <a:picLocks noChangeAspect="1"/>
          </p:cNvPicPr>
          <p:nvPr/>
        </p:nvPicPr>
        <p:blipFill>
          <a:blip r:embed="rId2"/>
          <a:stretch>
            <a:fillRect/>
          </a:stretch>
        </p:blipFill>
        <p:spPr>
          <a:xfrm>
            <a:off x="304800" y="1524000"/>
            <a:ext cx="8639333" cy="1524000"/>
          </a:xfrm>
          <a:prstGeom prst="rect">
            <a:avLst/>
          </a:prstGeom>
        </p:spPr>
      </p:pic>
    </p:spTree>
    <p:extLst>
      <p:ext uri="{BB962C8B-B14F-4D97-AF65-F5344CB8AC3E}">
        <p14:creationId xmlns:p14="http://schemas.microsoft.com/office/powerpoint/2010/main" val="308866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(2/4)</a:t>
            </a:r>
            <a:endParaRPr lang="ko-KR" altLang="en-US" dirty="0"/>
          </a:p>
        </p:txBody>
      </p:sp>
      <p:sp>
        <p:nvSpPr>
          <p:cNvPr id="4" name="슬라이드 번호 개체 틀 3"/>
          <p:cNvSpPr>
            <a:spLocks noGrp="1"/>
          </p:cNvSpPr>
          <p:nvPr>
            <p:ph type="sldNum" sz="quarter" idx="12"/>
          </p:nvPr>
        </p:nvSpPr>
        <p:spPr/>
        <p:txBody>
          <a:bodyPr/>
          <a:lstStyle/>
          <a:p>
            <a:pPr>
              <a:defRPr/>
            </a:pPr>
            <a:r>
              <a:rPr lang="en-US" dirty="0" smtClean="0"/>
              <a:t>Slide </a:t>
            </a:r>
            <a:fld id="{FDF07906-6276-45F3-B6FE-099C5D66E044}" type="slidenum">
              <a:rPr lang="en-US" smtClean="0"/>
              <a:pPr>
                <a:defRPr/>
              </a:pPr>
              <a:t>8</a:t>
            </a:fld>
            <a:endParaRPr lang="en-US" dirty="0"/>
          </a:p>
        </p:txBody>
      </p:sp>
      <p:sp>
        <p:nvSpPr>
          <p:cNvPr id="2" name="내용 개체 틀 1"/>
          <p:cNvSpPr>
            <a:spLocks noGrp="1"/>
          </p:cNvSpPr>
          <p:nvPr>
            <p:ph idx="1"/>
          </p:nvPr>
        </p:nvSpPr>
        <p:spPr>
          <a:xfrm>
            <a:off x="3733800" y="2531986"/>
            <a:ext cx="5238095" cy="3945014"/>
          </a:xfrm>
        </p:spPr>
        <p:txBody>
          <a:bodyPr>
            <a:normAutofit/>
          </a:bodyPr>
          <a:lstStyle/>
          <a:p>
            <a:r>
              <a:rPr lang="en-US" altLang="ko-KR" dirty="0" smtClean="0"/>
              <a:t>STF [2]-[5]</a:t>
            </a:r>
          </a:p>
          <a:p>
            <a:pPr marL="0" indent="0">
              <a:buNone/>
            </a:pPr>
            <a:r>
              <a:rPr lang="en-US" altLang="ko-KR" sz="1800" b="1" dirty="0" smtClean="0"/>
              <a:t>    Base sequence</a:t>
            </a:r>
          </a:p>
          <a:p>
            <a:pPr lvl="3"/>
            <a:endParaRPr lang="en-US" altLang="ko-KR" dirty="0" smtClean="0"/>
          </a:p>
          <a:p>
            <a:pPr lvl="3"/>
            <a:endParaRPr lang="en-US" altLang="ko-KR" dirty="0"/>
          </a:p>
          <a:p>
            <a:pPr marL="268288" lvl="1" indent="0">
              <a:buNone/>
            </a:pPr>
            <a:endParaRPr lang="en-US" altLang="ko-KR" sz="1800" b="1" dirty="0" smtClean="0">
              <a:cs typeface="+mn-cs"/>
            </a:endParaRPr>
          </a:p>
          <a:p>
            <a:pPr marL="268288" lvl="1" indent="0">
              <a:buNone/>
            </a:pPr>
            <a:r>
              <a:rPr lang="en-US" altLang="ko-KR" sz="1800" b="1" dirty="0" smtClean="0">
                <a:cs typeface="+mn-cs"/>
              </a:rPr>
              <a:t>Modified </a:t>
            </a:r>
            <a:r>
              <a:rPr lang="en-US" altLang="ko-KR" sz="1800" b="1" dirty="0">
                <a:cs typeface="+mn-cs"/>
              </a:rPr>
              <a:t>sequence</a:t>
            </a:r>
          </a:p>
          <a:p>
            <a:pPr marL="268288" lvl="1" indent="0">
              <a:buNone/>
            </a:pPr>
            <a:endParaRPr lang="en-US" altLang="ko-KR" b="1" dirty="0" smtClean="0"/>
          </a:p>
          <a:p>
            <a:pPr marL="268288" lvl="1" indent="0">
              <a:buNone/>
            </a:pPr>
            <a:endParaRPr lang="en-US" altLang="ko-KR" b="1" dirty="0"/>
          </a:p>
          <a:p>
            <a:pPr marL="554038" lvl="1">
              <a:buFont typeface="Times New Roman" panose="02020603050405020304" pitchFamily="18" charset="0"/>
              <a:buChar char="۞"/>
            </a:pPr>
            <a:r>
              <a:rPr lang="en-US" altLang="ko-KR" sz="1400" i="1" dirty="0" smtClean="0"/>
              <a:t>V</a:t>
            </a:r>
            <a:r>
              <a:rPr lang="en-US" altLang="ko-KR" sz="1400" dirty="0" smtClean="0"/>
              <a:t> is set to be 1. The </a:t>
            </a:r>
            <a:r>
              <a:rPr lang="en-US" altLang="ko-KR" sz="1400" dirty="0"/>
              <a:t>time-domain signal of an effective OFDM symbol </a:t>
            </a:r>
            <a:r>
              <a:rPr lang="en-US" altLang="ko-KR" sz="1400" dirty="0" smtClean="0"/>
              <a:t>is real, </a:t>
            </a:r>
            <a:r>
              <a:rPr lang="en-US" altLang="ko-KR" sz="1400" dirty="0"/>
              <a:t>which make the complexity of a detector for fine synchronization low by a factor of 2 [4]. </a:t>
            </a:r>
          </a:p>
          <a:p>
            <a:pPr marL="554038" lvl="1">
              <a:buFont typeface="Times New Roman" panose="02020603050405020304" pitchFamily="18" charset="0"/>
              <a:buChar char="۞"/>
            </a:pPr>
            <a:r>
              <a:rPr lang="en-US" altLang="ko-KR" sz="1400" dirty="0" smtClean="0"/>
              <a:t>The </a:t>
            </a:r>
            <a:r>
              <a:rPr lang="en-US" altLang="ko-KR" sz="1400" dirty="0"/>
              <a:t>time-domain signal is inherently immune to carrier frequency </a:t>
            </a:r>
            <a:r>
              <a:rPr lang="en-US" altLang="ko-KR" sz="1400" dirty="0" smtClean="0"/>
              <a:t>offset [4].</a:t>
            </a:r>
            <a:endParaRPr lang="en-US" altLang="ko-KR" dirty="0"/>
          </a:p>
        </p:txBody>
      </p:sp>
      <p:sp>
        <p:nvSpPr>
          <p:cNvPr id="10" name="Rectangle 4"/>
          <p:cNvSpPr>
            <a:spLocks noChangeArrowheads="1"/>
          </p:cNvSpPr>
          <p:nvPr/>
        </p:nvSpPr>
        <p:spPr bwMode="auto">
          <a:xfrm>
            <a:off x="3352800" y="5867400"/>
            <a:ext cx="1017767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ko-KR" altLang="en-US"/>
          </a:p>
        </p:txBody>
      </p:sp>
      <p:pic>
        <p:nvPicPr>
          <p:cNvPr id="7" name="그림 6"/>
          <p:cNvPicPr>
            <a:picLocks noChangeAspect="1"/>
          </p:cNvPicPr>
          <p:nvPr/>
        </p:nvPicPr>
        <p:blipFill>
          <a:blip r:embed="rId3"/>
          <a:stretch>
            <a:fillRect/>
          </a:stretch>
        </p:blipFill>
        <p:spPr>
          <a:xfrm>
            <a:off x="686911" y="1231563"/>
            <a:ext cx="5256689" cy="5245437"/>
          </a:xfrm>
          <a:prstGeom prst="rect">
            <a:avLst/>
          </a:prstGeom>
        </p:spPr>
      </p:pic>
      <p:graphicFrame>
        <p:nvGraphicFramePr>
          <p:cNvPr id="12" name="개체 11"/>
          <p:cNvGraphicFramePr>
            <a:graphicFrameLocks noChangeAspect="1"/>
          </p:cNvGraphicFramePr>
          <p:nvPr>
            <p:extLst>
              <p:ext uri="{D42A27DB-BD31-4B8C-83A1-F6EECF244321}">
                <p14:modId xmlns:p14="http://schemas.microsoft.com/office/powerpoint/2010/main" val="1826576883"/>
              </p:ext>
            </p:extLst>
          </p:nvPr>
        </p:nvGraphicFramePr>
        <p:xfrm>
          <a:off x="4089866" y="3286206"/>
          <a:ext cx="3395662" cy="620712"/>
        </p:xfrm>
        <a:graphic>
          <a:graphicData uri="http://schemas.openxmlformats.org/presentationml/2006/ole">
            <mc:AlternateContent xmlns:mc="http://schemas.openxmlformats.org/markup-compatibility/2006">
              <mc:Choice xmlns:v="urn:schemas-microsoft-com:vml" Requires="v">
                <p:oleObj spid="_x0000_s110478" name="Equation" r:id="rId4" imgW="1981080" imgH="368280" progId="Equation.DSMT4">
                  <p:embed/>
                </p:oleObj>
              </mc:Choice>
              <mc:Fallback>
                <p:oleObj name="Equation" r:id="rId4" imgW="1981080" imgH="368280" progId="Equation.DSMT4">
                  <p:embed/>
                  <p:pic>
                    <p:nvPicPr>
                      <p:cNvPr id="0" name=""/>
                      <p:cNvPicPr>
                        <a:picLocks noChangeAspect="1" noChangeArrowheads="1"/>
                      </p:cNvPicPr>
                      <p:nvPr/>
                    </p:nvPicPr>
                    <p:blipFill>
                      <a:blip r:embed="rId5"/>
                      <a:srcRect/>
                      <a:stretch>
                        <a:fillRect/>
                      </a:stretch>
                    </p:blipFill>
                    <p:spPr bwMode="auto">
                      <a:xfrm>
                        <a:off x="4089866" y="3286206"/>
                        <a:ext cx="3395662" cy="620712"/>
                      </a:xfrm>
                      <a:prstGeom prst="rect">
                        <a:avLst/>
                      </a:prstGeom>
                      <a:noFill/>
                    </p:spPr>
                  </p:pic>
                </p:oleObj>
              </mc:Fallback>
            </mc:AlternateContent>
          </a:graphicData>
        </a:graphic>
      </p:graphicFrame>
      <p:graphicFrame>
        <p:nvGraphicFramePr>
          <p:cNvPr id="13" name="개체 12"/>
          <p:cNvGraphicFramePr>
            <a:graphicFrameLocks noChangeAspect="1"/>
          </p:cNvGraphicFramePr>
          <p:nvPr>
            <p:extLst>
              <p:ext uri="{D42A27DB-BD31-4B8C-83A1-F6EECF244321}">
                <p14:modId xmlns:p14="http://schemas.microsoft.com/office/powerpoint/2010/main" val="694409805"/>
              </p:ext>
            </p:extLst>
          </p:nvPr>
        </p:nvGraphicFramePr>
        <p:xfrm>
          <a:off x="4136469" y="4713083"/>
          <a:ext cx="3406775" cy="473075"/>
        </p:xfrm>
        <a:graphic>
          <a:graphicData uri="http://schemas.openxmlformats.org/presentationml/2006/ole">
            <mc:AlternateContent xmlns:mc="http://schemas.openxmlformats.org/markup-compatibility/2006">
              <mc:Choice xmlns:v="urn:schemas-microsoft-com:vml" Requires="v">
                <p:oleObj spid="_x0000_s110479" name="Equation" r:id="rId6" imgW="2006280" imgH="279360" progId="Equation.DSMT4">
                  <p:embed/>
                </p:oleObj>
              </mc:Choice>
              <mc:Fallback>
                <p:oleObj name="Equation" r:id="rId6" imgW="2006280" imgH="279360" progId="Equation.DSMT4">
                  <p:embed/>
                  <p:pic>
                    <p:nvPicPr>
                      <p:cNvPr id="0" name=""/>
                      <p:cNvPicPr>
                        <a:picLocks noChangeAspect="1" noChangeArrowheads="1"/>
                      </p:cNvPicPr>
                      <p:nvPr/>
                    </p:nvPicPr>
                    <p:blipFill>
                      <a:blip r:embed="rId7"/>
                      <a:srcRect/>
                      <a:stretch>
                        <a:fillRect/>
                      </a:stretch>
                    </p:blipFill>
                    <p:spPr bwMode="auto">
                      <a:xfrm>
                        <a:off x="4136469" y="4713083"/>
                        <a:ext cx="3406775" cy="473075"/>
                      </a:xfrm>
                      <a:prstGeom prst="rect">
                        <a:avLst/>
                      </a:prstGeom>
                      <a:noFill/>
                    </p:spPr>
                  </p:pic>
                </p:oleObj>
              </mc:Fallback>
            </mc:AlternateContent>
          </a:graphicData>
        </a:graphic>
      </p:graphicFrame>
    </p:spTree>
    <p:extLst>
      <p:ext uri="{BB962C8B-B14F-4D97-AF65-F5344CB8AC3E}">
        <p14:creationId xmlns:p14="http://schemas.microsoft.com/office/powerpoint/2010/main" val="286846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(3/4)</a:t>
            </a:r>
            <a:endParaRPr lang="ko-KR" altLang="en-US" dirty="0"/>
          </a:p>
        </p:txBody>
      </p:sp>
      <p:sp>
        <p:nvSpPr>
          <p:cNvPr id="14" name="내용 개체 틀 13"/>
          <p:cNvSpPr>
            <a:spLocks noGrp="1"/>
          </p:cNvSpPr>
          <p:nvPr>
            <p:ph idx="1"/>
          </p:nvPr>
        </p:nvSpPr>
        <p:spPr>
          <a:xfrm>
            <a:off x="152400" y="3505199"/>
            <a:ext cx="8839200" cy="2970213"/>
          </a:xfrm>
        </p:spPr>
        <p:txBody>
          <a:bodyPr>
            <a:normAutofit fontScale="85000" lnSpcReduction="20000"/>
          </a:bodyPr>
          <a:lstStyle/>
          <a:p>
            <a:r>
              <a:rPr lang="en-US" altLang="ko-KR" dirty="0" smtClean="0"/>
              <a:t>STF</a:t>
            </a:r>
          </a:p>
          <a:p>
            <a:pPr lvl="1"/>
            <a:r>
              <a:rPr lang="en-US" altLang="ko-KR" sz="1800" dirty="0"/>
              <a:t>What is transmitted is </a:t>
            </a:r>
            <a:r>
              <a:rPr lang="en-US" altLang="ko-KR" sz="1800" dirty="0" err="1" smtClean="0"/>
              <a:t>signalled</a:t>
            </a:r>
            <a:r>
              <a:rPr lang="en-US" altLang="ko-KR" sz="1800" dirty="0" smtClean="0"/>
              <a:t> </a:t>
            </a:r>
            <a:r>
              <a:rPr lang="en-US" altLang="ko-KR" sz="1800" dirty="0"/>
              <a:t>using the STF pattern as shown below</a:t>
            </a:r>
          </a:p>
          <a:p>
            <a:pPr lvl="2"/>
            <a:r>
              <a:rPr lang="en-US" altLang="ko-KR" sz="1600" dirty="0"/>
              <a:t>Set (D,D,D,D,D) is configured in the beginning of the Preamble for each of </a:t>
            </a:r>
            <a:r>
              <a:rPr lang="en-US" altLang="ko-KR" sz="1600" dirty="0" smtClean="0"/>
              <a:t>sync slot</a:t>
            </a:r>
            <a:r>
              <a:rPr lang="en-US" altLang="ko-KR" sz="1600" dirty="0"/>
              <a:t>, request to send (RTS), </a:t>
            </a:r>
            <a:r>
              <a:rPr lang="en-US" altLang="ko-KR" sz="1600" dirty="0" smtClean="0"/>
              <a:t>clear </a:t>
            </a:r>
            <a:r>
              <a:rPr lang="en-US" altLang="ko-KR" sz="1600" dirty="0"/>
              <a:t>to send (</a:t>
            </a:r>
            <a:r>
              <a:rPr lang="en-US" altLang="ko-KR" sz="1600" dirty="0" smtClean="0"/>
              <a:t>CTS), and acknowledgement (Ack).  </a:t>
            </a:r>
            <a:endParaRPr lang="en-US" altLang="ko-KR" sz="1600" dirty="0"/>
          </a:p>
          <a:p>
            <a:pPr lvl="2"/>
            <a:r>
              <a:rPr lang="en-US" altLang="ko-KR" sz="1600" dirty="0"/>
              <a:t>Set (D,D,D,D,-D) is configured in </a:t>
            </a:r>
            <a:r>
              <a:rPr lang="en-US" altLang="ko-KR" sz="1600" dirty="0" smtClean="0"/>
              <a:t>the beginning of the </a:t>
            </a:r>
            <a:r>
              <a:rPr lang="en-US" altLang="ko-KR" sz="1600" dirty="0"/>
              <a:t>Preamble for </a:t>
            </a:r>
            <a:r>
              <a:rPr lang="en-US" altLang="ko-KR" sz="1600" dirty="0" smtClean="0"/>
              <a:t>data packet.</a:t>
            </a:r>
          </a:p>
          <a:p>
            <a:pPr lvl="1"/>
            <a:r>
              <a:rPr lang="en-US" altLang="ko-KR" dirty="0" smtClean="0"/>
              <a:t>Specifically, the discovery indication </a:t>
            </a:r>
            <a:r>
              <a:rPr lang="en-US" altLang="ko-KR" dirty="0"/>
              <a:t>subslot (see IEEE </a:t>
            </a:r>
            <a:r>
              <a:rPr lang="en-US" altLang="ko-KR" dirty="0" smtClean="0"/>
              <a:t>802.15-14-0249-00-0008.) comprises the STF pattern (D,D,D,D,D) alone.</a:t>
            </a:r>
          </a:p>
          <a:p>
            <a:pPr lvl="1"/>
            <a:r>
              <a:rPr lang="en-US" altLang="ko-KR" dirty="0" smtClean="0"/>
              <a:t>If we perform carrier sensing (CS) based on single auto-correlation method with length-64 (corresponding to three Ds), CS performance can be improved by 6 dB compared to single auto-correlation method with length-16 (e.g. IEEE 802.11a), which is verified by simulation.</a:t>
            </a:r>
          </a:p>
          <a:p>
            <a:pPr lvl="2"/>
            <a:r>
              <a:rPr lang="en-US" altLang="ko-KR" dirty="0" smtClean="0"/>
              <a:t>CS capability is pivotal to reduce the hidden node problem that is well known.    </a:t>
            </a:r>
            <a:endParaRPr lang="ko-KR" altLang="en-US" dirty="0"/>
          </a:p>
        </p:txBody>
      </p:sp>
      <p:sp>
        <p:nvSpPr>
          <p:cNvPr id="11" name="슬라이드 번호 개체 틀 3"/>
          <p:cNvSpPr>
            <a:spLocks noGrp="1"/>
          </p:cNvSpPr>
          <p:nvPr>
            <p:ph type="sldNum" sz="quarter" idx="12"/>
          </p:nvPr>
        </p:nvSpPr>
        <p:spPr>
          <a:xfrm>
            <a:off x="4355223" y="6477000"/>
            <a:ext cx="509756" cy="184666"/>
          </a:xfrm>
        </p:spPr>
        <p:txBody>
          <a:bodyPr/>
          <a:lstStyle/>
          <a:p>
            <a:pPr>
              <a:defRPr/>
            </a:pPr>
            <a:r>
              <a:rPr lang="en-US" dirty="0" smtClean="0"/>
              <a:t>Slide 12</a:t>
            </a:r>
            <a:endParaRPr lang="en-US" dirty="0"/>
          </a:p>
        </p:txBody>
      </p:sp>
      <p:pic>
        <p:nvPicPr>
          <p:cNvPr id="2" name="그림 1"/>
          <p:cNvPicPr>
            <a:picLocks noChangeAspect="1"/>
          </p:cNvPicPr>
          <p:nvPr/>
        </p:nvPicPr>
        <p:blipFill>
          <a:blip r:embed="rId2"/>
          <a:stretch>
            <a:fillRect/>
          </a:stretch>
        </p:blipFill>
        <p:spPr>
          <a:xfrm>
            <a:off x="1421523" y="1295400"/>
            <a:ext cx="5867400" cy="2225168"/>
          </a:xfrm>
          <a:prstGeom prst="rect">
            <a:avLst/>
          </a:prstGeom>
        </p:spPr>
      </p:pic>
    </p:spTree>
    <p:extLst>
      <p:ext uri="{BB962C8B-B14F-4D97-AF65-F5344CB8AC3E}">
        <p14:creationId xmlns:p14="http://schemas.microsoft.com/office/powerpoint/2010/main" val="1523781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65769</TotalTime>
  <Words>2339</Words>
  <Application>Microsoft Office PowerPoint</Application>
  <PresentationFormat>화면 슬라이드 쇼(4:3)</PresentationFormat>
  <Paragraphs>378</Paragraphs>
  <Slides>26</Slides>
  <Notes>3</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26</vt:i4>
      </vt:variant>
    </vt:vector>
  </HeadingPairs>
  <TitlesOfParts>
    <vt:vector size="32" baseType="lpstr">
      <vt:lpstr>Arial</vt:lpstr>
      <vt:lpstr>Times New Roman</vt:lpstr>
      <vt:lpstr>굴림</vt:lpstr>
      <vt:lpstr>Wingdings</vt:lpstr>
      <vt:lpstr>Default Design</vt:lpstr>
      <vt:lpstr>Equation</vt:lpstr>
      <vt:lpstr>PowerPoint 프레젠테이션</vt:lpstr>
      <vt:lpstr>ETRI PHY Proposal for PAC</vt:lpstr>
      <vt:lpstr>PHY Proposal Overview</vt:lpstr>
      <vt:lpstr>   OFDM Parameters</vt:lpstr>
      <vt:lpstr>MAC Frame Structure</vt:lpstr>
      <vt:lpstr>Sync Slot Format</vt:lpstr>
      <vt:lpstr>Preamble Format (1/4)</vt:lpstr>
      <vt:lpstr>Preamble Format (2/4)</vt:lpstr>
      <vt:lpstr>Preamble Format (3/4)</vt:lpstr>
      <vt:lpstr>Preamble Format (4/4)</vt:lpstr>
      <vt:lpstr>TOIF Format</vt:lpstr>
      <vt:lpstr>CWIF Format</vt:lpstr>
      <vt:lpstr>CDF Format</vt:lpstr>
      <vt:lpstr>PPDU Format</vt:lpstr>
      <vt:lpstr>Header</vt:lpstr>
      <vt:lpstr>PSDU Field</vt:lpstr>
      <vt:lpstr>MCS Table</vt:lpstr>
      <vt:lpstr>SBPSK/SQPSK Modulation and Mapping</vt:lpstr>
      <vt:lpstr>Performance Evaluation</vt:lpstr>
      <vt:lpstr>Performance Evaluation</vt:lpstr>
      <vt:lpstr>Performance Evaluation</vt:lpstr>
      <vt:lpstr>Performance Evaluation</vt:lpstr>
      <vt:lpstr>Performance Evaluation</vt:lpstr>
      <vt:lpstr>Performance Evaluation</vt:lpstr>
      <vt:lpstr>Conclusions</vt:lpstr>
      <vt:lpstr>References</vt:lpstr>
    </vt:vector>
  </TitlesOfParts>
  <Company>NICT, Japan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Admin</cp:lastModifiedBy>
  <cp:revision>1631</cp:revision>
  <cp:lastPrinted>2014-03-05T06:00:46Z</cp:lastPrinted>
  <dcterms:created xsi:type="dcterms:W3CDTF">1999-11-08T18:59:45Z</dcterms:created>
  <dcterms:modified xsi:type="dcterms:W3CDTF">2014-05-09T09:55:20Z</dcterms:modified>
</cp:coreProperties>
</file>