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9" r:id="rId2"/>
    <p:sldId id="296" r:id="rId3"/>
    <p:sldId id="297" r:id="rId4"/>
    <p:sldId id="298" r:id="rId5"/>
    <p:sldId id="299" r:id="rId6"/>
    <p:sldId id="300" r:id="rId7"/>
    <p:sldId id="301" r:id="rId8"/>
    <p:sldId id="302" r:id="rId9"/>
    <p:sldId id="303" r:id="rId10"/>
    <p:sldId id="304" r:id="rId11"/>
    <p:sldId id="305" r:id="rId12"/>
    <p:sldId id="306" r:id="rId13"/>
    <p:sldId id="307" r:id="rId14"/>
    <p:sldId id="308" r:id="rId15"/>
    <p:sldId id="310" r:id="rId16"/>
    <p:sldId id="311"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205" autoAdjust="0"/>
    <p:restoredTop sz="94660"/>
  </p:normalViewPr>
  <p:slideViewPr>
    <p:cSldViewPr>
      <p:cViewPr varScale="1">
        <p:scale>
          <a:sx n="87" d="100"/>
          <a:sy n="87" d="100"/>
        </p:scale>
        <p:origin x="-84" y="-2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May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628800"/>
            <a:ext cx="7772400" cy="4114800"/>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날짜 개체 틀 3"/>
          <p:cNvSpPr>
            <a:spLocks noGrp="1"/>
          </p:cNvSpPr>
          <p:nvPr>
            <p:ph type="dt" sz="half" idx="10"/>
          </p:nvPr>
        </p:nvSpPr>
        <p:spPr/>
        <p:txBody>
          <a:bodyPr/>
          <a:lstStyle>
            <a:lvl1pPr>
              <a:defRPr/>
            </a:lvl1pPr>
          </a:lstStyle>
          <a:p>
            <a:r>
              <a:rPr lang="en-US" altLang="ko-KR" dirty="0" smtClean="0"/>
              <a:t>May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6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dirty="0" smtClean="0"/>
              <a:t>May 2014</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dirty="0" smtClean="0"/>
              <a:t>May 2014</a:t>
            </a:r>
          </a:p>
        </p:txBody>
      </p:sp>
      <p:sp>
        <p:nvSpPr>
          <p:cNvPr id="4" name="바닥글 개체 틀 3"/>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dirty="0" smtClean="0"/>
              <a:t>May 2014</a:t>
            </a:r>
          </a:p>
        </p:txBody>
      </p:sp>
      <p:sp>
        <p:nvSpPr>
          <p:cNvPr id="3" name="바닥글 개체 틀 2"/>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May 2014</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802.15-14-0249-00-0008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dirty="0" smtClean="0"/>
              <a:t>May 2014</a:t>
            </a:r>
            <a:endParaRPr lang="en-US" altLang="ko-KR" dirty="0"/>
          </a:p>
        </p:txBody>
      </p:sp>
      <p:sp>
        <p:nvSpPr>
          <p:cNvPr id="5" name="바닥글 개체 틀 2"/>
          <p:cNvSpPr>
            <a:spLocks noGrp="1"/>
          </p:cNvSpPr>
          <p:nvPr>
            <p:ph type="ftr" sz="quarter" idx="11"/>
          </p:nvPr>
        </p:nvSpPr>
        <p:spPr/>
        <p:txBody>
          <a:body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Performance Evaluation of Fully Distributed Synchronization Mechanism for PAC</a:t>
            </a:r>
            <a:endParaRPr lang="en-US" altLang="ko-KR" sz="1600" dirty="0">
              <a:solidFill>
                <a:schemeClr val="tx2"/>
              </a:solidFill>
              <a:ea typeface="굴림" charset="-127"/>
            </a:endParaRPr>
          </a:p>
          <a:p>
            <a:r>
              <a:rPr lang="en-US" altLang="ko-KR" sz="1600" b="1" dirty="0">
                <a:solidFill>
                  <a:schemeClr val="tx2"/>
                </a:solidFill>
                <a:ea typeface="굴림" charset="-127"/>
              </a:rPr>
              <a:t>Date </a:t>
            </a:r>
            <a:r>
              <a:rPr lang="en-US" altLang="ko-KR" sz="1600" b="1" dirty="0" smtClean="0">
                <a:solidFill>
                  <a:schemeClr val="tx2"/>
                </a:solidFill>
                <a:ea typeface="굴림" charset="-127"/>
              </a:rPr>
              <a:t>Submitted: </a:t>
            </a:r>
            <a:r>
              <a:rPr lang="en-US" altLang="ko-KR" sz="1600" dirty="0">
                <a:solidFill>
                  <a:schemeClr val="tx2"/>
                </a:solidFill>
                <a:ea typeface="굴림" charset="-127"/>
              </a:rPr>
              <a:t>5</a:t>
            </a:r>
            <a:r>
              <a:rPr lang="en-US" altLang="ko-KR" sz="1600" dirty="0" smtClean="0">
                <a:solidFill>
                  <a:schemeClr val="tx2"/>
                </a:solidFill>
                <a:ea typeface="굴림" charset="-127"/>
              </a:rPr>
              <a:t> May, 2014</a:t>
            </a:r>
            <a:endParaRPr lang="en-US" altLang="ko-KR" sz="1600" dirty="0">
              <a:solidFill>
                <a:schemeClr val="tx2"/>
              </a:solidFill>
              <a:ea typeface="굴림" charset="-127"/>
            </a:endParaRP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err="1" smtClean="0">
                <a:solidFill>
                  <a:schemeClr val="tx2"/>
                </a:solidFill>
                <a:ea typeface="굴림" charset="-127"/>
              </a:rPr>
              <a:t>Byung</a:t>
            </a:r>
            <a:r>
              <a:rPr lang="en-US" altLang="ko-KR" sz="1600" dirty="0" smtClean="0">
                <a:solidFill>
                  <a:schemeClr val="tx2"/>
                </a:solidFill>
                <a:ea typeface="굴림" charset="-127"/>
              </a:rPr>
              <a:t>-Jae </a:t>
            </a:r>
            <a:r>
              <a:rPr lang="en-US" altLang="ko-KR" sz="1600" dirty="0" err="1" smtClean="0">
                <a:solidFill>
                  <a:schemeClr val="tx2"/>
                </a:solidFill>
                <a:ea typeface="굴림" charset="-127"/>
              </a:rPr>
              <a:t>Kwak</a:t>
            </a:r>
            <a:r>
              <a:rPr lang="en-US" altLang="ko-KR" sz="1600" dirty="0" smtClean="0">
                <a:solidFill>
                  <a:schemeClr val="tx2"/>
                </a:solidFill>
                <a:ea typeface="굴림" charset="-127"/>
              </a:rPr>
              <a:t>, </a:t>
            </a:r>
            <a:r>
              <a:rPr lang="en-US" altLang="ko-KR" sz="1600" dirty="0" err="1" smtClean="0">
                <a:solidFill>
                  <a:schemeClr val="tx2"/>
                </a:solidFill>
                <a:ea typeface="굴림" charset="-127"/>
              </a:rPr>
              <a:t>Kapseok</a:t>
            </a:r>
            <a:r>
              <a:rPr lang="en-US" altLang="ko-KR" sz="1600" dirty="0" smtClean="0">
                <a:solidFill>
                  <a:schemeClr val="tx2"/>
                </a:solidFill>
                <a:ea typeface="굴림" charset="-127"/>
              </a:rPr>
              <a:t> Chang, Moon-</a:t>
            </a:r>
            <a:r>
              <a:rPr lang="en-US" altLang="ko-KR" sz="1600" dirty="0" err="1" smtClean="0">
                <a:solidFill>
                  <a:schemeClr val="tx2"/>
                </a:solidFill>
                <a:ea typeface="굴림" charset="-127"/>
              </a:rPr>
              <a:t>Sik</a:t>
            </a:r>
            <a:r>
              <a:rPr lang="en-US" altLang="ko-KR" sz="1600" dirty="0" smtClean="0">
                <a:solidFill>
                  <a:schemeClr val="tx2"/>
                </a:solidFill>
                <a:ea typeface="굴림" charset="-127"/>
              </a:rPr>
              <a:t> Lee]</a:t>
            </a:r>
            <a:r>
              <a:rPr lang="en-US" altLang="ko-KR" sz="1600" baseline="30000" dirty="0" smtClean="0">
                <a:solidFill>
                  <a:schemeClr val="tx2"/>
                </a:solidFill>
                <a:ea typeface="굴림" charset="-127"/>
              </a:rPr>
              <a:t>1</a:t>
            </a:r>
            <a:r>
              <a:rPr lang="en-US" altLang="ko-KR" sz="1600" dirty="0" smtClean="0">
                <a:solidFill>
                  <a:schemeClr val="tx2"/>
                </a:solidFill>
                <a:ea typeface="굴림" charset="-127"/>
              </a:rPr>
              <a:t>,</a:t>
            </a:r>
          </a:p>
          <a:p>
            <a:r>
              <a:rPr lang="en-US" altLang="ko-KR" sz="1600" dirty="0" smtClean="0">
                <a:solidFill>
                  <a:schemeClr val="tx2"/>
                </a:solidFill>
                <a:ea typeface="굴림" charset="-127"/>
              </a:rPr>
              <a:t>              [</a:t>
            </a:r>
            <a:r>
              <a:rPr lang="en-US" altLang="ko-KR" sz="1600" dirty="0" err="1" smtClean="0">
                <a:solidFill>
                  <a:schemeClr val="tx2"/>
                </a:solidFill>
                <a:ea typeface="굴림" charset="-127"/>
              </a:rPr>
              <a:t>Junhyuk</a:t>
            </a:r>
            <a:r>
              <a:rPr lang="en-US" altLang="ko-KR" sz="1600" dirty="0" smtClean="0">
                <a:solidFill>
                  <a:schemeClr val="tx2"/>
                </a:solidFill>
                <a:ea typeface="굴림" charset="-127"/>
              </a:rPr>
              <a:t> Kim, June-Koo Kevin Rhee]</a:t>
            </a:r>
            <a:r>
              <a:rPr lang="en-US" altLang="ko-KR" sz="1600" baseline="30000" dirty="0" smtClean="0">
                <a:solidFill>
                  <a:schemeClr val="tx2"/>
                </a:solidFill>
                <a:ea typeface="굴림" charset="-127"/>
              </a:rPr>
              <a:t>2</a:t>
            </a:r>
            <a:r>
              <a:rPr lang="en-US" altLang="ko-KR" sz="1600" dirty="0" smtClean="0">
                <a:solidFill>
                  <a:schemeClr val="tx2"/>
                </a:solidFill>
                <a:ea typeface="굴림" charset="-127"/>
              </a:rPr>
              <a:t>,</a:t>
            </a:r>
          </a:p>
          <a:p>
            <a:r>
              <a:rPr lang="en-US" altLang="ko-KR" sz="1600" dirty="0" smtClean="0">
                <a:solidFill>
                  <a:schemeClr val="tx2"/>
                </a:solidFill>
                <a:ea typeface="굴림" charset="-127"/>
              </a:rPr>
              <a:t>              [</a:t>
            </a:r>
            <a:r>
              <a:rPr lang="en-US" altLang="ko-KR" sz="1600" dirty="0" err="1" smtClean="0">
                <a:solidFill>
                  <a:schemeClr val="tx2"/>
                </a:solidFill>
                <a:ea typeface="굴림" charset="-127"/>
              </a:rPr>
              <a:t>Seung-Hoon</a:t>
            </a:r>
            <a:r>
              <a:rPr lang="en-US" altLang="ko-KR" sz="1600" dirty="0" smtClean="0">
                <a:solidFill>
                  <a:schemeClr val="tx2"/>
                </a:solidFill>
                <a:ea typeface="굴림" charset="-127"/>
              </a:rPr>
              <a:t> Park, </a:t>
            </a:r>
            <a:r>
              <a:rPr lang="en-US" altLang="ko-KR" sz="1600" dirty="0" err="1" smtClean="0">
                <a:solidFill>
                  <a:schemeClr val="tx2"/>
                </a:solidFill>
                <a:ea typeface="굴림" charset="-127"/>
              </a:rPr>
              <a:t>Kyungkyu</a:t>
            </a:r>
            <a:r>
              <a:rPr lang="en-US" altLang="ko-KR" sz="1600" dirty="0" smtClean="0">
                <a:solidFill>
                  <a:schemeClr val="tx2"/>
                </a:solidFill>
                <a:ea typeface="굴림" charset="-127"/>
              </a:rPr>
              <a:t> Kim, Anil </a:t>
            </a:r>
            <a:r>
              <a:rPr lang="en-US" altLang="ko-KR" sz="1600" dirty="0" err="1" smtClean="0">
                <a:solidFill>
                  <a:schemeClr val="tx2"/>
                </a:solidFill>
                <a:ea typeface="굴림" charset="-127"/>
              </a:rPr>
              <a:t>Agiwal</a:t>
            </a:r>
            <a:r>
              <a:rPr lang="en-US" altLang="ko-KR" sz="1600" dirty="0" smtClean="0">
                <a:solidFill>
                  <a:schemeClr val="tx2"/>
                </a:solidFill>
                <a:ea typeface="굴림" charset="-127"/>
              </a:rPr>
              <a:t>, </a:t>
            </a:r>
            <a:r>
              <a:rPr lang="en-US" altLang="ko-KR" sz="1600" dirty="0" err="1" smtClean="0">
                <a:solidFill>
                  <a:schemeClr val="tx2"/>
                </a:solidFill>
                <a:ea typeface="굴림" charset="-127"/>
              </a:rPr>
              <a:t>Youngbin</a:t>
            </a:r>
            <a:r>
              <a:rPr lang="en-US" altLang="ko-KR" sz="1600" dirty="0" smtClean="0">
                <a:solidFill>
                  <a:schemeClr val="tx2"/>
                </a:solidFill>
                <a:ea typeface="굴림" charset="-127"/>
              </a:rPr>
              <a:t> Chang, </a:t>
            </a:r>
            <a:r>
              <a:rPr lang="en-US" altLang="ko-KR" sz="1600" dirty="0" err="1" smtClean="0">
                <a:solidFill>
                  <a:schemeClr val="tx2"/>
                </a:solidFill>
                <a:ea typeface="굴림" charset="-127"/>
              </a:rPr>
              <a:t>Hyunseol</a:t>
            </a:r>
            <a:r>
              <a:rPr lang="en-US" altLang="ko-KR" sz="1600" dirty="0" smtClean="0">
                <a:solidFill>
                  <a:schemeClr val="tx2"/>
                </a:solidFill>
                <a:ea typeface="굴림" charset="-127"/>
              </a:rPr>
              <a:t> </a:t>
            </a:r>
            <a:r>
              <a:rPr lang="en-US" altLang="ko-KR" sz="1600" dirty="0" err="1" smtClean="0">
                <a:solidFill>
                  <a:schemeClr val="tx2"/>
                </a:solidFill>
                <a:ea typeface="굴림" charset="-127"/>
              </a:rPr>
              <a:t>Ryu</a:t>
            </a:r>
            <a:r>
              <a:rPr lang="en-US" altLang="ko-KR" sz="1600" dirty="0" smtClean="0">
                <a:solidFill>
                  <a:schemeClr val="tx2"/>
                </a:solidFill>
                <a:ea typeface="굴림" charset="-127"/>
              </a:rPr>
              <a:t>,</a:t>
            </a:r>
          </a:p>
          <a:p>
            <a:r>
              <a:rPr lang="en-US" altLang="ko-KR" sz="1600" dirty="0">
                <a:solidFill>
                  <a:schemeClr val="tx2"/>
                </a:solidFill>
                <a:ea typeface="굴림" charset="-127"/>
              </a:rPr>
              <a:t> </a:t>
            </a:r>
            <a:r>
              <a:rPr lang="en-US" altLang="ko-KR" sz="1600" dirty="0" smtClean="0">
                <a:solidFill>
                  <a:schemeClr val="tx2"/>
                </a:solidFill>
                <a:ea typeface="굴림" charset="-127"/>
              </a:rPr>
              <a:t>              </a:t>
            </a:r>
            <a:r>
              <a:rPr lang="en-US" altLang="ko-KR" sz="1600" dirty="0" err="1" smtClean="0">
                <a:solidFill>
                  <a:schemeClr val="tx2"/>
                </a:solidFill>
                <a:ea typeface="굴림" charset="-127"/>
              </a:rPr>
              <a:t>Daegyun</a:t>
            </a:r>
            <a:r>
              <a:rPr lang="en-US" altLang="ko-KR" sz="1600" dirty="0" smtClean="0">
                <a:solidFill>
                  <a:schemeClr val="tx2"/>
                </a:solidFill>
                <a:ea typeface="굴림" charset="-127"/>
              </a:rPr>
              <a:t> Kim, Won-</a:t>
            </a:r>
            <a:r>
              <a:rPr lang="en-US" altLang="ko-KR" sz="1600" dirty="0" err="1" smtClean="0">
                <a:solidFill>
                  <a:schemeClr val="tx2"/>
                </a:solidFill>
                <a:ea typeface="굴림" charset="-127"/>
              </a:rPr>
              <a:t>il</a:t>
            </a:r>
            <a:r>
              <a:rPr lang="en-US" altLang="ko-KR" sz="1600" dirty="0" smtClean="0">
                <a:solidFill>
                  <a:schemeClr val="tx2"/>
                </a:solidFill>
                <a:ea typeface="굴림" charset="-127"/>
              </a:rPr>
              <a:t> </a:t>
            </a:r>
            <a:r>
              <a:rPr lang="en-US" altLang="ko-KR" sz="1600" dirty="0" err="1" smtClean="0">
                <a:solidFill>
                  <a:schemeClr val="tx2"/>
                </a:solidFill>
                <a:ea typeface="굴림" charset="-127"/>
              </a:rPr>
              <a:t>Roh</a:t>
            </a:r>
            <a:r>
              <a:rPr lang="en-US" altLang="ko-KR" sz="1600" dirty="0" smtClean="0">
                <a:solidFill>
                  <a:schemeClr val="tx2"/>
                </a:solidFill>
                <a:ea typeface="굴림" charset="-127"/>
              </a:rPr>
              <a:t>]</a:t>
            </a:r>
            <a:r>
              <a:rPr lang="en-US" altLang="ko-KR" sz="1600" baseline="30000" dirty="0" smtClean="0">
                <a:solidFill>
                  <a:schemeClr val="tx2"/>
                </a:solidFill>
                <a:ea typeface="굴림" charset="-127"/>
              </a:rPr>
              <a:t>3</a:t>
            </a:r>
          </a:p>
          <a:p>
            <a:r>
              <a:rPr lang="en-US" altLang="ko-KR" sz="1600" dirty="0" smtClean="0">
                <a:solidFill>
                  <a:schemeClr val="tx2"/>
                </a:solidFill>
                <a:ea typeface="굴림" charset="-127"/>
              </a:rPr>
              <a:t>Address: [ETRI, Daejeon, Korea]</a:t>
            </a:r>
            <a:r>
              <a:rPr lang="en-US" altLang="ko-KR" sz="1600" baseline="30000" dirty="0" smtClean="0">
                <a:solidFill>
                  <a:schemeClr val="tx2"/>
                </a:solidFill>
                <a:ea typeface="굴림" charset="-127"/>
              </a:rPr>
              <a:t>1</a:t>
            </a:r>
            <a:r>
              <a:rPr lang="en-US" altLang="ko-KR" sz="1600" dirty="0" smtClean="0">
                <a:solidFill>
                  <a:schemeClr val="tx2"/>
                </a:solidFill>
                <a:ea typeface="굴림" charset="-127"/>
              </a:rPr>
              <a:t>, [KAIST, Daejeon, Korea]</a:t>
            </a:r>
            <a:r>
              <a:rPr lang="en-US" altLang="ko-KR" sz="1600" baseline="30000" dirty="0" smtClean="0">
                <a:solidFill>
                  <a:schemeClr val="tx2"/>
                </a:solidFill>
                <a:ea typeface="굴림" charset="-127"/>
              </a:rPr>
              <a:t>2</a:t>
            </a:r>
            <a:r>
              <a:rPr lang="en-US" altLang="ko-KR" sz="1600" dirty="0" smtClean="0">
                <a:solidFill>
                  <a:schemeClr val="tx2"/>
                </a:solidFill>
                <a:ea typeface="굴림" charset="-127"/>
              </a:rPr>
              <a:t>, [Samsung Electronics, Suwon, Korea]</a:t>
            </a:r>
            <a:r>
              <a:rPr lang="en-US" altLang="ko-KR" sz="1600" baseline="30000" dirty="0" smtClean="0">
                <a:solidFill>
                  <a:schemeClr val="tx2"/>
                </a:solidFill>
                <a:ea typeface="굴림" charset="-127"/>
              </a:rPr>
              <a:t>3</a:t>
            </a:r>
            <a:endParaRPr lang="en-US" altLang="ko-KR" sz="1600" dirty="0">
              <a:solidFill>
                <a:schemeClr val="tx2"/>
              </a:solidFill>
              <a:ea typeface="굴림" charset="-127"/>
            </a:endParaRPr>
          </a:p>
          <a:p>
            <a:r>
              <a:rPr lang="en-US" altLang="ko-KR" sz="1600" dirty="0">
                <a:solidFill>
                  <a:schemeClr val="tx2"/>
                </a:solidFill>
                <a:ea typeface="굴림" charset="-127"/>
              </a:rPr>
              <a:t>Voice</a:t>
            </a:r>
            <a:r>
              <a:rPr lang="en-US" altLang="ko-KR" sz="1600" dirty="0" smtClean="0">
                <a:solidFill>
                  <a:schemeClr val="tx2"/>
                </a:solidFill>
                <a:ea typeface="굴림" charset="-127"/>
              </a:rPr>
              <a:t>:</a:t>
            </a:r>
          </a:p>
          <a:p>
            <a:r>
              <a:rPr lang="en-US" altLang="ko-KR" sz="1600" dirty="0" smtClean="0">
                <a:solidFill>
                  <a:schemeClr val="tx2"/>
                </a:solidFill>
                <a:ea typeface="굴림" charset="-127"/>
              </a:rPr>
              <a:t>E-Mail: {</a:t>
            </a:r>
            <a:r>
              <a:rPr lang="en-US" altLang="ko-KR" sz="1600" dirty="0" err="1" smtClean="0">
                <a:solidFill>
                  <a:schemeClr val="tx2"/>
                </a:solidFill>
                <a:ea typeface="굴림" charset="-127"/>
              </a:rPr>
              <a:t>bjkwak</a:t>
            </a:r>
            <a:r>
              <a:rPr lang="en-US" altLang="ko-KR" sz="1600" dirty="0" smtClean="0">
                <a:solidFill>
                  <a:schemeClr val="tx2"/>
                </a:solidFill>
                <a:ea typeface="굴림" charset="-127"/>
              </a:rPr>
              <a:t>, </a:t>
            </a:r>
            <a:r>
              <a:rPr lang="en-US" altLang="ko-KR" sz="1600" dirty="0" err="1" smtClean="0">
                <a:solidFill>
                  <a:schemeClr val="tx2"/>
                </a:solidFill>
                <a:ea typeface="굴림" charset="-127"/>
              </a:rPr>
              <a:t>kschang</a:t>
            </a:r>
            <a:r>
              <a:rPr lang="en-US" altLang="ko-KR" sz="1600" dirty="0" smtClean="0">
                <a:solidFill>
                  <a:schemeClr val="tx2"/>
                </a:solidFill>
                <a:ea typeface="굴림" charset="-127"/>
              </a:rPr>
              <a:t>, </a:t>
            </a:r>
            <a:r>
              <a:rPr lang="en-US" altLang="ko-KR" sz="1600" dirty="0" err="1" smtClean="0">
                <a:solidFill>
                  <a:schemeClr val="tx2"/>
                </a:solidFill>
                <a:ea typeface="굴림" charset="-127"/>
              </a:rPr>
              <a:t>moonsiklee</a:t>
            </a:r>
            <a:r>
              <a:rPr lang="en-US" altLang="ko-KR" sz="1600" dirty="0" smtClean="0">
                <a:solidFill>
                  <a:schemeClr val="tx2"/>
                </a:solidFill>
                <a:ea typeface="굴림" charset="-127"/>
              </a:rPr>
              <a:t>}@etri.re.kr, kim.jh@kaist.ac.kr, rhee.jk@kaist.edu,</a:t>
            </a:r>
          </a:p>
          <a:p>
            <a:r>
              <a:rPr lang="en-US" altLang="ko-KR" sz="1600" dirty="0">
                <a:solidFill>
                  <a:schemeClr val="tx2"/>
                </a:solidFill>
                <a:ea typeface="굴림" charset="-127"/>
              </a:rPr>
              <a:t> </a:t>
            </a:r>
            <a:r>
              <a:rPr lang="en-US" altLang="ko-KR" sz="1600" dirty="0" smtClean="0">
                <a:solidFill>
                  <a:schemeClr val="tx2"/>
                </a:solidFill>
                <a:ea typeface="굴림" charset="-127"/>
              </a:rPr>
              <a:t>              shannon.park@samsung.com</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Re:</a:t>
            </a:r>
            <a:r>
              <a:rPr lang="en-US" altLang="ko-KR" sz="1600" dirty="0">
                <a:solidFill>
                  <a:schemeClr val="tx2"/>
                </a:solidFill>
                <a:ea typeface="굴림" charset="-127"/>
              </a:rPr>
              <a:t> </a:t>
            </a:r>
            <a:r>
              <a:rPr lang="en-US" altLang="ko-KR" sz="1600" dirty="0" smtClean="0">
                <a:solidFill>
                  <a:schemeClr val="tx2"/>
                </a:solidFill>
                <a:ea typeface="굴림" charset="-127"/>
              </a:rPr>
              <a:t>TG8 PAC Call for Contributions (CFC), 15-14-0087-00-0008, Jan 23, 2014.</a:t>
            </a:r>
            <a:endParaRPr lang="en-US" altLang="ko-KR" sz="1600" dirty="0">
              <a:solidFill>
                <a:schemeClr val="tx2"/>
              </a:solidFill>
              <a:ea typeface="굴림" charset="-127"/>
            </a:endParaRP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ea typeface="굴림" charset="-127"/>
              </a:rPr>
              <a:t>This document provides the result of performance evaluation of a fully distributed synchronization mechanism for PAC</a:t>
            </a:r>
            <a:endParaRPr lang="en-US" altLang="ko-KR" sz="1600" dirty="0">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b="1" dirty="0">
                <a:ea typeface="굴림" charset="-127"/>
              </a:rPr>
              <a:t>:</a:t>
            </a:r>
            <a:r>
              <a:rPr lang="en-US" altLang="ko-KR" sz="1600" dirty="0">
                <a:ea typeface="굴림" charset="-127"/>
              </a:rPr>
              <a:t>	</a:t>
            </a:r>
            <a:r>
              <a:rPr lang="en-US" altLang="ko-KR" sz="1600" dirty="0" smtClean="0">
                <a:ea typeface="굴림" charset="-127"/>
              </a:rPr>
              <a:t>To discuss the merits of the proposed fully distributed synchronization mechanism for PAC</a:t>
            </a:r>
            <a:endParaRPr lang="en-US" altLang="ko-KR" sz="1600" dirty="0">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10</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Fairness: Broadcast of CW</a:t>
            </a:r>
            <a:endParaRPr lang="ko-KR" altLang="en-US" dirty="0"/>
          </a:p>
        </p:txBody>
      </p:sp>
      <mc:AlternateContent xmlns:mc="http://schemas.openxmlformats.org/markup-compatibility/2006" xmlns:a14="http://schemas.microsoft.com/office/drawing/2010/main">
        <mc:Choice Requires="a14">
          <p:sp>
            <p:nvSpPr>
              <p:cNvPr id="8" name="내용 개체 틀 2"/>
              <p:cNvSpPr>
                <a:spLocks noGrp="1"/>
              </p:cNvSpPr>
              <p:nvPr>
                <p:ph idx="1"/>
              </p:nvPr>
            </p:nvSpPr>
            <p:spPr>
              <a:xfrm>
                <a:off x="685800" y="1628800"/>
                <a:ext cx="7772400" cy="4114800"/>
              </a:xfrm>
            </p:spPr>
            <p:txBody>
              <a:bodyPr/>
              <a:lstStyle/>
              <a:p>
                <a:r>
                  <a:rPr lang="en-US" altLang="ko-KR" sz="1600" dirty="0" smtClean="0"/>
                  <a:t>PDs broadcast their CW size in CWIF (contention window indication field) of time reference signal</a:t>
                </a:r>
              </a:p>
              <a:p>
                <a:r>
                  <a:rPr lang="en-US" altLang="ko-KR" sz="1600" dirty="0" smtClean="0"/>
                  <a:t>PDs maintain </a:t>
                </a:r>
                <a14:m>
                  <m:oMath xmlns:m="http://schemas.openxmlformats.org/officeDocument/2006/math">
                    <m:sSub>
                      <m:sSubPr>
                        <m:ctrlPr>
                          <a:rPr lang="en-US" altLang="ko-KR" sz="1600" i="1" smtClean="0">
                            <a:latin typeface="Cambria Math"/>
                          </a:rPr>
                        </m:ctrlPr>
                      </m:sSubPr>
                      <m:e>
                        <m:r>
                          <m:rPr>
                            <m:nor/>
                          </m:rPr>
                          <a:rPr lang="en-US" altLang="ko-KR" sz="1600" b="0" i="0" smtClean="0">
                            <a:latin typeface="Cambria Math" panose="02040503050406030204" pitchFamily="18" charset="0"/>
                          </a:rPr>
                          <m:t>CW</m:t>
                        </m:r>
                      </m:e>
                      <m:sub>
                        <m:r>
                          <m:rPr>
                            <m:nor/>
                          </m:rPr>
                          <a:rPr lang="en-US" altLang="ko-KR" sz="1600" b="0" i="0" smtClean="0">
                            <a:latin typeface="Cambria Math" panose="02040503050406030204" pitchFamily="18" charset="0"/>
                          </a:rPr>
                          <m:t>other</m:t>
                        </m:r>
                      </m:sub>
                    </m:sSub>
                  </m:oMath>
                </a14:m>
                <a:endParaRPr lang="en-US" altLang="ko-KR" sz="1600" dirty="0" smtClean="0"/>
              </a:p>
              <a:p>
                <a:pPr lvl="1"/>
                <a14:m>
                  <m:oMath xmlns:m="http://schemas.openxmlformats.org/officeDocument/2006/math">
                    <m:sSub>
                      <m:sSubPr>
                        <m:ctrlPr>
                          <a:rPr lang="en-US" altLang="ko-KR" sz="1600" i="1">
                            <a:latin typeface="Cambria Math"/>
                          </a:rPr>
                        </m:ctrlPr>
                      </m:sSubPr>
                      <m:e>
                        <m:r>
                          <m:rPr>
                            <m:nor/>
                          </m:rPr>
                          <a:rPr lang="en-US" altLang="ko-KR" sz="1600">
                            <a:latin typeface="Cambria Math" panose="02040503050406030204" pitchFamily="18" charset="0"/>
                          </a:rPr>
                          <m:t>CW</m:t>
                        </m:r>
                      </m:e>
                      <m:sub>
                        <m:r>
                          <m:rPr>
                            <m:nor/>
                          </m:rPr>
                          <a:rPr lang="en-US" altLang="ko-KR" sz="1600">
                            <a:latin typeface="Cambria Math" panose="02040503050406030204" pitchFamily="18" charset="0"/>
                          </a:rPr>
                          <m:t>other</m:t>
                        </m:r>
                      </m:sub>
                    </m:sSub>
                  </m:oMath>
                </a14:m>
                <a:r>
                  <a:rPr lang="en-US" altLang="ko-KR" sz="1600" dirty="0" smtClean="0"/>
                  <a:t> represents the average CW of neighboring PDs</a:t>
                </a:r>
              </a:p>
              <a:p>
                <a:pPr lvl="1"/>
                <a:r>
                  <a:rPr lang="en-US" altLang="ko-KR" sz="1600" dirty="0" smtClean="0"/>
                  <a:t>After every successful reception of timing reference signal, a PD updates </a:t>
                </a:r>
                <a14:m>
                  <m:oMath xmlns:m="http://schemas.openxmlformats.org/officeDocument/2006/math">
                    <m:sSub>
                      <m:sSubPr>
                        <m:ctrlPr>
                          <a:rPr lang="en-US" altLang="ko-KR" sz="1600" i="1">
                            <a:latin typeface="Cambria Math"/>
                          </a:rPr>
                        </m:ctrlPr>
                      </m:sSubPr>
                      <m:e>
                        <m:r>
                          <m:rPr>
                            <m:nor/>
                          </m:rPr>
                          <a:rPr lang="en-US" altLang="ko-KR" sz="1600">
                            <a:latin typeface="Cambria Math" panose="02040503050406030204" pitchFamily="18" charset="0"/>
                          </a:rPr>
                          <m:t>CW</m:t>
                        </m:r>
                      </m:e>
                      <m:sub>
                        <m:r>
                          <m:rPr>
                            <m:nor/>
                          </m:rPr>
                          <a:rPr lang="en-US" altLang="ko-KR" sz="1600">
                            <a:latin typeface="Cambria Math" panose="02040503050406030204" pitchFamily="18" charset="0"/>
                          </a:rPr>
                          <m:t>other</m:t>
                        </m:r>
                      </m:sub>
                    </m:sSub>
                  </m:oMath>
                </a14:m>
                <a:r>
                  <a:rPr lang="en-US" altLang="ko-KR" sz="1600" dirty="0" smtClean="0"/>
                  <a:t> as follows:</a:t>
                </a:r>
              </a:p>
              <a:p>
                <a:pPr marL="457200" lvl="1" indent="0">
                  <a:buNone/>
                </a:pPr>
                <a:endParaRPr lang="en-US" altLang="ko-KR" sz="1600" dirty="0" smtClean="0"/>
              </a:p>
              <a:p>
                <a:pPr marL="457200" lvl="1" indent="0">
                  <a:buNone/>
                </a:pPr>
                <a14:m>
                  <m:oMathPara xmlns:m="http://schemas.openxmlformats.org/officeDocument/2006/math">
                    <m:oMathParaPr>
                      <m:jc m:val="center"/>
                    </m:oMathParaPr>
                    <m:oMath xmlns:m="http://schemas.openxmlformats.org/officeDocument/2006/math">
                      <m:sSub>
                        <m:sSubPr>
                          <m:ctrlPr>
                            <a:rPr lang="en-US" altLang="ko-KR" sz="1600" i="1" smtClean="0">
                              <a:latin typeface="Cambria Math"/>
                            </a:rPr>
                          </m:ctrlPr>
                        </m:sSubPr>
                        <m:e>
                          <m:r>
                            <m:rPr>
                              <m:nor/>
                            </m:rPr>
                            <a:rPr lang="en-US" altLang="ko-KR" sz="1600" b="0" i="0" smtClean="0">
                              <a:latin typeface="Cambria Math" panose="02040503050406030204" pitchFamily="18" charset="0"/>
                            </a:rPr>
                            <m:t>CW</m:t>
                          </m:r>
                        </m:e>
                        <m:sub>
                          <m:r>
                            <m:rPr>
                              <m:nor/>
                            </m:rPr>
                            <a:rPr lang="en-US" altLang="ko-KR" sz="1600" b="0" i="0" smtClean="0">
                              <a:latin typeface="Cambria Math" panose="02040503050406030204" pitchFamily="18" charset="0"/>
                            </a:rPr>
                            <m:t>other</m:t>
                          </m:r>
                        </m:sub>
                      </m:sSub>
                      <m:d>
                        <m:dPr>
                          <m:ctrlPr>
                            <a:rPr lang="en-US" altLang="ko-KR" sz="1600" b="0" i="1" smtClean="0">
                              <a:latin typeface="Cambria Math"/>
                            </a:rPr>
                          </m:ctrlPr>
                        </m:dPr>
                        <m:e>
                          <m:r>
                            <m:rPr>
                              <m:nor/>
                            </m:rPr>
                            <a:rPr lang="en-US" altLang="ko-KR" sz="1600" b="0" i="0" smtClean="0">
                              <a:latin typeface="Cambria Math" panose="02040503050406030204" pitchFamily="18" charset="0"/>
                            </a:rPr>
                            <m:t>new</m:t>
                          </m:r>
                        </m:e>
                      </m:d>
                      <m:r>
                        <a:rPr lang="en-US" altLang="ko-KR" sz="1600" b="0" i="1" smtClean="0">
                          <a:latin typeface="Cambria Math" panose="02040503050406030204" pitchFamily="18" charset="0"/>
                        </a:rPr>
                        <m:t>= </m:t>
                      </m:r>
                      <m:r>
                        <a:rPr lang="ko-KR" altLang="en-US" sz="1600" b="0" i="1" smtClean="0">
                          <a:latin typeface="Cambria Math" panose="02040503050406030204" pitchFamily="18" charset="0"/>
                        </a:rPr>
                        <m:t>𝛽</m:t>
                      </m:r>
                      <m:r>
                        <a:rPr lang="ko-KR" altLang="en-US" sz="1600" b="0" i="1" smtClean="0">
                          <a:latin typeface="Cambria Math" panose="02040503050406030204" pitchFamily="18" charset="0"/>
                        </a:rPr>
                        <m:t>∙</m:t>
                      </m:r>
                      <m:sSub>
                        <m:sSubPr>
                          <m:ctrlPr>
                            <a:rPr lang="en-US" altLang="ko-KR" sz="1600" b="0" i="1" smtClean="0">
                              <a:latin typeface="Cambria Math"/>
                            </a:rPr>
                          </m:ctrlPr>
                        </m:sSubPr>
                        <m:e>
                          <m:r>
                            <m:rPr>
                              <m:nor/>
                            </m:rPr>
                            <a:rPr lang="en-US" altLang="ko-KR" sz="1600" b="0" i="0" smtClean="0">
                              <a:latin typeface="Cambria Math" panose="02040503050406030204" pitchFamily="18" charset="0"/>
                            </a:rPr>
                            <m:t>CW</m:t>
                          </m:r>
                        </m:e>
                        <m:sub>
                          <m:r>
                            <m:rPr>
                              <m:nor/>
                            </m:rPr>
                            <a:rPr lang="en-US" altLang="ko-KR" sz="1600" b="0" i="0" smtClean="0">
                              <a:latin typeface="Cambria Math" panose="02040503050406030204" pitchFamily="18" charset="0"/>
                            </a:rPr>
                            <m:t>other</m:t>
                          </m:r>
                        </m:sub>
                      </m:sSub>
                      <m:d>
                        <m:dPr>
                          <m:ctrlPr>
                            <a:rPr lang="en-US" altLang="ko-KR" sz="1600" b="0" i="1" smtClean="0">
                              <a:latin typeface="Cambria Math"/>
                            </a:rPr>
                          </m:ctrlPr>
                        </m:dPr>
                        <m:e>
                          <m:r>
                            <m:rPr>
                              <m:nor/>
                            </m:rPr>
                            <a:rPr lang="en-US" altLang="ko-KR" sz="1600" b="0" i="0" smtClean="0">
                              <a:latin typeface="Cambria Math" panose="02040503050406030204" pitchFamily="18" charset="0"/>
                            </a:rPr>
                            <m:t>old</m:t>
                          </m:r>
                        </m:e>
                      </m:d>
                      <m:r>
                        <a:rPr lang="en-US" altLang="ko-KR" sz="1600" b="0" i="1" smtClean="0">
                          <a:latin typeface="Cambria Math" panose="02040503050406030204" pitchFamily="18" charset="0"/>
                        </a:rPr>
                        <m:t>+(1−</m:t>
                      </m:r>
                      <m:r>
                        <a:rPr lang="ko-KR" altLang="en-US" sz="1600" i="1">
                          <a:latin typeface="Cambria Math" panose="02040503050406030204" pitchFamily="18" charset="0"/>
                        </a:rPr>
                        <m:t>𝛽</m:t>
                      </m:r>
                      <m:r>
                        <a:rPr lang="en-US" altLang="ko-KR" sz="1600" b="0" i="1" smtClean="0">
                          <a:latin typeface="Cambria Math" panose="02040503050406030204" pitchFamily="18" charset="0"/>
                        </a:rPr>
                        <m:t>)</m:t>
                      </m:r>
                      <m:r>
                        <a:rPr lang="en-US" altLang="ko-KR" sz="1600" b="0" i="1" smtClean="0">
                          <a:latin typeface="Cambria Math" panose="02040503050406030204" pitchFamily="18" charset="0"/>
                          <a:ea typeface="Cambria Math" panose="02040503050406030204" pitchFamily="18" charset="0"/>
                        </a:rPr>
                        <m:t>∙</m:t>
                      </m:r>
                      <m:r>
                        <m:rPr>
                          <m:nor/>
                        </m:rPr>
                        <a:rPr lang="en-US" altLang="ko-KR" sz="1600">
                          <a:latin typeface="Cambria Math" panose="02040503050406030204" pitchFamily="18" charset="0"/>
                        </a:rPr>
                        <m:t>CW</m:t>
                      </m:r>
                      <m:r>
                        <a:rPr lang="en-US" altLang="ko-KR" sz="1600" b="0" i="1" smtClean="0">
                          <a:latin typeface="Cambria Math" panose="02040503050406030204" pitchFamily="18" charset="0"/>
                          <a:ea typeface="Cambria Math" panose="02040503050406030204" pitchFamily="18" charset="0"/>
                        </a:rPr>
                        <m:t>(</m:t>
                      </m:r>
                      <m:r>
                        <m:rPr>
                          <m:nor/>
                        </m:rPr>
                        <a:rPr lang="en-US" altLang="ko-KR" sz="1600" b="0" i="0" smtClean="0">
                          <a:latin typeface="Cambria Math" panose="02040503050406030204" pitchFamily="18" charset="0"/>
                        </a:rPr>
                        <m:t>received</m:t>
                      </m:r>
                      <m:r>
                        <a:rPr lang="en-US" altLang="ko-KR" sz="1600" b="0" i="1" smtClean="0">
                          <a:latin typeface="Cambria Math" panose="02040503050406030204" pitchFamily="18" charset="0"/>
                          <a:ea typeface="Cambria Math" panose="02040503050406030204" pitchFamily="18" charset="0"/>
                        </a:rPr>
                        <m:t>)</m:t>
                      </m:r>
                    </m:oMath>
                  </m:oMathPara>
                </a14:m>
                <a:endParaRPr lang="en-US" altLang="ko-KR" sz="1600" dirty="0"/>
              </a:p>
              <a:p>
                <a:pPr lvl="1"/>
                <a:endParaRPr lang="en-US" altLang="ko-KR" sz="1600" dirty="0" smtClean="0"/>
              </a:p>
              <a:p>
                <a14:m>
                  <m:oMath xmlns:m="http://schemas.openxmlformats.org/officeDocument/2006/math">
                    <m:sSub>
                      <m:sSubPr>
                        <m:ctrlPr>
                          <a:rPr lang="en-US" altLang="ko-KR" sz="1600" i="1" smtClean="0">
                            <a:latin typeface="Cambria Math"/>
                          </a:rPr>
                        </m:ctrlPr>
                      </m:sSubPr>
                      <m:e>
                        <m:r>
                          <m:rPr>
                            <m:nor/>
                          </m:rPr>
                          <a:rPr lang="en-US" altLang="ko-KR" sz="1600">
                            <a:latin typeface="Cambria Math" panose="02040503050406030204" pitchFamily="18" charset="0"/>
                          </a:rPr>
                          <m:t>CW</m:t>
                        </m:r>
                      </m:e>
                      <m:sub>
                        <m:r>
                          <m:rPr>
                            <m:nor/>
                          </m:rPr>
                          <a:rPr lang="en-US" altLang="ko-KR" sz="1600">
                            <a:latin typeface="Cambria Math" panose="02040503050406030204" pitchFamily="18" charset="0"/>
                          </a:rPr>
                          <m:t>other</m:t>
                        </m:r>
                      </m:sub>
                    </m:sSub>
                  </m:oMath>
                </a14:m>
                <a:r>
                  <a:rPr lang="en-US" altLang="ko-KR" sz="1600" dirty="0" smtClean="0"/>
                  <a:t> is used to reduce the variance of CW among PDs</a:t>
                </a:r>
                <a:endParaRPr lang="en-US" altLang="ko-KR" sz="1600" dirty="0" smtClean="0">
                  <a:sym typeface="Wingdings" panose="05000000000000000000" pitchFamily="2" charset="2"/>
                </a:endParaRPr>
              </a:p>
              <a:p>
                <a:endParaRPr lang="ko-KR" altLang="en-US" sz="1600" dirty="0"/>
              </a:p>
            </p:txBody>
          </p:sp>
        </mc:Choice>
        <mc:Fallback xmlns="">
          <p:sp>
            <p:nvSpPr>
              <p:cNvPr id="8" name="내용 개체 틀 2"/>
              <p:cNvSpPr>
                <a:spLocks noGrp="1" noRot="1" noChangeAspect="1" noMove="1" noResize="1" noEditPoints="1" noAdjustHandles="1" noChangeArrowheads="1" noChangeShapeType="1" noTextEdit="1"/>
              </p:cNvSpPr>
              <p:nvPr>
                <p:ph idx="1"/>
              </p:nvPr>
            </p:nvSpPr>
            <p:spPr>
              <a:xfrm>
                <a:off x="685800" y="1628800"/>
                <a:ext cx="7772400" cy="4114800"/>
              </a:xfrm>
              <a:blipFill rotWithShape="1">
                <a:blip r:embed="rId2"/>
                <a:stretch>
                  <a:fillRect l="-392" t="-444"/>
                </a:stretch>
              </a:blipFill>
            </p:spPr>
            <p:txBody>
              <a:bodyPr/>
              <a:lstStyle/>
              <a:p>
                <a:r>
                  <a:rPr lang="ko-KR" altLang="en-US">
                    <a:noFill/>
                  </a:rPr>
                  <a:t> </a:t>
                </a:r>
              </a:p>
            </p:txBody>
          </p:sp>
        </mc:Fallback>
      </mc:AlternateContent>
      <p:pic>
        <p:nvPicPr>
          <p:cNvPr id="9" name="그림 8"/>
          <p:cNvPicPr>
            <a:picLocks noChangeAspect="1"/>
          </p:cNvPicPr>
          <p:nvPr/>
        </p:nvPicPr>
        <p:blipFill>
          <a:blip r:embed="rId3"/>
          <a:stretch>
            <a:fillRect/>
          </a:stretch>
        </p:blipFill>
        <p:spPr>
          <a:xfrm>
            <a:off x="5296224" y="1988840"/>
            <a:ext cx="3236216" cy="433482"/>
          </a:xfrm>
          <a:prstGeom prst="rect">
            <a:avLst/>
          </a:prstGeom>
        </p:spPr>
      </p:pic>
    </p:spTree>
    <p:extLst>
      <p:ext uri="{BB962C8B-B14F-4D97-AF65-F5344CB8AC3E}">
        <p14:creationId xmlns:p14="http://schemas.microsoft.com/office/powerpoint/2010/main" val="976998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11</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Update of CW</a:t>
            </a:r>
            <a:endParaRPr lang="ko-KR" altLang="en-US" dirty="0"/>
          </a:p>
        </p:txBody>
      </p:sp>
      <p:sp>
        <p:nvSpPr>
          <p:cNvPr id="8" name="내용 개체 틀 2"/>
          <p:cNvSpPr>
            <a:spLocks noGrp="1"/>
          </p:cNvSpPr>
          <p:nvPr>
            <p:ph idx="1"/>
          </p:nvPr>
        </p:nvSpPr>
        <p:spPr>
          <a:xfrm>
            <a:off x="685800" y="1628800"/>
            <a:ext cx="7772400" cy="4114800"/>
          </a:xfrm>
        </p:spPr>
        <p:txBody>
          <a:bodyPr/>
          <a:lstStyle/>
          <a:p>
            <a:r>
              <a:rPr lang="en-US" altLang="ko-KR" sz="2000" dirty="0" smtClean="0"/>
              <a:t>PDs increase their CW when a collision is detected</a:t>
            </a:r>
          </a:p>
          <a:p>
            <a:r>
              <a:rPr lang="en-US" altLang="ko-KR" sz="2000" dirty="0" smtClean="0"/>
              <a:t>PDs decrease their CW when no timing reference signal is received in the current sync slot</a:t>
            </a:r>
            <a:endParaRPr lang="en-US" altLang="ko-KR" sz="2000" dirty="0"/>
          </a:p>
        </p:txBody>
      </p:sp>
      <mc:AlternateContent xmlns:mc="http://schemas.openxmlformats.org/markup-compatibility/2006" xmlns:a14="http://schemas.microsoft.com/office/drawing/2010/main">
        <mc:Choice Requires="a14">
          <p:graphicFrame>
            <p:nvGraphicFramePr>
              <p:cNvPr id="9" name="표 8"/>
              <p:cNvGraphicFramePr>
                <a:graphicFrameLocks noGrp="1"/>
              </p:cNvGraphicFramePr>
              <p:nvPr>
                <p:extLst>
                  <p:ext uri="{D42A27DB-BD31-4B8C-83A1-F6EECF244321}">
                    <p14:modId xmlns:p14="http://schemas.microsoft.com/office/powerpoint/2010/main" val="2042763975"/>
                  </p:ext>
                </p:extLst>
              </p:nvPr>
            </p:nvGraphicFramePr>
            <p:xfrm>
              <a:off x="683568" y="3212976"/>
              <a:ext cx="7924800" cy="1198880"/>
            </p:xfrm>
            <a:graphic>
              <a:graphicData uri="http://schemas.openxmlformats.org/drawingml/2006/table">
                <a:tbl>
                  <a:tblPr firstRow="1" bandRow="1">
                    <a:tableStyleId>{5C22544A-7EE6-4342-B048-85BDC9FD1C3A}</a:tableStyleId>
                  </a:tblPr>
                  <a:tblGrid>
                    <a:gridCol w="1293912"/>
                    <a:gridCol w="2210296"/>
                    <a:gridCol w="2210296"/>
                    <a:gridCol w="2210296"/>
                  </a:tblGrid>
                  <a:tr h="370840">
                    <a:tc>
                      <a:txBody>
                        <a:bodyPr/>
                        <a:lstStyle/>
                        <a:p>
                          <a:pPr latinLnBrk="1"/>
                          <a:endParaRPr lang="ko-KR" altLang="en-US" sz="1200" baseline="-25000" dirty="0"/>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dirty="0" smtClean="0"/>
                            <a:t>CW &lt;= 0.5 </a:t>
                          </a:r>
                          <a:r>
                            <a:rPr lang="en-US" altLang="ko-KR" sz="1200" dirty="0" err="1" smtClean="0"/>
                            <a:t>Cw</a:t>
                          </a:r>
                          <a:r>
                            <a:rPr lang="en-US" altLang="ko-KR" sz="1200" baseline="-25000" dirty="0" err="1" smtClean="0"/>
                            <a:t>other</a:t>
                          </a:r>
                          <a:endParaRPr lang="ko-KR" altLang="en-US" sz="1200" baseline="-25000" dirty="0" smtClean="0"/>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dirty="0" smtClean="0"/>
                            <a:t>0.5 </a:t>
                          </a:r>
                          <a:r>
                            <a:rPr lang="en-US" altLang="ko-KR" sz="1200" dirty="0" err="1" smtClean="0"/>
                            <a:t>CW</a:t>
                          </a:r>
                          <a:r>
                            <a:rPr lang="en-US" altLang="ko-KR" sz="1200" baseline="-25000" dirty="0" err="1" smtClean="0"/>
                            <a:t>other</a:t>
                          </a:r>
                          <a:r>
                            <a:rPr lang="en-US" altLang="ko-KR" sz="1200" baseline="0" dirty="0" smtClean="0"/>
                            <a:t> &lt; CW &lt; 2 </a:t>
                          </a:r>
                          <a:r>
                            <a:rPr lang="en-US" altLang="ko-KR" sz="1200" baseline="0" dirty="0" err="1" smtClean="0"/>
                            <a:t>CW</a:t>
                          </a:r>
                          <a:r>
                            <a:rPr lang="en-US" altLang="ko-KR" sz="1200" baseline="-25000" dirty="0" err="1" smtClean="0"/>
                            <a:t>other</a:t>
                          </a:r>
                          <a:endParaRPr lang="ko-KR" altLang="en-US" sz="1200" baseline="-25000" dirty="0" smtClean="0"/>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dirty="0" smtClean="0"/>
                            <a:t>2 </a:t>
                          </a:r>
                          <a:r>
                            <a:rPr lang="en-US" altLang="ko-KR" sz="1200" dirty="0" err="1" smtClean="0"/>
                            <a:t>CW</a:t>
                          </a:r>
                          <a:r>
                            <a:rPr lang="en-US" altLang="ko-KR" sz="1200" baseline="-25000" dirty="0" err="1" smtClean="0"/>
                            <a:t>other</a:t>
                          </a:r>
                          <a:r>
                            <a:rPr lang="en-US" altLang="ko-KR" sz="1200" dirty="0" smtClean="0"/>
                            <a:t> &lt;=</a:t>
                          </a:r>
                          <a:r>
                            <a:rPr lang="en-US" altLang="ko-KR" sz="1200" baseline="0" dirty="0" smtClean="0"/>
                            <a:t> CW</a:t>
                          </a:r>
                          <a:endParaRPr lang="ko-KR" altLang="en-US" sz="1200" dirty="0"/>
                        </a:p>
                      </a:txBody>
                      <a:tcPr/>
                    </a:tc>
                  </a:tr>
                  <a:tr h="370840">
                    <a:tc>
                      <a:txBody>
                        <a:bodyPr/>
                        <a:lstStyle/>
                        <a:p>
                          <a:pPr algn="ctr" latinLnBrk="1"/>
                          <a:r>
                            <a:rPr lang="en-US" altLang="ko-KR" sz="1200" dirty="0" smtClean="0"/>
                            <a:t>Collision</a:t>
                          </a:r>
                          <a:endParaRPr lang="ko-KR" altLang="en-US" sz="1200" dirty="0"/>
                        </a:p>
                      </a:txBody>
                      <a:tcPr anchor="ctr"/>
                    </a:tc>
                    <a:tc>
                      <a:txBody>
                        <a:bodyPr/>
                        <a:lstStyle/>
                        <a:p>
                          <a:pPr algn="ctr" latinLnBrk="1"/>
                          <a:r>
                            <a:rPr lang="en-US" altLang="ko-KR" sz="1200" dirty="0" smtClean="0"/>
                            <a:t>CW := CW * </a:t>
                          </a:r>
                          <a14:m>
                            <m:oMath xmlns:m="http://schemas.openxmlformats.org/officeDocument/2006/math">
                              <m:sSubSup>
                                <m:sSubSupPr>
                                  <m:ctrlPr>
                                    <a:rPr lang="en-US" altLang="ko-KR" sz="1200" i="1" smtClean="0">
                                      <a:latin typeface="Cambria Math"/>
                                    </a:rPr>
                                  </m:ctrlPr>
                                </m:sSubSupPr>
                                <m:e>
                                  <m:r>
                                    <a:rPr lang="en-US" altLang="ko-KR" sz="1200" b="0" i="1" smtClean="0">
                                      <a:latin typeface="Cambria Math" panose="02040503050406030204" pitchFamily="18" charset="0"/>
                                    </a:rPr>
                                    <m:t>𝑟</m:t>
                                  </m:r>
                                </m:e>
                                <m:sub>
                                  <m:r>
                                    <a:rPr lang="en-US" altLang="ko-KR" sz="1200" b="0" i="1" smtClean="0">
                                      <a:latin typeface="Cambria Math" panose="02040503050406030204" pitchFamily="18" charset="0"/>
                                    </a:rPr>
                                    <m:t>𝐼</m:t>
                                  </m:r>
                                </m:sub>
                                <m:sup>
                                  <m:r>
                                    <a:rPr lang="en-US" altLang="ko-KR" sz="1200" b="0" i="1" smtClean="0">
                                      <a:latin typeface="Cambria Math" panose="02040503050406030204" pitchFamily="18" charset="0"/>
                                    </a:rPr>
                                    <m:t>2</m:t>
                                  </m:r>
                                </m:sup>
                              </m:sSubSup>
                            </m:oMath>
                          </a14:m>
                          <a:endParaRPr lang="ko-KR" altLang="en-US" sz="1200" dirty="0"/>
                        </a:p>
                      </a:txBody>
                      <a:tcPr/>
                    </a:tc>
                    <a:tc gridSpan="2">
                      <a:txBody>
                        <a:bodyPr/>
                        <a:lstStyle/>
                        <a:p>
                          <a:pPr algn="ctr" latinLnBrk="1"/>
                          <a:r>
                            <a:rPr lang="en-US" altLang="ko-KR" sz="1200" dirty="0" smtClean="0"/>
                            <a:t>CW := CW * </a:t>
                          </a:r>
                          <a14:m>
                            <m:oMath xmlns:m="http://schemas.openxmlformats.org/officeDocument/2006/math">
                              <m:sSub>
                                <m:sSubPr>
                                  <m:ctrlPr>
                                    <a:rPr lang="en-US" altLang="ko-KR" sz="1200" i="1" smtClean="0">
                                      <a:latin typeface="Cambria Math"/>
                                    </a:rPr>
                                  </m:ctrlPr>
                                </m:sSubPr>
                                <m:e>
                                  <m:r>
                                    <a:rPr lang="en-US" altLang="ko-KR" sz="1200" b="0" i="1" smtClean="0">
                                      <a:latin typeface="Cambria Math" panose="02040503050406030204" pitchFamily="18" charset="0"/>
                                    </a:rPr>
                                    <m:t>𝑟</m:t>
                                  </m:r>
                                </m:e>
                                <m:sub>
                                  <m:r>
                                    <a:rPr lang="en-US" altLang="ko-KR" sz="1200" b="0" i="1" smtClean="0">
                                      <a:latin typeface="Cambria Math" panose="02040503050406030204" pitchFamily="18" charset="0"/>
                                    </a:rPr>
                                    <m:t>𝐼</m:t>
                                  </m:r>
                                </m:sub>
                              </m:sSub>
                            </m:oMath>
                          </a14:m>
                          <a:endParaRPr lang="ko-KR" altLang="en-US" sz="1200" dirty="0"/>
                        </a:p>
                      </a:txBody>
                      <a:tcPr/>
                    </a:tc>
                    <a:tc hMerge="1">
                      <a:txBody>
                        <a:bodyPr/>
                        <a:lstStyle/>
                        <a:p>
                          <a:pPr algn="ctr" latinLnBrk="1"/>
                          <a:endParaRPr lang="ko-KR" altLang="en-US" sz="1200" dirty="0"/>
                        </a:p>
                      </a:txBody>
                      <a:tcPr/>
                    </a:tc>
                  </a:tr>
                  <a:tr h="370840">
                    <a:tc>
                      <a:txBody>
                        <a:bodyPr/>
                        <a:lstStyle/>
                        <a:p>
                          <a:pPr algn="ctr" latinLnBrk="1"/>
                          <a:r>
                            <a:rPr lang="en-US" altLang="ko-KR" sz="1200" dirty="0" smtClean="0"/>
                            <a:t>Missing</a:t>
                          </a:r>
                          <a:r>
                            <a:rPr lang="en-US" altLang="ko-KR" sz="1200" baseline="0" dirty="0" smtClean="0"/>
                            <a:t> timing reference signal</a:t>
                          </a:r>
                          <a:endParaRPr lang="ko-KR" altLang="en-US" sz="1200" dirty="0"/>
                        </a:p>
                      </a:txBody>
                      <a:tcPr anchor="ctr"/>
                    </a:tc>
                    <a:tc gridSpan="2">
                      <a:txBody>
                        <a:bodyPr/>
                        <a:lstStyle/>
                        <a:p>
                          <a:pPr algn="ctr" latinLnBrk="1"/>
                          <a:r>
                            <a:rPr lang="en-US" altLang="ko-KR" sz="1200" dirty="0" smtClean="0"/>
                            <a:t>CW := CW / </a:t>
                          </a:r>
                          <a14:m>
                            <m:oMath xmlns:m="http://schemas.openxmlformats.org/officeDocument/2006/math">
                              <m:sSub>
                                <m:sSubPr>
                                  <m:ctrlPr>
                                    <a:rPr lang="en-US" altLang="ko-KR" sz="1200" i="1" smtClean="0">
                                      <a:latin typeface="Cambria Math"/>
                                    </a:rPr>
                                  </m:ctrlPr>
                                </m:sSubPr>
                                <m:e>
                                  <m:r>
                                    <a:rPr lang="en-US" altLang="ko-KR" sz="1200" b="0" i="1" smtClean="0">
                                      <a:latin typeface="Cambria Math" panose="02040503050406030204" pitchFamily="18" charset="0"/>
                                    </a:rPr>
                                    <m:t>𝑟</m:t>
                                  </m:r>
                                </m:e>
                                <m:sub>
                                  <m:r>
                                    <a:rPr lang="en-US" altLang="ko-KR" sz="1200" b="0" i="1" smtClean="0">
                                      <a:latin typeface="Cambria Math" panose="02040503050406030204" pitchFamily="18" charset="0"/>
                                    </a:rPr>
                                    <m:t>𝐷</m:t>
                                  </m:r>
                                </m:sub>
                              </m:sSub>
                            </m:oMath>
                          </a14:m>
                          <a:endParaRPr lang="ko-KR" altLang="en-US" sz="1200" dirty="0"/>
                        </a:p>
                      </a:txBody>
                      <a:tcPr anchor="ctr"/>
                    </a:tc>
                    <a:tc hMerge="1">
                      <a:txBody>
                        <a:bodyPr/>
                        <a:lstStyle/>
                        <a:p>
                          <a:pPr latinLnBrk="1"/>
                          <a:endParaRPr lang="ko-KR" altLang="en-US" sz="1200" dirty="0"/>
                        </a:p>
                      </a:txBody>
                      <a:tcPr/>
                    </a:tc>
                    <a:tc>
                      <a:txBody>
                        <a:bodyPr/>
                        <a:lstStyle/>
                        <a:p>
                          <a:pPr algn="ctr" latinLnBrk="1"/>
                          <a:r>
                            <a:rPr lang="en-US" altLang="ko-KR" sz="1200" dirty="0" smtClean="0"/>
                            <a:t>CW := CW / </a:t>
                          </a:r>
                          <a14:m>
                            <m:oMath xmlns:m="http://schemas.openxmlformats.org/officeDocument/2006/math">
                              <m:sSubSup>
                                <m:sSubSupPr>
                                  <m:ctrlPr>
                                    <a:rPr lang="en-US" altLang="ko-KR" sz="1200" i="1" smtClean="0">
                                      <a:latin typeface="Cambria Math"/>
                                    </a:rPr>
                                  </m:ctrlPr>
                                </m:sSubSupPr>
                                <m:e>
                                  <m:r>
                                    <a:rPr lang="en-US" altLang="ko-KR" sz="1200" b="0" i="1" smtClean="0">
                                      <a:latin typeface="Cambria Math" panose="02040503050406030204" pitchFamily="18" charset="0"/>
                                    </a:rPr>
                                    <m:t>𝑟</m:t>
                                  </m:r>
                                </m:e>
                                <m:sub>
                                  <m:r>
                                    <a:rPr lang="en-US" altLang="ko-KR" sz="1200" b="0" i="1" smtClean="0">
                                      <a:latin typeface="Cambria Math" panose="02040503050406030204" pitchFamily="18" charset="0"/>
                                    </a:rPr>
                                    <m:t>𝐷</m:t>
                                  </m:r>
                                </m:sub>
                                <m:sup>
                                  <m:r>
                                    <a:rPr lang="en-US" altLang="ko-KR" sz="1200" b="0" i="1" smtClean="0">
                                      <a:latin typeface="Cambria Math" panose="02040503050406030204" pitchFamily="18" charset="0"/>
                                    </a:rPr>
                                    <m:t>2</m:t>
                                  </m:r>
                                </m:sup>
                              </m:sSubSup>
                            </m:oMath>
                          </a14:m>
                          <a:endParaRPr lang="ko-KR" altLang="en-US" sz="1200" dirty="0"/>
                        </a:p>
                      </a:txBody>
                      <a:tcPr anchor="ctr"/>
                    </a:tc>
                  </a:tr>
                </a:tbl>
              </a:graphicData>
            </a:graphic>
          </p:graphicFrame>
        </mc:Choice>
        <mc:Fallback xmlns="">
          <p:graphicFrame>
            <p:nvGraphicFramePr>
              <p:cNvPr id="9" name="표 8"/>
              <p:cNvGraphicFramePr>
                <a:graphicFrameLocks noGrp="1"/>
              </p:cNvGraphicFramePr>
              <p:nvPr>
                <p:extLst>
                  <p:ext uri="{D42A27DB-BD31-4B8C-83A1-F6EECF244321}">
                    <p14:modId xmlns:p14="http://schemas.microsoft.com/office/powerpoint/2010/main" val="2042763975"/>
                  </p:ext>
                </p:extLst>
              </p:nvPr>
            </p:nvGraphicFramePr>
            <p:xfrm>
              <a:off x="683568" y="3212976"/>
              <a:ext cx="7924800" cy="1198880"/>
            </p:xfrm>
            <a:graphic>
              <a:graphicData uri="http://schemas.openxmlformats.org/drawingml/2006/table">
                <a:tbl>
                  <a:tblPr firstRow="1" bandRow="1">
                    <a:tableStyleId>{5C22544A-7EE6-4342-B048-85BDC9FD1C3A}</a:tableStyleId>
                  </a:tblPr>
                  <a:tblGrid>
                    <a:gridCol w="1293912"/>
                    <a:gridCol w="2210296"/>
                    <a:gridCol w="2210296"/>
                    <a:gridCol w="2210296"/>
                  </a:tblGrid>
                  <a:tr h="370840">
                    <a:tc>
                      <a:txBody>
                        <a:bodyPr/>
                        <a:lstStyle/>
                        <a:p>
                          <a:pPr latinLnBrk="1"/>
                          <a:endParaRPr lang="ko-KR" altLang="en-US" sz="1200" baseline="-25000" dirty="0"/>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dirty="0" smtClean="0"/>
                            <a:t>CW &lt;= 0.5 </a:t>
                          </a:r>
                          <a:r>
                            <a:rPr lang="en-US" altLang="ko-KR" sz="1200" dirty="0" err="1" smtClean="0"/>
                            <a:t>Cw</a:t>
                          </a:r>
                          <a:r>
                            <a:rPr lang="en-US" altLang="ko-KR" sz="1200" baseline="-25000" dirty="0" err="1" smtClean="0"/>
                            <a:t>other</a:t>
                          </a:r>
                          <a:endParaRPr lang="ko-KR" altLang="en-US" sz="1200" baseline="-25000" dirty="0" smtClean="0"/>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dirty="0" smtClean="0"/>
                            <a:t>0.5 </a:t>
                          </a:r>
                          <a:r>
                            <a:rPr lang="en-US" altLang="ko-KR" sz="1200" dirty="0" err="1" smtClean="0"/>
                            <a:t>CW</a:t>
                          </a:r>
                          <a:r>
                            <a:rPr lang="en-US" altLang="ko-KR" sz="1200" baseline="-25000" dirty="0" err="1" smtClean="0"/>
                            <a:t>other</a:t>
                          </a:r>
                          <a:r>
                            <a:rPr lang="en-US" altLang="ko-KR" sz="1200" baseline="0" dirty="0" smtClean="0"/>
                            <a:t> &lt; CW &lt; 2 </a:t>
                          </a:r>
                          <a:r>
                            <a:rPr lang="en-US" altLang="ko-KR" sz="1200" baseline="0" dirty="0" err="1" smtClean="0"/>
                            <a:t>CW</a:t>
                          </a:r>
                          <a:r>
                            <a:rPr lang="en-US" altLang="ko-KR" sz="1200" baseline="-25000" dirty="0" err="1" smtClean="0"/>
                            <a:t>other</a:t>
                          </a:r>
                          <a:endParaRPr lang="ko-KR" altLang="en-US" sz="1200" baseline="-25000" dirty="0" smtClean="0"/>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dirty="0" smtClean="0"/>
                            <a:t>2 </a:t>
                          </a:r>
                          <a:r>
                            <a:rPr lang="en-US" altLang="ko-KR" sz="1200" dirty="0" err="1" smtClean="0"/>
                            <a:t>CW</a:t>
                          </a:r>
                          <a:r>
                            <a:rPr lang="en-US" altLang="ko-KR" sz="1200" baseline="-25000" dirty="0" err="1" smtClean="0"/>
                            <a:t>other</a:t>
                          </a:r>
                          <a:r>
                            <a:rPr lang="en-US" altLang="ko-KR" sz="1200" dirty="0" smtClean="0"/>
                            <a:t> &lt;=</a:t>
                          </a:r>
                          <a:r>
                            <a:rPr lang="en-US" altLang="ko-KR" sz="1200" baseline="0" dirty="0" smtClean="0"/>
                            <a:t> CW</a:t>
                          </a:r>
                          <a:endParaRPr lang="ko-KR" altLang="en-US" sz="1200" dirty="0"/>
                        </a:p>
                      </a:txBody>
                      <a:tcPr/>
                    </a:tc>
                  </a:tr>
                  <a:tr h="370840">
                    <a:tc>
                      <a:txBody>
                        <a:bodyPr/>
                        <a:lstStyle/>
                        <a:p>
                          <a:pPr algn="ctr" latinLnBrk="1"/>
                          <a:r>
                            <a:rPr lang="en-US" altLang="ko-KR" sz="1200" dirty="0" smtClean="0"/>
                            <a:t>Collision</a:t>
                          </a:r>
                          <a:endParaRPr lang="ko-KR" altLang="en-US" sz="1200" dirty="0"/>
                        </a:p>
                      </a:txBody>
                      <a:tcPr anchor="ctr"/>
                    </a:tc>
                    <a:tc>
                      <a:txBody>
                        <a:bodyPr/>
                        <a:lstStyle/>
                        <a:p>
                          <a:endParaRPr lang="ko-KR"/>
                        </a:p>
                      </a:txBody>
                      <a:tcPr>
                        <a:blipFill rotWithShape="1">
                          <a:blip r:embed="rId2"/>
                          <a:stretch>
                            <a:fillRect l="-58402" t="-101639" r="-200000" b="-134426"/>
                          </a:stretch>
                        </a:blipFill>
                      </a:tcPr>
                    </a:tc>
                    <a:tc gridSpan="2">
                      <a:txBody>
                        <a:bodyPr/>
                        <a:lstStyle/>
                        <a:p>
                          <a:endParaRPr lang="ko-KR"/>
                        </a:p>
                      </a:txBody>
                      <a:tcPr>
                        <a:blipFill rotWithShape="1">
                          <a:blip r:embed="rId2"/>
                          <a:stretch>
                            <a:fillRect l="-79310" t="-101639" r="-138" b="-134426"/>
                          </a:stretch>
                        </a:blipFill>
                      </a:tcPr>
                    </a:tc>
                    <a:tc hMerge="1">
                      <a:txBody>
                        <a:bodyPr/>
                        <a:lstStyle/>
                        <a:p>
                          <a:pPr algn="ctr" latinLnBrk="1"/>
                          <a:endParaRPr lang="ko-KR" altLang="en-US" sz="1200" dirty="0"/>
                        </a:p>
                      </a:txBody>
                      <a:tcPr/>
                    </a:tc>
                  </a:tr>
                  <a:tr h="457200">
                    <a:tc>
                      <a:txBody>
                        <a:bodyPr/>
                        <a:lstStyle/>
                        <a:p>
                          <a:pPr algn="ctr" latinLnBrk="1"/>
                          <a:r>
                            <a:rPr lang="en-US" altLang="ko-KR" sz="1200" dirty="0" smtClean="0"/>
                            <a:t>Missing</a:t>
                          </a:r>
                          <a:r>
                            <a:rPr lang="en-US" altLang="ko-KR" sz="1200" baseline="0" dirty="0" smtClean="0"/>
                            <a:t> timing reference signal</a:t>
                          </a:r>
                          <a:endParaRPr lang="ko-KR" altLang="en-US" sz="1200" dirty="0"/>
                        </a:p>
                      </a:txBody>
                      <a:tcPr anchor="ctr"/>
                    </a:tc>
                    <a:tc gridSpan="2">
                      <a:txBody>
                        <a:bodyPr/>
                        <a:lstStyle/>
                        <a:p>
                          <a:endParaRPr lang="ko-KR"/>
                        </a:p>
                      </a:txBody>
                      <a:tcPr anchor="ctr">
                        <a:blipFill rotWithShape="1">
                          <a:blip r:embed="rId2"/>
                          <a:stretch>
                            <a:fillRect l="-29241" t="-164000" r="-50207" b="-9333"/>
                          </a:stretch>
                        </a:blipFill>
                      </a:tcPr>
                    </a:tc>
                    <a:tc hMerge="1">
                      <a:txBody>
                        <a:bodyPr/>
                        <a:lstStyle/>
                        <a:p>
                          <a:pPr latinLnBrk="1"/>
                          <a:endParaRPr lang="ko-KR" altLang="en-US" sz="1200" dirty="0"/>
                        </a:p>
                      </a:txBody>
                      <a:tcPr/>
                    </a:tc>
                    <a:tc>
                      <a:txBody>
                        <a:bodyPr/>
                        <a:lstStyle/>
                        <a:p>
                          <a:endParaRPr lang="ko-KR"/>
                        </a:p>
                      </a:txBody>
                      <a:tcPr anchor="ctr">
                        <a:blipFill rotWithShape="1">
                          <a:blip r:embed="rId2"/>
                          <a:stretch>
                            <a:fillRect l="-258127" t="-164000" r="-275" b="-9333"/>
                          </a:stretch>
                        </a:blipFill>
                      </a:tcPr>
                    </a:tc>
                  </a:tr>
                </a:tbl>
              </a:graphicData>
            </a:graphic>
          </p:graphicFrame>
        </mc:Fallback>
      </mc:AlternateContent>
    </p:spTree>
    <p:extLst>
      <p:ext uri="{BB962C8B-B14F-4D97-AF65-F5344CB8AC3E}">
        <p14:creationId xmlns:p14="http://schemas.microsoft.com/office/powerpoint/2010/main" val="1254106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12</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Synchronization Procedure</a:t>
            </a:r>
            <a:endParaRPr lang="ko-KR" altLang="en-US" dirty="0"/>
          </a:p>
        </p:txBody>
      </p:sp>
      <p:sp>
        <p:nvSpPr>
          <p:cNvPr id="8" name="내용 개체 틀 2"/>
          <p:cNvSpPr>
            <a:spLocks noGrp="1"/>
          </p:cNvSpPr>
          <p:nvPr>
            <p:ph idx="1"/>
          </p:nvPr>
        </p:nvSpPr>
        <p:spPr>
          <a:xfrm>
            <a:off x="685800" y="1628800"/>
            <a:ext cx="7772400" cy="4114800"/>
          </a:xfrm>
        </p:spPr>
        <p:txBody>
          <a:bodyPr/>
          <a:lstStyle/>
          <a:p>
            <a:r>
              <a:rPr lang="en-US" altLang="ko-KR" sz="1200" dirty="0" smtClean="0"/>
              <a:t>When a PD is initialized, the PD scans the channel to detect an existing timing reference. If it detects an existing timing reference, it adjusts its own timing to the detected timing reference and participates in the synchronization procedure. </a:t>
            </a:r>
            <a:r>
              <a:rPr lang="en-US" altLang="ko-KR" sz="1200" dirty="0"/>
              <a:t>I</a:t>
            </a:r>
            <a:r>
              <a:rPr lang="en-US" altLang="ko-KR" sz="1200" dirty="0" smtClean="0"/>
              <a:t>f no existing timing reference is detected, it chooses an arbitrary timing reference and initiate synchronization procedure.</a:t>
            </a:r>
          </a:p>
          <a:p>
            <a:r>
              <a:rPr lang="en-US" altLang="ko-KR" sz="1200" dirty="0" smtClean="0"/>
              <a:t>A PD participating in a synchronization procedure transmits timing reference signal using CSMA/CA based random access.</a:t>
            </a:r>
          </a:p>
          <a:p>
            <a:r>
              <a:rPr lang="en-US" altLang="ko-KR" sz="1200" dirty="0" smtClean="0"/>
              <a:t>Timing reference signal can be transmitted using random access anywhere in the sync slot as long as the transmission of the timing reference signal can be completed within the sync slot.</a:t>
            </a:r>
          </a:p>
          <a:p>
            <a:r>
              <a:rPr lang="en-US" altLang="ko-KR" sz="1200" dirty="0" smtClean="0"/>
              <a:t>If a PD detects a timing reference signal transmitted by a neighboring PD, the PD takes the following steps.</a:t>
            </a:r>
          </a:p>
          <a:p>
            <a:pPr lvl="1"/>
            <a:r>
              <a:rPr lang="en-US" altLang="ko-KR" sz="1200" dirty="0" smtClean="0"/>
              <a:t>It updates its timing according the timing reference received in the timing reference signal.</a:t>
            </a:r>
          </a:p>
          <a:p>
            <a:pPr lvl="1"/>
            <a:r>
              <a:rPr lang="en-US" altLang="ko-KR" sz="1200" dirty="0" smtClean="0"/>
              <a:t>If its own </a:t>
            </a:r>
            <a:r>
              <a:rPr lang="en-US" altLang="ko-KR" sz="1200" dirty="0" err="1" smtClean="0"/>
              <a:t>backoff</a:t>
            </a:r>
            <a:r>
              <a:rPr lang="en-US" altLang="ko-KR" sz="1200" dirty="0" smtClean="0"/>
              <a:t> counter is 1, it transmits random tones in the collision detection field.</a:t>
            </a:r>
          </a:p>
          <a:p>
            <a:pPr lvl="1"/>
            <a:r>
              <a:rPr lang="en-US" altLang="ko-KR" sz="1200" dirty="0" smtClean="0"/>
              <a:t>If its own </a:t>
            </a:r>
            <a:r>
              <a:rPr lang="en-US" altLang="ko-KR" sz="1200" dirty="0" err="1" smtClean="0"/>
              <a:t>backoff</a:t>
            </a:r>
            <a:r>
              <a:rPr lang="en-US" altLang="ko-KR" sz="1200" dirty="0" smtClean="0"/>
              <a:t> counter is not 1, it checks the CDF to detect a collision. If a collision is detected, it increases its CW.</a:t>
            </a:r>
          </a:p>
          <a:p>
            <a:pPr lvl="1"/>
            <a:r>
              <a:rPr lang="en-US" altLang="ko-KR" sz="1200" dirty="0" smtClean="0"/>
              <a:t>It updates </a:t>
            </a:r>
            <a:r>
              <a:rPr lang="en-US" altLang="ko-KR" sz="1200" dirty="0" err="1" smtClean="0"/>
              <a:t>CW_other</a:t>
            </a:r>
            <a:r>
              <a:rPr lang="en-US" altLang="ko-KR" sz="1200" dirty="0" smtClean="0"/>
              <a:t> using the CW value contained in the timing reference signal.</a:t>
            </a:r>
          </a:p>
          <a:p>
            <a:r>
              <a:rPr lang="en-US" altLang="ko-KR" sz="1200" dirty="0" smtClean="0"/>
              <a:t>If a PD detects no transmission attempt of timing reference signal in the current sync slot, it decreases its CW.</a:t>
            </a:r>
          </a:p>
          <a:p>
            <a:r>
              <a:rPr lang="en-US" altLang="ko-KR" sz="1200" dirty="0" smtClean="0"/>
              <a:t>If the remaining time left in the current sync slot is less than the length of timing reference signal, it halts </a:t>
            </a:r>
            <a:r>
              <a:rPr lang="en-US" altLang="ko-KR" sz="1200" dirty="0" err="1" smtClean="0"/>
              <a:t>backoff</a:t>
            </a:r>
            <a:r>
              <a:rPr lang="en-US" altLang="ko-KR" sz="1200" dirty="0" smtClean="0"/>
              <a:t> procedure until the next sync slot.  </a:t>
            </a:r>
          </a:p>
        </p:txBody>
      </p:sp>
    </p:spTree>
    <p:extLst>
      <p:ext uri="{BB962C8B-B14F-4D97-AF65-F5344CB8AC3E}">
        <p14:creationId xmlns:p14="http://schemas.microsoft.com/office/powerpoint/2010/main" val="1519681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13</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Simulation Scenario</a:t>
            </a:r>
            <a:endParaRPr lang="ko-KR" altLang="en-US" dirty="0"/>
          </a:p>
        </p:txBody>
      </p:sp>
      <mc:AlternateContent xmlns:mc="http://schemas.openxmlformats.org/markup-compatibility/2006" xmlns:a14="http://schemas.microsoft.com/office/drawing/2010/main">
        <mc:Choice Requires="a14">
          <p:sp>
            <p:nvSpPr>
              <p:cNvPr id="8" name="내용 개체 틀 2"/>
              <p:cNvSpPr>
                <a:spLocks noGrp="1"/>
              </p:cNvSpPr>
              <p:nvPr>
                <p:ph idx="1"/>
              </p:nvPr>
            </p:nvSpPr>
            <p:spPr>
              <a:xfrm>
                <a:off x="685800" y="1628800"/>
                <a:ext cx="7772400" cy="4536504"/>
              </a:xfrm>
            </p:spPr>
            <p:txBody>
              <a:bodyPr/>
              <a:lstStyle/>
              <a:p>
                <a:r>
                  <a:rPr lang="en-US" altLang="ko-KR" sz="2400" dirty="0" smtClean="0"/>
                  <a:t>Single hop</a:t>
                </a:r>
              </a:p>
              <a:p>
                <a:r>
                  <a:rPr lang="en-US" altLang="ko-KR" sz="2400" dirty="0" smtClean="0"/>
                  <a:t># PDs: 2 ~ 4,000</a:t>
                </a:r>
              </a:p>
              <a:p>
                <a:r>
                  <a:rPr lang="en-US" altLang="ko-KR" sz="2400" dirty="0" smtClean="0"/>
                  <a:t>Performance metric:</a:t>
                </a:r>
              </a:p>
              <a:p>
                <a:pPr marL="0" indent="0" algn="ctr">
                  <a:buNone/>
                </a:pPr>
                <a:r>
                  <a:rPr lang="en-US" altLang="ko-KR" sz="2000" dirty="0" err="1" smtClean="0"/>
                  <a:t>Pr</a:t>
                </a:r>
                <a:r>
                  <a:rPr lang="en-US" altLang="ko-KR" sz="2000" dirty="0" smtClean="0"/>
                  <a:t>{Successful timing reference signal in a sync slot}</a:t>
                </a:r>
              </a:p>
              <a:p>
                <a:r>
                  <a:rPr lang="en-US" altLang="ko-KR" sz="2400" dirty="0" smtClean="0"/>
                  <a:t>1 = </a:t>
                </a:r>
                <a:r>
                  <a:rPr lang="en-US" altLang="ko-KR" sz="2400" dirty="0" err="1" smtClean="0"/>
                  <a:t>Pr</a:t>
                </a:r>
                <a:r>
                  <a:rPr lang="en-US" altLang="ko-KR" sz="2400" dirty="0" smtClean="0"/>
                  <a:t>{success} + </a:t>
                </a:r>
                <a:r>
                  <a:rPr lang="en-US" altLang="ko-KR" sz="2400" dirty="0" err="1" smtClean="0"/>
                  <a:t>Pr</a:t>
                </a:r>
                <a:r>
                  <a:rPr lang="en-US" altLang="ko-KR" sz="2400" dirty="0" smtClean="0"/>
                  <a:t>{silent} + </a:t>
                </a:r>
                <a:r>
                  <a:rPr lang="en-US" altLang="ko-KR" sz="2400" dirty="0" err="1" smtClean="0"/>
                  <a:t>Pr</a:t>
                </a:r>
                <a:r>
                  <a:rPr lang="en-US" altLang="ko-KR" sz="2400" dirty="0" smtClean="0"/>
                  <a:t>{all collision}</a:t>
                </a:r>
              </a:p>
              <a:p>
                <a:r>
                  <a:rPr lang="en-US" altLang="ko-KR" sz="2400" dirty="0" err="1"/>
                  <a:t>CW</a:t>
                </a:r>
                <a:r>
                  <a:rPr lang="en-US" altLang="ko-KR" sz="2400" baseline="-25000" dirty="0" err="1"/>
                  <a:t>min</a:t>
                </a:r>
                <a:r>
                  <a:rPr lang="en-US" altLang="ko-KR" sz="2400" dirty="0"/>
                  <a:t> = 32</a:t>
                </a:r>
              </a:p>
              <a:p>
                <a:r>
                  <a:rPr lang="en-US" altLang="ko-KR" sz="2400" dirty="0" err="1"/>
                  <a:t>CW</a:t>
                </a:r>
                <a:r>
                  <a:rPr lang="en-US" altLang="ko-KR" sz="2400" baseline="-25000" dirty="0" err="1"/>
                  <a:t>max</a:t>
                </a:r>
                <a:r>
                  <a:rPr lang="en-US" altLang="ko-KR" sz="2400" dirty="0"/>
                  <a:t> = </a:t>
                </a:r>
                <a:r>
                  <a:rPr lang="en-US" altLang="ko-KR" sz="2400" dirty="0" smtClean="0"/>
                  <a:t>8192</a:t>
                </a:r>
              </a:p>
              <a:p>
                <a14:m>
                  <m:oMath xmlns:m="http://schemas.openxmlformats.org/officeDocument/2006/math">
                    <m:r>
                      <a:rPr lang="en-US" altLang="ko-KR" sz="2400" b="0" i="1" smtClean="0">
                        <a:latin typeface="Cambria Math" panose="02040503050406030204" pitchFamily="18" charset="0"/>
                      </a:rPr>
                      <m:t>𝑟</m:t>
                    </m:r>
                    <m:r>
                      <a:rPr lang="en-US" altLang="ko-KR" sz="2400" b="0" i="1" smtClean="0">
                        <a:latin typeface="Cambria Math" panose="02040503050406030204" pitchFamily="18" charset="0"/>
                      </a:rPr>
                      <m:t>= </m:t>
                    </m:r>
                    <m:sSup>
                      <m:sSupPr>
                        <m:ctrlPr>
                          <a:rPr lang="en-US" altLang="ko-KR" sz="2400" b="0" i="1" smtClean="0">
                            <a:latin typeface="Cambria Math"/>
                          </a:rPr>
                        </m:ctrlPr>
                      </m:sSupPr>
                      <m:e>
                        <m:r>
                          <a:rPr lang="en-US" altLang="ko-KR" sz="2400" b="0" i="1" smtClean="0">
                            <a:latin typeface="Cambria Math" panose="02040503050406030204" pitchFamily="18" charset="0"/>
                          </a:rPr>
                          <m:t>2</m:t>
                        </m:r>
                      </m:e>
                      <m:sup>
                        <m:r>
                          <a:rPr lang="en-US" altLang="ko-KR" sz="2400" b="0" i="1" smtClean="0">
                            <a:latin typeface="Cambria Math" panose="02040503050406030204" pitchFamily="18" charset="0"/>
                          </a:rPr>
                          <m:t>1/32</m:t>
                        </m:r>
                      </m:sup>
                    </m:sSup>
                  </m:oMath>
                </a14:m>
                <a:endParaRPr lang="en-US" altLang="ko-KR" sz="2400" dirty="0" smtClean="0"/>
              </a:p>
              <a:p>
                <a14:m>
                  <m:oMath xmlns:m="http://schemas.openxmlformats.org/officeDocument/2006/math">
                    <m:sSub>
                      <m:sSubPr>
                        <m:ctrlPr>
                          <a:rPr lang="en-US" altLang="ko-KR" sz="2400" i="1" smtClean="0">
                            <a:latin typeface="Cambria Math"/>
                          </a:rPr>
                        </m:ctrlPr>
                      </m:sSubPr>
                      <m:e>
                        <m:r>
                          <a:rPr lang="en-US" altLang="ko-KR" sz="2400" b="0" i="1" smtClean="0">
                            <a:latin typeface="Cambria Math" panose="02040503050406030204" pitchFamily="18" charset="0"/>
                          </a:rPr>
                          <m:t>𝑟</m:t>
                        </m:r>
                      </m:e>
                      <m:sub>
                        <m:r>
                          <a:rPr lang="en-US" altLang="ko-KR" sz="2400" b="0" i="1" smtClean="0">
                            <a:latin typeface="Cambria Math" panose="02040503050406030204" pitchFamily="18" charset="0"/>
                          </a:rPr>
                          <m:t>𝐼</m:t>
                        </m:r>
                      </m:sub>
                    </m:sSub>
                    <m:r>
                      <a:rPr lang="en-US" altLang="ko-KR" sz="2400" i="1">
                        <a:latin typeface="Cambria Math" panose="02040503050406030204" pitchFamily="18" charset="0"/>
                      </a:rPr>
                      <m:t>=</m:t>
                    </m:r>
                    <m:r>
                      <a:rPr lang="en-US" altLang="ko-KR" sz="2400" b="0" i="1" smtClean="0">
                        <a:latin typeface="Cambria Math" panose="02040503050406030204" pitchFamily="18" charset="0"/>
                      </a:rPr>
                      <m:t>𝑟</m:t>
                    </m:r>
                  </m:oMath>
                </a14:m>
                <a:r>
                  <a:rPr lang="en-US" altLang="ko-KR" sz="2400" dirty="0" smtClean="0"/>
                  <a:t>, </a:t>
                </a:r>
                <a14:m>
                  <m:oMath xmlns:m="http://schemas.openxmlformats.org/officeDocument/2006/math">
                    <m:sSub>
                      <m:sSubPr>
                        <m:ctrlPr>
                          <a:rPr lang="en-US" altLang="ko-KR" sz="2400" i="1">
                            <a:latin typeface="Cambria Math"/>
                          </a:rPr>
                        </m:ctrlPr>
                      </m:sSubPr>
                      <m:e>
                        <m:r>
                          <a:rPr lang="en-US" altLang="ko-KR" sz="2400" i="1">
                            <a:latin typeface="Cambria Math" panose="02040503050406030204" pitchFamily="18" charset="0"/>
                          </a:rPr>
                          <m:t>𝑟</m:t>
                        </m:r>
                      </m:e>
                      <m:sub>
                        <m:r>
                          <a:rPr lang="en-US" altLang="ko-KR" sz="2400" b="0" i="1" smtClean="0">
                            <a:latin typeface="Cambria Math" panose="02040503050406030204" pitchFamily="18" charset="0"/>
                          </a:rPr>
                          <m:t>𝐷</m:t>
                        </m:r>
                      </m:sub>
                    </m:sSub>
                    <m:r>
                      <a:rPr lang="en-US" altLang="ko-KR" sz="2400" i="1">
                        <a:latin typeface="Cambria Math" panose="02040503050406030204" pitchFamily="18" charset="0"/>
                      </a:rPr>
                      <m:t>=</m:t>
                    </m:r>
                    <m:sSup>
                      <m:sSupPr>
                        <m:ctrlPr>
                          <a:rPr lang="en-US" altLang="ko-KR" sz="2400" i="1" smtClean="0">
                            <a:latin typeface="Cambria Math"/>
                          </a:rPr>
                        </m:ctrlPr>
                      </m:sSupPr>
                      <m:e>
                        <m:r>
                          <a:rPr lang="en-US" altLang="ko-KR" sz="2400" b="0" i="1" smtClean="0">
                            <a:latin typeface="Cambria Math" panose="02040503050406030204" pitchFamily="18" charset="0"/>
                          </a:rPr>
                          <m:t>𝑟</m:t>
                        </m:r>
                      </m:e>
                      <m:sup>
                        <m:r>
                          <a:rPr lang="en-US" altLang="ko-KR" sz="2400" b="0" i="1" smtClean="0">
                            <a:latin typeface="Cambria Math" panose="02040503050406030204" pitchFamily="18" charset="0"/>
                          </a:rPr>
                          <m:t>8</m:t>
                        </m:r>
                      </m:sup>
                    </m:sSup>
                    <m:r>
                      <a:rPr lang="en-US" altLang="ko-KR" sz="2400" b="0" i="1" smtClean="0">
                        <a:latin typeface="Cambria Math" panose="02040503050406030204" pitchFamily="18" charset="0"/>
                      </a:rPr>
                      <m:t> </m:t>
                    </m:r>
                    <m:r>
                      <m:rPr>
                        <m:nor/>
                      </m:rPr>
                      <a:rPr lang="en-US" altLang="ko-KR" sz="2400" b="0" i="0" smtClean="0">
                        <a:latin typeface="Cambria Math" panose="02040503050406030204" pitchFamily="18" charset="0"/>
                      </a:rPr>
                      <m:t> </m:t>
                    </m:r>
                    <m:r>
                      <m:rPr>
                        <m:nor/>
                      </m:rPr>
                      <a:rPr lang="en-US" altLang="ko-KR" sz="2400" b="0" i="0" smtClean="0">
                        <a:latin typeface="Cambria Math" panose="02040503050406030204" pitchFamily="18" charset="0"/>
                      </a:rPr>
                      <m:t>or</m:t>
                    </m:r>
                    <m:r>
                      <m:rPr>
                        <m:nor/>
                      </m:rPr>
                      <a:rPr lang="en-US" altLang="ko-KR" sz="2400" b="0" i="0" smtClean="0">
                        <a:latin typeface="Cambria Math" panose="02040503050406030204" pitchFamily="18" charset="0"/>
                      </a:rPr>
                      <m:t>  </m:t>
                    </m:r>
                    <m:sSup>
                      <m:sSupPr>
                        <m:ctrlPr>
                          <a:rPr lang="en-US" altLang="ko-KR" sz="2400" b="0" i="1" smtClean="0">
                            <a:latin typeface="Cambria Math"/>
                          </a:rPr>
                        </m:ctrlPr>
                      </m:sSupPr>
                      <m:e>
                        <m:r>
                          <a:rPr lang="en-US" altLang="ko-KR" sz="2400" b="0" i="1" smtClean="0">
                            <a:latin typeface="Cambria Math" panose="02040503050406030204" pitchFamily="18" charset="0"/>
                          </a:rPr>
                          <m:t>𝑟</m:t>
                        </m:r>
                      </m:e>
                      <m:sup>
                        <m:r>
                          <a:rPr lang="en-US" altLang="ko-KR" sz="2400" b="0" i="1" smtClean="0">
                            <a:latin typeface="Cambria Math" panose="02040503050406030204" pitchFamily="18" charset="0"/>
                          </a:rPr>
                          <m:t>16</m:t>
                        </m:r>
                      </m:sup>
                    </m:sSup>
                  </m:oMath>
                </a14:m>
                <a:endParaRPr lang="en-US" altLang="ko-KR" sz="2400" dirty="0" smtClean="0"/>
              </a:p>
              <a:p>
                <a14:m>
                  <m:oMath xmlns:m="http://schemas.openxmlformats.org/officeDocument/2006/math">
                    <m:r>
                      <a:rPr lang="ko-KR" altLang="en-US" sz="2400" i="1" smtClean="0">
                        <a:latin typeface="Cambria Math" panose="02040503050406030204" pitchFamily="18" charset="0"/>
                      </a:rPr>
                      <m:t>𝛽</m:t>
                    </m:r>
                    <m:r>
                      <a:rPr lang="en-US" altLang="ko-KR" sz="2400" b="0" i="1" smtClean="0">
                        <a:latin typeface="Cambria Math" panose="02040503050406030204" pitchFamily="18" charset="0"/>
                      </a:rPr>
                      <m:t>=0.99</m:t>
                    </m:r>
                  </m:oMath>
                </a14:m>
                <a:endParaRPr lang="en-US" altLang="ko-KR" sz="2400" dirty="0" smtClean="0"/>
              </a:p>
              <a:p>
                <a:pPr marL="0" indent="0" algn="ctr">
                  <a:buNone/>
                </a:pPr>
                <a:endParaRPr lang="en-US" altLang="ko-KR" sz="2400" dirty="0" smtClean="0"/>
              </a:p>
              <a:p>
                <a:pPr marL="0" indent="0" algn="ctr">
                  <a:buNone/>
                </a:pPr>
                <a:endParaRPr lang="en-US" altLang="ko-KR" sz="2400" dirty="0" smtClean="0"/>
              </a:p>
            </p:txBody>
          </p:sp>
        </mc:Choice>
        <mc:Fallback xmlns="">
          <p:sp>
            <p:nvSpPr>
              <p:cNvPr id="8" name="내용 개체 틀 2"/>
              <p:cNvSpPr>
                <a:spLocks noGrp="1" noRot="1" noChangeAspect="1" noMove="1" noResize="1" noEditPoints="1" noAdjustHandles="1" noChangeArrowheads="1" noChangeShapeType="1" noTextEdit="1"/>
              </p:cNvSpPr>
              <p:nvPr>
                <p:ph idx="1"/>
              </p:nvPr>
            </p:nvSpPr>
            <p:spPr>
              <a:xfrm>
                <a:off x="685800" y="1628800"/>
                <a:ext cx="7772400" cy="4536504"/>
              </a:xfrm>
              <a:blipFill rotWithShape="1">
                <a:blip r:embed="rId2"/>
                <a:stretch>
                  <a:fillRect l="-1176" t="-941"/>
                </a:stretch>
              </a:blipFill>
            </p:spPr>
            <p:txBody>
              <a:bodyPr/>
              <a:lstStyle/>
              <a:p>
                <a:r>
                  <a:rPr lang="ko-KR" altLang="en-US">
                    <a:noFill/>
                  </a:rPr>
                  <a:t> </a:t>
                </a:r>
              </a:p>
            </p:txBody>
          </p:sp>
        </mc:Fallback>
      </mc:AlternateContent>
    </p:spTree>
    <p:extLst>
      <p:ext uri="{BB962C8B-B14F-4D97-AF65-F5344CB8AC3E}">
        <p14:creationId xmlns:p14="http://schemas.microsoft.com/office/powerpoint/2010/main" val="6783866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14</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Simulation Results</a:t>
            </a:r>
            <a:endParaRPr lang="ko-KR" altLang="en-US" dirty="0"/>
          </a:p>
        </p:txBody>
      </p:sp>
      <p:pic>
        <p:nvPicPr>
          <p:cNvPr id="8" name="그림 7"/>
          <p:cNvPicPr>
            <a:picLocks noChangeAspect="1"/>
          </p:cNvPicPr>
          <p:nvPr/>
        </p:nvPicPr>
        <p:blipFill>
          <a:blip r:embed="rId2"/>
          <a:stretch>
            <a:fillRect/>
          </a:stretch>
        </p:blipFill>
        <p:spPr>
          <a:xfrm>
            <a:off x="1569577" y="1781409"/>
            <a:ext cx="6098767" cy="4671927"/>
          </a:xfrm>
          <a:prstGeom prst="rect">
            <a:avLst/>
          </a:prstGeom>
        </p:spPr>
      </p:pic>
    </p:spTree>
    <p:extLst>
      <p:ext uri="{BB962C8B-B14F-4D97-AF65-F5344CB8AC3E}">
        <p14:creationId xmlns:p14="http://schemas.microsoft.com/office/powerpoint/2010/main" val="11204589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15</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Random Access Scheme for Peering Slot and CAP (Contention Access Period)</a:t>
            </a:r>
            <a:endParaRPr lang="ko-KR" altLang="en-US" dirty="0"/>
          </a:p>
        </p:txBody>
      </p:sp>
      <p:sp>
        <p:nvSpPr>
          <p:cNvPr id="8" name="내용 개체 틀 2"/>
          <p:cNvSpPr txBox="1">
            <a:spLocks/>
          </p:cNvSpPr>
          <p:nvPr/>
        </p:nvSpPr>
        <p:spPr bwMode="auto">
          <a:xfrm>
            <a:off x="685800" y="2060848"/>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1800" kern="0" dirty="0" smtClean="0"/>
              <a:t>Unicast, multicast, or broadcast data packets are transmitted using CSMA/CA based random access, which is similar to the scheme used in sync slot for distributed synchronization.</a:t>
            </a:r>
          </a:p>
          <a:p>
            <a:r>
              <a:rPr lang="en-US" altLang="ko-KR" sz="1800" kern="0" dirty="0" smtClean="0"/>
              <a:t>The differences are as follows:</a:t>
            </a:r>
          </a:p>
          <a:p>
            <a:pPr lvl="1"/>
            <a:r>
              <a:rPr lang="en-US" altLang="ko-KR" sz="1800" kern="0" dirty="0" smtClean="0"/>
              <a:t>A PD increases it CW when it does not receive an ACK after transmitting a unicast packet, in addition to when it detects a collision.</a:t>
            </a:r>
          </a:p>
          <a:p>
            <a:pPr lvl="1"/>
            <a:r>
              <a:rPr lang="en-US" altLang="ko-KR" sz="1800" kern="0" dirty="0" smtClean="0"/>
              <a:t>It decreases its CW when a PD detects no collision for predetermined period of time T</a:t>
            </a:r>
            <a:r>
              <a:rPr lang="en-US" altLang="ko-KR" sz="1800" kern="0" baseline="-25000" dirty="0" smtClean="0"/>
              <a:t>d</a:t>
            </a:r>
            <a:r>
              <a:rPr lang="en-US" altLang="ko-KR" sz="1800" kern="0" dirty="0" smtClean="0"/>
              <a:t>.</a:t>
            </a:r>
          </a:p>
          <a:p>
            <a:pPr lvl="1"/>
            <a:r>
              <a:rPr lang="en-US" altLang="ko-KR" sz="1800" kern="0" dirty="0" smtClean="0"/>
              <a:t>The increase and decrease of CW follows EIED </a:t>
            </a:r>
            <a:r>
              <a:rPr lang="en-US" altLang="ko-KR" sz="1800" kern="0" dirty="0" err="1" smtClean="0"/>
              <a:t>backoff</a:t>
            </a:r>
            <a:r>
              <a:rPr lang="en-US" altLang="ko-KR" sz="1800" kern="0" dirty="0" smtClean="0"/>
              <a:t> algorithm. The increase factor and decrease factor for packet transmission is [TBD].</a:t>
            </a:r>
          </a:p>
        </p:txBody>
      </p:sp>
    </p:spTree>
    <p:extLst>
      <p:ext uri="{BB962C8B-B14F-4D97-AF65-F5344CB8AC3E}">
        <p14:creationId xmlns:p14="http://schemas.microsoft.com/office/powerpoint/2010/main" val="1683174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16</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References</a:t>
            </a:r>
            <a:endParaRPr lang="ko-KR" altLang="en-US" dirty="0"/>
          </a:p>
        </p:txBody>
      </p:sp>
      <p:sp>
        <p:nvSpPr>
          <p:cNvPr id="8" name="내용 개체 틀 2"/>
          <p:cNvSpPr>
            <a:spLocks noGrp="1"/>
          </p:cNvSpPr>
          <p:nvPr>
            <p:ph idx="1"/>
          </p:nvPr>
        </p:nvSpPr>
        <p:spPr>
          <a:xfrm>
            <a:off x="685800" y="1628800"/>
            <a:ext cx="7772400" cy="4114800"/>
          </a:xfrm>
        </p:spPr>
        <p:txBody>
          <a:bodyPr/>
          <a:lstStyle/>
          <a:p>
            <a:pPr marL="360363" indent="-360363">
              <a:buNone/>
            </a:pPr>
            <a:r>
              <a:rPr lang="en-US" altLang="ko-KR" sz="1800" dirty="0" smtClean="0"/>
              <a:t>[1] </a:t>
            </a:r>
            <a:r>
              <a:rPr lang="en-US" altLang="ko-KR" sz="1800" dirty="0">
                <a:cs typeface="Times New Roman" pitchFamily="18" charset="0"/>
              </a:rPr>
              <a:t>Jung-Hyun Kim, </a:t>
            </a:r>
            <a:r>
              <a:rPr lang="en-US" altLang="ko-KR" sz="1800" dirty="0" err="1">
                <a:cs typeface="Times New Roman" pitchFamily="18" charset="0"/>
              </a:rPr>
              <a:t>Jihyung</a:t>
            </a:r>
            <a:r>
              <a:rPr lang="en-US" altLang="ko-KR" sz="1800" dirty="0">
                <a:cs typeface="Times New Roman" pitchFamily="18" charset="0"/>
              </a:rPr>
              <a:t> Kim, </a:t>
            </a:r>
            <a:r>
              <a:rPr lang="en-US" altLang="ko-KR" sz="1800" dirty="0" err="1">
                <a:cs typeface="Times New Roman" pitchFamily="18" charset="0"/>
              </a:rPr>
              <a:t>Kwangjae</a:t>
            </a:r>
            <a:r>
              <a:rPr lang="en-US" altLang="ko-KR" sz="1800" dirty="0">
                <a:cs typeface="Times New Roman" pitchFamily="18" charset="0"/>
              </a:rPr>
              <a:t> Lim, Dong </a:t>
            </a:r>
            <a:r>
              <a:rPr lang="en-US" altLang="ko-KR" sz="1800" dirty="0" err="1">
                <a:cs typeface="Times New Roman" pitchFamily="18" charset="0"/>
              </a:rPr>
              <a:t>Seung</a:t>
            </a:r>
            <a:r>
              <a:rPr lang="en-US" altLang="ko-KR" sz="1800" dirty="0">
                <a:cs typeface="Times New Roman" pitchFamily="18" charset="0"/>
              </a:rPr>
              <a:t> Kwon, “Distributed Frequency Synchronization for Global Synchronization in Wireless Mesh Networks,” World Academy of Science and Technology, vol. 70, 2012, pp. 1080-1084.</a:t>
            </a:r>
          </a:p>
          <a:p>
            <a:pPr marL="360363" indent="-360363">
              <a:buNone/>
            </a:pPr>
            <a:r>
              <a:rPr lang="en-US" altLang="ko-KR" sz="1800" dirty="0">
                <a:cs typeface="Times New Roman" pitchFamily="18" charset="0"/>
              </a:rPr>
              <a:t>[2] Nah-Oak Song, </a:t>
            </a:r>
            <a:r>
              <a:rPr lang="en-US" altLang="ko-KR" sz="1800" dirty="0" err="1">
                <a:cs typeface="Times New Roman" pitchFamily="18" charset="0"/>
              </a:rPr>
              <a:t>Byung</a:t>
            </a:r>
            <a:r>
              <a:rPr lang="en-US" altLang="ko-KR" sz="1800" dirty="0">
                <a:cs typeface="Times New Roman" pitchFamily="18" charset="0"/>
              </a:rPr>
              <a:t>-Jae </a:t>
            </a:r>
            <a:r>
              <a:rPr lang="en-US" altLang="ko-KR" sz="1800" dirty="0" err="1">
                <a:cs typeface="Times New Roman" pitchFamily="18" charset="0"/>
              </a:rPr>
              <a:t>Kwak</a:t>
            </a:r>
            <a:r>
              <a:rPr lang="en-US" altLang="ko-KR" sz="1800" dirty="0">
                <a:cs typeface="Times New Roman" pitchFamily="18" charset="0"/>
              </a:rPr>
              <a:t>, </a:t>
            </a:r>
            <a:r>
              <a:rPr lang="en-US" altLang="ko-KR" sz="1800" dirty="0" err="1">
                <a:cs typeface="Times New Roman" pitchFamily="18" charset="0"/>
              </a:rPr>
              <a:t>Jabin</a:t>
            </a:r>
            <a:r>
              <a:rPr lang="en-US" altLang="ko-KR" sz="1800" dirty="0">
                <a:cs typeface="Times New Roman" pitchFamily="18" charset="0"/>
              </a:rPr>
              <a:t> Song, L. E. Miller, “Enhancement of IEEE 802.11 Distributed Coordination Function with Exponential Increase Exponential Decrease </a:t>
            </a:r>
            <a:r>
              <a:rPr lang="en-US" altLang="ko-KR" sz="1800" dirty="0" err="1">
                <a:cs typeface="Times New Roman" pitchFamily="18" charset="0"/>
              </a:rPr>
              <a:t>Backoff</a:t>
            </a:r>
            <a:r>
              <a:rPr lang="en-US" altLang="ko-KR" sz="1800" dirty="0">
                <a:cs typeface="Times New Roman" pitchFamily="18" charset="0"/>
              </a:rPr>
              <a:t> Algorithm,” Proceedings of IEEE 57th Vehicular Technology Conference (VTC 2003-Spring), vol. 4, pp. 2775−2778, </a:t>
            </a:r>
            <a:r>
              <a:rPr lang="en-US" altLang="ko-KR" sz="1800" dirty="0" err="1">
                <a:cs typeface="Times New Roman" pitchFamily="18" charset="0"/>
              </a:rPr>
              <a:t>Jeju</a:t>
            </a:r>
            <a:r>
              <a:rPr lang="en-US" altLang="ko-KR" sz="1800" dirty="0">
                <a:cs typeface="Times New Roman" pitchFamily="18" charset="0"/>
              </a:rPr>
              <a:t>, Korea, April 22−25, 2003</a:t>
            </a:r>
            <a:r>
              <a:rPr lang="en-US" altLang="ko-KR" sz="1800" dirty="0" smtClean="0">
                <a:cs typeface="Times New Roman" pitchFamily="18" charset="0"/>
              </a:rPr>
              <a:t>.</a:t>
            </a:r>
            <a:endParaRPr lang="en-US" altLang="ko-KR" sz="1800" dirty="0">
              <a:cs typeface="Times New Roman" pitchFamily="18" charset="0"/>
            </a:endParaRPr>
          </a:p>
        </p:txBody>
      </p:sp>
    </p:spTree>
    <p:extLst>
      <p:ext uri="{BB962C8B-B14F-4D97-AF65-F5344CB8AC3E}">
        <p14:creationId xmlns:p14="http://schemas.microsoft.com/office/powerpoint/2010/main" val="255357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2</a:t>
            </a:fld>
            <a:endParaRPr lang="en-US" altLang="ko-KR"/>
          </a:p>
        </p:txBody>
      </p:sp>
      <p:sp>
        <p:nvSpPr>
          <p:cNvPr id="7" name="제목 1"/>
          <p:cNvSpPr>
            <a:spLocks noGrp="1"/>
          </p:cNvSpPr>
          <p:nvPr>
            <p:ph type="ctrTitle"/>
          </p:nvPr>
        </p:nvSpPr>
        <p:spPr>
          <a:xfrm>
            <a:off x="685800" y="2130425"/>
            <a:ext cx="7772400" cy="1470025"/>
          </a:xfrm>
        </p:spPr>
        <p:txBody>
          <a:bodyPr/>
          <a:lstStyle/>
          <a:p>
            <a:r>
              <a:rPr lang="en-US" altLang="ko-KR" dirty="0" smtClean="0"/>
              <a:t>Performance Evaluation of Fully Distributed Synchronization Mechanism for PAC</a:t>
            </a:r>
            <a:endParaRPr lang="ko-KR" altLang="en-US" dirty="0"/>
          </a:p>
        </p:txBody>
      </p:sp>
      <p:sp>
        <p:nvSpPr>
          <p:cNvPr id="8" name="부제목 2"/>
          <p:cNvSpPr>
            <a:spLocks noGrp="1"/>
          </p:cNvSpPr>
          <p:nvPr>
            <p:ph type="subTitle" idx="1"/>
          </p:nvPr>
        </p:nvSpPr>
        <p:spPr>
          <a:xfrm>
            <a:off x="827584" y="3886200"/>
            <a:ext cx="7560840" cy="1752600"/>
          </a:xfrm>
        </p:spPr>
        <p:txBody>
          <a:bodyPr/>
          <a:lstStyle/>
          <a:p>
            <a:r>
              <a:rPr lang="en-US" altLang="ko-KR" sz="1800" dirty="0" smtClean="0"/>
              <a:t>May 2014</a:t>
            </a:r>
          </a:p>
        </p:txBody>
      </p:sp>
    </p:spTree>
    <p:extLst>
      <p:ext uri="{BB962C8B-B14F-4D97-AF65-F5344CB8AC3E}">
        <p14:creationId xmlns:p14="http://schemas.microsoft.com/office/powerpoint/2010/main" val="2465745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Introduction</a:t>
            </a:r>
            <a:endParaRPr lang="ko-KR" altLang="en-US" dirty="0"/>
          </a:p>
        </p:txBody>
      </p:sp>
      <p:sp>
        <p:nvSpPr>
          <p:cNvPr id="8" name="내용 개체 틀 2"/>
          <p:cNvSpPr>
            <a:spLocks noGrp="1"/>
          </p:cNvSpPr>
          <p:nvPr>
            <p:ph idx="1"/>
          </p:nvPr>
        </p:nvSpPr>
        <p:spPr>
          <a:xfrm>
            <a:off x="685800" y="1628800"/>
            <a:ext cx="7772400" cy="4114800"/>
          </a:xfrm>
        </p:spPr>
        <p:txBody>
          <a:bodyPr/>
          <a:lstStyle/>
          <a:p>
            <a:r>
              <a:rPr lang="en-US" altLang="ko-KR" sz="2400" dirty="0" smtClean="0"/>
              <a:t>This is document presents the result of performance evaluation of the harmonized fully distributed </a:t>
            </a:r>
            <a:r>
              <a:rPr lang="en-US" altLang="ko-KR" sz="2400" dirty="0"/>
              <a:t>s</a:t>
            </a:r>
            <a:r>
              <a:rPr lang="en-US" altLang="ko-KR" sz="2400" dirty="0" smtClean="0"/>
              <a:t>ynchronization </a:t>
            </a:r>
            <a:r>
              <a:rPr lang="en-US" altLang="ko-KR" sz="2400" dirty="0"/>
              <a:t>m</a:t>
            </a:r>
            <a:r>
              <a:rPr lang="en-US" altLang="ko-KR" sz="2400" dirty="0" smtClean="0"/>
              <a:t>echanism for PAC between ETRI and Samsung</a:t>
            </a:r>
          </a:p>
          <a:p>
            <a:r>
              <a:rPr lang="en-US" altLang="ko-KR" sz="2400" dirty="0" smtClean="0"/>
              <a:t>The proposed fully distributed synchronization is designed for</a:t>
            </a:r>
          </a:p>
          <a:p>
            <a:pPr lvl="1"/>
            <a:r>
              <a:rPr lang="en-US" altLang="ko-KR" sz="2000" dirty="0" smtClean="0"/>
              <a:t>Coexistence with other networks in the same band</a:t>
            </a:r>
          </a:p>
          <a:p>
            <a:pPr lvl="1"/>
            <a:r>
              <a:rPr lang="en-US" altLang="ko-KR" sz="2000" dirty="0" smtClean="0"/>
              <a:t>Scalability</a:t>
            </a:r>
          </a:p>
          <a:p>
            <a:r>
              <a:rPr lang="en-US" altLang="ko-KR" sz="2400" dirty="0" smtClean="0"/>
              <a:t>The overhead is less than 0.5%</a:t>
            </a:r>
          </a:p>
        </p:txBody>
      </p:sp>
    </p:spTree>
    <p:extLst>
      <p:ext uri="{BB962C8B-B14F-4D97-AF65-F5344CB8AC3E}">
        <p14:creationId xmlns:p14="http://schemas.microsoft.com/office/powerpoint/2010/main" val="759588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Frame Structure</a:t>
            </a:r>
            <a:endParaRPr lang="ko-KR" altLang="en-US" dirty="0"/>
          </a:p>
        </p:txBody>
      </p:sp>
      <p:sp>
        <p:nvSpPr>
          <p:cNvPr id="8" name="내용 개체 틀 2"/>
          <p:cNvSpPr>
            <a:spLocks noGrp="1"/>
          </p:cNvSpPr>
          <p:nvPr>
            <p:ph idx="1"/>
          </p:nvPr>
        </p:nvSpPr>
        <p:spPr>
          <a:xfrm>
            <a:off x="685800" y="2852936"/>
            <a:ext cx="7772400" cy="3600400"/>
          </a:xfrm>
        </p:spPr>
        <p:txBody>
          <a:bodyPr/>
          <a:lstStyle/>
          <a:p>
            <a:r>
              <a:rPr lang="en-US" altLang="ko-KR" sz="2000" dirty="0" smtClean="0"/>
              <a:t>Sync slot</a:t>
            </a:r>
          </a:p>
          <a:p>
            <a:pPr lvl="1"/>
            <a:r>
              <a:rPr lang="en-US" altLang="ko-KR" sz="2000" dirty="0" smtClean="0"/>
              <a:t>Timing </a:t>
            </a:r>
            <a:r>
              <a:rPr lang="en-US" altLang="ko-KR" sz="2000" dirty="0"/>
              <a:t>reference signal is </a:t>
            </a:r>
            <a:r>
              <a:rPr lang="en-US" altLang="ko-KR" sz="2000" dirty="0" smtClean="0"/>
              <a:t>transmitted/received</a:t>
            </a:r>
            <a:endParaRPr lang="en-US" altLang="ko-KR" sz="2000" dirty="0"/>
          </a:p>
          <a:p>
            <a:pPr lvl="1"/>
            <a:r>
              <a:rPr lang="en-US" altLang="ko-KR" sz="2000" dirty="0"/>
              <a:t>Transmitted using random access</a:t>
            </a:r>
          </a:p>
          <a:p>
            <a:pPr lvl="1"/>
            <a:r>
              <a:rPr lang="en-US" altLang="ko-KR" sz="2000" dirty="0"/>
              <a:t>Contains timing offset information</a:t>
            </a:r>
          </a:p>
          <a:p>
            <a:pPr lvl="1"/>
            <a:r>
              <a:rPr lang="en-US" altLang="ko-KR" sz="2000" dirty="0"/>
              <a:t>Frame boundary: arrival time + timing offset</a:t>
            </a:r>
          </a:p>
          <a:p>
            <a:r>
              <a:rPr lang="en-US" altLang="ko-KR" sz="2000" dirty="0" smtClean="0"/>
              <a:t>Other slots are explained in 15-14-0254-00-0008</a:t>
            </a:r>
            <a:endParaRPr lang="en-US" altLang="ko-KR" sz="2000" dirty="0"/>
          </a:p>
          <a:p>
            <a:pPr lvl="1"/>
            <a:endParaRPr lang="en-US" altLang="ko-KR" sz="2000" dirty="0" smtClean="0"/>
          </a:p>
        </p:txBody>
      </p:sp>
      <p:pic>
        <p:nvPicPr>
          <p:cNvPr id="9" name="그림 8"/>
          <p:cNvPicPr>
            <a:picLocks noChangeAspect="1"/>
          </p:cNvPicPr>
          <p:nvPr/>
        </p:nvPicPr>
        <p:blipFill>
          <a:blip r:embed="rId2"/>
          <a:stretch>
            <a:fillRect/>
          </a:stretch>
        </p:blipFill>
        <p:spPr>
          <a:xfrm>
            <a:off x="351327" y="1556792"/>
            <a:ext cx="8441345" cy="1104030"/>
          </a:xfrm>
          <a:prstGeom prst="rect">
            <a:avLst/>
          </a:prstGeom>
        </p:spPr>
      </p:pic>
    </p:spTree>
    <p:extLst>
      <p:ext uri="{BB962C8B-B14F-4D97-AF65-F5344CB8AC3E}">
        <p14:creationId xmlns:p14="http://schemas.microsoft.com/office/powerpoint/2010/main" val="3642204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Structure of Sync Slot</a:t>
            </a:r>
            <a:endParaRPr lang="ko-KR" altLang="en-US" dirty="0"/>
          </a:p>
        </p:txBody>
      </p:sp>
      <mc:AlternateContent xmlns:mc="http://schemas.openxmlformats.org/markup-compatibility/2006" xmlns:a14="http://schemas.microsoft.com/office/drawing/2010/main">
        <mc:Choice Requires="a14">
          <p:sp>
            <p:nvSpPr>
              <p:cNvPr id="8" name="내용 개체 틀 2"/>
              <p:cNvSpPr>
                <a:spLocks noGrp="1"/>
              </p:cNvSpPr>
              <p:nvPr>
                <p:ph idx="1"/>
              </p:nvPr>
            </p:nvSpPr>
            <p:spPr>
              <a:xfrm>
                <a:off x="685800" y="1628800"/>
                <a:ext cx="7772400" cy="4114800"/>
              </a:xfrm>
            </p:spPr>
            <p:txBody>
              <a:bodyPr/>
              <a:lstStyle/>
              <a:p>
                <a:r>
                  <a:rPr lang="en-US" altLang="ko-KR" sz="2400" dirty="0" smtClean="0"/>
                  <a:t>Sync slot </a:t>
                </a:r>
                <a:r>
                  <a:rPr lang="en-US" altLang="ko-KR" sz="2400" dirty="0"/>
                  <a:t>= 416 </a:t>
                </a:r>
                <a14:m>
                  <m:oMath xmlns:m="http://schemas.openxmlformats.org/officeDocument/2006/math">
                    <m:r>
                      <a:rPr lang="ko-KR" altLang="en-US" sz="2400" i="1">
                        <a:latin typeface="Cambria Math" panose="02040503050406030204" pitchFamily="18" charset="0"/>
                      </a:rPr>
                      <m:t>𝜇</m:t>
                    </m:r>
                  </m:oMath>
                </a14:m>
                <a:r>
                  <a:rPr lang="en-US" altLang="ko-KR" sz="2400" dirty="0"/>
                  <a:t>sec</a:t>
                </a:r>
                <a:endParaRPr lang="en-US" altLang="ko-KR" sz="2400" dirty="0" smtClean="0"/>
              </a:p>
              <a:p>
                <a:pPr marL="0" indent="0">
                  <a:buNone/>
                </a:pPr>
                <a:r>
                  <a:rPr lang="en-US" altLang="ko-KR" sz="2400" dirty="0"/>
                  <a:t> </a:t>
                </a:r>
                <a:r>
                  <a:rPr lang="en-US" altLang="ko-KR" sz="2400" dirty="0" smtClean="0"/>
                  <a:t>   = (N </a:t>
                </a:r>
                <a:r>
                  <a:rPr lang="en-US" altLang="ko-KR" sz="2400" dirty="0" err="1" smtClean="0"/>
                  <a:t>backoff</a:t>
                </a:r>
                <a:r>
                  <a:rPr lang="en-US" altLang="ko-KR" sz="2400" dirty="0" smtClean="0"/>
                  <a:t> slot) + (1 timing reference signal)</a:t>
                </a:r>
              </a:p>
              <a:p>
                <a:r>
                  <a:rPr lang="en-US" altLang="ko-KR" sz="2400" dirty="0" smtClean="0"/>
                  <a:t>N = 32</a:t>
                </a:r>
              </a:p>
              <a:p>
                <a:r>
                  <a:rPr lang="en-US" altLang="ko-KR" sz="2400" dirty="0" err="1" smtClean="0"/>
                  <a:t>Backoff</a:t>
                </a:r>
                <a:r>
                  <a:rPr lang="en-US" altLang="ko-KR" sz="2400" dirty="0" smtClean="0"/>
                  <a:t> slot = 12 </a:t>
                </a:r>
                <a14:m>
                  <m:oMath xmlns:m="http://schemas.openxmlformats.org/officeDocument/2006/math">
                    <m:r>
                      <a:rPr lang="ko-KR" altLang="en-US" sz="2400" i="1" smtClean="0">
                        <a:latin typeface="Cambria Math" panose="02040503050406030204" pitchFamily="18" charset="0"/>
                      </a:rPr>
                      <m:t>𝜇</m:t>
                    </m:r>
                  </m:oMath>
                </a14:m>
                <a:r>
                  <a:rPr lang="en-US" altLang="ko-KR" sz="2400" dirty="0" smtClean="0"/>
                  <a:t>sec</a:t>
                </a:r>
              </a:p>
              <a:p>
                <a:r>
                  <a:rPr lang="en-US" altLang="ko-KR" sz="2400" dirty="0" smtClean="0"/>
                  <a:t>Timing reference signal = 32 </a:t>
                </a:r>
                <a14:m>
                  <m:oMath xmlns:m="http://schemas.openxmlformats.org/officeDocument/2006/math">
                    <m:r>
                      <a:rPr lang="ko-KR" altLang="en-US" sz="2400" i="1">
                        <a:latin typeface="Cambria Math" panose="02040503050406030204" pitchFamily="18" charset="0"/>
                      </a:rPr>
                      <m:t>𝜇</m:t>
                    </m:r>
                  </m:oMath>
                </a14:m>
                <a:r>
                  <a:rPr lang="en-US" altLang="ko-KR" sz="2400" dirty="0" smtClean="0"/>
                  <a:t>sec</a:t>
                </a:r>
              </a:p>
              <a:p>
                <a:r>
                  <a:rPr lang="en-US" altLang="ko-KR" sz="2400" dirty="0" smtClean="0"/>
                  <a:t>Note: Numbers are subject to change</a:t>
                </a:r>
                <a:endParaRPr lang="ko-KR" altLang="en-US" sz="2400" dirty="0"/>
              </a:p>
            </p:txBody>
          </p:sp>
        </mc:Choice>
        <mc:Fallback xmlns="">
          <p:sp>
            <p:nvSpPr>
              <p:cNvPr id="8" name="내용 개체 틀 2"/>
              <p:cNvSpPr>
                <a:spLocks noGrp="1" noRot="1" noChangeAspect="1" noMove="1" noResize="1" noEditPoints="1" noAdjustHandles="1" noChangeArrowheads="1" noChangeShapeType="1" noTextEdit="1"/>
              </p:cNvSpPr>
              <p:nvPr>
                <p:ph idx="1"/>
              </p:nvPr>
            </p:nvSpPr>
            <p:spPr>
              <a:xfrm>
                <a:off x="685800" y="1628800"/>
                <a:ext cx="7772400" cy="4114800"/>
              </a:xfrm>
              <a:blipFill rotWithShape="1">
                <a:blip r:embed="rId2"/>
                <a:stretch>
                  <a:fillRect l="-1098" t="-1037"/>
                </a:stretch>
              </a:blipFill>
            </p:spPr>
            <p:txBody>
              <a:bodyPr/>
              <a:lstStyle/>
              <a:p>
                <a:r>
                  <a:rPr lang="ko-KR" altLang="en-US">
                    <a:noFill/>
                  </a:rPr>
                  <a:t> </a:t>
                </a:r>
              </a:p>
            </p:txBody>
          </p:sp>
        </mc:Fallback>
      </mc:AlternateContent>
      <p:pic>
        <p:nvPicPr>
          <p:cNvPr id="9" name="그림 8"/>
          <p:cNvPicPr>
            <a:picLocks noChangeAspect="1"/>
          </p:cNvPicPr>
          <p:nvPr/>
        </p:nvPicPr>
        <p:blipFill>
          <a:blip r:embed="rId3"/>
          <a:stretch>
            <a:fillRect/>
          </a:stretch>
        </p:blipFill>
        <p:spPr>
          <a:xfrm>
            <a:off x="899592" y="4382989"/>
            <a:ext cx="7477841" cy="2070347"/>
          </a:xfrm>
          <a:prstGeom prst="rect">
            <a:avLst/>
          </a:prstGeom>
        </p:spPr>
      </p:pic>
    </p:spTree>
    <p:extLst>
      <p:ext uri="{BB962C8B-B14F-4D97-AF65-F5344CB8AC3E}">
        <p14:creationId xmlns:p14="http://schemas.microsoft.com/office/powerpoint/2010/main" val="2131703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6</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Design Strategy of Random Access Based on CSMA/CA for Sync</a:t>
            </a:r>
            <a:endParaRPr lang="ko-KR" altLang="en-US" dirty="0"/>
          </a:p>
        </p:txBody>
      </p:sp>
      <p:sp>
        <p:nvSpPr>
          <p:cNvPr id="8" name="내용 개체 틀 2"/>
          <p:cNvSpPr>
            <a:spLocks noGrp="1"/>
          </p:cNvSpPr>
          <p:nvPr>
            <p:ph idx="1"/>
          </p:nvPr>
        </p:nvSpPr>
        <p:spPr>
          <a:xfrm>
            <a:off x="685800" y="1628800"/>
            <a:ext cx="7772400" cy="4680520"/>
          </a:xfrm>
        </p:spPr>
        <p:txBody>
          <a:bodyPr/>
          <a:lstStyle/>
          <a:p>
            <a:r>
              <a:rPr lang="en-US" altLang="ko-KR" sz="2000" dirty="0" smtClean="0"/>
              <a:t>Adaptive</a:t>
            </a:r>
          </a:p>
          <a:p>
            <a:pPr lvl="1"/>
            <a:r>
              <a:rPr lang="en-US" altLang="ko-KR" sz="2000" dirty="0" smtClean="0"/>
              <a:t>If # PDs large </a:t>
            </a:r>
            <a:r>
              <a:rPr lang="en-US" altLang="ko-KR" sz="2000" dirty="0" smtClean="0">
                <a:sym typeface="Wingdings" panose="05000000000000000000" pitchFamily="2" charset="2"/>
              </a:rPr>
              <a:t> large CW</a:t>
            </a:r>
          </a:p>
          <a:p>
            <a:pPr lvl="1"/>
            <a:r>
              <a:rPr lang="en-US" altLang="ko-KR" sz="2000" dirty="0" smtClean="0">
                <a:sym typeface="Wingdings" panose="05000000000000000000" pitchFamily="2" charset="2"/>
              </a:rPr>
              <a:t>If # PDs small  small CW</a:t>
            </a:r>
          </a:p>
          <a:p>
            <a:r>
              <a:rPr lang="en-US" altLang="ko-KR" sz="2000" dirty="0" smtClean="0">
                <a:sym typeface="Wingdings" panose="05000000000000000000" pitchFamily="2" charset="2"/>
              </a:rPr>
              <a:t>Update strategy of CW</a:t>
            </a:r>
          </a:p>
          <a:p>
            <a:pPr lvl="1"/>
            <a:r>
              <a:rPr lang="en-US" altLang="ko-KR" sz="2000" dirty="0" smtClean="0">
                <a:sym typeface="Wingdings" panose="05000000000000000000" pitchFamily="2" charset="2"/>
              </a:rPr>
              <a:t>Collision indicates CW is too small</a:t>
            </a:r>
          </a:p>
          <a:p>
            <a:pPr lvl="1"/>
            <a:r>
              <a:rPr lang="en-US" altLang="ko-KR" sz="2000" dirty="0" smtClean="0">
                <a:sym typeface="Wingdings" panose="05000000000000000000" pitchFamily="2" charset="2"/>
              </a:rPr>
              <a:t>Missing timing reference signal indicates CW is too large</a:t>
            </a:r>
          </a:p>
          <a:p>
            <a:pPr lvl="1"/>
            <a:r>
              <a:rPr lang="en-US" altLang="ko-KR" sz="2000" dirty="0" smtClean="0">
                <a:sym typeface="Wingdings" panose="05000000000000000000" pitchFamily="2" charset="2"/>
              </a:rPr>
              <a:t>CW update follows EIED mechanism</a:t>
            </a:r>
          </a:p>
          <a:p>
            <a:r>
              <a:rPr lang="en-US" altLang="ko-KR" sz="2000" dirty="0" smtClean="0">
                <a:sym typeface="Wingdings" panose="05000000000000000000" pitchFamily="2" charset="2"/>
              </a:rPr>
              <a:t>Fairness</a:t>
            </a:r>
          </a:p>
          <a:p>
            <a:pPr lvl="1"/>
            <a:r>
              <a:rPr lang="en-US" altLang="ko-KR" sz="2000" dirty="0" smtClean="0">
                <a:sym typeface="Wingdings" panose="05000000000000000000" pitchFamily="2" charset="2"/>
              </a:rPr>
              <a:t>PDs broadcast their own CW sizes</a:t>
            </a:r>
          </a:p>
          <a:p>
            <a:pPr lvl="1"/>
            <a:r>
              <a:rPr lang="en-US" altLang="ko-KR" sz="2000" dirty="0" smtClean="0">
                <a:sym typeface="Wingdings" panose="05000000000000000000" pitchFamily="2" charset="2"/>
              </a:rPr>
              <a:t>PDs update their CW size to minimize the variance of CW sizes among PDs</a:t>
            </a:r>
            <a:endParaRPr lang="en-US" altLang="ko-KR" sz="2000" dirty="0">
              <a:sym typeface="Wingdings" panose="05000000000000000000" pitchFamily="2" charset="2"/>
            </a:endParaRPr>
          </a:p>
          <a:p>
            <a:pPr lvl="1"/>
            <a:endParaRPr lang="en-US" altLang="ko-KR" sz="2000" dirty="0" smtClean="0">
              <a:sym typeface="Wingdings" panose="05000000000000000000" pitchFamily="2" charset="2"/>
            </a:endParaRPr>
          </a:p>
        </p:txBody>
      </p:sp>
    </p:spTree>
    <p:extLst>
      <p:ext uri="{BB962C8B-B14F-4D97-AF65-F5344CB8AC3E}">
        <p14:creationId xmlns:p14="http://schemas.microsoft.com/office/powerpoint/2010/main" val="3618117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7</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Tone Based Collision Detection: Concept</a:t>
            </a:r>
            <a:endParaRPr lang="ko-KR" altLang="en-US" dirty="0"/>
          </a:p>
        </p:txBody>
      </p:sp>
      <p:sp>
        <p:nvSpPr>
          <p:cNvPr id="8" name="내용 개체 틀 2"/>
          <p:cNvSpPr>
            <a:spLocks noGrp="1"/>
          </p:cNvSpPr>
          <p:nvPr>
            <p:ph idx="1"/>
          </p:nvPr>
        </p:nvSpPr>
        <p:spPr>
          <a:xfrm>
            <a:off x="685800" y="1628800"/>
            <a:ext cx="7772400" cy="4114800"/>
          </a:xfrm>
        </p:spPr>
        <p:txBody>
          <a:bodyPr/>
          <a:lstStyle/>
          <a:p>
            <a:r>
              <a:rPr lang="en-US" altLang="ko-KR" sz="2000" dirty="0" smtClean="0"/>
              <a:t>Assumption:</a:t>
            </a:r>
          </a:p>
          <a:p>
            <a:pPr lvl="1"/>
            <a:r>
              <a:rPr lang="en-US" altLang="ko-KR" sz="2000" dirty="0" smtClean="0"/>
              <a:t>PDs are synchronized in time and frequency</a:t>
            </a:r>
          </a:p>
          <a:p>
            <a:r>
              <a:rPr lang="en-US" altLang="ko-KR" sz="2000" dirty="0" smtClean="0"/>
              <a:t>Collision</a:t>
            </a:r>
          </a:p>
          <a:p>
            <a:pPr lvl="1"/>
            <a:r>
              <a:rPr lang="en-US" altLang="ko-KR" sz="2000" dirty="0" err="1"/>
              <a:t>B</a:t>
            </a:r>
            <a:r>
              <a:rPr lang="en-US" altLang="ko-KR" sz="2000" dirty="0" err="1" smtClean="0"/>
              <a:t>ackoff</a:t>
            </a:r>
            <a:r>
              <a:rPr lang="en-US" altLang="ko-KR" sz="2000" dirty="0" smtClean="0"/>
              <a:t> counters of A </a:t>
            </a:r>
            <a:r>
              <a:rPr lang="en-US" altLang="ko-KR" sz="2000" dirty="0"/>
              <a:t>&amp;</a:t>
            </a:r>
            <a:r>
              <a:rPr lang="en-US" altLang="ko-KR" sz="2000" dirty="0" smtClean="0"/>
              <a:t> B expire (zero)</a:t>
            </a:r>
          </a:p>
          <a:p>
            <a:pPr lvl="1"/>
            <a:r>
              <a:rPr lang="en-US" altLang="ko-KR" sz="2000" dirty="0" smtClean="0"/>
              <a:t>A &amp; B transmit timing reference signal simultaneously</a:t>
            </a:r>
          </a:p>
          <a:p>
            <a:pPr lvl="1"/>
            <a:r>
              <a:rPr lang="en-US" altLang="ko-KR" sz="2000" dirty="0" smtClean="0"/>
              <a:t>0-0 collision</a:t>
            </a:r>
          </a:p>
          <a:p>
            <a:r>
              <a:rPr lang="en-US" altLang="ko-KR" sz="2000" dirty="0" smtClean="0"/>
              <a:t>Collision Detection</a:t>
            </a:r>
          </a:p>
          <a:p>
            <a:pPr lvl="1"/>
            <a:r>
              <a:rPr lang="en-US" altLang="ko-KR" sz="2000" dirty="0" smtClean="0"/>
              <a:t>More than 2 tones </a:t>
            </a:r>
            <a:r>
              <a:rPr lang="en-US" altLang="ko-KR" sz="2000" dirty="0" smtClean="0">
                <a:sym typeface="Wingdings" panose="05000000000000000000" pitchFamily="2" charset="2"/>
              </a:rPr>
              <a:t> Collision</a:t>
            </a:r>
          </a:p>
          <a:p>
            <a:r>
              <a:rPr lang="en-US" altLang="ko-KR" sz="2000" dirty="0" smtClean="0">
                <a:sym typeface="Wingdings" panose="05000000000000000000" pitchFamily="2" charset="2"/>
              </a:rPr>
              <a:t>Problem: Requires precise timing &amp; frequency synchronization</a:t>
            </a:r>
            <a:endParaRPr lang="ko-KR" altLang="en-US" sz="2000" dirty="0"/>
          </a:p>
        </p:txBody>
      </p:sp>
    </p:spTree>
    <p:extLst>
      <p:ext uri="{BB962C8B-B14F-4D97-AF65-F5344CB8AC3E}">
        <p14:creationId xmlns:p14="http://schemas.microsoft.com/office/powerpoint/2010/main" val="2827459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8</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Tone Based Collision Detection: Remedy</a:t>
            </a:r>
            <a:endParaRPr lang="ko-KR" altLang="en-US" dirty="0"/>
          </a:p>
        </p:txBody>
      </p:sp>
      <p:sp>
        <p:nvSpPr>
          <p:cNvPr id="8" name="내용 개체 틀 2"/>
          <p:cNvSpPr>
            <a:spLocks noGrp="1"/>
          </p:cNvSpPr>
          <p:nvPr>
            <p:ph idx="1"/>
          </p:nvPr>
        </p:nvSpPr>
        <p:spPr>
          <a:xfrm>
            <a:off x="685800" y="1628800"/>
            <a:ext cx="7772400" cy="4114800"/>
          </a:xfrm>
        </p:spPr>
        <p:txBody>
          <a:bodyPr/>
          <a:lstStyle/>
          <a:p>
            <a:r>
              <a:rPr lang="en-US" altLang="ko-KR" sz="1600" dirty="0" smtClean="0"/>
              <a:t>Requirement:</a:t>
            </a:r>
          </a:p>
          <a:p>
            <a:pPr lvl="1"/>
            <a:r>
              <a:rPr lang="en-US" altLang="ko-KR" sz="1600" dirty="0" smtClean="0"/>
              <a:t>PDs are loosely synchronized in time</a:t>
            </a:r>
          </a:p>
          <a:p>
            <a:pPr lvl="1"/>
            <a:r>
              <a:rPr lang="en-US" altLang="ko-KR" sz="1600" dirty="0" smtClean="0"/>
              <a:t>Synchronization in frequency not required</a:t>
            </a:r>
          </a:p>
          <a:p>
            <a:r>
              <a:rPr lang="en-US" altLang="ko-KR" sz="1600" dirty="0" smtClean="0"/>
              <a:t>Collision</a:t>
            </a:r>
          </a:p>
          <a:p>
            <a:pPr lvl="1"/>
            <a:r>
              <a:rPr lang="en-US" altLang="ko-KR" sz="1600" dirty="0" err="1"/>
              <a:t>B</a:t>
            </a:r>
            <a:r>
              <a:rPr lang="en-US" altLang="ko-KR" sz="1600" dirty="0" err="1" smtClean="0"/>
              <a:t>ackoff</a:t>
            </a:r>
            <a:r>
              <a:rPr lang="en-US" altLang="ko-KR" sz="1600" dirty="0" smtClean="0"/>
              <a:t> counter of A expires (zero) &amp; A transmits timing reference signal</a:t>
            </a:r>
          </a:p>
          <a:p>
            <a:pPr lvl="1"/>
            <a:r>
              <a:rPr lang="en-US" altLang="ko-KR" sz="1600" dirty="0" err="1"/>
              <a:t>B</a:t>
            </a:r>
            <a:r>
              <a:rPr lang="en-US" altLang="ko-KR" sz="1600" dirty="0" err="1" smtClean="0"/>
              <a:t>ackoff</a:t>
            </a:r>
            <a:r>
              <a:rPr lang="en-US" altLang="ko-KR" sz="1600" dirty="0" smtClean="0"/>
              <a:t> counter of B becomes 1 &amp; B transmits random tones</a:t>
            </a:r>
          </a:p>
          <a:p>
            <a:pPr lvl="1"/>
            <a:r>
              <a:rPr lang="en-US" altLang="ko-KR" sz="1600" dirty="0" smtClean="0"/>
              <a:t>0-1 collision</a:t>
            </a:r>
          </a:p>
          <a:p>
            <a:r>
              <a:rPr lang="en-US" altLang="ko-KR" sz="1600" dirty="0" smtClean="0"/>
              <a:t>Collision Detection</a:t>
            </a:r>
          </a:p>
          <a:p>
            <a:pPr lvl="1"/>
            <a:r>
              <a:rPr lang="en-US" altLang="ko-KR" sz="1600" dirty="0" smtClean="0"/>
              <a:t>More than 2 tones </a:t>
            </a:r>
            <a:r>
              <a:rPr lang="en-US" altLang="ko-KR" sz="1600" dirty="0" smtClean="0">
                <a:sym typeface="Wingdings" panose="05000000000000000000" pitchFamily="2" charset="2"/>
              </a:rPr>
              <a:t> Collision</a:t>
            </a:r>
          </a:p>
          <a:p>
            <a:pPr lvl="1"/>
            <a:r>
              <a:rPr lang="en-US" altLang="ko-KR" sz="1600" dirty="0" smtClean="0">
                <a:sym typeface="Wingdings" panose="05000000000000000000" pitchFamily="2" charset="2"/>
              </a:rPr>
              <a:t>‘0-1 collision’ is statistically equivalent to ‘0-0 collision’</a:t>
            </a:r>
          </a:p>
          <a:p>
            <a:endParaRPr lang="ko-KR" altLang="en-US" sz="1600" dirty="0"/>
          </a:p>
        </p:txBody>
      </p:sp>
    </p:spTree>
    <p:extLst>
      <p:ext uri="{BB962C8B-B14F-4D97-AF65-F5344CB8AC3E}">
        <p14:creationId xmlns:p14="http://schemas.microsoft.com/office/powerpoint/2010/main" val="1109230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9</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0-0 Collision vs. 0-1 Collision</a:t>
            </a:r>
            <a:endParaRPr lang="ko-KR" altLang="en-US" dirty="0"/>
          </a:p>
        </p:txBody>
      </p:sp>
      <p:pic>
        <p:nvPicPr>
          <p:cNvPr id="8" name="그림 7"/>
          <p:cNvPicPr>
            <a:picLocks noChangeAspect="1"/>
          </p:cNvPicPr>
          <p:nvPr/>
        </p:nvPicPr>
        <p:blipFill>
          <a:blip r:embed="rId2"/>
          <a:stretch>
            <a:fillRect/>
          </a:stretch>
        </p:blipFill>
        <p:spPr>
          <a:xfrm>
            <a:off x="625322" y="1954006"/>
            <a:ext cx="3916439" cy="4320000"/>
          </a:xfrm>
          <a:prstGeom prst="rect">
            <a:avLst/>
          </a:prstGeom>
        </p:spPr>
      </p:pic>
      <p:pic>
        <p:nvPicPr>
          <p:cNvPr id="9" name="그림 8"/>
          <p:cNvPicPr>
            <a:picLocks noChangeAspect="1"/>
          </p:cNvPicPr>
          <p:nvPr/>
        </p:nvPicPr>
        <p:blipFill>
          <a:blip r:embed="rId3"/>
          <a:stretch>
            <a:fillRect/>
          </a:stretch>
        </p:blipFill>
        <p:spPr>
          <a:xfrm>
            <a:off x="4624556" y="1954007"/>
            <a:ext cx="3916439" cy="4320000"/>
          </a:xfrm>
          <a:prstGeom prst="rect">
            <a:avLst/>
          </a:prstGeom>
        </p:spPr>
      </p:pic>
      <p:sp>
        <p:nvSpPr>
          <p:cNvPr id="10" name="TextBox 9"/>
          <p:cNvSpPr txBox="1"/>
          <p:nvPr/>
        </p:nvSpPr>
        <p:spPr>
          <a:xfrm>
            <a:off x="5220072" y="5312241"/>
            <a:ext cx="535724" cy="276999"/>
          </a:xfrm>
          <a:prstGeom prst="rect">
            <a:avLst/>
          </a:prstGeom>
          <a:noFill/>
        </p:spPr>
        <p:txBody>
          <a:bodyPr wrap="none" rtlCol="0">
            <a:spAutoFit/>
          </a:bodyPr>
          <a:lstStyle/>
          <a:p>
            <a:r>
              <a:rPr lang="en-US" altLang="ko-KR" dirty="0" smtClean="0"/>
              <a:t>N=16</a:t>
            </a:r>
            <a:endParaRPr lang="ko-KR" altLang="en-US" dirty="0"/>
          </a:p>
        </p:txBody>
      </p:sp>
      <p:sp>
        <p:nvSpPr>
          <p:cNvPr id="11" name="TextBox 10"/>
          <p:cNvSpPr txBox="1"/>
          <p:nvPr/>
        </p:nvSpPr>
        <p:spPr>
          <a:xfrm>
            <a:off x="5620452" y="4869160"/>
            <a:ext cx="535724" cy="276999"/>
          </a:xfrm>
          <a:prstGeom prst="rect">
            <a:avLst/>
          </a:prstGeom>
          <a:noFill/>
        </p:spPr>
        <p:txBody>
          <a:bodyPr wrap="none" rtlCol="0">
            <a:spAutoFit/>
          </a:bodyPr>
          <a:lstStyle/>
          <a:p>
            <a:r>
              <a:rPr lang="en-US" altLang="ko-KR" dirty="0" smtClean="0"/>
              <a:t>N=32</a:t>
            </a:r>
            <a:endParaRPr lang="ko-KR" altLang="en-US" dirty="0"/>
          </a:p>
        </p:txBody>
      </p:sp>
      <p:sp>
        <p:nvSpPr>
          <p:cNvPr id="12" name="TextBox 11"/>
          <p:cNvSpPr txBox="1"/>
          <p:nvPr/>
        </p:nvSpPr>
        <p:spPr>
          <a:xfrm>
            <a:off x="5940152" y="4520153"/>
            <a:ext cx="535724" cy="276999"/>
          </a:xfrm>
          <a:prstGeom prst="rect">
            <a:avLst/>
          </a:prstGeom>
          <a:noFill/>
        </p:spPr>
        <p:txBody>
          <a:bodyPr wrap="none" rtlCol="0">
            <a:spAutoFit/>
          </a:bodyPr>
          <a:lstStyle/>
          <a:p>
            <a:r>
              <a:rPr lang="en-US" altLang="ko-KR" dirty="0" smtClean="0"/>
              <a:t>N=64</a:t>
            </a:r>
            <a:endParaRPr lang="ko-KR" altLang="en-US" dirty="0"/>
          </a:p>
        </p:txBody>
      </p:sp>
      <p:sp>
        <p:nvSpPr>
          <p:cNvPr id="13" name="TextBox 12"/>
          <p:cNvSpPr txBox="1"/>
          <p:nvPr/>
        </p:nvSpPr>
        <p:spPr>
          <a:xfrm>
            <a:off x="6475876" y="3977947"/>
            <a:ext cx="612668" cy="276999"/>
          </a:xfrm>
          <a:prstGeom prst="rect">
            <a:avLst/>
          </a:prstGeom>
          <a:noFill/>
        </p:spPr>
        <p:txBody>
          <a:bodyPr wrap="none" rtlCol="0">
            <a:spAutoFit/>
          </a:bodyPr>
          <a:lstStyle/>
          <a:p>
            <a:r>
              <a:rPr lang="en-US" altLang="ko-KR" dirty="0" smtClean="0"/>
              <a:t>N=128</a:t>
            </a:r>
            <a:endParaRPr lang="ko-KR" altLang="en-US" dirty="0"/>
          </a:p>
        </p:txBody>
      </p:sp>
      <p:sp>
        <p:nvSpPr>
          <p:cNvPr id="14" name="TextBox 13"/>
          <p:cNvSpPr txBox="1"/>
          <p:nvPr/>
        </p:nvSpPr>
        <p:spPr>
          <a:xfrm>
            <a:off x="7380312" y="2276872"/>
            <a:ext cx="612668" cy="276999"/>
          </a:xfrm>
          <a:prstGeom prst="rect">
            <a:avLst/>
          </a:prstGeom>
          <a:noFill/>
        </p:spPr>
        <p:txBody>
          <a:bodyPr wrap="none" rtlCol="0">
            <a:spAutoFit/>
          </a:bodyPr>
          <a:lstStyle/>
          <a:p>
            <a:r>
              <a:rPr lang="en-US" altLang="ko-KR" dirty="0" smtClean="0"/>
              <a:t>N=256</a:t>
            </a:r>
            <a:endParaRPr lang="ko-KR" altLang="en-US" dirty="0"/>
          </a:p>
        </p:txBody>
      </p:sp>
    </p:spTree>
    <p:extLst>
      <p:ext uri="{BB962C8B-B14F-4D97-AF65-F5344CB8AC3E}">
        <p14:creationId xmlns:p14="http://schemas.microsoft.com/office/powerpoint/2010/main" val="2750537883"/>
      </p:ext>
    </p:extLst>
  </p:cSld>
  <p:clrMapOvr>
    <a:masterClrMapping/>
  </p:clrMapOvr>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1099</TotalTime>
  <Words>1385</Words>
  <Application>Microsoft Office PowerPoint</Application>
  <PresentationFormat>화면 슬라이드 쇼(4:3)</PresentationFormat>
  <Paragraphs>178</Paragraphs>
  <Slides>16</Slides>
  <Notes>0</Notes>
  <HiddenSlides>0</HiddenSlides>
  <MMClips>0</MMClips>
  <ScaleCrop>false</ScaleCrop>
  <HeadingPairs>
    <vt:vector size="4" baseType="variant">
      <vt:variant>
        <vt:lpstr>테마</vt:lpstr>
      </vt:variant>
      <vt:variant>
        <vt:i4>1</vt:i4>
      </vt:variant>
      <vt:variant>
        <vt:lpstr>슬라이드 제목</vt:lpstr>
      </vt:variant>
      <vt:variant>
        <vt:i4>16</vt:i4>
      </vt:variant>
    </vt:vector>
  </HeadingPairs>
  <TitlesOfParts>
    <vt:vector size="17" baseType="lpstr">
      <vt:lpstr>template</vt:lpstr>
      <vt:lpstr>PowerPoint 프레젠테이션</vt:lpstr>
      <vt:lpstr>Performance Evaluation of Fully Distributed Synchronization Mechanism for PAC</vt:lpstr>
      <vt:lpstr>Introduction</vt:lpstr>
      <vt:lpstr>Frame Structure</vt:lpstr>
      <vt:lpstr>Structure of Sync Slot</vt:lpstr>
      <vt:lpstr>Design Strategy of Random Access Based on CSMA/CA for Sync</vt:lpstr>
      <vt:lpstr>Tone Based Collision Detection: Concept</vt:lpstr>
      <vt:lpstr>Tone Based Collision Detection: Remedy</vt:lpstr>
      <vt:lpstr>0-0 Collision vs. 0-1 Collision</vt:lpstr>
      <vt:lpstr>Fairness: Broadcast of CW</vt:lpstr>
      <vt:lpstr>Update of CW</vt:lpstr>
      <vt:lpstr>Synchronization Procedure</vt:lpstr>
      <vt:lpstr>Simulation Scenario</vt:lpstr>
      <vt:lpstr>Simulation Results</vt:lpstr>
      <vt:lpstr>Random Access Scheme for Peering Slot and CAP (Contention Access Period)</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BJ Kwak</cp:lastModifiedBy>
  <cp:revision>167</cp:revision>
  <cp:lastPrinted>1998-02-10T13:28:06Z</cp:lastPrinted>
  <dcterms:created xsi:type="dcterms:W3CDTF">2014-03-12T01:39:25Z</dcterms:created>
  <dcterms:modified xsi:type="dcterms:W3CDTF">2014-05-05T16:10:06Z</dcterms:modified>
</cp:coreProperties>
</file>