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bookmarkIdSeed="3">
  <p:sldMasterIdLst>
    <p:sldMasterId id="2147483648" r:id="rId1"/>
    <p:sldMasterId id="2147483660" r:id="rId2"/>
  </p:sldMasterIdLst>
  <p:notesMasterIdLst>
    <p:notesMasterId r:id="rId36"/>
  </p:notesMasterIdLst>
  <p:handoutMasterIdLst>
    <p:handoutMasterId r:id="rId37"/>
  </p:handoutMasterIdLst>
  <p:sldIdLst>
    <p:sldId id="259" r:id="rId3"/>
    <p:sldId id="260" r:id="rId4"/>
    <p:sldId id="271" r:id="rId5"/>
    <p:sldId id="262" r:id="rId6"/>
    <p:sldId id="272" r:id="rId7"/>
    <p:sldId id="293" r:id="rId8"/>
    <p:sldId id="274" r:id="rId9"/>
    <p:sldId id="275" r:id="rId10"/>
    <p:sldId id="276" r:id="rId11"/>
    <p:sldId id="277" r:id="rId12"/>
    <p:sldId id="292" r:id="rId13"/>
    <p:sldId id="291" r:id="rId14"/>
    <p:sldId id="278" r:id="rId15"/>
    <p:sldId id="282" r:id="rId16"/>
    <p:sldId id="283" r:id="rId17"/>
    <p:sldId id="294" r:id="rId18"/>
    <p:sldId id="284" r:id="rId19"/>
    <p:sldId id="285" r:id="rId20"/>
    <p:sldId id="295" r:id="rId21"/>
    <p:sldId id="287" r:id="rId22"/>
    <p:sldId id="296" r:id="rId23"/>
    <p:sldId id="303" r:id="rId24"/>
    <p:sldId id="298" r:id="rId25"/>
    <p:sldId id="304" r:id="rId26"/>
    <p:sldId id="300" r:id="rId27"/>
    <p:sldId id="305" r:id="rId28"/>
    <p:sldId id="301" r:id="rId29"/>
    <p:sldId id="306" r:id="rId30"/>
    <p:sldId id="302" r:id="rId31"/>
    <p:sldId id="307" r:id="rId32"/>
    <p:sldId id="288" r:id="rId33"/>
    <p:sldId id="289" r:id="rId34"/>
    <p:sldId id="290" r:id="rId35"/>
  </p:sldIdLst>
  <p:sldSz cx="9144000" cy="6858000" type="screen4x3"/>
  <p:notesSz cx="9926638" cy="6797675"/>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18" autoAdjust="0"/>
    <p:restoredTop sz="90929"/>
  </p:normalViewPr>
  <p:slideViewPr>
    <p:cSldViewPr>
      <p:cViewPr>
        <p:scale>
          <a:sx n="130" d="100"/>
          <a:sy n="130" d="100"/>
        </p:scale>
        <p:origin x="-170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474" y="-96"/>
      </p:cViewPr>
      <p:guideLst>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075238" y="64824"/>
            <a:ext cx="3856037" cy="220926"/>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286">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95363" y="64824"/>
            <a:ext cx="3306762" cy="220926"/>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286">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956300" y="6580188"/>
            <a:ext cx="308927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286">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860802" y="6580188"/>
            <a:ext cx="198437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286">
              <a:defRPr sz="1000"/>
            </a:lvl1pPr>
          </a:lstStyle>
          <a:p>
            <a:r>
              <a:rPr lang="en-US" altLang="en-US"/>
              <a:t>Page </a:t>
            </a:r>
            <a:fld id="{FB8FAEB9-E507-4848-8EFF-3F243B4BEF55}" type="slidenum">
              <a:rPr lang="en-US" altLang="en-US"/>
              <a:pPr/>
              <a:t>‹#›</a:t>
            </a:fld>
            <a:endParaRPr lang="en-US" altLang="en-US"/>
          </a:p>
        </p:txBody>
      </p:sp>
      <p:sp>
        <p:nvSpPr>
          <p:cNvPr id="26630" name="Line 6"/>
          <p:cNvSpPr>
            <a:spLocks noChangeShapeType="1"/>
          </p:cNvSpPr>
          <p:nvPr/>
        </p:nvSpPr>
        <p:spPr bwMode="auto">
          <a:xfrm>
            <a:off x="993775" y="282575"/>
            <a:ext cx="7939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24" tIns="45712" rIns="91424" bIns="45712" anchor="ctr"/>
          <a:lstStyle/>
          <a:p>
            <a:endParaRPr lang="en-US"/>
          </a:p>
        </p:txBody>
      </p:sp>
      <p:sp>
        <p:nvSpPr>
          <p:cNvPr id="7175" name="Rectangle 7"/>
          <p:cNvSpPr>
            <a:spLocks noChangeArrowheads="1"/>
          </p:cNvSpPr>
          <p:nvPr/>
        </p:nvSpPr>
        <p:spPr bwMode="auto">
          <a:xfrm>
            <a:off x="993775" y="6580188"/>
            <a:ext cx="1016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26632" name="Line 8"/>
          <p:cNvSpPr>
            <a:spLocks noChangeShapeType="1"/>
          </p:cNvSpPr>
          <p:nvPr/>
        </p:nvSpPr>
        <p:spPr bwMode="auto">
          <a:xfrm>
            <a:off x="993775" y="6570663"/>
            <a:ext cx="8159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24" tIns="45712" rIns="91424" bIns="45712" anchor="ctr"/>
          <a:lstStyle/>
          <a:p>
            <a:endParaRPr lang="en-US"/>
          </a:p>
        </p:txBody>
      </p:sp>
    </p:spTree>
    <p:extLst>
      <p:ext uri="{BB962C8B-B14F-4D97-AF65-F5344CB8AC3E}">
        <p14:creationId xmlns:p14="http://schemas.microsoft.com/office/powerpoint/2010/main" val="4608003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964115" y="6087"/>
            <a:ext cx="4029075" cy="220926"/>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286">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935040" y="6087"/>
            <a:ext cx="3919537" cy="220926"/>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286">
              <a:defRPr sz="1400" b="1"/>
            </a:lvl1pPr>
          </a:lstStyle>
          <a:p>
            <a:pPr>
              <a:defRPr/>
            </a:pPr>
            <a:r>
              <a:rPr lang="en-US"/>
              <a:t>&lt;month year&gt;</a:t>
            </a:r>
          </a:p>
        </p:txBody>
      </p:sp>
      <p:sp>
        <p:nvSpPr>
          <p:cNvPr id="23556" name="Rectangle 4"/>
          <p:cNvSpPr>
            <a:spLocks noGrp="1" noRot="1" noChangeAspect="1" noChangeArrowheads="1" noTextEdit="1"/>
          </p:cNvSpPr>
          <p:nvPr>
            <p:ph type="sldImg" idx="2"/>
          </p:nvPr>
        </p:nvSpPr>
        <p:spPr bwMode="auto">
          <a:xfrm>
            <a:off x="3270250" y="514350"/>
            <a:ext cx="3386138" cy="2540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2388" y="3228975"/>
            <a:ext cx="7281862" cy="3059113"/>
          </a:xfrm>
          <a:prstGeom prst="rect">
            <a:avLst/>
          </a:prstGeom>
          <a:noFill/>
          <a:ln w="9525">
            <a:noFill/>
            <a:miter lim="800000"/>
            <a:headEnd/>
            <a:tailEnd/>
          </a:ln>
          <a:effectLst/>
        </p:spPr>
        <p:txBody>
          <a:bodyPr vert="horz" wrap="square" lIns="93645" tIns="46030" rIns="93645" bIns="460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99088" y="6581775"/>
            <a:ext cx="35941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119" lvl="4" algn="r" defTabSz="933286">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4198938" y="6581775"/>
            <a:ext cx="1147762"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286">
              <a:defRPr/>
            </a:lvl1pPr>
          </a:lstStyle>
          <a:p>
            <a:r>
              <a:rPr lang="en-US" altLang="en-US"/>
              <a:t>Page </a:t>
            </a:r>
            <a:fld id="{D54246D5-0FFC-4677-8F57-DF28FB11BA38}" type="slidenum">
              <a:rPr lang="en-US" altLang="en-US"/>
              <a:pPr/>
              <a:t>‹#›</a:t>
            </a:fld>
            <a:endParaRPr lang="en-US" altLang="en-US"/>
          </a:p>
        </p:txBody>
      </p:sp>
      <p:sp>
        <p:nvSpPr>
          <p:cNvPr id="5128" name="Rectangle 8"/>
          <p:cNvSpPr>
            <a:spLocks noChangeArrowheads="1"/>
          </p:cNvSpPr>
          <p:nvPr/>
        </p:nvSpPr>
        <p:spPr bwMode="auto">
          <a:xfrm>
            <a:off x="1035050" y="6581775"/>
            <a:ext cx="10191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23561" name="Line 9"/>
          <p:cNvSpPr>
            <a:spLocks noChangeShapeType="1"/>
          </p:cNvSpPr>
          <p:nvPr/>
        </p:nvSpPr>
        <p:spPr bwMode="auto">
          <a:xfrm>
            <a:off x="1035050" y="6580188"/>
            <a:ext cx="78565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24" tIns="45712" rIns="91424" bIns="45712" anchor="ctr"/>
          <a:lstStyle/>
          <a:p>
            <a:endParaRPr lang="en-US"/>
          </a:p>
        </p:txBody>
      </p:sp>
      <p:sp>
        <p:nvSpPr>
          <p:cNvPr id="23562" name="Line 10"/>
          <p:cNvSpPr>
            <a:spLocks noChangeShapeType="1"/>
          </p:cNvSpPr>
          <p:nvPr/>
        </p:nvSpPr>
        <p:spPr bwMode="auto">
          <a:xfrm>
            <a:off x="927100" y="217488"/>
            <a:ext cx="80724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24" tIns="45712" rIns="91424" bIns="45712" anchor="ctr"/>
          <a:lstStyle/>
          <a:p>
            <a:endParaRPr lang="en-US"/>
          </a:p>
        </p:txBody>
      </p:sp>
    </p:spTree>
    <p:extLst>
      <p:ext uri="{BB962C8B-B14F-4D97-AF65-F5344CB8AC3E}">
        <p14:creationId xmlns:p14="http://schemas.microsoft.com/office/powerpoint/2010/main" val="60157055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86">
              <a:spcBef>
                <a:spcPct val="30000"/>
              </a:spcBef>
              <a:defRPr sz="1200">
                <a:solidFill>
                  <a:schemeClr val="tx1"/>
                </a:solidFill>
                <a:latin typeface="Times New Roman" panose="02020603050405020304" pitchFamily="18" charset="0"/>
              </a:defRPr>
            </a:lvl1pPr>
            <a:lvl2pPr marL="742819" indent="-285700" defTabSz="933286">
              <a:spcBef>
                <a:spcPct val="30000"/>
              </a:spcBef>
              <a:defRPr sz="1200">
                <a:solidFill>
                  <a:schemeClr val="tx1"/>
                </a:solidFill>
                <a:latin typeface="Times New Roman" panose="02020603050405020304" pitchFamily="18" charset="0"/>
              </a:defRPr>
            </a:lvl2pPr>
            <a:lvl3pPr marL="1142798" indent="-228560" defTabSz="933286">
              <a:spcBef>
                <a:spcPct val="30000"/>
              </a:spcBef>
              <a:defRPr sz="1200">
                <a:solidFill>
                  <a:schemeClr val="tx1"/>
                </a:solidFill>
                <a:latin typeface="Times New Roman" panose="02020603050405020304" pitchFamily="18" charset="0"/>
              </a:defRPr>
            </a:lvl3pPr>
            <a:lvl4pPr marL="1599916" indent="-228560" defTabSz="933286">
              <a:spcBef>
                <a:spcPct val="30000"/>
              </a:spcBef>
              <a:defRPr sz="1200">
                <a:solidFill>
                  <a:schemeClr val="tx1"/>
                </a:solidFill>
                <a:latin typeface="Times New Roman" panose="02020603050405020304" pitchFamily="18" charset="0"/>
              </a:defRPr>
            </a:lvl4pPr>
            <a:lvl5pPr marL="2057036" indent="-228560" defTabSz="933286">
              <a:spcBef>
                <a:spcPct val="30000"/>
              </a:spcBef>
              <a:defRPr sz="1200">
                <a:solidFill>
                  <a:schemeClr val="tx1"/>
                </a:solidFill>
                <a:latin typeface="Times New Roman" panose="02020603050405020304" pitchFamily="18" charset="0"/>
              </a:defRPr>
            </a:lvl5pPr>
            <a:lvl6pPr marL="2514156" indent="-228560" defTabSz="933286" eaLnBrk="0" fontAlgn="base" hangingPunct="0">
              <a:spcBef>
                <a:spcPct val="30000"/>
              </a:spcBef>
              <a:spcAft>
                <a:spcPct val="0"/>
              </a:spcAft>
              <a:defRPr sz="1200">
                <a:solidFill>
                  <a:schemeClr val="tx1"/>
                </a:solidFill>
                <a:latin typeface="Times New Roman" panose="02020603050405020304" pitchFamily="18" charset="0"/>
              </a:defRPr>
            </a:lvl6pPr>
            <a:lvl7pPr marL="2971274" indent="-228560" defTabSz="933286" eaLnBrk="0" fontAlgn="base" hangingPunct="0">
              <a:spcBef>
                <a:spcPct val="30000"/>
              </a:spcBef>
              <a:spcAft>
                <a:spcPct val="0"/>
              </a:spcAft>
              <a:defRPr sz="1200">
                <a:solidFill>
                  <a:schemeClr val="tx1"/>
                </a:solidFill>
                <a:latin typeface="Times New Roman" panose="02020603050405020304" pitchFamily="18" charset="0"/>
              </a:defRPr>
            </a:lvl7pPr>
            <a:lvl8pPr marL="3428393" indent="-228560" defTabSz="933286" eaLnBrk="0" fontAlgn="base" hangingPunct="0">
              <a:spcBef>
                <a:spcPct val="30000"/>
              </a:spcBef>
              <a:spcAft>
                <a:spcPct val="0"/>
              </a:spcAft>
              <a:defRPr sz="1200">
                <a:solidFill>
                  <a:schemeClr val="tx1"/>
                </a:solidFill>
                <a:latin typeface="Times New Roman" panose="02020603050405020304" pitchFamily="18" charset="0"/>
              </a:defRPr>
            </a:lvl8pPr>
            <a:lvl9pPr marL="3885513" indent="-228560" defTabSz="93328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&lt;month year&gt;</a:t>
            </a:r>
          </a:p>
        </p:txBody>
      </p:sp>
      <p:sp>
        <p:nvSpPr>
          <p:cNvPr id="24581"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840" indent="-342840" defTabSz="933286">
              <a:spcBef>
                <a:spcPct val="30000"/>
              </a:spcBef>
              <a:defRPr sz="1200">
                <a:solidFill>
                  <a:schemeClr val="tx1"/>
                </a:solidFill>
                <a:latin typeface="Times New Roman" panose="02020603050405020304" pitchFamily="18" charset="0"/>
              </a:defRPr>
            </a:lvl1pPr>
            <a:lvl2pPr marL="742819" indent="-285700" defTabSz="933286">
              <a:spcBef>
                <a:spcPct val="30000"/>
              </a:spcBef>
              <a:defRPr sz="1200">
                <a:solidFill>
                  <a:schemeClr val="tx1"/>
                </a:solidFill>
                <a:latin typeface="Times New Roman" panose="02020603050405020304" pitchFamily="18" charset="0"/>
              </a:defRPr>
            </a:lvl2pPr>
            <a:lvl3pPr marL="1142798" indent="-228560" defTabSz="933286">
              <a:spcBef>
                <a:spcPct val="30000"/>
              </a:spcBef>
              <a:defRPr sz="1200">
                <a:solidFill>
                  <a:schemeClr val="tx1"/>
                </a:solidFill>
                <a:latin typeface="Times New Roman" panose="02020603050405020304" pitchFamily="18" charset="0"/>
              </a:defRPr>
            </a:lvl3pPr>
            <a:lvl4pPr marL="1599916" indent="-228560" defTabSz="933286">
              <a:spcBef>
                <a:spcPct val="30000"/>
              </a:spcBef>
              <a:defRPr sz="1200">
                <a:solidFill>
                  <a:schemeClr val="tx1"/>
                </a:solidFill>
                <a:latin typeface="Times New Roman" panose="02020603050405020304" pitchFamily="18" charset="0"/>
              </a:defRPr>
            </a:lvl4pPr>
            <a:lvl5pPr marL="457119" defTabSz="933286">
              <a:spcBef>
                <a:spcPct val="30000"/>
              </a:spcBef>
              <a:defRPr sz="1200">
                <a:solidFill>
                  <a:schemeClr val="tx1"/>
                </a:solidFill>
                <a:latin typeface="Times New Roman" panose="02020603050405020304" pitchFamily="18" charset="0"/>
              </a:defRPr>
            </a:lvl5pPr>
            <a:lvl6pPr marL="914239" defTabSz="933286" eaLnBrk="0" fontAlgn="base" hangingPunct="0">
              <a:spcBef>
                <a:spcPct val="30000"/>
              </a:spcBef>
              <a:spcAft>
                <a:spcPct val="0"/>
              </a:spcAft>
              <a:defRPr sz="1200">
                <a:solidFill>
                  <a:schemeClr val="tx1"/>
                </a:solidFill>
                <a:latin typeface="Times New Roman" panose="02020603050405020304" pitchFamily="18" charset="0"/>
              </a:defRPr>
            </a:lvl6pPr>
            <a:lvl7pPr marL="1371357" defTabSz="933286" eaLnBrk="0" fontAlgn="base" hangingPunct="0">
              <a:spcBef>
                <a:spcPct val="30000"/>
              </a:spcBef>
              <a:spcAft>
                <a:spcPct val="0"/>
              </a:spcAft>
              <a:defRPr sz="1200">
                <a:solidFill>
                  <a:schemeClr val="tx1"/>
                </a:solidFill>
                <a:latin typeface="Times New Roman" panose="02020603050405020304" pitchFamily="18" charset="0"/>
              </a:defRPr>
            </a:lvl7pPr>
            <a:lvl8pPr marL="1828476" defTabSz="933286" eaLnBrk="0" fontAlgn="base" hangingPunct="0">
              <a:spcBef>
                <a:spcPct val="30000"/>
              </a:spcBef>
              <a:spcAft>
                <a:spcPct val="0"/>
              </a:spcAft>
              <a:defRPr sz="1200">
                <a:solidFill>
                  <a:schemeClr val="tx1"/>
                </a:solidFill>
                <a:latin typeface="Times New Roman" panose="02020603050405020304" pitchFamily="18" charset="0"/>
              </a:defRPr>
            </a:lvl8pPr>
            <a:lvl9pPr marL="2285596" defTabSz="933286"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&lt;author&gt;, &lt;company&gt;</a:t>
            </a:r>
          </a:p>
        </p:txBody>
      </p:sp>
      <p:sp>
        <p:nvSpPr>
          <p:cNvPr id="2458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86">
              <a:spcBef>
                <a:spcPct val="30000"/>
              </a:spcBef>
              <a:defRPr sz="1200">
                <a:solidFill>
                  <a:schemeClr val="tx1"/>
                </a:solidFill>
                <a:latin typeface="Times New Roman" panose="02020603050405020304" pitchFamily="18" charset="0"/>
              </a:defRPr>
            </a:lvl1pPr>
            <a:lvl2pPr marL="742819" indent="-285700" defTabSz="933286">
              <a:spcBef>
                <a:spcPct val="30000"/>
              </a:spcBef>
              <a:defRPr sz="1200">
                <a:solidFill>
                  <a:schemeClr val="tx1"/>
                </a:solidFill>
                <a:latin typeface="Times New Roman" panose="02020603050405020304" pitchFamily="18" charset="0"/>
              </a:defRPr>
            </a:lvl2pPr>
            <a:lvl3pPr marL="1142798" indent="-228560" defTabSz="933286">
              <a:spcBef>
                <a:spcPct val="30000"/>
              </a:spcBef>
              <a:defRPr sz="1200">
                <a:solidFill>
                  <a:schemeClr val="tx1"/>
                </a:solidFill>
                <a:latin typeface="Times New Roman" panose="02020603050405020304" pitchFamily="18" charset="0"/>
              </a:defRPr>
            </a:lvl3pPr>
            <a:lvl4pPr marL="1599916" indent="-228560" defTabSz="933286">
              <a:spcBef>
                <a:spcPct val="30000"/>
              </a:spcBef>
              <a:defRPr sz="1200">
                <a:solidFill>
                  <a:schemeClr val="tx1"/>
                </a:solidFill>
                <a:latin typeface="Times New Roman" panose="02020603050405020304" pitchFamily="18" charset="0"/>
              </a:defRPr>
            </a:lvl4pPr>
            <a:lvl5pPr marL="2057036" indent="-228560" defTabSz="933286">
              <a:spcBef>
                <a:spcPct val="30000"/>
              </a:spcBef>
              <a:defRPr sz="1200">
                <a:solidFill>
                  <a:schemeClr val="tx1"/>
                </a:solidFill>
                <a:latin typeface="Times New Roman" panose="02020603050405020304" pitchFamily="18" charset="0"/>
              </a:defRPr>
            </a:lvl5pPr>
            <a:lvl6pPr marL="2514156" indent="-228560" defTabSz="933286" eaLnBrk="0" fontAlgn="base" hangingPunct="0">
              <a:spcBef>
                <a:spcPct val="30000"/>
              </a:spcBef>
              <a:spcAft>
                <a:spcPct val="0"/>
              </a:spcAft>
              <a:defRPr sz="1200">
                <a:solidFill>
                  <a:schemeClr val="tx1"/>
                </a:solidFill>
                <a:latin typeface="Times New Roman" panose="02020603050405020304" pitchFamily="18" charset="0"/>
              </a:defRPr>
            </a:lvl6pPr>
            <a:lvl7pPr marL="2971274" indent="-228560" defTabSz="933286" eaLnBrk="0" fontAlgn="base" hangingPunct="0">
              <a:spcBef>
                <a:spcPct val="30000"/>
              </a:spcBef>
              <a:spcAft>
                <a:spcPct val="0"/>
              </a:spcAft>
              <a:defRPr sz="1200">
                <a:solidFill>
                  <a:schemeClr val="tx1"/>
                </a:solidFill>
                <a:latin typeface="Times New Roman" panose="02020603050405020304" pitchFamily="18" charset="0"/>
              </a:defRPr>
            </a:lvl7pPr>
            <a:lvl8pPr marL="3428393" indent="-228560" defTabSz="933286" eaLnBrk="0" fontAlgn="base" hangingPunct="0">
              <a:spcBef>
                <a:spcPct val="30000"/>
              </a:spcBef>
              <a:spcAft>
                <a:spcPct val="0"/>
              </a:spcAft>
              <a:defRPr sz="1200">
                <a:solidFill>
                  <a:schemeClr val="tx1"/>
                </a:solidFill>
                <a:latin typeface="Times New Roman" panose="02020603050405020304" pitchFamily="18" charset="0"/>
              </a:defRPr>
            </a:lvl8pPr>
            <a:lvl9pPr marL="3885513" indent="-228560" defTabSz="93328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113FD666-3FB2-4238-BFD3-4B2ABE5D4B4E}" type="slidenum">
              <a:rPr lang="en-US" altLang="en-US"/>
              <a:pPr>
                <a:spcBef>
                  <a:spcPct val="0"/>
                </a:spcBef>
              </a:pPr>
              <a:t>1</a:t>
            </a:fld>
            <a:endParaRPr lang="en-US" altLang="en-US"/>
          </a:p>
        </p:txBody>
      </p:sp>
      <p:sp>
        <p:nvSpPr>
          <p:cNvPr id="24583"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86">
              <a:spcBef>
                <a:spcPct val="30000"/>
              </a:spcBef>
              <a:defRPr sz="1200">
                <a:solidFill>
                  <a:schemeClr val="tx1"/>
                </a:solidFill>
                <a:latin typeface="Times New Roman" panose="02020603050405020304" pitchFamily="18" charset="0"/>
              </a:defRPr>
            </a:lvl1pPr>
            <a:lvl2pPr marL="742819" indent="-285700" defTabSz="933286">
              <a:spcBef>
                <a:spcPct val="30000"/>
              </a:spcBef>
              <a:defRPr sz="1200">
                <a:solidFill>
                  <a:schemeClr val="tx1"/>
                </a:solidFill>
                <a:latin typeface="Times New Roman" panose="02020603050405020304" pitchFamily="18" charset="0"/>
              </a:defRPr>
            </a:lvl2pPr>
            <a:lvl3pPr marL="1142798" indent="-228560" defTabSz="933286">
              <a:spcBef>
                <a:spcPct val="30000"/>
              </a:spcBef>
              <a:defRPr sz="1200">
                <a:solidFill>
                  <a:schemeClr val="tx1"/>
                </a:solidFill>
                <a:latin typeface="Times New Roman" panose="02020603050405020304" pitchFamily="18" charset="0"/>
              </a:defRPr>
            </a:lvl3pPr>
            <a:lvl4pPr marL="1599916" indent="-228560" defTabSz="933286">
              <a:spcBef>
                <a:spcPct val="30000"/>
              </a:spcBef>
              <a:defRPr sz="1200">
                <a:solidFill>
                  <a:schemeClr val="tx1"/>
                </a:solidFill>
                <a:latin typeface="Times New Roman" panose="02020603050405020304" pitchFamily="18" charset="0"/>
              </a:defRPr>
            </a:lvl4pPr>
            <a:lvl5pPr marL="2057036" indent="-228560" defTabSz="933286">
              <a:spcBef>
                <a:spcPct val="30000"/>
              </a:spcBef>
              <a:defRPr sz="1200">
                <a:solidFill>
                  <a:schemeClr val="tx1"/>
                </a:solidFill>
                <a:latin typeface="Times New Roman" panose="02020603050405020304" pitchFamily="18" charset="0"/>
              </a:defRPr>
            </a:lvl5pPr>
            <a:lvl6pPr marL="2514156" indent="-228560" defTabSz="933286" eaLnBrk="0" fontAlgn="base" hangingPunct="0">
              <a:spcBef>
                <a:spcPct val="30000"/>
              </a:spcBef>
              <a:spcAft>
                <a:spcPct val="0"/>
              </a:spcAft>
              <a:defRPr sz="1200">
                <a:solidFill>
                  <a:schemeClr val="tx1"/>
                </a:solidFill>
                <a:latin typeface="Times New Roman" panose="02020603050405020304" pitchFamily="18" charset="0"/>
              </a:defRPr>
            </a:lvl6pPr>
            <a:lvl7pPr marL="2971274" indent="-228560" defTabSz="933286" eaLnBrk="0" fontAlgn="base" hangingPunct="0">
              <a:spcBef>
                <a:spcPct val="30000"/>
              </a:spcBef>
              <a:spcAft>
                <a:spcPct val="0"/>
              </a:spcAft>
              <a:defRPr sz="1200">
                <a:solidFill>
                  <a:schemeClr val="tx1"/>
                </a:solidFill>
                <a:latin typeface="Times New Roman" panose="02020603050405020304" pitchFamily="18" charset="0"/>
              </a:defRPr>
            </a:lvl7pPr>
            <a:lvl8pPr marL="3428393" indent="-228560" defTabSz="933286" eaLnBrk="0" fontAlgn="base" hangingPunct="0">
              <a:spcBef>
                <a:spcPct val="30000"/>
              </a:spcBef>
              <a:spcAft>
                <a:spcPct val="0"/>
              </a:spcAft>
              <a:defRPr sz="1200">
                <a:solidFill>
                  <a:schemeClr val="tx1"/>
                </a:solidFill>
                <a:latin typeface="Times New Roman" panose="02020603050405020304" pitchFamily="18" charset="0"/>
              </a:defRPr>
            </a:lvl8pPr>
            <a:lvl9pPr marL="3885513" indent="-228560" defTabSz="93328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&lt;doc.: IEEE 802.15-doc&gt;</a:t>
            </a:r>
          </a:p>
        </p:txBody>
      </p:sp>
    </p:spTree>
    <p:extLst>
      <p:ext uri="{BB962C8B-B14F-4D97-AF65-F5344CB8AC3E}">
        <p14:creationId xmlns:p14="http://schemas.microsoft.com/office/powerpoint/2010/main" val="123536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86">
              <a:spcBef>
                <a:spcPct val="30000"/>
              </a:spcBef>
              <a:defRPr sz="1200">
                <a:solidFill>
                  <a:schemeClr val="tx1"/>
                </a:solidFill>
                <a:latin typeface="Times New Roman" panose="02020603050405020304" pitchFamily="18" charset="0"/>
              </a:defRPr>
            </a:lvl1pPr>
            <a:lvl2pPr marL="742819" indent="-285700" defTabSz="933286">
              <a:spcBef>
                <a:spcPct val="30000"/>
              </a:spcBef>
              <a:defRPr sz="1200">
                <a:solidFill>
                  <a:schemeClr val="tx1"/>
                </a:solidFill>
                <a:latin typeface="Times New Roman" panose="02020603050405020304" pitchFamily="18" charset="0"/>
              </a:defRPr>
            </a:lvl2pPr>
            <a:lvl3pPr marL="1142798" indent="-228560" defTabSz="933286">
              <a:spcBef>
                <a:spcPct val="30000"/>
              </a:spcBef>
              <a:defRPr sz="1200">
                <a:solidFill>
                  <a:schemeClr val="tx1"/>
                </a:solidFill>
                <a:latin typeface="Times New Roman" panose="02020603050405020304" pitchFamily="18" charset="0"/>
              </a:defRPr>
            </a:lvl3pPr>
            <a:lvl4pPr marL="1599916" indent="-228560" defTabSz="933286">
              <a:spcBef>
                <a:spcPct val="30000"/>
              </a:spcBef>
              <a:defRPr sz="1200">
                <a:solidFill>
                  <a:schemeClr val="tx1"/>
                </a:solidFill>
                <a:latin typeface="Times New Roman" panose="02020603050405020304" pitchFamily="18" charset="0"/>
              </a:defRPr>
            </a:lvl4pPr>
            <a:lvl5pPr marL="2057036" indent="-228560" defTabSz="933286">
              <a:spcBef>
                <a:spcPct val="30000"/>
              </a:spcBef>
              <a:defRPr sz="1200">
                <a:solidFill>
                  <a:schemeClr val="tx1"/>
                </a:solidFill>
                <a:latin typeface="Times New Roman" panose="02020603050405020304" pitchFamily="18" charset="0"/>
              </a:defRPr>
            </a:lvl5pPr>
            <a:lvl6pPr marL="2514156" indent="-228560" defTabSz="933286" eaLnBrk="0" fontAlgn="base" hangingPunct="0">
              <a:spcBef>
                <a:spcPct val="30000"/>
              </a:spcBef>
              <a:spcAft>
                <a:spcPct val="0"/>
              </a:spcAft>
              <a:defRPr sz="1200">
                <a:solidFill>
                  <a:schemeClr val="tx1"/>
                </a:solidFill>
                <a:latin typeface="Times New Roman" panose="02020603050405020304" pitchFamily="18" charset="0"/>
              </a:defRPr>
            </a:lvl6pPr>
            <a:lvl7pPr marL="2971274" indent="-228560" defTabSz="933286" eaLnBrk="0" fontAlgn="base" hangingPunct="0">
              <a:spcBef>
                <a:spcPct val="30000"/>
              </a:spcBef>
              <a:spcAft>
                <a:spcPct val="0"/>
              </a:spcAft>
              <a:defRPr sz="1200">
                <a:solidFill>
                  <a:schemeClr val="tx1"/>
                </a:solidFill>
                <a:latin typeface="Times New Roman" panose="02020603050405020304" pitchFamily="18" charset="0"/>
              </a:defRPr>
            </a:lvl7pPr>
            <a:lvl8pPr marL="3428393" indent="-228560" defTabSz="933286" eaLnBrk="0" fontAlgn="base" hangingPunct="0">
              <a:spcBef>
                <a:spcPct val="30000"/>
              </a:spcBef>
              <a:spcAft>
                <a:spcPct val="0"/>
              </a:spcAft>
              <a:defRPr sz="1200">
                <a:solidFill>
                  <a:schemeClr val="tx1"/>
                </a:solidFill>
                <a:latin typeface="Times New Roman" panose="02020603050405020304" pitchFamily="18" charset="0"/>
              </a:defRPr>
            </a:lvl8pPr>
            <a:lvl9pPr marL="3885513" indent="-228560" defTabSz="93328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&lt;doc.: IEEE 802.15-doc&gt;</a:t>
            </a:r>
          </a:p>
        </p:txBody>
      </p:sp>
      <p:sp>
        <p:nvSpPr>
          <p:cNvPr id="256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86">
              <a:spcBef>
                <a:spcPct val="30000"/>
              </a:spcBef>
              <a:defRPr sz="1200">
                <a:solidFill>
                  <a:schemeClr val="tx1"/>
                </a:solidFill>
                <a:latin typeface="Times New Roman" panose="02020603050405020304" pitchFamily="18" charset="0"/>
              </a:defRPr>
            </a:lvl1pPr>
            <a:lvl2pPr marL="742819" indent="-285700" defTabSz="933286">
              <a:spcBef>
                <a:spcPct val="30000"/>
              </a:spcBef>
              <a:defRPr sz="1200">
                <a:solidFill>
                  <a:schemeClr val="tx1"/>
                </a:solidFill>
                <a:latin typeface="Times New Roman" panose="02020603050405020304" pitchFamily="18" charset="0"/>
              </a:defRPr>
            </a:lvl2pPr>
            <a:lvl3pPr marL="1142798" indent="-228560" defTabSz="933286">
              <a:spcBef>
                <a:spcPct val="30000"/>
              </a:spcBef>
              <a:defRPr sz="1200">
                <a:solidFill>
                  <a:schemeClr val="tx1"/>
                </a:solidFill>
                <a:latin typeface="Times New Roman" panose="02020603050405020304" pitchFamily="18" charset="0"/>
              </a:defRPr>
            </a:lvl3pPr>
            <a:lvl4pPr marL="1599916" indent="-228560" defTabSz="933286">
              <a:spcBef>
                <a:spcPct val="30000"/>
              </a:spcBef>
              <a:defRPr sz="1200">
                <a:solidFill>
                  <a:schemeClr val="tx1"/>
                </a:solidFill>
                <a:latin typeface="Times New Roman" panose="02020603050405020304" pitchFamily="18" charset="0"/>
              </a:defRPr>
            </a:lvl4pPr>
            <a:lvl5pPr marL="2057036" indent="-228560" defTabSz="933286">
              <a:spcBef>
                <a:spcPct val="30000"/>
              </a:spcBef>
              <a:defRPr sz="1200">
                <a:solidFill>
                  <a:schemeClr val="tx1"/>
                </a:solidFill>
                <a:latin typeface="Times New Roman" panose="02020603050405020304" pitchFamily="18" charset="0"/>
              </a:defRPr>
            </a:lvl5pPr>
            <a:lvl6pPr marL="2514156" indent="-228560" defTabSz="933286" eaLnBrk="0" fontAlgn="base" hangingPunct="0">
              <a:spcBef>
                <a:spcPct val="30000"/>
              </a:spcBef>
              <a:spcAft>
                <a:spcPct val="0"/>
              </a:spcAft>
              <a:defRPr sz="1200">
                <a:solidFill>
                  <a:schemeClr val="tx1"/>
                </a:solidFill>
                <a:latin typeface="Times New Roman" panose="02020603050405020304" pitchFamily="18" charset="0"/>
              </a:defRPr>
            </a:lvl6pPr>
            <a:lvl7pPr marL="2971274" indent="-228560" defTabSz="933286" eaLnBrk="0" fontAlgn="base" hangingPunct="0">
              <a:spcBef>
                <a:spcPct val="30000"/>
              </a:spcBef>
              <a:spcAft>
                <a:spcPct val="0"/>
              </a:spcAft>
              <a:defRPr sz="1200">
                <a:solidFill>
                  <a:schemeClr val="tx1"/>
                </a:solidFill>
                <a:latin typeface="Times New Roman" panose="02020603050405020304" pitchFamily="18" charset="0"/>
              </a:defRPr>
            </a:lvl7pPr>
            <a:lvl8pPr marL="3428393" indent="-228560" defTabSz="933286" eaLnBrk="0" fontAlgn="base" hangingPunct="0">
              <a:spcBef>
                <a:spcPct val="30000"/>
              </a:spcBef>
              <a:spcAft>
                <a:spcPct val="0"/>
              </a:spcAft>
              <a:defRPr sz="1200">
                <a:solidFill>
                  <a:schemeClr val="tx1"/>
                </a:solidFill>
                <a:latin typeface="Times New Roman" panose="02020603050405020304" pitchFamily="18" charset="0"/>
              </a:defRPr>
            </a:lvl8pPr>
            <a:lvl9pPr marL="3885513" indent="-228560" defTabSz="93328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&lt;month year&gt;</a:t>
            </a:r>
          </a:p>
        </p:txBody>
      </p:sp>
      <p:sp>
        <p:nvSpPr>
          <p:cNvPr id="256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840" indent="-342840" defTabSz="933286">
              <a:spcBef>
                <a:spcPct val="30000"/>
              </a:spcBef>
              <a:defRPr sz="1200">
                <a:solidFill>
                  <a:schemeClr val="tx1"/>
                </a:solidFill>
                <a:latin typeface="Times New Roman" panose="02020603050405020304" pitchFamily="18" charset="0"/>
              </a:defRPr>
            </a:lvl1pPr>
            <a:lvl2pPr marL="742819" indent="-285700" defTabSz="933286">
              <a:spcBef>
                <a:spcPct val="30000"/>
              </a:spcBef>
              <a:defRPr sz="1200">
                <a:solidFill>
                  <a:schemeClr val="tx1"/>
                </a:solidFill>
                <a:latin typeface="Times New Roman" panose="02020603050405020304" pitchFamily="18" charset="0"/>
              </a:defRPr>
            </a:lvl2pPr>
            <a:lvl3pPr marL="1142798" indent="-228560" defTabSz="933286">
              <a:spcBef>
                <a:spcPct val="30000"/>
              </a:spcBef>
              <a:defRPr sz="1200">
                <a:solidFill>
                  <a:schemeClr val="tx1"/>
                </a:solidFill>
                <a:latin typeface="Times New Roman" panose="02020603050405020304" pitchFamily="18" charset="0"/>
              </a:defRPr>
            </a:lvl3pPr>
            <a:lvl4pPr marL="1599916" indent="-228560" defTabSz="933286">
              <a:spcBef>
                <a:spcPct val="30000"/>
              </a:spcBef>
              <a:defRPr sz="1200">
                <a:solidFill>
                  <a:schemeClr val="tx1"/>
                </a:solidFill>
                <a:latin typeface="Times New Roman" panose="02020603050405020304" pitchFamily="18" charset="0"/>
              </a:defRPr>
            </a:lvl4pPr>
            <a:lvl5pPr marL="457119" defTabSz="933286">
              <a:spcBef>
                <a:spcPct val="30000"/>
              </a:spcBef>
              <a:defRPr sz="1200">
                <a:solidFill>
                  <a:schemeClr val="tx1"/>
                </a:solidFill>
                <a:latin typeface="Times New Roman" panose="02020603050405020304" pitchFamily="18" charset="0"/>
              </a:defRPr>
            </a:lvl5pPr>
            <a:lvl6pPr marL="914239" defTabSz="933286" eaLnBrk="0" fontAlgn="base" hangingPunct="0">
              <a:spcBef>
                <a:spcPct val="30000"/>
              </a:spcBef>
              <a:spcAft>
                <a:spcPct val="0"/>
              </a:spcAft>
              <a:defRPr sz="1200">
                <a:solidFill>
                  <a:schemeClr val="tx1"/>
                </a:solidFill>
                <a:latin typeface="Times New Roman" panose="02020603050405020304" pitchFamily="18" charset="0"/>
              </a:defRPr>
            </a:lvl6pPr>
            <a:lvl7pPr marL="1371357" defTabSz="933286" eaLnBrk="0" fontAlgn="base" hangingPunct="0">
              <a:spcBef>
                <a:spcPct val="30000"/>
              </a:spcBef>
              <a:spcAft>
                <a:spcPct val="0"/>
              </a:spcAft>
              <a:defRPr sz="1200">
                <a:solidFill>
                  <a:schemeClr val="tx1"/>
                </a:solidFill>
                <a:latin typeface="Times New Roman" panose="02020603050405020304" pitchFamily="18" charset="0"/>
              </a:defRPr>
            </a:lvl7pPr>
            <a:lvl8pPr marL="1828476" defTabSz="933286" eaLnBrk="0" fontAlgn="base" hangingPunct="0">
              <a:spcBef>
                <a:spcPct val="30000"/>
              </a:spcBef>
              <a:spcAft>
                <a:spcPct val="0"/>
              </a:spcAft>
              <a:defRPr sz="1200">
                <a:solidFill>
                  <a:schemeClr val="tx1"/>
                </a:solidFill>
                <a:latin typeface="Times New Roman" panose="02020603050405020304" pitchFamily="18" charset="0"/>
              </a:defRPr>
            </a:lvl8pPr>
            <a:lvl9pPr marL="2285596" defTabSz="933286"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&lt;author&gt;, &lt;company&gt;</a:t>
            </a:r>
          </a:p>
        </p:txBody>
      </p:sp>
      <p:sp>
        <p:nvSpPr>
          <p:cNvPr id="2560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86">
              <a:spcBef>
                <a:spcPct val="30000"/>
              </a:spcBef>
              <a:defRPr sz="1200">
                <a:solidFill>
                  <a:schemeClr val="tx1"/>
                </a:solidFill>
                <a:latin typeface="Times New Roman" panose="02020603050405020304" pitchFamily="18" charset="0"/>
              </a:defRPr>
            </a:lvl1pPr>
            <a:lvl2pPr marL="742819" indent="-285700" defTabSz="933286">
              <a:spcBef>
                <a:spcPct val="30000"/>
              </a:spcBef>
              <a:defRPr sz="1200">
                <a:solidFill>
                  <a:schemeClr val="tx1"/>
                </a:solidFill>
                <a:latin typeface="Times New Roman" panose="02020603050405020304" pitchFamily="18" charset="0"/>
              </a:defRPr>
            </a:lvl2pPr>
            <a:lvl3pPr marL="1142798" indent="-228560" defTabSz="933286">
              <a:spcBef>
                <a:spcPct val="30000"/>
              </a:spcBef>
              <a:defRPr sz="1200">
                <a:solidFill>
                  <a:schemeClr val="tx1"/>
                </a:solidFill>
                <a:latin typeface="Times New Roman" panose="02020603050405020304" pitchFamily="18" charset="0"/>
              </a:defRPr>
            </a:lvl3pPr>
            <a:lvl4pPr marL="1599916" indent="-228560" defTabSz="933286">
              <a:spcBef>
                <a:spcPct val="30000"/>
              </a:spcBef>
              <a:defRPr sz="1200">
                <a:solidFill>
                  <a:schemeClr val="tx1"/>
                </a:solidFill>
                <a:latin typeface="Times New Roman" panose="02020603050405020304" pitchFamily="18" charset="0"/>
              </a:defRPr>
            </a:lvl4pPr>
            <a:lvl5pPr marL="2057036" indent="-228560" defTabSz="933286">
              <a:spcBef>
                <a:spcPct val="30000"/>
              </a:spcBef>
              <a:defRPr sz="1200">
                <a:solidFill>
                  <a:schemeClr val="tx1"/>
                </a:solidFill>
                <a:latin typeface="Times New Roman" panose="02020603050405020304" pitchFamily="18" charset="0"/>
              </a:defRPr>
            </a:lvl5pPr>
            <a:lvl6pPr marL="2514156" indent="-228560" defTabSz="933286" eaLnBrk="0" fontAlgn="base" hangingPunct="0">
              <a:spcBef>
                <a:spcPct val="30000"/>
              </a:spcBef>
              <a:spcAft>
                <a:spcPct val="0"/>
              </a:spcAft>
              <a:defRPr sz="1200">
                <a:solidFill>
                  <a:schemeClr val="tx1"/>
                </a:solidFill>
                <a:latin typeface="Times New Roman" panose="02020603050405020304" pitchFamily="18" charset="0"/>
              </a:defRPr>
            </a:lvl6pPr>
            <a:lvl7pPr marL="2971274" indent="-228560" defTabSz="933286" eaLnBrk="0" fontAlgn="base" hangingPunct="0">
              <a:spcBef>
                <a:spcPct val="30000"/>
              </a:spcBef>
              <a:spcAft>
                <a:spcPct val="0"/>
              </a:spcAft>
              <a:defRPr sz="1200">
                <a:solidFill>
                  <a:schemeClr val="tx1"/>
                </a:solidFill>
                <a:latin typeface="Times New Roman" panose="02020603050405020304" pitchFamily="18" charset="0"/>
              </a:defRPr>
            </a:lvl7pPr>
            <a:lvl8pPr marL="3428393" indent="-228560" defTabSz="933286" eaLnBrk="0" fontAlgn="base" hangingPunct="0">
              <a:spcBef>
                <a:spcPct val="30000"/>
              </a:spcBef>
              <a:spcAft>
                <a:spcPct val="0"/>
              </a:spcAft>
              <a:defRPr sz="1200">
                <a:solidFill>
                  <a:schemeClr val="tx1"/>
                </a:solidFill>
                <a:latin typeface="Times New Roman" panose="02020603050405020304" pitchFamily="18" charset="0"/>
              </a:defRPr>
            </a:lvl8pPr>
            <a:lvl9pPr marL="3885513" indent="-228560" defTabSz="933286"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854B82BF-C24B-4A3C-8EDA-07B4ADF14F01}" type="slidenum">
              <a:rPr lang="en-US" altLang="en-US"/>
              <a:pPr>
                <a:spcBef>
                  <a:spcPct val="0"/>
                </a:spcBef>
              </a:pPr>
              <a:t>2</a:t>
            </a:fld>
            <a:endParaRPr lang="en-US" altLang="en-US"/>
          </a:p>
        </p:txBody>
      </p:sp>
    </p:spTree>
    <p:extLst>
      <p:ext uri="{BB962C8B-B14F-4D97-AF65-F5344CB8AC3E}">
        <p14:creationId xmlns:p14="http://schemas.microsoft.com/office/powerpoint/2010/main" val="221041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CA8A9931-EF54-4E31-9F7B-EE41C363ECCE}" type="slidenum">
              <a:rPr lang="en-US" altLang="en-US"/>
              <a:pPr/>
              <a:t>‹#›</a:t>
            </a:fld>
            <a:endParaRPr lang="en-US" altLang="en-US"/>
          </a:p>
        </p:txBody>
      </p:sp>
    </p:spTree>
    <p:extLst>
      <p:ext uri="{BB962C8B-B14F-4D97-AF65-F5344CB8AC3E}">
        <p14:creationId xmlns:p14="http://schemas.microsoft.com/office/powerpoint/2010/main" val="645669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96F3FF34-6119-4743-8806-90B29B62053C}" type="slidenum">
              <a:rPr lang="en-US" altLang="en-US"/>
              <a:pPr/>
              <a:t>‹#›</a:t>
            </a:fld>
            <a:endParaRPr lang="en-US" altLang="en-US"/>
          </a:p>
        </p:txBody>
      </p:sp>
    </p:spTree>
    <p:extLst>
      <p:ext uri="{BB962C8B-B14F-4D97-AF65-F5344CB8AC3E}">
        <p14:creationId xmlns:p14="http://schemas.microsoft.com/office/powerpoint/2010/main" val="202978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7A97C26F-1A20-4C08-80FD-907113B76091}" type="slidenum">
              <a:rPr lang="en-US" altLang="en-US"/>
              <a:pPr/>
              <a:t>‹#›</a:t>
            </a:fld>
            <a:endParaRPr lang="en-US" altLang="en-US"/>
          </a:p>
        </p:txBody>
      </p:sp>
    </p:spTree>
    <p:extLst>
      <p:ext uri="{BB962C8B-B14F-4D97-AF65-F5344CB8AC3E}">
        <p14:creationId xmlns:p14="http://schemas.microsoft.com/office/powerpoint/2010/main" val="2591280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A0678081-BAC6-4AB4-B4A8-49628FC80AB1}" type="slidenum">
              <a:rPr lang="en-US" altLang="en-US"/>
              <a:pPr/>
              <a:t>‹#›</a:t>
            </a:fld>
            <a:endParaRPr lang="en-US" altLang="en-US"/>
          </a:p>
        </p:txBody>
      </p:sp>
    </p:spTree>
    <p:extLst>
      <p:ext uri="{BB962C8B-B14F-4D97-AF65-F5344CB8AC3E}">
        <p14:creationId xmlns:p14="http://schemas.microsoft.com/office/powerpoint/2010/main" val="317912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DC71D0D1-FB85-441C-BFF2-1AA45055A646}" type="slidenum">
              <a:rPr lang="en-US" altLang="en-US"/>
              <a:pPr/>
              <a:t>‹#›</a:t>
            </a:fld>
            <a:endParaRPr lang="en-US" altLang="en-US"/>
          </a:p>
        </p:txBody>
      </p:sp>
    </p:spTree>
    <p:extLst>
      <p:ext uri="{BB962C8B-B14F-4D97-AF65-F5344CB8AC3E}">
        <p14:creationId xmlns:p14="http://schemas.microsoft.com/office/powerpoint/2010/main" val="203914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9B0B547E-078C-445E-97EF-C0102B8BBD00}" type="slidenum">
              <a:rPr lang="en-US" altLang="en-US"/>
              <a:pPr/>
              <a:t>‹#›</a:t>
            </a:fld>
            <a:endParaRPr lang="en-US" altLang="en-US"/>
          </a:p>
        </p:txBody>
      </p:sp>
    </p:spTree>
    <p:extLst>
      <p:ext uri="{BB962C8B-B14F-4D97-AF65-F5344CB8AC3E}">
        <p14:creationId xmlns:p14="http://schemas.microsoft.com/office/powerpoint/2010/main" val="367857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Slide Number Placeholder 5"/>
          <p:cNvSpPr>
            <a:spLocks noGrp="1"/>
          </p:cNvSpPr>
          <p:nvPr>
            <p:ph type="sldNum" sz="quarter" idx="12"/>
          </p:nvPr>
        </p:nvSpPr>
        <p:spPr/>
        <p:txBody>
          <a:bodyPr/>
          <a:lstStyle>
            <a:lvl1pPr>
              <a:defRPr/>
            </a:lvl1pPr>
          </a:lstStyle>
          <a:p>
            <a:fld id="{C81EC5A4-3203-4A8C-ADD4-168DA87BFA15}" type="slidenum">
              <a:rPr lang="en-US" altLang="en-US"/>
              <a:pPr/>
              <a:t>‹#›</a:t>
            </a:fld>
            <a:endParaRPr lang="en-US" altLang="en-US"/>
          </a:p>
        </p:txBody>
      </p:sp>
    </p:spTree>
    <p:extLst>
      <p:ext uri="{BB962C8B-B14F-4D97-AF65-F5344CB8AC3E}">
        <p14:creationId xmlns:p14="http://schemas.microsoft.com/office/powerpoint/2010/main" val="390519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9" name="Slide Number Placeholder 5"/>
          <p:cNvSpPr>
            <a:spLocks noGrp="1"/>
          </p:cNvSpPr>
          <p:nvPr>
            <p:ph type="sldNum" sz="quarter" idx="12"/>
          </p:nvPr>
        </p:nvSpPr>
        <p:spPr/>
        <p:txBody>
          <a:bodyPr/>
          <a:lstStyle>
            <a:lvl1pPr>
              <a:defRPr/>
            </a:lvl1pPr>
          </a:lstStyle>
          <a:p>
            <a:fld id="{D12942AB-3272-4BCC-B5D7-79FF45C16CDA}" type="slidenum">
              <a:rPr lang="en-US" altLang="en-US"/>
              <a:pPr/>
              <a:t>‹#›</a:t>
            </a:fld>
            <a:endParaRPr lang="en-US" altLang="en-US"/>
          </a:p>
        </p:txBody>
      </p:sp>
    </p:spTree>
    <p:extLst>
      <p:ext uri="{BB962C8B-B14F-4D97-AF65-F5344CB8AC3E}">
        <p14:creationId xmlns:p14="http://schemas.microsoft.com/office/powerpoint/2010/main" val="371764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5" name="Slide Number Placeholder 5"/>
          <p:cNvSpPr>
            <a:spLocks noGrp="1"/>
          </p:cNvSpPr>
          <p:nvPr>
            <p:ph type="sldNum" sz="quarter" idx="12"/>
          </p:nvPr>
        </p:nvSpPr>
        <p:spPr/>
        <p:txBody>
          <a:bodyPr/>
          <a:lstStyle>
            <a:lvl1pPr>
              <a:defRPr/>
            </a:lvl1pPr>
          </a:lstStyle>
          <a:p>
            <a:fld id="{34317C77-6D0B-4295-A397-9DEE6D129403}" type="slidenum">
              <a:rPr lang="en-US" altLang="en-US"/>
              <a:pPr/>
              <a:t>‹#›</a:t>
            </a:fld>
            <a:endParaRPr lang="en-US" altLang="en-US"/>
          </a:p>
        </p:txBody>
      </p:sp>
    </p:spTree>
    <p:extLst>
      <p:ext uri="{BB962C8B-B14F-4D97-AF65-F5344CB8AC3E}">
        <p14:creationId xmlns:p14="http://schemas.microsoft.com/office/powerpoint/2010/main" val="2085845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4" name="Slide Number Placeholder 5"/>
          <p:cNvSpPr>
            <a:spLocks noGrp="1"/>
          </p:cNvSpPr>
          <p:nvPr>
            <p:ph type="sldNum" sz="quarter" idx="12"/>
          </p:nvPr>
        </p:nvSpPr>
        <p:spPr/>
        <p:txBody>
          <a:bodyPr/>
          <a:lstStyle>
            <a:lvl1pPr>
              <a:defRPr/>
            </a:lvl1pPr>
          </a:lstStyle>
          <a:p>
            <a:fld id="{7DD50A84-E47D-46F4-B316-63204B6C6D28}" type="slidenum">
              <a:rPr lang="en-US" altLang="en-US"/>
              <a:pPr/>
              <a:t>‹#›</a:t>
            </a:fld>
            <a:endParaRPr lang="en-US" altLang="en-US"/>
          </a:p>
        </p:txBody>
      </p:sp>
    </p:spTree>
    <p:extLst>
      <p:ext uri="{BB962C8B-B14F-4D97-AF65-F5344CB8AC3E}">
        <p14:creationId xmlns:p14="http://schemas.microsoft.com/office/powerpoint/2010/main" val="1843330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Slide Number Placeholder 5"/>
          <p:cNvSpPr>
            <a:spLocks noGrp="1"/>
          </p:cNvSpPr>
          <p:nvPr>
            <p:ph type="sldNum" sz="quarter" idx="12"/>
          </p:nvPr>
        </p:nvSpPr>
        <p:spPr/>
        <p:txBody>
          <a:bodyPr/>
          <a:lstStyle>
            <a:lvl1pPr>
              <a:defRPr/>
            </a:lvl1pPr>
          </a:lstStyle>
          <a:p>
            <a:fld id="{2D19C997-7C69-49FB-AE1A-AAD93F3259D1}" type="slidenum">
              <a:rPr lang="en-US" altLang="en-US"/>
              <a:pPr/>
              <a:t>‹#›</a:t>
            </a:fld>
            <a:endParaRPr lang="en-US" altLang="en-US"/>
          </a:p>
        </p:txBody>
      </p:sp>
    </p:spTree>
    <p:extLst>
      <p:ext uri="{BB962C8B-B14F-4D97-AF65-F5344CB8AC3E}">
        <p14:creationId xmlns:p14="http://schemas.microsoft.com/office/powerpoint/2010/main" val="36621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811BBB37-4DCC-4697-96D9-10ED51AC6E0E}" type="slidenum">
              <a:rPr lang="en-US" altLang="en-US"/>
              <a:pPr/>
              <a:t>‹#›</a:t>
            </a:fld>
            <a:endParaRPr lang="en-US" altLang="en-US"/>
          </a:p>
        </p:txBody>
      </p:sp>
    </p:spTree>
    <p:extLst>
      <p:ext uri="{BB962C8B-B14F-4D97-AF65-F5344CB8AC3E}">
        <p14:creationId xmlns:p14="http://schemas.microsoft.com/office/powerpoint/2010/main" val="482682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Slide Number Placeholder 5"/>
          <p:cNvSpPr>
            <a:spLocks noGrp="1"/>
          </p:cNvSpPr>
          <p:nvPr>
            <p:ph type="sldNum" sz="quarter" idx="12"/>
          </p:nvPr>
        </p:nvSpPr>
        <p:spPr/>
        <p:txBody>
          <a:bodyPr/>
          <a:lstStyle>
            <a:lvl1pPr>
              <a:defRPr/>
            </a:lvl1pPr>
          </a:lstStyle>
          <a:p>
            <a:fld id="{C9229C5C-DEC7-4B22-9CCC-2B222AA2A6BC}" type="slidenum">
              <a:rPr lang="en-US" altLang="en-US"/>
              <a:pPr/>
              <a:t>‹#›</a:t>
            </a:fld>
            <a:endParaRPr lang="en-US" altLang="en-US"/>
          </a:p>
        </p:txBody>
      </p:sp>
    </p:spTree>
    <p:extLst>
      <p:ext uri="{BB962C8B-B14F-4D97-AF65-F5344CB8AC3E}">
        <p14:creationId xmlns:p14="http://schemas.microsoft.com/office/powerpoint/2010/main" val="1007222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DCAD9342-213B-49DF-ABB0-1673F5F7F5B2}" type="slidenum">
              <a:rPr lang="en-US" altLang="en-US"/>
              <a:pPr/>
              <a:t>‹#›</a:t>
            </a:fld>
            <a:endParaRPr lang="en-US" altLang="en-US"/>
          </a:p>
        </p:txBody>
      </p:sp>
    </p:spTree>
    <p:extLst>
      <p:ext uri="{BB962C8B-B14F-4D97-AF65-F5344CB8AC3E}">
        <p14:creationId xmlns:p14="http://schemas.microsoft.com/office/powerpoint/2010/main" val="21072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12"/>
          </p:nvPr>
        </p:nvSpPr>
        <p:spPr/>
        <p:txBody>
          <a:bodyPr/>
          <a:lstStyle>
            <a:lvl1pPr>
              <a:defRPr/>
            </a:lvl1pPr>
          </a:lstStyle>
          <a:p>
            <a:fld id="{0416E2C0-64BE-40DC-8A38-779F4BDAB118}" type="slidenum">
              <a:rPr lang="en-US" altLang="en-US"/>
              <a:pPr/>
              <a:t>‹#›</a:t>
            </a:fld>
            <a:endParaRPr lang="en-US" altLang="en-US"/>
          </a:p>
        </p:txBody>
      </p:sp>
    </p:spTree>
    <p:extLst>
      <p:ext uri="{BB962C8B-B14F-4D97-AF65-F5344CB8AC3E}">
        <p14:creationId xmlns:p14="http://schemas.microsoft.com/office/powerpoint/2010/main" val="375460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83144D84-1F81-477F-AAE7-0D71435354C1}" type="slidenum">
              <a:rPr lang="en-US" altLang="en-US"/>
              <a:pPr/>
              <a:t>‹#›</a:t>
            </a:fld>
            <a:endParaRPr lang="en-US" altLang="en-US"/>
          </a:p>
        </p:txBody>
      </p:sp>
    </p:spTree>
    <p:extLst>
      <p:ext uri="{BB962C8B-B14F-4D97-AF65-F5344CB8AC3E}">
        <p14:creationId xmlns:p14="http://schemas.microsoft.com/office/powerpoint/2010/main" val="48099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F14B710D-90C2-4AEB-8728-00C0B3945D3F}" type="slidenum">
              <a:rPr lang="en-US" altLang="en-US"/>
              <a:pPr/>
              <a:t>‹#›</a:t>
            </a:fld>
            <a:endParaRPr lang="en-US" altLang="en-US"/>
          </a:p>
        </p:txBody>
      </p:sp>
    </p:spTree>
    <p:extLst>
      <p:ext uri="{BB962C8B-B14F-4D97-AF65-F5344CB8AC3E}">
        <p14:creationId xmlns:p14="http://schemas.microsoft.com/office/powerpoint/2010/main" val="378292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9" name="Rectangle 6"/>
          <p:cNvSpPr>
            <a:spLocks noGrp="1" noChangeArrowheads="1"/>
          </p:cNvSpPr>
          <p:nvPr>
            <p:ph type="sldNum" sz="quarter" idx="12"/>
          </p:nvPr>
        </p:nvSpPr>
        <p:spPr>
          <a:ln/>
        </p:spPr>
        <p:txBody>
          <a:bodyPr/>
          <a:lstStyle>
            <a:lvl1pPr>
              <a:defRPr/>
            </a:lvl1pPr>
          </a:lstStyle>
          <a:p>
            <a:r>
              <a:rPr lang="en-US" altLang="en-US"/>
              <a:t>Slide </a:t>
            </a:r>
            <a:fld id="{D4A09718-8D0B-4E4E-8990-2A6B7D1A2083}" type="slidenum">
              <a:rPr lang="en-US" altLang="en-US"/>
              <a:pPr/>
              <a:t>‹#›</a:t>
            </a:fld>
            <a:endParaRPr lang="en-US" altLang="en-US"/>
          </a:p>
        </p:txBody>
      </p:sp>
    </p:spTree>
    <p:extLst>
      <p:ext uri="{BB962C8B-B14F-4D97-AF65-F5344CB8AC3E}">
        <p14:creationId xmlns:p14="http://schemas.microsoft.com/office/powerpoint/2010/main" val="362548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5" name="Rectangle 6"/>
          <p:cNvSpPr>
            <a:spLocks noGrp="1" noChangeArrowheads="1"/>
          </p:cNvSpPr>
          <p:nvPr>
            <p:ph type="sldNum" sz="quarter" idx="12"/>
          </p:nvPr>
        </p:nvSpPr>
        <p:spPr>
          <a:ln/>
        </p:spPr>
        <p:txBody>
          <a:bodyPr/>
          <a:lstStyle>
            <a:lvl1pPr>
              <a:defRPr/>
            </a:lvl1pPr>
          </a:lstStyle>
          <a:p>
            <a:r>
              <a:rPr lang="en-US" altLang="en-US"/>
              <a:t>Slide </a:t>
            </a:r>
            <a:fld id="{441F92D6-A18C-41F7-8F74-6EB55DD2D53C}" type="slidenum">
              <a:rPr lang="en-US" altLang="en-US"/>
              <a:pPr/>
              <a:t>‹#›</a:t>
            </a:fld>
            <a:endParaRPr lang="en-US" altLang="en-US"/>
          </a:p>
        </p:txBody>
      </p:sp>
    </p:spTree>
    <p:extLst>
      <p:ext uri="{BB962C8B-B14F-4D97-AF65-F5344CB8AC3E}">
        <p14:creationId xmlns:p14="http://schemas.microsoft.com/office/powerpoint/2010/main" val="105795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4" name="Rectangle 6"/>
          <p:cNvSpPr>
            <a:spLocks noGrp="1" noChangeArrowheads="1"/>
          </p:cNvSpPr>
          <p:nvPr>
            <p:ph type="sldNum" sz="quarter" idx="12"/>
          </p:nvPr>
        </p:nvSpPr>
        <p:spPr>
          <a:ln/>
        </p:spPr>
        <p:txBody>
          <a:bodyPr/>
          <a:lstStyle>
            <a:lvl1pPr>
              <a:defRPr/>
            </a:lvl1pPr>
          </a:lstStyle>
          <a:p>
            <a:r>
              <a:rPr lang="en-US" altLang="en-US"/>
              <a:t>Slide </a:t>
            </a:r>
            <a:fld id="{7D26C3ED-A006-4308-8D33-1D25B687CF51}" type="slidenum">
              <a:rPr lang="en-US" altLang="en-US"/>
              <a:pPr/>
              <a:t>‹#›</a:t>
            </a:fld>
            <a:endParaRPr lang="en-US" altLang="en-US"/>
          </a:p>
        </p:txBody>
      </p:sp>
    </p:spTree>
    <p:extLst>
      <p:ext uri="{BB962C8B-B14F-4D97-AF65-F5344CB8AC3E}">
        <p14:creationId xmlns:p14="http://schemas.microsoft.com/office/powerpoint/2010/main" val="5039150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A8648BA4-E71B-4A48-9D94-E3F541DDA933}" type="slidenum">
              <a:rPr lang="en-US" altLang="en-US"/>
              <a:pPr/>
              <a:t>‹#›</a:t>
            </a:fld>
            <a:endParaRPr lang="en-US" altLang="en-US"/>
          </a:p>
        </p:txBody>
      </p:sp>
    </p:spTree>
    <p:extLst>
      <p:ext uri="{BB962C8B-B14F-4D97-AF65-F5344CB8AC3E}">
        <p14:creationId xmlns:p14="http://schemas.microsoft.com/office/powerpoint/2010/main" val="131212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May 2014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Smith, Sawyer, Zhou (NICTA), </a:t>
            </a:r>
            <a:r>
              <a:rPr lang="en-US" dirty="0" err="1"/>
              <a:t>Hernandez,Li,Dotlić,Miura</a:t>
            </a:r>
            <a:r>
              <a:rPr lang="en-US" dirty="0"/>
              <a:t> (NICT)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F99B3C0F-61C0-4B26-A535-1013A3E59977}" type="slidenum">
              <a:rPr lang="en-US" altLang="en-US"/>
              <a:pPr/>
              <a:t>‹#›</a:t>
            </a:fld>
            <a:endParaRPr lang="en-US" altLang="en-US"/>
          </a:p>
        </p:txBody>
      </p:sp>
    </p:spTree>
    <p:extLst>
      <p:ext uri="{BB962C8B-B14F-4D97-AF65-F5344CB8AC3E}">
        <p14:creationId xmlns:p14="http://schemas.microsoft.com/office/powerpoint/2010/main" val="124237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a:defRPr/>
            </a:pPr>
            <a:r>
              <a:rPr lang="en-US" dirty="0" smtClean="0"/>
              <a:t>May 2014</a:t>
            </a:r>
            <a:endParaRPr lang="en-US" dirty="0"/>
          </a:p>
        </p:txBody>
      </p:sp>
      <p:sp>
        <p:nvSpPr>
          <p:cNvPr id="1029" name="Rectangle 5"/>
          <p:cNvSpPr>
            <a:spLocks noGrp="1" noChangeArrowheads="1"/>
          </p:cNvSpPr>
          <p:nvPr>
            <p:ph type="ftr" sz="quarter" idx="3"/>
          </p:nvPr>
        </p:nvSpPr>
        <p:spPr bwMode="auto">
          <a:xfrm>
            <a:off x="5486400" y="6475413"/>
            <a:ext cx="3124200"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001B7E51-F15D-4BF3-84D7-F3315FA74660}" type="slidenum">
              <a:rPr lang="en-US" altLang="en-US"/>
              <a:pPr/>
              <a:t>‹#›</a:t>
            </a:fld>
            <a:endParaRPr lang="en-US" altLang="en-US"/>
          </a:p>
        </p:txBody>
      </p:sp>
      <p:sp>
        <p:nvSpPr>
          <p:cNvPr id="1031" name="Rectangle 7"/>
          <p:cNvSpPr>
            <a:spLocks noChangeArrowheads="1"/>
          </p:cNvSpPr>
          <p:nvPr/>
        </p:nvSpPr>
        <p:spPr bwMode="auto">
          <a:xfrm>
            <a:off x="3657600" y="393700"/>
            <a:ext cx="480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eaLnBrk="0" fontAlgn="base" hangingPunct="0">
              <a:spcBef>
                <a:spcPct val="0"/>
              </a:spcBef>
              <a:spcAft>
                <a:spcPct val="0"/>
              </a:spcAft>
              <a:defRPr sz="1200">
                <a:solidFill>
                  <a:schemeClr val="tx1"/>
                </a:solidFill>
                <a:latin typeface="Times New Roman" panose="02020603050405020304" pitchFamily="18" charset="0"/>
              </a:defRPr>
            </a:lvl6pPr>
            <a:lvl7pPr eaLnBrk="0" fontAlgn="base" hangingPunct="0">
              <a:spcBef>
                <a:spcPct val="0"/>
              </a:spcBef>
              <a:spcAft>
                <a:spcPct val="0"/>
              </a:spcAft>
              <a:defRPr sz="1200">
                <a:solidFill>
                  <a:schemeClr val="tx1"/>
                </a:solidFill>
                <a:latin typeface="Times New Roman" panose="02020603050405020304" pitchFamily="18" charset="0"/>
              </a:defRPr>
            </a:lvl7pPr>
            <a:lvl8pPr eaLnBrk="0" fontAlgn="base" hangingPunct="0">
              <a:spcBef>
                <a:spcPct val="0"/>
              </a:spcBef>
              <a:spcAft>
                <a:spcPct val="0"/>
              </a:spcAft>
              <a:defRPr sz="1200">
                <a:solidFill>
                  <a:schemeClr val="tx1"/>
                </a:solidFill>
                <a:latin typeface="Times New Roman" panose="02020603050405020304" pitchFamily="18" charset="0"/>
              </a:defRPr>
            </a:lvl8pPr>
            <a:lvl9pPr eaLnBrk="0" fontAlgn="base" hangingPunct="0">
              <a:spcBef>
                <a:spcPct val="0"/>
              </a:spcBef>
              <a:spcAft>
                <a:spcPct val="0"/>
              </a:spcAft>
              <a:defRPr sz="1200">
                <a:solidFill>
                  <a:schemeClr val="tx1"/>
                </a:solidFill>
                <a:latin typeface="Times New Roman" panose="02020603050405020304" pitchFamily="18" charset="0"/>
              </a:defRPr>
            </a:lvl9pPr>
          </a:lstStyle>
          <a:p>
            <a:pPr lvl="4" algn="r"/>
            <a:r>
              <a:rPr lang="en-US" altLang="en-US" sz="1400" b="1" dirty="0"/>
              <a:t>Doc: IEEE </a:t>
            </a:r>
            <a:r>
              <a:rPr lang="en-US" altLang="en-US" sz="1400" b="1" dirty="0" smtClean="0"/>
              <a:t>802.</a:t>
            </a:r>
            <a:r>
              <a:rPr lang="en-US" sz="1400" b="1" dirty="0" smtClean="0"/>
              <a:t>15-14-0245-02-0008</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1034" name="Line 10"/>
          <p:cNvSpPr>
            <a:spLocks noChangeShapeType="1"/>
          </p:cNvSpPr>
          <p:nvPr/>
        </p:nvSpPr>
        <p:spPr bwMode="auto">
          <a:xfrm>
            <a:off x="685800"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r>
              <a:rPr lang="en-US" dirty="0" smtClean="0"/>
              <a:t>May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a:solidFill>
                  <a:srgbClr val="898989"/>
                </a:solidFill>
              </a:defRPr>
            </a:lvl1pPr>
          </a:lstStyle>
          <a:p>
            <a:pPr>
              <a:defRPr/>
            </a:pPr>
            <a:r>
              <a:rPr lang="en-US" dirty="0" smtClean="0"/>
              <a:t>Smith, Sawyer, Zhou (NICTA), </a:t>
            </a:r>
            <a:r>
              <a:rPr lang="en-US" dirty="0" err="1"/>
              <a:t>Hernandez,Li,Dotlić,Miura</a:t>
            </a:r>
            <a:r>
              <a:rPr lang="en-US" dirty="0"/>
              <a:t>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fld id="{62E7F2E4-8567-45B0-BF12-F66FA40D55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image" Target="../media/image12.wmf"/><Relationship Id="rId5" Type="http://schemas.openxmlformats.org/officeDocument/2006/relationships/oleObject" Target="../embeddings/oleObject8.bin"/><Relationship Id="rId10" Type="http://schemas.openxmlformats.org/officeDocument/2006/relationships/oleObject" Target="../embeddings/oleObject10.bin"/><Relationship Id="rId4" Type="http://schemas.openxmlformats.org/officeDocument/2006/relationships/image" Target="../media/image9.wmf"/><Relationship Id="rId9" Type="http://schemas.openxmlformats.org/officeDocument/2006/relationships/image" Target="../media/image17.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3.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8.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4.bin"/><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emf"/><Relationship Id="rId4" Type="http://schemas.openxmlformats.org/officeDocument/2006/relationships/package" Target="../embeddings/Microsoft_Word_Document1.docx"/><Relationship Id="rId9"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30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3076" name="Slide Number Placeholder 3"/>
          <p:cNvSpPr>
            <a:spLocks noGrp="1"/>
          </p:cNvSpPr>
          <p:nvPr>
            <p:ph type="sldNum" sz="quarter" idx="12"/>
          </p:nvPr>
        </p:nvSpPr>
        <p:spPr>
          <a:xfrm>
            <a:off x="43942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F3F420E-D5D0-4A0C-83A2-866646D91246}" type="slidenum">
              <a:rPr lang="en-US" altLang="en-US" sz="1200">
                <a:latin typeface="Times New Roman" panose="02020603050405020304" pitchFamily="18" charset="0"/>
              </a:rPr>
              <a:pPr>
                <a:spcBef>
                  <a:spcPct val="0"/>
                </a:spcBef>
                <a:buFontTx/>
                <a:buNone/>
              </a:pPr>
              <a:t>1</a:t>
            </a:fld>
            <a:endParaRPr lang="en-US" altLang="en-US" sz="1200">
              <a:latin typeface="Times New Roman" panose="02020603050405020304" pitchFamily="18" charset="0"/>
            </a:endParaRPr>
          </a:p>
        </p:txBody>
      </p:sp>
      <p:sp>
        <p:nvSpPr>
          <p:cNvPr id="27651" name="Rectangle 3"/>
          <p:cNvSpPr>
            <a:spLocks noChangeArrowheads="1"/>
          </p:cNvSpPr>
          <p:nvPr/>
        </p:nvSpPr>
        <p:spPr bwMode="auto">
          <a:xfrm>
            <a:off x="152400" y="609600"/>
            <a:ext cx="8991600" cy="5262979"/>
          </a:xfrm>
          <a:prstGeom prst="rect">
            <a:avLst/>
          </a:prstGeom>
          <a:noFill/>
          <a:ln w="12700">
            <a:noFill/>
            <a:miter lim="800000"/>
            <a:headEnd type="none" w="sm" len="sm"/>
            <a:tailEnd type="none" w="sm" len="sm"/>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u="sng" dirty="0">
                <a:solidFill>
                  <a:schemeClr val="tx2"/>
                </a:solidFill>
                <a:effectLst>
                  <a:outerShdw blurRad="38100" dist="38100" dir="2700000" algn="tl">
                    <a:srgbClr val="C0C0C0"/>
                  </a:outerShdw>
                </a:effectLst>
                <a:latin typeface="Times New Roman" panose="02020603050405020304" pitchFamily="18" charset="0"/>
              </a:rPr>
              <a:t>Project: IEEE P802.15 Working Group for Wireless Personal Area Networks (WPANs)</a:t>
            </a:r>
            <a:endParaRPr lang="en-US" altLang="en-US" sz="1600" b="1" dirty="0">
              <a:solidFill>
                <a:schemeClr val="tx2"/>
              </a:solidFill>
              <a:latin typeface="Times New Roman" panose="02020603050405020304" pitchFamily="18" charset="0"/>
            </a:endParaRPr>
          </a:p>
          <a:p>
            <a:pPr>
              <a:spcBef>
                <a:spcPct val="0"/>
              </a:spcBef>
              <a:buFontTx/>
              <a:buNone/>
            </a:pPr>
            <a:endParaRPr lang="en-US" altLang="en-US" sz="1600" dirty="0">
              <a:solidFill>
                <a:schemeClr val="tx2"/>
              </a:solidFill>
              <a:latin typeface="Times New Roman" panose="02020603050405020304" pitchFamily="18" charset="0"/>
            </a:endParaRPr>
          </a:p>
          <a:p>
            <a:pPr>
              <a:spcBef>
                <a:spcPct val="0"/>
              </a:spcBef>
              <a:buFontTx/>
              <a:buNone/>
            </a:pPr>
            <a:r>
              <a:rPr lang="en-US" altLang="en-US" sz="1600" b="1" dirty="0">
                <a:solidFill>
                  <a:schemeClr val="tx2"/>
                </a:solidFill>
                <a:latin typeface="Times New Roman" panose="02020603050405020304" pitchFamily="18" charset="0"/>
              </a:rPr>
              <a:t>Submission Title:</a:t>
            </a:r>
            <a:r>
              <a:rPr lang="en-US" altLang="en-US" sz="1600" dirty="0">
                <a:solidFill>
                  <a:schemeClr val="tx2"/>
                </a:solidFill>
                <a:latin typeface="Times New Roman" panose="02020603050405020304" pitchFamily="18" charset="0"/>
              </a:rPr>
              <a:t> [Proposal Outline of Completely Distributed Power Control Mechanism for Peer-Aware   Communications ]  	</a:t>
            </a:r>
          </a:p>
          <a:p>
            <a:pPr>
              <a:spcBef>
                <a:spcPct val="0"/>
              </a:spcBef>
              <a:buFontTx/>
              <a:buNone/>
            </a:pPr>
            <a:r>
              <a:rPr lang="en-US" altLang="en-US" sz="1600" b="1" dirty="0">
                <a:solidFill>
                  <a:schemeClr val="tx2"/>
                </a:solidFill>
                <a:latin typeface="Times New Roman" panose="02020603050405020304" pitchFamily="18" charset="0"/>
              </a:rPr>
              <a:t>Date Submitted: </a:t>
            </a:r>
            <a:r>
              <a:rPr lang="en-US" altLang="en-US" sz="1600" dirty="0" smtClean="0">
                <a:solidFill>
                  <a:schemeClr val="tx2"/>
                </a:solidFill>
                <a:latin typeface="Times New Roman" panose="02020603050405020304" pitchFamily="18" charset="0"/>
              </a:rPr>
              <a:t>[May 2</a:t>
            </a:r>
            <a:r>
              <a:rPr lang="en-US" altLang="en-US" sz="1600" baseline="30000" dirty="0" smtClean="0">
                <a:solidFill>
                  <a:schemeClr val="tx2"/>
                </a:solidFill>
                <a:latin typeface="Times New Roman" panose="02020603050405020304" pitchFamily="18" charset="0"/>
              </a:rPr>
              <a:t>nd</a:t>
            </a:r>
            <a:r>
              <a:rPr lang="en-US" altLang="en-US" sz="1600" dirty="0" smtClean="0">
                <a:solidFill>
                  <a:schemeClr val="tx2"/>
                </a:solidFill>
                <a:latin typeface="Times New Roman" panose="02020603050405020304" pitchFamily="18" charset="0"/>
              </a:rPr>
              <a:t>, 2014]</a:t>
            </a:r>
            <a:endParaRPr lang="en-US" altLang="en-US" sz="1600" dirty="0">
              <a:solidFill>
                <a:schemeClr val="tx2"/>
              </a:solidFill>
              <a:latin typeface="Times New Roman" panose="02020603050405020304" pitchFamily="18" charset="0"/>
            </a:endParaRPr>
          </a:p>
          <a:p>
            <a:pPr>
              <a:spcBef>
                <a:spcPct val="0"/>
              </a:spcBef>
              <a:buFontTx/>
              <a:buNone/>
            </a:pPr>
            <a:r>
              <a:rPr lang="en-US" altLang="en-US" sz="1600" b="1" dirty="0">
                <a:solidFill>
                  <a:schemeClr val="tx2"/>
                </a:solidFill>
                <a:latin typeface="Times New Roman" panose="02020603050405020304" pitchFamily="18" charset="0"/>
              </a:rPr>
              <a:t>Source:</a:t>
            </a:r>
            <a:r>
              <a:rPr lang="en-US" altLang="en-US" sz="1600" dirty="0">
                <a:solidFill>
                  <a:schemeClr val="tx2"/>
                </a:solidFill>
                <a:latin typeface="Times New Roman" panose="02020603050405020304" pitchFamily="18" charset="0"/>
              </a:rPr>
              <a:t> [David </a:t>
            </a:r>
            <a:r>
              <a:rPr lang="en-US" altLang="en-US" sz="1600" dirty="0" smtClean="0">
                <a:solidFill>
                  <a:schemeClr val="tx2"/>
                </a:solidFill>
                <a:latin typeface="Times New Roman" panose="02020603050405020304" pitchFamily="18" charset="0"/>
              </a:rPr>
              <a:t>Smith</a:t>
            </a:r>
            <a:r>
              <a:rPr lang="en-US" altLang="en-US" sz="1600" baseline="30000" dirty="0">
                <a:latin typeface="Times New Roman" panose="02020603050405020304" pitchFamily="18" charset="0"/>
              </a:rPr>
              <a:t> †</a:t>
            </a:r>
            <a:r>
              <a:rPr lang="en-US" altLang="en-US" sz="1600" dirty="0" smtClean="0">
                <a:solidFill>
                  <a:schemeClr val="tx2"/>
                </a:solidFill>
                <a:latin typeface="Times New Roman" panose="02020603050405020304" pitchFamily="18" charset="0"/>
              </a:rPr>
              <a:t>, </a:t>
            </a:r>
            <a:r>
              <a:rPr lang="en-US" altLang="en-US" sz="1600" dirty="0">
                <a:solidFill>
                  <a:schemeClr val="tx2"/>
                </a:solidFill>
                <a:latin typeface="Times New Roman" panose="02020603050405020304" pitchFamily="18" charset="0"/>
              </a:rPr>
              <a:t>Nicole </a:t>
            </a:r>
            <a:r>
              <a:rPr lang="en-US" altLang="en-US" sz="1600" dirty="0" smtClean="0">
                <a:solidFill>
                  <a:schemeClr val="tx2"/>
                </a:solidFill>
                <a:latin typeface="Times New Roman" panose="02020603050405020304" pitchFamily="18" charset="0"/>
              </a:rPr>
              <a:t>Sawyer</a:t>
            </a:r>
            <a:r>
              <a:rPr lang="en-US" altLang="en-US" sz="1600" baseline="30000" dirty="0">
                <a:latin typeface="Times New Roman" panose="02020603050405020304" pitchFamily="18" charset="0"/>
              </a:rPr>
              <a:t> †</a:t>
            </a:r>
            <a:r>
              <a:rPr lang="en-US" altLang="en-US" sz="1600" dirty="0" smtClean="0">
                <a:solidFill>
                  <a:schemeClr val="tx2"/>
                </a:solidFill>
                <a:latin typeface="Times New Roman" panose="02020603050405020304" pitchFamily="18" charset="0"/>
              </a:rPr>
              <a:t>, </a:t>
            </a:r>
            <a:r>
              <a:rPr lang="en-US" altLang="en-US" sz="1600" dirty="0" err="1" smtClean="0">
                <a:solidFill>
                  <a:schemeClr val="tx2"/>
                </a:solidFill>
                <a:latin typeface="Times New Roman" panose="02020603050405020304" pitchFamily="18" charset="0"/>
              </a:rPr>
              <a:t>Siyu</a:t>
            </a:r>
            <a:r>
              <a:rPr lang="en-US" altLang="en-US" sz="1600" dirty="0" smtClean="0">
                <a:solidFill>
                  <a:schemeClr val="tx2"/>
                </a:solidFill>
                <a:latin typeface="Times New Roman" panose="02020603050405020304" pitchFamily="18" charset="0"/>
              </a:rPr>
              <a:t> Zhou</a:t>
            </a:r>
            <a:r>
              <a:rPr lang="en-US" altLang="en-US" sz="1600" baseline="30000" dirty="0">
                <a:latin typeface="Times New Roman" panose="02020603050405020304" pitchFamily="18" charset="0"/>
              </a:rPr>
              <a:t> †</a:t>
            </a:r>
            <a:r>
              <a:rPr lang="en-US" altLang="en-US" sz="1600" dirty="0" smtClean="0">
                <a:solidFill>
                  <a:schemeClr val="tx2"/>
                </a:solidFill>
                <a:latin typeface="Times New Roman" panose="02020603050405020304" pitchFamily="18" charset="0"/>
              </a:rPr>
              <a:t>, </a:t>
            </a:r>
            <a:r>
              <a:rPr lang="en-US" altLang="en-US" sz="1600" dirty="0" smtClean="0">
                <a:solidFill>
                  <a:srgbClr val="000000"/>
                </a:solidFill>
                <a:latin typeface="Times New Roman" panose="02020603050405020304" pitchFamily="18" charset="0"/>
              </a:rPr>
              <a:t>Marco </a:t>
            </a:r>
            <a:r>
              <a:rPr lang="en-US" altLang="en-US" sz="1600" dirty="0">
                <a:solidFill>
                  <a:srgbClr val="000000"/>
                </a:solidFill>
                <a:latin typeface="Times New Roman" panose="02020603050405020304" pitchFamily="18" charset="0"/>
              </a:rPr>
              <a:t>Hernandez, Huan-Bang Li, Igor </a:t>
            </a:r>
            <a:r>
              <a:rPr lang="en-US" altLang="en-US" sz="1600" dirty="0" err="1">
                <a:solidFill>
                  <a:srgbClr val="000000"/>
                </a:solidFill>
                <a:latin typeface="Times New Roman" panose="02020603050405020304" pitchFamily="18" charset="0"/>
              </a:rPr>
              <a:t>Dotlić</a:t>
            </a:r>
            <a:r>
              <a:rPr lang="en-US" altLang="en-US" sz="1600" dirty="0">
                <a:solidFill>
                  <a:srgbClr val="000000"/>
                </a:solidFill>
                <a:latin typeface="Times New Roman" panose="02020603050405020304" pitchFamily="18" charset="0"/>
              </a:rPr>
              <a:t>, </a:t>
            </a:r>
            <a:r>
              <a:rPr lang="en-US" altLang="en-US" sz="1600" dirty="0" err="1">
                <a:solidFill>
                  <a:srgbClr val="000000"/>
                </a:solidFill>
                <a:latin typeface="Times New Roman" panose="02020603050405020304" pitchFamily="18" charset="0"/>
              </a:rPr>
              <a:t>Ryu</a:t>
            </a:r>
            <a:r>
              <a:rPr lang="en-US" altLang="en-US" sz="1600" dirty="0">
                <a:solidFill>
                  <a:srgbClr val="000000"/>
                </a:solidFill>
                <a:latin typeface="Times New Roman" panose="02020603050405020304" pitchFamily="18" charset="0"/>
              </a:rPr>
              <a:t> Miura</a:t>
            </a:r>
            <a:r>
              <a:rPr lang="en-US" altLang="en-US" sz="1600" dirty="0">
                <a:latin typeface="Times New Roman" panose="02020603050405020304" pitchFamily="18" charset="0"/>
              </a:rPr>
              <a:t>]</a:t>
            </a:r>
          </a:p>
          <a:p>
            <a:pPr>
              <a:spcBef>
                <a:spcPct val="0"/>
              </a:spcBef>
              <a:buFontTx/>
              <a:buNone/>
            </a:pPr>
            <a:r>
              <a:rPr lang="en-US" altLang="en-US" sz="1600" b="1" dirty="0">
                <a:solidFill>
                  <a:schemeClr val="tx2"/>
                </a:solidFill>
                <a:latin typeface="Times New Roman" panose="02020603050405020304" pitchFamily="18" charset="0"/>
              </a:rPr>
              <a:t>Company:</a:t>
            </a:r>
            <a:r>
              <a:rPr lang="en-US" altLang="en-US" sz="1600" dirty="0">
                <a:solidFill>
                  <a:schemeClr val="tx2"/>
                </a:solidFill>
                <a:latin typeface="Times New Roman" panose="02020603050405020304" pitchFamily="18" charset="0"/>
              </a:rPr>
              <a:t> [</a:t>
            </a:r>
            <a:r>
              <a:rPr lang="en-US" altLang="en-US" sz="1600" dirty="0" smtClean="0">
                <a:latin typeface="Times New Roman" panose="02020603050405020304" pitchFamily="18" charset="0"/>
              </a:rPr>
              <a:t>NICTA</a:t>
            </a:r>
            <a:r>
              <a:rPr lang="en-US" altLang="en-US" sz="1600" baseline="30000" dirty="0" smtClean="0">
                <a:latin typeface="Times New Roman" panose="02020603050405020304" pitchFamily="18" charset="0"/>
              </a:rPr>
              <a:t>†</a:t>
            </a:r>
            <a:r>
              <a:rPr lang="en-US" altLang="en-US" sz="1600" dirty="0" smtClean="0">
                <a:latin typeface="Times New Roman" panose="02020603050405020304" pitchFamily="18" charset="0"/>
              </a:rPr>
              <a:t> </a:t>
            </a:r>
            <a:r>
              <a:rPr lang="en-US" altLang="en-US" sz="1600" dirty="0">
                <a:latin typeface="Times New Roman" panose="02020603050405020304" pitchFamily="18" charset="0"/>
              </a:rPr>
              <a:t>Australia, NICT Japan]</a:t>
            </a:r>
          </a:p>
          <a:p>
            <a:pPr>
              <a:spcBef>
                <a:spcPct val="0"/>
              </a:spcBef>
              <a:buFontTx/>
              <a:buNone/>
            </a:pPr>
            <a:r>
              <a:rPr lang="en-US" altLang="en-US" sz="1600" b="1" dirty="0">
                <a:solidFill>
                  <a:schemeClr val="tx2"/>
                </a:solidFill>
                <a:latin typeface="Times New Roman" panose="02020603050405020304" pitchFamily="18" charset="0"/>
              </a:rPr>
              <a:t>Address: </a:t>
            </a:r>
            <a:r>
              <a:rPr lang="en-US" altLang="en-US" sz="1600" dirty="0">
                <a:solidFill>
                  <a:schemeClr val="tx2"/>
                </a:solidFill>
                <a:latin typeface="Times New Roman" panose="02020603050405020304" pitchFamily="18" charset="0"/>
              </a:rPr>
              <a:t>[</a:t>
            </a:r>
            <a:r>
              <a:rPr lang="en-US" altLang="en-US" sz="1600" dirty="0">
                <a:latin typeface="Times New Roman" panose="02020603050405020304" pitchFamily="18" charset="0"/>
              </a:rPr>
              <a:t>Tower A, 7 London Circuit, Canberra ACT 2601, Australia</a:t>
            </a:r>
            <a:r>
              <a:rPr lang="en-US" altLang="en-US" sz="1600" dirty="0">
                <a:solidFill>
                  <a:schemeClr val="tx2"/>
                </a:solidFill>
                <a:latin typeface="Times New Roman" panose="02020603050405020304" pitchFamily="18" charset="0"/>
              </a:rPr>
              <a:t>]</a:t>
            </a:r>
          </a:p>
          <a:p>
            <a:pPr>
              <a:spcBef>
                <a:spcPct val="0"/>
              </a:spcBef>
              <a:buFontTx/>
              <a:buNone/>
            </a:pPr>
            <a:r>
              <a:rPr lang="en-US" altLang="en-US" sz="1600" b="1" dirty="0">
                <a:solidFill>
                  <a:schemeClr val="tx2"/>
                </a:solidFill>
                <a:latin typeface="Times New Roman" panose="02020603050405020304" pitchFamily="18" charset="0"/>
              </a:rPr>
              <a:t>Voice</a:t>
            </a:r>
            <a:r>
              <a:rPr lang="en-US" altLang="en-US" sz="1600" b="1" dirty="0">
                <a:latin typeface="Times New Roman" panose="02020603050405020304" pitchFamily="18" charset="0"/>
              </a:rPr>
              <a:t>:</a:t>
            </a:r>
            <a:r>
              <a:rPr lang="en-US" altLang="en-US" sz="1600" dirty="0">
                <a:latin typeface="Times New Roman" panose="02020603050405020304" pitchFamily="18" charset="0"/>
              </a:rPr>
              <a:t>[+61 2 62676200</a:t>
            </a:r>
            <a:r>
              <a:rPr lang="en-US" altLang="en-US" sz="1600" dirty="0">
                <a:solidFill>
                  <a:schemeClr val="tx2"/>
                </a:solidFill>
                <a:latin typeface="Times New Roman" panose="02020603050405020304" pitchFamily="18" charset="0"/>
              </a:rPr>
              <a:t>] </a:t>
            </a:r>
            <a:r>
              <a:rPr lang="en-US" altLang="en-US" sz="1600" b="1" dirty="0">
                <a:solidFill>
                  <a:schemeClr val="tx2"/>
                </a:solidFill>
                <a:latin typeface="Times New Roman" panose="02020603050405020304" pitchFamily="18" charset="0"/>
              </a:rPr>
              <a:t>Fax:</a:t>
            </a:r>
            <a:r>
              <a:rPr lang="en-US" altLang="en-US" sz="1600" dirty="0">
                <a:solidFill>
                  <a:schemeClr val="tx2"/>
                </a:solidFill>
                <a:latin typeface="Times New Roman" panose="02020603050405020304" pitchFamily="18" charset="0"/>
              </a:rPr>
              <a:t> </a:t>
            </a:r>
            <a:r>
              <a:rPr lang="en-US" altLang="en-US" sz="1600" dirty="0">
                <a:latin typeface="Times New Roman" panose="02020603050405020304" pitchFamily="18" charset="0"/>
              </a:rPr>
              <a:t>[+61 2 62676220</a:t>
            </a:r>
            <a:r>
              <a:rPr lang="en-US" altLang="en-US" sz="1600" dirty="0">
                <a:solidFill>
                  <a:schemeClr val="tx2"/>
                </a:solidFill>
                <a:latin typeface="Times New Roman" panose="02020603050405020304" pitchFamily="18" charset="0"/>
              </a:rPr>
              <a:t>] </a:t>
            </a:r>
            <a:r>
              <a:rPr lang="en-US" altLang="en-US" sz="1600" b="1" dirty="0">
                <a:solidFill>
                  <a:schemeClr val="tx2"/>
                </a:solidFill>
                <a:latin typeface="Times New Roman" panose="02020603050405020304" pitchFamily="18" charset="0"/>
              </a:rPr>
              <a:t>E-Mail:</a:t>
            </a:r>
            <a:r>
              <a:rPr lang="en-US" altLang="en-US" sz="1600" dirty="0">
                <a:solidFill>
                  <a:schemeClr val="tx2"/>
                </a:solidFill>
                <a:latin typeface="Times New Roman" panose="02020603050405020304" pitchFamily="18" charset="0"/>
              </a:rPr>
              <a:t>[David.Smith@nicta.com.au]	</a:t>
            </a:r>
          </a:p>
          <a:p>
            <a:pPr>
              <a:spcBef>
                <a:spcPts val="600"/>
              </a:spcBef>
              <a:spcAft>
                <a:spcPts val="600"/>
              </a:spcAft>
              <a:buFontTx/>
              <a:buNone/>
            </a:pPr>
            <a:r>
              <a:rPr lang="en-US" altLang="en-US" sz="1600" b="1" dirty="0">
                <a:solidFill>
                  <a:schemeClr val="tx2"/>
                </a:solidFill>
                <a:latin typeface="Times New Roman" panose="02020603050405020304" pitchFamily="18" charset="0"/>
              </a:rPr>
              <a:t>Re:</a:t>
            </a:r>
            <a:r>
              <a:rPr lang="en-US" altLang="en-US" sz="1600" dirty="0">
                <a:solidFill>
                  <a:schemeClr val="tx2"/>
                </a:solidFill>
                <a:latin typeface="Times New Roman" panose="02020603050405020304" pitchFamily="18" charset="0"/>
              </a:rPr>
              <a:t> [</a:t>
            </a:r>
            <a:r>
              <a:rPr lang="en-US" altLang="en-US" sz="1600" dirty="0">
                <a:latin typeface="Times New Roman" panose="02020603050405020304" pitchFamily="18" charset="0"/>
              </a:rPr>
              <a:t>In response to call for technical contributions to TG8</a:t>
            </a:r>
            <a:r>
              <a:rPr lang="en-US" altLang="en-US" sz="1600" dirty="0">
                <a:solidFill>
                  <a:schemeClr val="tx2"/>
                </a:solidFill>
                <a:latin typeface="Times New Roman" panose="02020603050405020304" pitchFamily="18" charset="0"/>
              </a:rPr>
              <a:t>]</a:t>
            </a:r>
            <a:endParaRPr lang="en-US" altLang="en-US" sz="1200" dirty="0">
              <a:solidFill>
                <a:schemeClr val="tx2"/>
              </a:solidFill>
              <a:latin typeface="Times New Roman" panose="02020603050405020304" pitchFamily="18" charset="0"/>
            </a:endParaRPr>
          </a:p>
          <a:p>
            <a:pPr>
              <a:spcBef>
                <a:spcPts val="600"/>
              </a:spcBef>
              <a:spcAft>
                <a:spcPts val="600"/>
              </a:spcAft>
              <a:buFontTx/>
              <a:buNone/>
            </a:pPr>
            <a:r>
              <a:rPr lang="en-US" altLang="en-US" sz="1600" b="1" dirty="0">
                <a:solidFill>
                  <a:schemeClr val="tx2"/>
                </a:solidFill>
                <a:latin typeface="Times New Roman" panose="02020603050405020304" pitchFamily="18" charset="0"/>
              </a:rPr>
              <a:t>Abstract:</a:t>
            </a:r>
            <a:r>
              <a:rPr lang="en-US" altLang="en-US" sz="1600" dirty="0">
                <a:solidFill>
                  <a:schemeClr val="tx2"/>
                </a:solidFill>
                <a:latin typeface="Times New Roman" panose="02020603050405020304" pitchFamily="18" charset="0"/>
              </a:rPr>
              <a:t>	[ ]</a:t>
            </a:r>
          </a:p>
          <a:p>
            <a:pPr>
              <a:spcBef>
                <a:spcPts val="600"/>
              </a:spcBef>
              <a:spcAft>
                <a:spcPts val="600"/>
              </a:spcAft>
              <a:buFontTx/>
              <a:buNone/>
            </a:pPr>
            <a:r>
              <a:rPr lang="en-US" altLang="en-US" sz="1600" b="1" dirty="0">
                <a:solidFill>
                  <a:schemeClr val="tx2"/>
                </a:solidFill>
                <a:latin typeface="Times New Roman" panose="02020603050405020304" pitchFamily="18" charset="0"/>
              </a:rPr>
              <a:t>Purpose:</a:t>
            </a:r>
            <a:r>
              <a:rPr lang="en-US" altLang="en-US" sz="1600" dirty="0">
                <a:solidFill>
                  <a:schemeClr val="tx2"/>
                </a:solidFill>
                <a:latin typeface="Times New Roman" panose="02020603050405020304" pitchFamily="18" charset="0"/>
              </a:rPr>
              <a:t>	[</a:t>
            </a:r>
            <a:r>
              <a:rPr lang="en-US" altLang="en-US" sz="1600" dirty="0">
                <a:latin typeface="Times New Roman" panose="02020603050405020304" pitchFamily="18" charset="0"/>
              </a:rPr>
              <a:t>Material for discussion in 802.15.8 TG</a:t>
            </a:r>
            <a:r>
              <a:rPr lang="en-US" altLang="en-US" sz="1600" dirty="0">
                <a:solidFill>
                  <a:schemeClr val="tx2"/>
                </a:solidFill>
                <a:latin typeface="Times New Roman" panose="02020603050405020304" pitchFamily="18" charset="0"/>
              </a:rPr>
              <a:t>]</a:t>
            </a:r>
          </a:p>
          <a:p>
            <a:pPr>
              <a:spcBef>
                <a:spcPct val="0"/>
              </a:spcBef>
              <a:buFontTx/>
              <a:buNone/>
            </a:pPr>
            <a:r>
              <a:rPr lang="en-US" altLang="en-US" sz="1600" b="1" dirty="0">
                <a:solidFill>
                  <a:schemeClr val="tx2"/>
                </a:solidFill>
                <a:latin typeface="Times New Roman" panose="02020603050405020304" pitchFamily="18" charset="0"/>
              </a:rPr>
              <a:t>Notice:</a:t>
            </a:r>
            <a:r>
              <a:rPr lang="en-US" altLang="en-US" sz="1600" dirty="0">
                <a:solidFill>
                  <a:schemeClr val="tx2"/>
                </a:solidFill>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ct val="0"/>
              </a:spcBef>
              <a:buFontTx/>
              <a:buNone/>
            </a:pPr>
            <a:r>
              <a:rPr lang="en-US" altLang="en-US" sz="1600" b="1" dirty="0">
                <a:solidFill>
                  <a:schemeClr val="tx2"/>
                </a:solidFill>
                <a:latin typeface="Times New Roman" panose="02020603050405020304" pitchFamily="18" charset="0"/>
              </a:rPr>
              <a:t>Release:</a:t>
            </a:r>
            <a:r>
              <a:rPr lang="en-US" altLang="en-US" sz="1600" dirty="0">
                <a:solidFill>
                  <a:schemeClr val="tx2"/>
                </a:solidFill>
                <a:latin typeface="Times New Roman" panose="02020603050405020304" pitchFamily="18" charset="0"/>
              </a:rPr>
              <a:t>	The contributor acknowledges and accepts that this contribution becomes the property of IEEE and may be made publicly available by P802.15.	</a:t>
            </a:r>
          </a:p>
        </p:txBody>
      </p:sp>
      <p:sp>
        <p:nvSpPr>
          <p:cNvPr id="3078" name="TextBox 1"/>
          <p:cNvSpPr txBox="1">
            <a:spLocks noChangeArrowheads="1"/>
          </p:cNvSpPr>
          <p:nvPr/>
        </p:nvSpPr>
        <p:spPr bwMode="auto">
          <a:xfrm>
            <a:off x="304800" y="5791200"/>
            <a:ext cx="8324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Times New Roman" panose="02020603050405020304" pitchFamily="18" charset="0"/>
              </a:rPr>
              <a:t>†NICTA is funded by the Australian Government through the Department of Communications and the Australian Research Council </a:t>
            </a:r>
          </a:p>
          <a:p>
            <a:pPr>
              <a:spcBef>
                <a:spcPct val="0"/>
              </a:spcBef>
              <a:buFontTx/>
              <a:buNone/>
            </a:pPr>
            <a:r>
              <a:rPr lang="en-US" altLang="en-US" sz="1200" dirty="0">
                <a:latin typeface="Times New Roman" panose="02020603050405020304" pitchFamily="18" charset="0"/>
              </a:rPr>
              <a:t>through the ICT Centre of Excellence Program.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400" smtClean="0">
                <a:solidFill>
                  <a:srgbClr val="00B050"/>
                </a:solidFill>
              </a:rPr>
              <a:t>Power Control Mechanism</a:t>
            </a:r>
            <a:endParaRPr lang="en-US" altLang="en-US" sz="3400" smtClean="0"/>
          </a:p>
        </p:txBody>
      </p:sp>
      <p:sp>
        <p:nvSpPr>
          <p:cNvPr id="12291" name="Content Placeholder 2"/>
          <p:cNvSpPr>
            <a:spLocks noGrp="1"/>
          </p:cNvSpPr>
          <p:nvPr>
            <p:ph idx="1"/>
          </p:nvPr>
        </p:nvSpPr>
        <p:spPr/>
        <p:txBody>
          <a:bodyPr/>
          <a:lstStyle/>
          <a:p>
            <a:r>
              <a:rPr lang="en-US" altLang="en-US" sz="2400" smtClean="0">
                <a:solidFill>
                  <a:srgbClr val="000000"/>
                </a:solidFill>
                <a:latin typeface="Times New Roman" panose="02020603050405020304" pitchFamily="18" charset="0"/>
              </a:rPr>
              <a:t>Assume any Tx power from a discrete available transmit power levels vector: </a:t>
            </a:r>
          </a:p>
          <a:p>
            <a:pPr lvl="1"/>
            <a:r>
              <a:rPr lang="en-US" altLang="en-US" sz="1900" b="1" i="1" smtClean="0">
                <a:solidFill>
                  <a:srgbClr val="000000"/>
                </a:solidFill>
                <a:latin typeface="Times New Roman" panose="02020603050405020304" pitchFamily="18" charset="0"/>
              </a:rPr>
              <a:t>P</a:t>
            </a:r>
            <a:r>
              <a:rPr lang="en-US" altLang="en-US" sz="1900" i="1" baseline="-25000" smtClean="0">
                <a:solidFill>
                  <a:srgbClr val="000000"/>
                </a:solidFill>
                <a:latin typeface="Times New Roman" panose="02020603050405020304" pitchFamily="18" charset="0"/>
              </a:rPr>
              <a:t>vec </a:t>
            </a:r>
            <a:r>
              <a:rPr lang="en-US" altLang="en-US" sz="1900" smtClean="0">
                <a:solidFill>
                  <a:srgbClr val="000000"/>
                </a:solidFill>
                <a:latin typeface="Times New Roman" panose="02020603050405020304" pitchFamily="18" charset="0"/>
              </a:rPr>
              <a:t>ϵ (0, 1W] for the 2.4 GHz and 5.7 GHz bands</a:t>
            </a:r>
          </a:p>
          <a:p>
            <a:pPr lvl="1"/>
            <a:r>
              <a:rPr lang="en-US" altLang="en-US" sz="1900" b="1" i="1" smtClean="0">
                <a:solidFill>
                  <a:srgbClr val="000000"/>
                </a:solidFill>
                <a:latin typeface="Times New Roman" panose="02020603050405020304" pitchFamily="18" charset="0"/>
              </a:rPr>
              <a:t>P</a:t>
            </a:r>
            <a:r>
              <a:rPr lang="en-US" altLang="en-US" sz="1900" i="1" baseline="-25000" smtClean="0">
                <a:solidFill>
                  <a:srgbClr val="000000"/>
                </a:solidFill>
                <a:latin typeface="Times New Roman" panose="02020603050405020304" pitchFamily="18" charset="0"/>
              </a:rPr>
              <a:t>vec </a:t>
            </a:r>
            <a:r>
              <a:rPr lang="en-US" altLang="en-US" sz="1900" smtClean="0">
                <a:solidFill>
                  <a:srgbClr val="000000"/>
                </a:solidFill>
                <a:latin typeface="Times New Roman" panose="02020603050405020304" pitchFamily="18" charset="0"/>
              </a:rPr>
              <a:t>ϵ (0, 1mW] band A,D, (0, 20 mW] band B, (0, 250 mW] band C of sub-1GHz band for Japan.</a:t>
            </a:r>
          </a:p>
          <a:p>
            <a:r>
              <a:rPr lang="en-US" altLang="en-US" sz="2400" smtClean="0">
                <a:solidFill>
                  <a:srgbClr val="000000"/>
                </a:solidFill>
                <a:latin typeface="Times New Roman" panose="02020603050405020304" pitchFamily="18" charset="0"/>
              </a:rPr>
              <a:t>Assume power control finitely repeated for </a:t>
            </a:r>
            <a:r>
              <a:rPr lang="en-US" altLang="en-US" sz="2400" i="1" smtClean="0">
                <a:solidFill>
                  <a:srgbClr val="000000"/>
                </a:solidFill>
                <a:latin typeface="Times New Roman" panose="02020603050405020304" pitchFamily="18" charset="0"/>
              </a:rPr>
              <a:t>T</a:t>
            </a:r>
            <a:r>
              <a:rPr lang="en-US" altLang="en-US" sz="2400" smtClean="0">
                <a:solidFill>
                  <a:srgbClr val="000000"/>
                </a:solidFill>
                <a:latin typeface="Times New Roman" panose="02020603050405020304" pitchFamily="18" charset="0"/>
              </a:rPr>
              <a:t> stages in contiguous frames.</a:t>
            </a:r>
          </a:p>
          <a:p>
            <a:pPr lvl="1"/>
            <a:r>
              <a:rPr lang="en-US" altLang="en-US" sz="2000" smtClean="0">
                <a:solidFill>
                  <a:srgbClr val="000000"/>
                </a:solidFill>
                <a:latin typeface="Times New Roman" panose="02020603050405020304" pitchFamily="18" charset="0"/>
              </a:rPr>
              <a:t>In order to ensure Pareto optimality (Tx power is minimized and target PDR is at least reached).</a:t>
            </a:r>
          </a:p>
          <a:p>
            <a:endParaRPr lang="en-US" altLang="en-US" sz="2400" i="1" smtClean="0">
              <a:latin typeface="Times New Roman" panose="02020603050405020304" pitchFamily="18" charset="0"/>
            </a:endParaRPr>
          </a:p>
        </p:txBody>
      </p:sp>
      <p:sp>
        <p:nvSpPr>
          <p:cNvPr id="122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229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22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2C857B9D-0C67-4568-A14A-5620DE2CBB75}" type="slidenum">
              <a:rPr lang="en-US" altLang="en-US" sz="1200">
                <a:latin typeface="Times New Roman" panose="02020603050405020304" pitchFamily="18" charset="0"/>
              </a:rPr>
              <a:pPr>
                <a:spcBef>
                  <a:spcPct val="0"/>
                </a:spcBef>
                <a:buFontTx/>
                <a:buNone/>
              </a:pPr>
              <a:t>10</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11</a:t>
            </a:fld>
            <a:endParaRPr lang="en-US" altLang="en-US"/>
          </a:p>
        </p:txBody>
      </p:sp>
      <mc:AlternateContent xmlns:mc="http://schemas.openxmlformats.org/markup-compatibility/2006" xmlns:a14="http://schemas.microsoft.com/office/drawing/2010/main">
        <mc:Choice Requires="a14">
          <p:sp>
            <p:nvSpPr>
              <p:cNvPr id="7" name="Rectangle 6"/>
              <p:cNvSpPr/>
              <p:nvPr/>
            </p:nvSpPr>
            <p:spPr>
              <a:xfrm>
                <a:off x="381000" y="1676400"/>
                <a:ext cx="8458200" cy="4339650"/>
              </a:xfrm>
              <a:prstGeom prst="rect">
                <a:avLst/>
              </a:prstGeom>
            </p:spPr>
            <p:txBody>
              <a:bodyPr wrap="square">
                <a:spAutoFit/>
              </a:bodyPr>
              <a:lstStyle/>
              <a:p>
                <a:pPr marL="285750" indent="-285750" algn="just">
                  <a:spcBef>
                    <a:spcPts val="0"/>
                  </a:spcBef>
                  <a:spcAft>
                    <a:spcPts val="1200"/>
                  </a:spcAft>
                  <a:buFont typeface="Arial" panose="020B0604020202020204" pitchFamily="34" charset="0"/>
                  <a:buChar char="•"/>
                </a:pPr>
                <a:r>
                  <a:rPr lang="en-US" sz="1800" b="1" dirty="0" smtClean="0">
                    <a:effectLst/>
                    <a:ea typeface="Times New Roman" panose="02020603050405020304" pitchFamily="18" charset="0"/>
                  </a:rPr>
                  <a:t>At </a:t>
                </a:r>
                <a:r>
                  <a:rPr lang="en-US" sz="1800" dirty="0" smtClean="0">
                    <a:effectLst/>
                    <a:ea typeface="Times New Roman" panose="02020603050405020304" pitchFamily="18" charset="0"/>
                  </a:rPr>
                  <a:t>time</a:t>
                </a:r>
                <a:r>
                  <a:rPr lang="en-US" sz="1800" i="1" dirty="0" smtClean="0">
                    <a:effectLst/>
                    <a:latin typeface="Symbol" panose="05050102010706020507" pitchFamily="18" charset="2"/>
                    <a:ea typeface="Times New Roman" panose="02020603050405020304" pitchFamily="18" charset="0"/>
                  </a:rPr>
                  <a:t> t</a:t>
                </a:r>
                <a:r>
                  <a:rPr lang="en-US" sz="1800" dirty="0" smtClean="0">
                    <a:effectLst/>
                    <a:ea typeface="Times New Roman" panose="02020603050405020304" pitchFamily="18" charset="0"/>
                  </a:rPr>
                  <a:t> = 0; In the initiation of the mechanism: according to communications priority obtain target PDR, typical values are </a:t>
                </a:r>
                <a:r>
                  <a:rPr lang="en-US" sz="1800" i="1" dirty="0" err="1" smtClean="0">
                    <a:effectLst/>
                    <a:ea typeface="Times New Roman" panose="02020603050405020304" pitchFamily="18" charset="0"/>
                  </a:rPr>
                  <a:t>p</a:t>
                </a:r>
                <a:r>
                  <a:rPr lang="en-US" sz="1800" i="1" baseline="-25000" dirty="0" err="1" smtClean="0">
                    <a:effectLst/>
                    <a:ea typeface="Times New Roman" panose="02020603050405020304" pitchFamily="18" charset="0"/>
                  </a:rPr>
                  <a:t>dt,i</a:t>
                </a:r>
                <a:r>
                  <a:rPr lang="en-US" sz="1800" dirty="0" smtClean="0">
                    <a:effectLst/>
                    <a:ea typeface="Times New Roman" panose="02020603050405020304" pitchFamily="18" charset="0"/>
                  </a:rPr>
                  <a:t> =0.99 (high), or 0.95 (medium) or 0.9 (low). </a:t>
                </a:r>
              </a:p>
              <a:p>
                <a:pPr marL="285750" marR="0" indent="-285750" algn="just">
                  <a:spcBef>
                    <a:spcPts val="0"/>
                  </a:spcBef>
                  <a:spcAft>
                    <a:spcPts val="1200"/>
                  </a:spcAft>
                  <a:buFont typeface="Arial" panose="020B0604020202020204" pitchFamily="34" charset="0"/>
                  <a:buChar char="•"/>
                </a:pPr>
                <a:r>
                  <a:rPr lang="en-US" sz="1800" dirty="0" smtClean="0">
                    <a:effectLst/>
                    <a:ea typeface="Times New Roman" panose="02020603050405020304" pitchFamily="18" charset="0"/>
                  </a:rPr>
                  <a:t>Then </a:t>
                </a:r>
                <a:r>
                  <a:rPr lang="en-US" sz="1800" dirty="0">
                    <a:effectLst/>
                    <a:ea typeface="Times New Roman" panose="02020603050405020304" pitchFamily="18" charset="0"/>
                  </a:rPr>
                  <a:t>compute equivalent target SINR, </a:t>
                </a:r>
                <a:r>
                  <a:rPr lang="el-GR" sz="1800" i="1" dirty="0">
                    <a:effectLst/>
                    <a:ea typeface="Times New Roman" panose="02020603050405020304" pitchFamily="18" charset="0"/>
                  </a:rPr>
                  <a:t>γ</a:t>
                </a:r>
                <a:r>
                  <a:rPr lang="en-US" sz="1800" i="1" baseline="-25000" dirty="0" err="1">
                    <a:effectLst/>
                    <a:ea typeface="Times New Roman" panose="02020603050405020304" pitchFamily="18" charset="0"/>
                  </a:rPr>
                  <a:t>t,i</a:t>
                </a:r>
                <a:r>
                  <a:rPr lang="en-US" sz="1800" dirty="0">
                    <a:effectLst/>
                    <a:ea typeface="Times New Roman" panose="02020603050405020304" pitchFamily="18" charset="0"/>
                  </a:rPr>
                  <a:t>, </a:t>
                </a:r>
                <a:r>
                  <a:rPr lang="en-US" sz="1800" dirty="0" smtClean="0">
                    <a:ea typeface="Times New Roman" panose="02020603050405020304" pitchFamily="18" charset="0"/>
                  </a:rPr>
                  <a:t>(also for Decode-and-Forward, Dec-F, and Detect-and-Forward, </a:t>
                </a:r>
                <a:r>
                  <a:rPr lang="en-US" sz="1800" dirty="0" err="1" smtClean="0">
                    <a:ea typeface="Times New Roman" panose="02020603050405020304" pitchFamily="18" charset="0"/>
                  </a:rPr>
                  <a:t>Det</a:t>
                </a:r>
                <a:r>
                  <a:rPr lang="en-US" sz="1800" dirty="0" smtClean="0">
                    <a:ea typeface="Times New Roman" panose="02020603050405020304" pitchFamily="18" charset="0"/>
                  </a:rPr>
                  <a:t>-F, </a:t>
                </a:r>
                <a:r>
                  <a:rPr lang="en-US" sz="1800" i="1" dirty="0" smtClean="0">
                    <a:ea typeface="Times New Roman" panose="02020603050405020304" pitchFamily="18" charset="0"/>
                  </a:rPr>
                  <a:t>c</a:t>
                </a:r>
                <a:r>
                  <a:rPr lang="en-US" sz="1800" i="1" baseline="-25000" dirty="0" smtClean="0">
                    <a:ea typeface="Times New Roman" panose="02020603050405020304" pitchFamily="18" charset="0"/>
                  </a:rPr>
                  <a:t>g</a:t>
                </a:r>
                <a:r>
                  <a:rPr lang="en-US" sz="1800" dirty="0" smtClean="0">
                    <a:ea typeface="Times New Roman" panose="02020603050405020304" pitchFamily="18" charset="0"/>
                  </a:rPr>
                  <a:t> coding gain)</a:t>
                </a:r>
                <a:endParaRPr lang="en-US" sz="1800" dirty="0" smtClean="0">
                  <a:effectLst/>
                  <a:ea typeface="Times New Roman" panose="02020603050405020304" pitchFamily="18" charset="0"/>
                </a:endParaRPr>
              </a:p>
              <a:p>
                <a:pPr marR="0" algn="just">
                  <a:spcBef>
                    <a:spcPts val="0"/>
                  </a:spcBef>
                  <a:spcAft>
                    <a:spcPts val="1200"/>
                  </a:spcAft>
                </a:pPr>
                <a:endParaRPr lang="en-US" sz="1800" dirty="0" smtClean="0">
                  <a:ea typeface="Times New Roman" panose="02020603050405020304" pitchFamily="18" charset="0"/>
                </a:endParaRPr>
              </a:p>
              <a:p>
                <a:pPr marR="0" algn="just">
                  <a:spcBef>
                    <a:spcPts val="0"/>
                  </a:spcBef>
                  <a:spcAft>
                    <a:spcPts val="1200"/>
                  </a:spcAft>
                </a:pPr>
                <a:endParaRPr lang="en-US" sz="1800" dirty="0" smtClean="0">
                  <a:effectLst/>
                  <a:ea typeface="Times New Roman" panose="02020603050405020304" pitchFamily="18" charset="0"/>
                </a:endParaRPr>
              </a:p>
              <a:p>
                <a:pPr marL="285750" marR="0" indent="-285750" algn="just">
                  <a:spcBef>
                    <a:spcPts val="0"/>
                  </a:spcBef>
                  <a:spcAft>
                    <a:spcPts val="1200"/>
                  </a:spcAft>
                  <a:buFont typeface="Arial" panose="020B0604020202020204" pitchFamily="34" charset="0"/>
                  <a:buChar char="•"/>
                </a:pPr>
                <a:r>
                  <a:rPr lang="en-US" sz="1800" dirty="0" smtClean="0">
                    <a:effectLst/>
                    <a:ea typeface="Times New Roman" panose="02020603050405020304" pitchFamily="18" charset="0"/>
                  </a:rPr>
                  <a:t>Initial </a:t>
                </a:r>
                <a:r>
                  <a:rPr lang="en-US" sz="1800" dirty="0">
                    <a:effectLst/>
                    <a:ea typeface="Times New Roman" panose="02020603050405020304" pitchFamily="18" charset="0"/>
                  </a:rPr>
                  <a:t>transmission powers for any source node </a:t>
                </a:r>
                <a:r>
                  <a:rPr lang="en-US" sz="1800" i="1" dirty="0" err="1">
                    <a:effectLst/>
                    <a:ea typeface="Times New Roman" panose="02020603050405020304" pitchFamily="18" charset="0"/>
                  </a:rPr>
                  <a:t>i</a:t>
                </a:r>
                <a:r>
                  <a:rPr lang="en-US" sz="1800" dirty="0">
                    <a:effectLst/>
                    <a:ea typeface="Times New Roman" panose="02020603050405020304" pitchFamily="18" charset="0"/>
                  </a:rPr>
                  <a:t>, </a:t>
                </a:r>
                <a:r>
                  <a:rPr lang="en-US" sz="1800" i="1" dirty="0">
                    <a:effectLst/>
                    <a:latin typeface="Symbol" panose="05050102010706020507" pitchFamily="18" charset="2"/>
                    <a:ea typeface="Times New Roman" panose="02020603050405020304" pitchFamily="18" charset="0"/>
                  </a:rPr>
                  <a:t>t</a:t>
                </a:r>
                <a:r>
                  <a:rPr lang="en-US" sz="1800" dirty="0">
                    <a:effectLst/>
                    <a:ea typeface="Times New Roman" panose="02020603050405020304" pitchFamily="18" charset="0"/>
                  </a:rPr>
                  <a:t> = 0, </a:t>
                </a:r>
                <a:r>
                  <a:rPr lang="en-US" sz="1800" i="1" dirty="0" err="1">
                    <a:effectLst/>
                    <a:ea typeface="Times New Roman" panose="02020603050405020304" pitchFamily="18" charset="0"/>
                  </a:rPr>
                  <a:t>P</a:t>
                </a:r>
                <a:r>
                  <a:rPr lang="en-US" sz="1800" i="1" baseline="-25000" dirty="0" err="1">
                    <a:effectLst/>
                    <a:ea typeface="Times New Roman" panose="02020603050405020304" pitchFamily="18" charset="0"/>
                  </a:rPr>
                  <a:t>t,i</a:t>
                </a:r>
                <a:r>
                  <a:rPr lang="en-US" sz="1800" dirty="0">
                    <a:effectLst/>
                    <a:ea typeface="Times New Roman" panose="02020603050405020304" pitchFamily="18" charset="0"/>
                  </a:rPr>
                  <a:t>(0), can be chosen randomly from possible </a:t>
                </a:r>
                <a:r>
                  <a:rPr lang="en-US" sz="1800" b="1" i="1" dirty="0" err="1">
                    <a:effectLst/>
                    <a:ea typeface="Times New Roman" panose="02020603050405020304" pitchFamily="18" charset="0"/>
                  </a:rPr>
                  <a:t>P</a:t>
                </a:r>
                <a:r>
                  <a:rPr lang="en-US" sz="1800" i="1" baseline="-25000" dirty="0" err="1">
                    <a:effectLst/>
                    <a:ea typeface="Times New Roman" panose="02020603050405020304" pitchFamily="18" charset="0"/>
                  </a:rPr>
                  <a:t>vec</a:t>
                </a:r>
                <a:r>
                  <a:rPr lang="en-US" sz="1800" dirty="0">
                    <a:effectLst/>
                    <a:ea typeface="Times New Roman" panose="02020603050405020304" pitchFamily="18" charset="0"/>
                  </a:rPr>
                  <a:t> values, or alternately suitably according to priorities of communications.</a:t>
                </a:r>
              </a:p>
              <a:p>
                <a:pPr marL="0" marR="0" algn="just">
                  <a:spcBef>
                    <a:spcPts val="0"/>
                  </a:spcBef>
                  <a:spcAft>
                    <a:spcPts val="1200"/>
                  </a:spcAft>
                </a:pPr>
                <a14:m>
                  <m:oMath xmlns:m="http://schemas.openxmlformats.org/officeDocument/2006/math">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𝑖</m:t>
                    </m:r>
                  </m:oMath>
                </a14:m>
                <a:r>
                  <a:rPr lang="en-US" sz="1800" b="1" dirty="0">
                    <a:effectLst/>
                    <a:ea typeface="Times New Roman" panose="02020603050405020304" pitchFamily="18" charset="0"/>
                  </a:rPr>
                  <a:t> At</a:t>
                </a:r>
                <a:r>
                  <a:rPr lang="en-US" sz="1800" dirty="0">
                    <a:effectLst/>
                    <a:ea typeface="Times New Roman" panose="02020603050405020304" pitchFamily="18" charset="0"/>
                  </a:rPr>
                  <a:t> </a:t>
                </a:r>
                <a:r>
                  <a:rPr lang="en-US" sz="1800" i="1" dirty="0">
                    <a:effectLst/>
                    <a:latin typeface="Symbol" panose="05050102010706020507" pitchFamily="18" charset="2"/>
                    <a:ea typeface="Times New Roman" panose="02020603050405020304" pitchFamily="18" charset="0"/>
                  </a:rPr>
                  <a:t>t</a:t>
                </a:r>
                <a:r>
                  <a:rPr lang="en-US" sz="1800" dirty="0">
                    <a:effectLst/>
                    <a:ea typeface="Times New Roman" panose="02020603050405020304" pitchFamily="18" charset="0"/>
                  </a:rPr>
                  <a:t> = 0;</a:t>
                </a:r>
              </a:p>
              <a:p>
                <a:r>
                  <a:rPr lang="en-US" sz="1800" dirty="0">
                    <a:ea typeface="Times New Roman" panose="02020603050405020304" pitchFamily="18" charset="0"/>
                  </a:rPr>
                  <a:t>Set </a:t>
                </a:r>
                <a:r>
                  <a:rPr lang="en-US" sz="1800" dirty="0" err="1">
                    <a:ea typeface="Times New Roman" panose="02020603050405020304" pitchFamily="18" charset="0"/>
                  </a:rPr>
                  <a:t>flag</a:t>
                </a:r>
                <a:r>
                  <a:rPr lang="en-US" sz="1800" baseline="-25000" dirty="0" err="1">
                    <a:ea typeface="Times New Roman" panose="02020603050405020304" pitchFamily="18" charset="0"/>
                  </a:rPr>
                  <a:t>i</a:t>
                </a:r>
                <a:r>
                  <a:rPr lang="en-US" sz="1800" dirty="0">
                    <a:ea typeface="Times New Roman" panose="02020603050405020304" pitchFamily="18" charset="0"/>
                  </a:rPr>
                  <a:t>= 0. </a:t>
                </a:r>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381000" y="1676400"/>
                <a:ext cx="8458200" cy="4339650"/>
              </a:xfrm>
              <a:prstGeom prst="rect">
                <a:avLst/>
              </a:prstGeom>
              <a:blipFill rotWithShape="0">
                <a:blip r:embed="rId2"/>
                <a:stretch>
                  <a:fillRect l="-649" t="-843" r="-577" b="-1264"/>
                </a:stretch>
              </a:blipFill>
            </p:spPr>
            <p:txBody>
              <a:bodyPr/>
              <a:lstStyle/>
              <a:p>
                <a:r>
                  <a:rPr lang="en-US">
                    <a:noFill/>
                  </a:rPr>
                  <a:t> </a:t>
                </a:r>
              </a:p>
            </p:txBody>
          </p:sp>
        </mc:Fallback>
      </mc:AlternateContent>
      <p:sp>
        <p:nvSpPr>
          <p:cNvPr id="10" name="Title 1"/>
          <p:cNvSpPr txBox="1">
            <a:spLocks/>
          </p:cNvSpPr>
          <p:nvPr/>
        </p:nvSpPr>
        <p:spPr bwMode="auto">
          <a:xfrm>
            <a:off x="685800" y="754062"/>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400" kern="0" dirty="0" smtClean="0">
                <a:solidFill>
                  <a:srgbClr val="00B050"/>
                </a:solidFill>
              </a:rPr>
              <a:t>Power Control Algorithm - Initialization</a:t>
            </a:r>
            <a:endParaRPr lang="en-US" altLang="en-US" kern="0" dirty="0" smtClean="0"/>
          </a:p>
        </p:txBody>
      </p:sp>
      <mc:AlternateContent xmlns:mc="http://schemas.openxmlformats.org/markup-compatibility/2006" xmlns:a14="http://schemas.microsoft.com/office/drawing/2010/main">
        <mc:Choice Requires="a14">
          <p:sp>
            <p:nvSpPr>
              <p:cNvPr id="12" name="Rectangle 11"/>
              <p:cNvSpPr/>
              <p:nvPr/>
            </p:nvSpPr>
            <p:spPr>
              <a:xfrm>
                <a:off x="155280" y="3206786"/>
                <a:ext cx="4723108" cy="7116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a:latin typeface="Cambria Math" panose="02040503050406030204" pitchFamily="18" charset="0"/>
                            </a:rPr>
                            <m:t>𝛾</m:t>
                          </m:r>
                        </m:e>
                        <m:sub>
                          <m:r>
                            <a:rPr lang="en-US" sz="1400" i="1">
                              <a:latin typeface="Cambria Math" panose="02040503050406030204" pitchFamily="18" charset="0"/>
                            </a:rPr>
                            <m:t>𝑡</m:t>
                          </m:r>
                          <m:r>
                            <a:rPr lang="en-US" sz="1400" i="0">
                              <a:latin typeface="Cambria Math" panose="02040503050406030204" pitchFamily="18" charset="0"/>
                            </a:rPr>
                            <m:t>,</m:t>
                          </m:r>
                          <m:r>
                            <a:rPr lang="en-US" sz="1400" i="1">
                              <a:latin typeface="Cambria Math" panose="02040503050406030204" pitchFamily="18" charset="0"/>
                            </a:rPr>
                            <m:t>𝑖</m:t>
                          </m:r>
                          <m:r>
                            <a:rPr lang="en-US" sz="1400" i="0">
                              <a:latin typeface="Cambria Math" panose="02040503050406030204" pitchFamily="18" charset="0"/>
                            </a:rPr>
                            <m:t>,</m:t>
                          </m:r>
                          <m:r>
                            <a:rPr lang="en-US" sz="1400" i="1">
                              <a:latin typeface="Cambria Math" panose="02040503050406030204" pitchFamily="18" charset="0"/>
                            </a:rPr>
                            <m:t>𝐷𝑒𝑐</m:t>
                          </m:r>
                          <m:r>
                            <a:rPr lang="en-US" sz="1400" i="0">
                              <a:latin typeface="Cambria Math" panose="02040503050406030204" pitchFamily="18" charset="0"/>
                            </a:rPr>
                            <m:t>−</m:t>
                          </m:r>
                          <m:r>
                            <a:rPr lang="en-US" sz="1400" i="1">
                              <a:latin typeface="Cambria Math" panose="02040503050406030204" pitchFamily="18" charset="0"/>
                            </a:rPr>
                            <m:t>𝐹</m:t>
                          </m:r>
                        </m:sub>
                      </m:sSub>
                      <m:r>
                        <a:rPr lang="en-US" sz="1400" i="0">
                          <a:latin typeface="Cambria Math" panose="02040503050406030204" pitchFamily="18" charset="0"/>
                        </a:rPr>
                        <m:t>=</m:t>
                      </m:r>
                      <m:sSub>
                        <m:sSubPr>
                          <m:ctrlPr>
                            <a:rPr lang="en-US" sz="1400" i="1">
                              <a:latin typeface="Cambria Math"/>
                            </a:rPr>
                          </m:ctrlPr>
                        </m:sSubPr>
                        <m:e>
                          <m:r>
                            <a:rPr lang="en-US" sz="1400" i="1">
                              <a:latin typeface="Cambria Math" panose="02040503050406030204" pitchFamily="18" charset="0"/>
                            </a:rPr>
                            <m:t>𝛾</m:t>
                          </m:r>
                        </m:e>
                        <m:sub>
                          <m:r>
                            <a:rPr lang="en-US" sz="1400" i="1">
                              <a:latin typeface="Cambria Math" panose="02040503050406030204" pitchFamily="18" charset="0"/>
                            </a:rPr>
                            <m:t>𝑡</m:t>
                          </m:r>
                          <m:r>
                            <a:rPr lang="en-US" sz="1400" i="0">
                              <a:latin typeface="Cambria Math" panose="02040503050406030204" pitchFamily="18" charset="0"/>
                            </a:rPr>
                            <m:t>,</m:t>
                          </m:r>
                          <m:r>
                            <a:rPr lang="en-US" sz="1400" i="1">
                              <a:latin typeface="Cambria Math" panose="02040503050406030204" pitchFamily="18" charset="0"/>
                            </a:rPr>
                            <m:t>𝑖</m:t>
                          </m:r>
                          <m:r>
                            <a:rPr lang="en-US" sz="1400" i="0">
                              <a:latin typeface="Cambria Math" panose="02040503050406030204" pitchFamily="18" charset="0"/>
                            </a:rPr>
                            <m:t>,</m:t>
                          </m:r>
                        </m:sub>
                      </m:sSub>
                      <m:r>
                        <a:rPr lang="en-US" sz="1400" i="0">
                          <a:latin typeface="Cambria Math" panose="02040503050406030204" pitchFamily="18" charset="0"/>
                        </a:rPr>
                        <m:t>=</m:t>
                      </m:r>
                      <m:sSup>
                        <m:sSupPr>
                          <m:ctrlPr>
                            <a:rPr lang="en-US" sz="1400" i="1">
                              <a:latin typeface="Cambria Math"/>
                            </a:rPr>
                          </m:ctrlPr>
                        </m:sSupPr>
                        <m:e>
                          <m:d>
                            <m:dPr>
                              <m:ctrlPr>
                                <a:rPr lang="en-US" sz="1400" i="1">
                                  <a:latin typeface="Cambria Math"/>
                                </a:rPr>
                              </m:ctrlPr>
                            </m:dPr>
                            <m:e>
                              <m:f>
                                <m:fPr>
                                  <m:ctrlPr>
                                    <a:rPr lang="en-US" sz="1400" i="1">
                                      <a:latin typeface="Cambria Math"/>
                                    </a:rPr>
                                  </m:ctrlPr>
                                </m:fPr>
                                <m:num>
                                  <m:func>
                                    <m:funcPr>
                                      <m:ctrlPr>
                                        <a:rPr lang="en-US" sz="1400" i="1">
                                          <a:latin typeface="Cambria Math"/>
                                        </a:rPr>
                                      </m:ctrlPr>
                                    </m:funcPr>
                                    <m:fName>
                                      <m:r>
                                        <m:rPr>
                                          <m:sty m:val="p"/>
                                        </m:rPr>
                                        <a:rPr lang="en-US" sz="1400" i="0">
                                          <a:latin typeface="Cambria Math" panose="02040503050406030204" pitchFamily="18" charset="0"/>
                                        </a:rPr>
                                        <m:t>ln</m:t>
                                      </m:r>
                                    </m:fName>
                                    <m:e>
                                      <m:d>
                                        <m:dPr>
                                          <m:ctrlPr>
                                            <a:rPr lang="en-US" sz="1400" i="1">
                                              <a:latin typeface="Cambria Math"/>
                                            </a:rPr>
                                          </m:ctrlPr>
                                        </m:dPr>
                                        <m:e>
                                          <m:sSub>
                                            <m:sSubPr>
                                              <m:ctrlPr>
                                                <a:rPr lang="en-US" sz="1400" i="1">
                                                  <a:latin typeface="Cambria Math"/>
                                                </a:rPr>
                                              </m:ctrlPr>
                                            </m:sSubPr>
                                            <m:e>
                                              <m:r>
                                                <a:rPr lang="en-US" sz="1400" i="1">
                                                  <a:latin typeface="Cambria Math" panose="02040503050406030204" pitchFamily="18" charset="0"/>
                                                </a:rPr>
                                                <m:t>𝑝</m:t>
                                              </m:r>
                                            </m:e>
                                            <m:sub>
                                              <m:r>
                                                <a:rPr lang="en-US" sz="1400" i="1">
                                                  <a:latin typeface="Cambria Math" panose="02040503050406030204" pitchFamily="18" charset="0"/>
                                                </a:rPr>
                                                <m:t>𝑑𝑡</m:t>
                                              </m:r>
                                              <m:r>
                                                <a:rPr lang="en-US" sz="1400" i="0">
                                                  <a:latin typeface="Cambria Math" panose="02040503050406030204" pitchFamily="18" charset="0"/>
                                                </a:rPr>
                                                <m:t>,</m:t>
                                              </m:r>
                                              <m:r>
                                                <a:rPr lang="en-US" sz="1400" i="1">
                                                  <a:latin typeface="Cambria Math" panose="02040503050406030204" pitchFamily="18" charset="0"/>
                                                </a:rPr>
                                                <m:t>𝑖</m:t>
                                              </m:r>
                                            </m:sub>
                                          </m:sSub>
                                        </m:e>
                                      </m:d>
                                    </m:e>
                                  </m:func>
                                </m:num>
                                <m:den>
                                  <m:acc>
                                    <m:accPr>
                                      <m:chr m:val="̅"/>
                                      <m:ctrlPr>
                                        <a:rPr lang="en-US" sz="1400" i="1">
                                          <a:latin typeface="Cambria Math"/>
                                        </a:rPr>
                                      </m:ctrlPr>
                                    </m:accPr>
                                    <m:e>
                                      <m:r>
                                        <a:rPr lang="en-US" sz="1400" i="1">
                                          <a:latin typeface="Cambria Math" panose="02040503050406030204" pitchFamily="18" charset="0"/>
                                        </a:rPr>
                                        <m:t>𝑎</m:t>
                                      </m:r>
                                    </m:e>
                                  </m:acc>
                                </m:den>
                              </m:f>
                            </m:e>
                          </m:d>
                        </m:e>
                        <m:sup>
                          <m:f>
                            <m:fPr>
                              <m:ctrlPr>
                                <a:rPr lang="en-US" sz="1400" i="1">
                                  <a:latin typeface="Cambria Math"/>
                                </a:rPr>
                              </m:ctrlPr>
                            </m:fPr>
                            <m:num>
                              <m:r>
                                <a:rPr lang="en-US" sz="1400" i="0">
                                  <a:latin typeface="Cambria Math" panose="02040503050406030204" pitchFamily="18" charset="0"/>
                                </a:rPr>
                                <m:t>1</m:t>
                              </m:r>
                            </m:num>
                            <m:den>
                              <m:r>
                                <a:rPr lang="en-US" sz="1400" i="1">
                                  <a:latin typeface="Cambria Math" panose="02040503050406030204" pitchFamily="18" charset="0"/>
                                </a:rPr>
                                <m:t>𝑏</m:t>
                              </m:r>
                            </m:den>
                          </m:f>
                        </m:sup>
                      </m:sSup>
                    </m:oMath>
                  </m:oMathPara>
                </a14:m>
                <a:endParaRPr lang="en-US" sz="1400" dirty="0"/>
              </a:p>
            </p:txBody>
          </p:sp>
        </mc:Choice>
        <mc:Fallback xmlns="">
          <p:sp>
            <p:nvSpPr>
              <p:cNvPr id="12" name="Rectangle 11"/>
              <p:cNvSpPr>
                <a:spLocks noRot="1" noChangeAspect="1" noMove="1" noResize="1" noEditPoints="1" noAdjustHandles="1" noChangeArrowheads="1" noChangeShapeType="1" noTextEdit="1"/>
              </p:cNvSpPr>
              <p:nvPr/>
            </p:nvSpPr>
            <p:spPr>
              <a:xfrm>
                <a:off x="155280" y="3206786"/>
                <a:ext cx="4723108" cy="71167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610100" y="3351248"/>
                <a:ext cx="3099054" cy="7116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en-US" sz="1400" i="1">
                              <a:latin typeface="Cambria Math" panose="02040503050406030204" pitchFamily="18" charset="0"/>
                            </a:rPr>
                            <m:t>𝛾</m:t>
                          </m:r>
                        </m:e>
                        <m:sub>
                          <m:d>
                            <m:dPr>
                              <m:begChr m:val=""/>
                              <m:endChr m:val="}"/>
                              <m:ctrlPr>
                                <a:rPr lang="en-US" sz="1400" i="1">
                                  <a:latin typeface="Cambria Math"/>
                                </a:rPr>
                              </m:ctrlPr>
                            </m:dPr>
                            <m:e>
                              <m:r>
                                <a:rPr lang="en-US" sz="1400" i="1">
                                  <a:latin typeface="Cambria Math" panose="02040503050406030204" pitchFamily="18" charset="0"/>
                                </a:rPr>
                                <m:t>𝑡</m:t>
                              </m:r>
                              <m:r>
                                <a:rPr lang="en-US" sz="1400" i="0">
                                  <a:latin typeface="Cambria Math" panose="02040503050406030204" pitchFamily="18" charset="0"/>
                                </a:rPr>
                                <m:t>,</m:t>
                              </m:r>
                              <m:r>
                                <a:rPr lang="en-US" sz="1400" i="1">
                                  <a:latin typeface="Cambria Math" panose="02040503050406030204" pitchFamily="18" charset="0"/>
                                </a:rPr>
                                <m:t>𝑖</m:t>
                              </m:r>
                              <m:r>
                                <a:rPr lang="en-US" sz="1400" i="0">
                                  <a:latin typeface="Cambria Math" panose="02040503050406030204" pitchFamily="18" charset="0"/>
                                </a:rPr>
                                <m:t>,</m:t>
                              </m:r>
                              <m:r>
                                <a:rPr lang="en-US" sz="1400" i="1">
                                  <a:latin typeface="Cambria Math" panose="02040503050406030204" pitchFamily="18" charset="0"/>
                                </a:rPr>
                                <m:t>𝐷𝑒𝑡</m:t>
                              </m:r>
                              <m:r>
                                <a:rPr lang="en-US" sz="1400" i="0">
                                  <a:latin typeface="Cambria Math" panose="02040503050406030204" pitchFamily="18" charset="0"/>
                                </a:rPr>
                                <m:t>−</m:t>
                              </m:r>
                              <m:r>
                                <a:rPr lang="en-US" sz="1400" i="1">
                                  <a:latin typeface="Cambria Math" panose="02040503050406030204" pitchFamily="18" charset="0"/>
                                </a:rPr>
                                <m:t>𝐹</m:t>
                              </m:r>
                              <m:r>
                                <a:rPr lang="en-US" sz="1400" i="0">
                                  <a:latin typeface="Cambria Math" panose="02040503050406030204" pitchFamily="18" charset="0"/>
                                </a:rPr>
                                <m:t>,</m:t>
                              </m:r>
                              <m:r>
                                <a:rPr lang="en-US" sz="1400" i="1">
                                  <a:latin typeface="Cambria Math" panose="02040503050406030204" pitchFamily="18" charset="0"/>
                                </a:rPr>
                                <m:t>𝑚</m:t>
                              </m:r>
                              <m:r>
                                <a:rPr lang="en-US" sz="1400" i="0">
                                  <a:latin typeface="Cambria Math" panose="02040503050406030204" pitchFamily="18" charset="0"/>
                                </a:rPr>
                                <m:t>∈{1,2</m:t>
                              </m:r>
                            </m:e>
                          </m:d>
                        </m:sub>
                      </m:sSub>
                      <m:r>
                        <a:rPr lang="en-US" sz="1400" i="0">
                          <a:latin typeface="Cambria Math" panose="02040503050406030204" pitchFamily="18" charset="0"/>
                        </a:rPr>
                        <m:t>=</m:t>
                      </m:r>
                      <m:sSup>
                        <m:sSupPr>
                          <m:ctrlPr>
                            <a:rPr lang="en-US" sz="1400" i="1">
                              <a:latin typeface="Cambria Math"/>
                            </a:rPr>
                          </m:ctrlPr>
                        </m:sSupPr>
                        <m:e>
                          <m:r>
                            <a:rPr lang="en-US" sz="1400" i="0">
                              <a:latin typeface="Cambria Math" panose="02040503050406030204" pitchFamily="18" charset="0"/>
                            </a:rPr>
                            <m:t>10</m:t>
                          </m:r>
                        </m:e>
                        <m:sup>
                          <m:d>
                            <m:dPr>
                              <m:ctrlPr>
                                <a:rPr lang="en-US" sz="1400" i="1">
                                  <a:latin typeface="Cambria Math"/>
                                </a:rPr>
                              </m:ctrlPr>
                            </m:dPr>
                            <m:e>
                              <m:f>
                                <m:fPr>
                                  <m:ctrlPr>
                                    <a:rPr lang="en-US" sz="1400" i="1">
                                      <a:latin typeface="Cambria Math"/>
                                    </a:rPr>
                                  </m:ctrlPr>
                                </m:fPr>
                                <m:num>
                                  <m:sSub>
                                    <m:sSubPr>
                                      <m:ctrlPr>
                                        <a:rPr lang="en-US" sz="1400" i="1">
                                          <a:latin typeface="Cambria Math"/>
                                        </a:rPr>
                                      </m:ctrlPr>
                                    </m:sSubPr>
                                    <m:e>
                                      <m:r>
                                        <a:rPr lang="en-US" sz="1400" i="1">
                                          <a:latin typeface="Cambria Math" panose="02040503050406030204" pitchFamily="18" charset="0"/>
                                        </a:rPr>
                                        <m:t>𝑐</m:t>
                                      </m:r>
                                    </m:e>
                                    <m:sub>
                                      <m:r>
                                        <a:rPr lang="en-US" sz="1400" i="1">
                                          <a:latin typeface="Cambria Math" panose="02040503050406030204" pitchFamily="18" charset="0"/>
                                        </a:rPr>
                                        <m:t>𝑔</m:t>
                                      </m:r>
                                    </m:sub>
                                  </m:sSub>
                                </m:num>
                                <m:den>
                                  <m:r>
                                    <a:rPr lang="en-US" sz="1400" i="0">
                                      <a:latin typeface="Cambria Math" panose="02040503050406030204" pitchFamily="18" charset="0"/>
                                    </a:rPr>
                                    <m:t>10</m:t>
                                  </m:r>
                                </m:den>
                              </m:f>
                            </m:e>
                          </m:d>
                        </m:sup>
                      </m:sSup>
                      <m:sSup>
                        <m:sSupPr>
                          <m:ctrlPr>
                            <a:rPr lang="en-US" sz="1400" i="1">
                              <a:latin typeface="Cambria Math"/>
                            </a:rPr>
                          </m:ctrlPr>
                        </m:sSupPr>
                        <m:e>
                          <m:d>
                            <m:dPr>
                              <m:ctrlPr>
                                <a:rPr lang="en-US" sz="1400" i="1">
                                  <a:latin typeface="Cambria Math"/>
                                </a:rPr>
                              </m:ctrlPr>
                            </m:dPr>
                            <m:e>
                              <m:f>
                                <m:fPr>
                                  <m:ctrlPr>
                                    <a:rPr lang="en-US" sz="1400" i="1">
                                      <a:latin typeface="Cambria Math"/>
                                    </a:rPr>
                                  </m:ctrlPr>
                                </m:fPr>
                                <m:num>
                                  <m:func>
                                    <m:funcPr>
                                      <m:ctrlPr>
                                        <a:rPr lang="en-US" sz="1400" i="1">
                                          <a:latin typeface="Cambria Math"/>
                                        </a:rPr>
                                      </m:ctrlPr>
                                    </m:funcPr>
                                    <m:fName>
                                      <m:r>
                                        <m:rPr>
                                          <m:sty m:val="p"/>
                                        </m:rPr>
                                        <a:rPr lang="en-US" sz="1400" i="0">
                                          <a:latin typeface="Cambria Math" panose="02040503050406030204" pitchFamily="18" charset="0"/>
                                        </a:rPr>
                                        <m:t>ln</m:t>
                                      </m:r>
                                    </m:fName>
                                    <m:e>
                                      <m:d>
                                        <m:dPr>
                                          <m:ctrlPr>
                                            <a:rPr lang="en-US" sz="1400" i="1">
                                              <a:latin typeface="Cambria Math"/>
                                            </a:rPr>
                                          </m:ctrlPr>
                                        </m:dPr>
                                        <m:e>
                                          <m:sSub>
                                            <m:sSubPr>
                                              <m:ctrlPr>
                                                <a:rPr lang="en-US" sz="1400" i="1">
                                                  <a:latin typeface="Cambria Math"/>
                                                </a:rPr>
                                              </m:ctrlPr>
                                            </m:sSubPr>
                                            <m:e>
                                              <m:r>
                                                <a:rPr lang="en-US" sz="1400" i="1">
                                                  <a:latin typeface="Cambria Math" panose="02040503050406030204" pitchFamily="18" charset="0"/>
                                                </a:rPr>
                                                <m:t>𝑝</m:t>
                                              </m:r>
                                            </m:e>
                                            <m:sub>
                                              <m:r>
                                                <a:rPr lang="en-US" sz="1400" i="1">
                                                  <a:latin typeface="Cambria Math" panose="02040503050406030204" pitchFamily="18" charset="0"/>
                                                </a:rPr>
                                                <m:t>𝑑𝑡</m:t>
                                              </m:r>
                                              <m:r>
                                                <a:rPr lang="en-US" sz="1400" i="0">
                                                  <a:latin typeface="Cambria Math" panose="02040503050406030204" pitchFamily="18" charset="0"/>
                                                </a:rPr>
                                                <m:t>,</m:t>
                                              </m:r>
                                              <m:r>
                                                <a:rPr lang="en-US" sz="1400" i="1">
                                                  <a:latin typeface="Cambria Math" panose="02040503050406030204" pitchFamily="18" charset="0"/>
                                                </a:rPr>
                                                <m:t>𝑖</m:t>
                                              </m:r>
                                            </m:sub>
                                          </m:sSub>
                                        </m:e>
                                      </m:d>
                                    </m:e>
                                  </m:func>
                                </m:num>
                                <m:den>
                                  <m:acc>
                                    <m:accPr>
                                      <m:chr m:val="̅"/>
                                      <m:ctrlPr>
                                        <a:rPr lang="en-US" sz="1400" i="1">
                                          <a:latin typeface="Cambria Math"/>
                                        </a:rPr>
                                      </m:ctrlPr>
                                    </m:accPr>
                                    <m:e>
                                      <m:r>
                                        <a:rPr lang="en-US" sz="1400" i="1">
                                          <a:latin typeface="Cambria Math" panose="02040503050406030204" pitchFamily="18" charset="0"/>
                                        </a:rPr>
                                        <m:t>𝑎</m:t>
                                      </m:r>
                                    </m:e>
                                  </m:acc>
                                </m:den>
                              </m:f>
                            </m:e>
                          </m:d>
                        </m:e>
                        <m:sup>
                          <m:f>
                            <m:fPr>
                              <m:ctrlPr>
                                <a:rPr lang="en-US" sz="1400" i="1">
                                  <a:latin typeface="Cambria Math"/>
                                </a:rPr>
                              </m:ctrlPr>
                            </m:fPr>
                            <m:num>
                              <m:r>
                                <a:rPr lang="en-US" sz="1400" i="0">
                                  <a:latin typeface="Cambria Math" panose="02040503050406030204" pitchFamily="18" charset="0"/>
                                </a:rPr>
                                <m:t>1</m:t>
                              </m:r>
                            </m:num>
                            <m:den>
                              <m:r>
                                <a:rPr lang="en-US" sz="1400" i="1">
                                  <a:latin typeface="Cambria Math" panose="02040503050406030204" pitchFamily="18" charset="0"/>
                                </a:rPr>
                                <m:t>𝑏</m:t>
                              </m:r>
                            </m:den>
                          </m:f>
                        </m:sup>
                      </m:sSup>
                    </m:oMath>
                  </m:oMathPara>
                </a14:m>
                <a:endParaRPr lang="en-US" sz="1400" dirty="0"/>
              </a:p>
            </p:txBody>
          </p:sp>
        </mc:Choice>
        <mc:Fallback xmlns="">
          <p:sp>
            <p:nvSpPr>
              <p:cNvPr id="13" name="Rectangle 12"/>
              <p:cNvSpPr>
                <a:spLocks noRot="1" noChangeAspect="1" noMove="1" noResize="1" noEditPoints="1" noAdjustHandles="1" noChangeArrowheads="1" noChangeShapeType="1" noTextEdit="1"/>
              </p:cNvSpPr>
              <p:nvPr/>
            </p:nvSpPr>
            <p:spPr>
              <a:xfrm>
                <a:off x="4610100" y="3351248"/>
                <a:ext cx="3099054" cy="71167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8528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mj-lt"/>
              </a:rPr>
              <a:t> </a:t>
            </a:r>
            <a:endParaRPr lang="en-US" dirty="0">
              <a:latin typeface="+mj-lt"/>
            </a:endParaRPr>
          </a:p>
        </p:txBody>
      </p:sp>
      <p:sp>
        <p:nvSpPr>
          <p:cNvPr id="4" name="Date Placeholder 3"/>
          <p:cNvSpPr>
            <a:spLocks noGrp="1"/>
          </p:cNvSpPr>
          <p:nvPr>
            <p:ph type="dt" sz="half" idx="10"/>
          </p:nvPr>
        </p:nvSpPr>
        <p:spPr/>
        <p:txBody>
          <a:body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12</a:t>
            </a:fld>
            <a:endParaRPr lang="en-US" altLang="en-US"/>
          </a:p>
        </p:txBody>
      </p:sp>
      <p:sp>
        <p:nvSpPr>
          <p:cNvPr id="8" name="Title 1"/>
          <p:cNvSpPr txBox="1">
            <a:spLocks/>
          </p:cNvSpPr>
          <p:nvPr/>
        </p:nvSpPr>
        <p:spPr bwMode="auto">
          <a:xfrm>
            <a:off x="685800" y="754062"/>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400" kern="0" dirty="0" smtClean="0">
                <a:solidFill>
                  <a:srgbClr val="00B050"/>
                </a:solidFill>
              </a:rPr>
              <a:t>Power Control Algorithm (cont.) - Inputs</a:t>
            </a:r>
            <a:endParaRPr lang="en-US" altLang="en-US" kern="0" dirty="0" smtClean="0"/>
          </a:p>
        </p:txBody>
      </p:sp>
      <p:sp>
        <p:nvSpPr>
          <p:cNvPr id="9" name="Rectangle 2"/>
          <p:cNvSpPr>
            <a:spLocks noChangeArrowheads="1"/>
          </p:cNvSpPr>
          <p:nvPr/>
        </p:nvSpPr>
        <p:spPr bwMode="auto">
          <a:xfrm>
            <a:off x="121920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866552139"/>
              </p:ext>
            </p:extLst>
          </p:nvPr>
        </p:nvGraphicFramePr>
        <p:xfrm>
          <a:off x="1179414" y="3060552"/>
          <a:ext cx="2159692" cy="633013"/>
        </p:xfrm>
        <a:graphic>
          <a:graphicData uri="http://schemas.openxmlformats.org/presentationml/2006/ole">
            <mc:AlternateContent xmlns:mc="http://schemas.openxmlformats.org/markup-compatibility/2006">
              <mc:Choice xmlns:v="urn:schemas-microsoft-com:vml" Requires="v">
                <p:oleObj spid="_x0000_s73114" name="Equation" r:id="rId3" imgW="1473200" imgH="431800" progId="Equation.3">
                  <p:embed/>
                </p:oleObj>
              </mc:Choice>
              <mc:Fallback>
                <p:oleObj name="Equation" r:id="rId3" imgW="14732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414" y="3060552"/>
                        <a:ext cx="2159692" cy="633013"/>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23167420"/>
              </p:ext>
            </p:extLst>
          </p:nvPr>
        </p:nvGraphicFramePr>
        <p:xfrm>
          <a:off x="3612208" y="3228986"/>
          <a:ext cx="1344035" cy="304008"/>
        </p:xfrm>
        <a:graphic>
          <a:graphicData uri="http://schemas.openxmlformats.org/presentationml/2006/ole">
            <mc:AlternateContent xmlns:mc="http://schemas.openxmlformats.org/markup-compatibility/2006">
              <mc:Choice xmlns:v="urn:schemas-microsoft-com:vml" Requires="v">
                <p:oleObj spid="_x0000_s73115" name="Equation" r:id="rId5" imgW="1066800" imgH="241300" progId="Equation.3">
                  <p:embed/>
                </p:oleObj>
              </mc:Choice>
              <mc:Fallback>
                <p:oleObj name="Equation" r:id="rId5" imgW="1066800" imgH="2413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2208" y="3228986"/>
                        <a:ext cx="1344035" cy="304008"/>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58470648"/>
              </p:ext>
            </p:extLst>
          </p:nvPr>
        </p:nvGraphicFramePr>
        <p:xfrm>
          <a:off x="7413368" y="3208646"/>
          <a:ext cx="498567" cy="287054"/>
        </p:xfrm>
        <a:graphic>
          <a:graphicData uri="http://schemas.openxmlformats.org/presentationml/2006/ole">
            <mc:AlternateContent xmlns:mc="http://schemas.openxmlformats.org/markup-compatibility/2006">
              <mc:Choice xmlns:v="urn:schemas-microsoft-com:vml" Requires="v">
                <p:oleObj spid="_x0000_s73116" name="Equation" r:id="rId7" imgW="418918" imgH="241195" progId="Equation.3">
                  <p:embed/>
                </p:oleObj>
              </mc:Choice>
              <mc:Fallback>
                <p:oleObj name="Equation" r:id="rId7" imgW="418918" imgH="241195"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3368" y="3208646"/>
                        <a:ext cx="498567" cy="287054"/>
                      </a:xfrm>
                      <a:prstGeom prst="rect">
                        <a:avLst/>
                      </a:prstGeom>
                      <a:noFill/>
                    </p:spPr>
                  </p:pic>
                </p:oleObj>
              </mc:Fallback>
            </mc:AlternateContent>
          </a:graphicData>
        </a:graphic>
      </p:graphicFrame>
      <p:sp>
        <p:nvSpPr>
          <p:cNvPr id="18" name="Rectangle 10"/>
          <p:cNvSpPr>
            <a:spLocks noChangeArrowheads="1"/>
          </p:cNvSpPr>
          <p:nvPr/>
        </p:nvSpPr>
        <p:spPr bwMode="auto">
          <a:xfrm>
            <a:off x="3523582" y="2974575"/>
            <a:ext cx="588711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where in estimate denominator of received interference + noise power;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400" dirty="0">
                <a:ea typeface="Times New Roman" panose="02020603050405020304" pitchFamily="18" charset="0"/>
              </a:rPr>
              <a:t> </a:t>
            </a:r>
            <a:r>
              <a:rPr lang="en-US" altLang="ja-JP" sz="1400" dirty="0" smtClean="0">
                <a:ea typeface="Times New Roman" panose="02020603050405020304" pitchFamily="18" charset="0"/>
              </a:rPr>
              <a:t>                               and received target signal power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400" dirty="0" smtClean="0">
                <a:ea typeface="Times New Roman" panose="02020603050405020304" pitchFamily="18" charset="0"/>
              </a:rPr>
              <a:t>using common methods for SINR estimation</a:t>
            </a:r>
            <a:r>
              <a:rPr kumimoji="0" lang="en-US" altLang="ja-JP"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(references</a:t>
            </a:r>
            <a:r>
              <a:rPr kumimoji="0" lang="en-US" altLang="ja-JP" sz="14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rPr>
              <a:t> in DCN??)</a:t>
            </a:r>
            <a:endParaRPr kumimoji="0" lang="en-US" altLang="ja-JP" sz="1400" b="0" i="0" u="none" strike="noStrike" cap="none" normalizeH="0" baseline="0" dirty="0" smtClean="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angle 11"/>
              <p:cNvSpPr>
                <a:spLocks noChangeArrowheads="1"/>
              </p:cNvSpPr>
              <p:nvPr/>
            </p:nvSpPr>
            <p:spPr bwMode="auto">
              <a:xfrm>
                <a:off x="1179414" y="3887785"/>
                <a:ext cx="5802551" cy="725840"/>
              </a:xfrm>
              <a:prstGeom prst="rect">
                <a:avLst/>
              </a:prstGeom>
              <a:noFill/>
              <a:ln>
                <a:noFill/>
              </a:ln>
              <a:effectLst/>
              <a:extLst>
                <a:ext uri="{909E8E84-426E-40DD-AFC4-6F175D3DCCD1}">
                  <a14:hiddenFill>
                    <a:solidFill>
                      <a:schemeClr val="accent1"/>
                    </a:solidFill>
                  </a14:hiddenFill>
                </a:ext>
                <a:ext uri="{91240B29-F687-4F45-9708-019B960494DF}">
                  <a14:hiddenLine w="12700" cap="flat" cmpd="sng">
                    <a:solidFill>
                      <a:schemeClr val="tx1"/>
                    </a:solidFill>
                    <a:prstDash val="solid"/>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14:m>
                  <m:oMath xmlns:m="http://schemas.openxmlformats.org/officeDocument/2006/math">
                    <m:sSubSup>
                      <m:sSubSupPr>
                        <m:ctrlPr>
                          <a:rPr lang="en-US" sz="1600" i="1">
                            <a:latin typeface="Cambria Math"/>
                          </a:rPr>
                        </m:ctrlPr>
                      </m:sSubSupPr>
                      <m:e>
                        <m:r>
                          <a:rPr lang="en-US" sz="1600" i="1">
                            <a:latin typeface="Cambria Math"/>
                          </a:rPr>
                          <m:t>h</m:t>
                        </m:r>
                      </m:e>
                      <m:sub>
                        <m:r>
                          <a:rPr lang="en-US" sz="1600" i="1">
                            <a:latin typeface="Cambria Math"/>
                          </a:rPr>
                          <m:t>𝑖</m:t>
                        </m:r>
                        <m:r>
                          <a:rPr lang="en-US" sz="1600" i="1">
                            <a:latin typeface="Cambria Math"/>
                          </a:rPr>
                          <m:t>,</m:t>
                        </m:r>
                        <m:r>
                          <a:rPr lang="en-US" sz="1600" i="1">
                            <a:latin typeface="Cambria Math"/>
                          </a:rPr>
                          <m:t>𝑖</m:t>
                        </m:r>
                      </m:sub>
                      <m:sup>
                        <m:r>
                          <a:rPr lang="en-US" sz="1600" i="1">
                            <a:latin typeface="Cambria Math"/>
                          </a:rPr>
                          <m:t>2</m:t>
                        </m:r>
                      </m:sup>
                    </m:sSubSup>
                    <m:d>
                      <m:dPr>
                        <m:ctrlPr>
                          <a:rPr lang="en-US" sz="1600" i="1">
                            <a:latin typeface="Cambria Math"/>
                          </a:rPr>
                        </m:ctrlPr>
                      </m:dPr>
                      <m:e>
                        <m:r>
                          <a:rPr lang="en-US" sz="1600" i="1">
                            <a:latin typeface="Cambria Math"/>
                          </a:rPr>
                          <m:t>𝜏</m:t>
                        </m:r>
                      </m:e>
                    </m:d>
                    <m:r>
                      <a:rPr lang="en-US" sz="1600" i="1">
                        <a:latin typeface="Cambria Math"/>
                      </a:rPr>
                      <m:t>=</m:t>
                    </m:r>
                    <m:f>
                      <m:fPr>
                        <m:ctrlPr>
                          <a:rPr lang="en-US" sz="1600" i="1">
                            <a:latin typeface="Cambria Math"/>
                          </a:rPr>
                        </m:ctrlPr>
                      </m:fPr>
                      <m:num>
                        <m:sSub>
                          <m:sSubPr>
                            <m:ctrlPr>
                              <a:rPr lang="en-US" sz="1600" i="1">
                                <a:latin typeface="Cambria Math"/>
                              </a:rPr>
                            </m:ctrlPr>
                          </m:sSubPr>
                          <m:e>
                            <m:r>
                              <a:rPr lang="en-US" sz="1600" i="1">
                                <a:latin typeface="Cambria Math"/>
                              </a:rPr>
                              <m:t>𝑃</m:t>
                            </m:r>
                          </m:e>
                          <m:sub>
                            <m:r>
                              <a:rPr lang="en-US" sz="1600" i="1">
                                <a:latin typeface="Cambria Math"/>
                              </a:rPr>
                              <m:t>𝑆</m:t>
                            </m:r>
                            <m:r>
                              <a:rPr lang="en-US" sz="1600" i="1">
                                <a:latin typeface="Cambria Math"/>
                              </a:rPr>
                              <m:t>,</m:t>
                            </m:r>
                            <m:r>
                              <a:rPr lang="en-US" sz="1600" i="1">
                                <a:latin typeface="Cambria Math"/>
                              </a:rPr>
                              <m:t>𝑖</m:t>
                            </m:r>
                          </m:sub>
                        </m:sSub>
                        <m:d>
                          <m:dPr>
                            <m:ctrlPr>
                              <a:rPr lang="en-US" sz="1600" i="1">
                                <a:latin typeface="Cambria Math"/>
                              </a:rPr>
                            </m:ctrlPr>
                          </m:dPr>
                          <m:e>
                            <m:r>
                              <a:rPr lang="en-US" sz="1600" i="1">
                                <a:latin typeface="Cambria Math"/>
                              </a:rPr>
                              <m:t>𝜏</m:t>
                            </m:r>
                          </m:e>
                        </m:d>
                      </m:num>
                      <m:den>
                        <m:sSub>
                          <m:sSubPr>
                            <m:ctrlPr>
                              <a:rPr lang="en-US" sz="1600" i="1">
                                <a:latin typeface="Cambria Math"/>
                              </a:rPr>
                            </m:ctrlPr>
                          </m:sSubPr>
                          <m:e>
                            <m:r>
                              <a:rPr lang="en-US" sz="1600" i="1">
                                <a:latin typeface="Cambria Math"/>
                              </a:rPr>
                              <m:t>𝑃</m:t>
                            </m:r>
                          </m:e>
                          <m:sub>
                            <m:r>
                              <a:rPr lang="en-US" sz="1600" i="1">
                                <a:latin typeface="Cambria Math"/>
                              </a:rPr>
                              <m:t>𝑡</m:t>
                            </m:r>
                            <m:r>
                              <a:rPr lang="en-US" sz="1600" i="1">
                                <a:latin typeface="Cambria Math"/>
                              </a:rPr>
                              <m:t>,</m:t>
                            </m:r>
                            <m:r>
                              <a:rPr lang="en-US" sz="1600" i="1">
                                <a:latin typeface="Cambria Math"/>
                              </a:rPr>
                              <m:t>𝑖</m:t>
                            </m:r>
                          </m:sub>
                        </m:sSub>
                        <m:r>
                          <a:rPr lang="en-US" sz="1600">
                            <a:latin typeface="Cambria Math"/>
                          </a:rPr>
                          <m:t>(</m:t>
                        </m:r>
                        <m:r>
                          <m:rPr>
                            <m:sty m:val="p"/>
                          </m:rPr>
                          <a:rPr lang="en-US" sz="1600">
                            <a:latin typeface="Cambria Math"/>
                          </a:rPr>
                          <m:t>τ</m:t>
                        </m:r>
                        <m:r>
                          <a:rPr lang="en-US" sz="1600">
                            <a:latin typeface="Cambria Math"/>
                          </a:rPr>
                          <m:t>) </m:t>
                        </m:r>
                      </m:den>
                    </m:f>
                  </m:oMath>
                </a14:m>
                <a:r>
                  <a:rPr lang="en-US" sz="1600" dirty="0"/>
                  <a:t> ;</a:t>
                </a:r>
                <a:r>
                  <a:rPr lang="en-US" sz="1400" dirty="0"/>
                  <a:t>	</a:t>
                </a:r>
                <a:r>
                  <a:rPr lang="en-US" sz="1400" dirty="0" smtClean="0"/>
                  <a:t>where </a:t>
                </a:r>
                <a14:m>
                  <m:oMath xmlns:m="http://schemas.openxmlformats.org/officeDocument/2006/math">
                    <m:sSub>
                      <m:sSubPr>
                        <m:ctrlPr>
                          <a:rPr lang="en-US" sz="1400" i="1">
                            <a:latin typeface="Cambria Math"/>
                          </a:rPr>
                        </m:ctrlPr>
                      </m:sSubPr>
                      <m:e>
                        <m:r>
                          <a:rPr lang="en-US" sz="1400" i="1">
                            <a:latin typeface="Cambria Math"/>
                          </a:rPr>
                          <m:t>𝑃</m:t>
                        </m:r>
                      </m:e>
                      <m:sub>
                        <m:r>
                          <a:rPr lang="en-US" sz="1400" i="1">
                            <a:latin typeface="Cambria Math"/>
                          </a:rPr>
                          <m:t>𝑡</m:t>
                        </m:r>
                        <m:r>
                          <a:rPr lang="en-US" sz="1400" i="1">
                            <a:latin typeface="Cambria Math"/>
                          </a:rPr>
                          <m:t>,</m:t>
                        </m:r>
                        <m:r>
                          <a:rPr lang="en-US" sz="1400" i="1">
                            <a:latin typeface="Cambria Math"/>
                          </a:rPr>
                          <m:t>𝑖</m:t>
                        </m:r>
                      </m:sub>
                    </m:sSub>
                    <m:d>
                      <m:dPr>
                        <m:ctrlPr>
                          <a:rPr lang="en-US" sz="1400" i="1">
                            <a:latin typeface="Cambria Math"/>
                          </a:rPr>
                        </m:ctrlPr>
                      </m:dPr>
                      <m:e>
                        <m:r>
                          <m:rPr>
                            <m:sty m:val="p"/>
                          </m:rPr>
                          <a:rPr lang="en-US" sz="1400">
                            <a:latin typeface="Cambria Math"/>
                          </a:rPr>
                          <m:t>τ</m:t>
                        </m:r>
                      </m:e>
                    </m:d>
                    <m:r>
                      <a:rPr lang="en-US" sz="1400" i="1">
                        <a:latin typeface="Cambria Math"/>
                      </a:rPr>
                      <m:t> </m:t>
                    </m:r>
                  </m:oMath>
                </a14:m>
                <a:r>
                  <a:rPr lang="en-US" sz="1400" dirty="0"/>
                  <a:t>is the known transmit power of node </a:t>
                </a:r>
                <a:r>
                  <a:rPr lang="en-US" sz="1400" i="1" dirty="0" err="1"/>
                  <a:t>i</a:t>
                </a:r>
                <a:r>
                  <a:rPr lang="en-US" sz="1400" i="1" dirty="0"/>
                  <a:t>.</a:t>
                </a:r>
                <a:endParaRPr lang="en-US" sz="14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endParaRPr kumimoji="0" lang="en-US" altLang="ja-JP" sz="1400" b="0" i="0" u="none" strike="noStrike" cap="none" normalizeH="0" baseline="0" dirty="0" smtClean="0">
                  <a:ln>
                    <a:noFill/>
                  </a:ln>
                  <a:solidFill>
                    <a:schemeClr val="tx1"/>
                  </a:solidFill>
                  <a:effectLst/>
                  <a:latin typeface="Times New Roman" panose="02020603050405020304" pitchFamily="18" charset="0"/>
                </a:endParaRPr>
              </a:p>
            </p:txBody>
          </p:sp>
        </mc:Choice>
        <mc:Fallback xmlns="">
          <p:sp>
            <p:nvSpPr>
              <p:cNvPr id="19" name="Rectangle 11"/>
              <p:cNvSpPr>
                <a:spLocks noRot="1" noChangeAspect="1" noMove="1" noResize="1" noEditPoints="1" noAdjustHandles="1" noChangeArrowheads="1" noChangeShapeType="1" noTextEdit="1"/>
              </p:cNvSpPr>
              <p:nvPr/>
            </p:nvSpPr>
            <p:spPr bwMode="auto">
              <a:xfrm>
                <a:off x="1179414" y="3887785"/>
                <a:ext cx="5802551" cy="725840"/>
              </a:xfrm>
              <a:prstGeom prst="rect">
                <a:avLst/>
              </a:prstGeom>
              <a:blipFill rotWithShape="0">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1"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ext uri="{D42A27DB-BD31-4B8C-83A1-F6EECF244321}">
                <p14:modId xmlns:p14="http://schemas.microsoft.com/office/powerpoint/2010/main" val="362666471"/>
              </p:ext>
            </p:extLst>
          </p:nvPr>
        </p:nvGraphicFramePr>
        <p:xfrm>
          <a:off x="1254397" y="4535283"/>
          <a:ext cx="1886499" cy="623365"/>
        </p:xfrm>
        <a:graphic>
          <a:graphicData uri="http://schemas.openxmlformats.org/presentationml/2006/ole">
            <mc:AlternateContent xmlns:mc="http://schemas.openxmlformats.org/markup-compatibility/2006">
              <mc:Choice xmlns:v="urn:schemas-microsoft-com:vml" Requires="v">
                <p:oleObj spid="_x0000_s73117" name="Equation" r:id="rId10" imgW="1459866" imgH="482391" progId="Equation.3">
                  <p:embed/>
                </p:oleObj>
              </mc:Choice>
              <mc:Fallback>
                <p:oleObj name="Equation" r:id="rId10" imgW="1459866" imgH="482391" progId="Equation.3">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4397" y="4535283"/>
                        <a:ext cx="1886499" cy="623365"/>
                      </a:xfrm>
                      <a:prstGeom prst="rect">
                        <a:avLst/>
                      </a:prstGeom>
                      <a:noFill/>
                    </p:spPr>
                  </p:pic>
                </p:oleObj>
              </mc:Fallback>
            </mc:AlternateContent>
          </a:graphicData>
        </a:graphic>
      </p:graphicFrame>
      <p:sp>
        <p:nvSpPr>
          <p:cNvPr id="36" name="Rectangle 29"/>
          <p:cNvSpPr>
            <a:spLocks noChangeArrowheads="1"/>
          </p:cNvSpPr>
          <p:nvPr/>
        </p:nvSpPr>
        <p:spPr bwMode="auto">
          <a:xfrm>
            <a:off x="1143000" y="4555417"/>
            <a:ext cx="135378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7" name="Object 36"/>
          <p:cNvGraphicFramePr>
            <a:graphicFrameLocks noChangeAspect="1"/>
          </p:cNvGraphicFramePr>
          <p:nvPr>
            <p:extLst>
              <p:ext uri="{D42A27DB-BD31-4B8C-83A1-F6EECF244321}">
                <p14:modId xmlns:p14="http://schemas.microsoft.com/office/powerpoint/2010/main" val="3000536273"/>
              </p:ext>
            </p:extLst>
          </p:nvPr>
        </p:nvGraphicFramePr>
        <p:xfrm>
          <a:off x="1254397" y="5327078"/>
          <a:ext cx="1624914" cy="400953"/>
        </p:xfrm>
        <a:graphic>
          <a:graphicData uri="http://schemas.openxmlformats.org/presentationml/2006/ole">
            <mc:AlternateContent xmlns:mc="http://schemas.openxmlformats.org/markup-compatibility/2006">
              <mc:Choice xmlns:v="urn:schemas-microsoft-com:vml" Requires="v">
                <p:oleObj spid="_x0000_s73118" name="Equation" r:id="rId12" imgW="977900" imgH="241300" progId="Equation.3">
                  <p:embed/>
                </p:oleObj>
              </mc:Choice>
              <mc:Fallback>
                <p:oleObj name="Equation" r:id="rId12" imgW="977900" imgH="241300" progId="Equation.3">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4397" y="5327078"/>
                        <a:ext cx="1624914" cy="40095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8" name="Rectangle 37"/>
              <p:cNvSpPr/>
              <p:nvPr/>
            </p:nvSpPr>
            <p:spPr>
              <a:xfrm>
                <a:off x="1201667" y="2146615"/>
                <a:ext cx="3217933" cy="338554"/>
              </a:xfrm>
              <a:prstGeom prst="rect">
                <a:avLst/>
              </a:prstGeom>
            </p:spPr>
            <p:txBody>
              <a:bodyPr wrap="square">
                <a:spAutoFit/>
              </a:bodyPr>
              <a:lstStyle/>
              <a:p>
                <a:pPr marL="0" marR="0" algn="just">
                  <a:spcBef>
                    <a:spcPts val="0"/>
                  </a:spcBef>
                  <a:spcAft>
                    <a:spcPts val="1200"/>
                  </a:spcAft>
                </a:pPr>
                <a14:m>
                  <m:oMath xmlns:m="http://schemas.openxmlformats.org/officeDocument/2006/math">
                    <m:r>
                      <a:rPr lang="en-US" sz="1600" i="1" smtClean="0">
                        <a:effectLst/>
                        <a:latin typeface="Cambria Math" panose="02040503050406030204" pitchFamily="18" charset="0"/>
                        <a:ea typeface="Times New Roman" panose="02020603050405020304" pitchFamily="18" charset="0"/>
                      </a:rPr>
                      <m:t>∀</m:t>
                    </m:r>
                    <m:r>
                      <a:rPr lang="en-US" sz="1600" i="1" smtClean="0">
                        <a:effectLst/>
                        <a:latin typeface="Cambria Math" panose="02040503050406030204" pitchFamily="18" charset="0"/>
                        <a:ea typeface="Times New Roman" panose="02020603050405020304" pitchFamily="18" charset="0"/>
                      </a:rPr>
                      <m:t>𝑖</m:t>
                    </m:r>
                    <m:r>
                      <a:rPr lang="en-US" sz="1600" i="1" smtClean="0">
                        <a:effectLst/>
                        <a:latin typeface="Cambria Math" panose="02040503050406030204" pitchFamily="18" charset="0"/>
                        <a:ea typeface="Times New Roman" panose="02020603050405020304" pitchFamily="18" charset="0"/>
                      </a:rPr>
                      <m:t> </m:t>
                    </m:r>
                  </m:oMath>
                </a14:m>
                <a:r>
                  <a:rPr lang="en-US" sz="1600" b="1" dirty="0">
                    <a:effectLst/>
                    <a:ea typeface="Times New Roman" panose="02020603050405020304" pitchFamily="18" charset="0"/>
                  </a:rPr>
                  <a:t>From</a:t>
                </a:r>
                <a:r>
                  <a:rPr lang="en-US" sz="1600" dirty="0">
                    <a:effectLst/>
                    <a:ea typeface="Times New Roman" panose="02020603050405020304" pitchFamily="18" charset="0"/>
                  </a:rPr>
                  <a:t> time </a:t>
                </a:r>
                <a:r>
                  <a:rPr lang="en-US" sz="1600" i="1" dirty="0">
                    <a:effectLst/>
                    <a:latin typeface="Symbol" panose="05050102010706020507" pitchFamily="18" charset="2"/>
                    <a:ea typeface="Times New Roman" panose="02020603050405020304" pitchFamily="18" charset="0"/>
                  </a:rPr>
                  <a:t>t</a:t>
                </a:r>
                <a:r>
                  <a:rPr lang="en-US" sz="1600" dirty="0">
                    <a:effectLst/>
                    <a:ea typeface="Times New Roman" panose="02020603050405020304" pitchFamily="18" charset="0"/>
                  </a:rPr>
                  <a:t> = 0,…,</a:t>
                </a:r>
                <a:r>
                  <a:rPr lang="en-US" sz="1600" i="1" dirty="0">
                    <a:effectLst/>
                    <a:ea typeface="Times New Roman" panose="02020603050405020304" pitchFamily="18" charset="0"/>
                  </a:rPr>
                  <a:t>T</a:t>
                </a:r>
                <a:r>
                  <a:rPr lang="en-US" sz="1600" dirty="0">
                    <a:effectLst/>
                    <a:ea typeface="Times New Roman" panose="02020603050405020304" pitchFamily="18" charset="0"/>
                  </a:rPr>
                  <a:t>-1,</a:t>
                </a:r>
              </a:p>
            </p:txBody>
          </p:sp>
        </mc:Choice>
        <mc:Fallback xmlns="">
          <p:sp>
            <p:nvSpPr>
              <p:cNvPr id="38" name="Rectangle 37"/>
              <p:cNvSpPr>
                <a:spLocks noRot="1" noChangeAspect="1" noMove="1" noResize="1" noEditPoints="1" noAdjustHandles="1" noChangeArrowheads="1" noChangeShapeType="1" noTextEdit="1"/>
              </p:cNvSpPr>
              <p:nvPr/>
            </p:nvSpPr>
            <p:spPr>
              <a:xfrm>
                <a:off x="1201667" y="2146615"/>
                <a:ext cx="3217933" cy="338554"/>
              </a:xfrm>
              <a:prstGeom prst="rect">
                <a:avLst/>
              </a:prstGeom>
              <a:blipFill rotWithShape="0">
                <a:blip r:embed="rId14"/>
                <a:stretch>
                  <a:fillRect t="-7143" b="-21429"/>
                </a:stretch>
              </a:blipFill>
            </p:spPr>
            <p:txBody>
              <a:bodyPr/>
              <a:lstStyle/>
              <a:p>
                <a:r>
                  <a:rPr lang="en-US">
                    <a:noFill/>
                  </a:rPr>
                  <a:t> </a:t>
                </a:r>
              </a:p>
            </p:txBody>
          </p:sp>
        </mc:Fallback>
      </mc:AlternateContent>
      <p:sp>
        <p:nvSpPr>
          <p:cNvPr id="39" name="TextBox 38"/>
          <p:cNvSpPr txBox="1"/>
          <p:nvPr/>
        </p:nvSpPr>
        <p:spPr>
          <a:xfrm>
            <a:off x="1223246" y="5895613"/>
            <a:ext cx="857927" cy="677108"/>
          </a:xfrm>
          <a:prstGeom prst="rect">
            <a:avLst/>
          </a:prstGeom>
          <a:noFill/>
        </p:spPr>
        <p:txBody>
          <a:bodyPr wrap="none" rtlCol="0">
            <a:spAutoFit/>
          </a:bodyPr>
          <a:lstStyle/>
          <a:p>
            <a:pPr marL="0" marR="0" algn="just">
              <a:spcBef>
                <a:spcPts val="0"/>
              </a:spcBef>
              <a:spcAft>
                <a:spcPts val="1200"/>
              </a:spcAft>
            </a:pPr>
            <a:r>
              <a:rPr lang="en-US" sz="1600" i="1" dirty="0" smtClean="0">
                <a:effectLst/>
                <a:latin typeface="Symbol" panose="05050102010706020507" pitchFamily="18" charset="2"/>
                <a:ea typeface="Times New Roman" panose="02020603050405020304" pitchFamily="18" charset="0"/>
              </a:rPr>
              <a:t>t</a:t>
            </a:r>
            <a:r>
              <a:rPr lang="en-US" sz="1600" dirty="0" smtClean="0">
                <a:effectLst/>
                <a:ea typeface="Times New Roman" panose="02020603050405020304" pitchFamily="18" charset="0"/>
              </a:rPr>
              <a:t> = </a:t>
            </a:r>
            <a:r>
              <a:rPr lang="en-US" sz="1600" i="1" dirty="0" smtClean="0">
                <a:effectLst/>
                <a:latin typeface="Symbol" panose="05050102010706020507" pitchFamily="18" charset="2"/>
                <a:ea typeface="Times New Roman" panose="02020603050405020304" pitchFamily="18" charset="0"/>
              </a:rPr>
              <a:t>t</a:t>
            </a:r>
            <a:r>
              <a:rPr lang="en-US" sz="1600" dirty="0" smtClean="0">
                <a:effectLst/>
                <a:ea typeface="Times New Roman" panose="02020603050405020304" pitchFamily="18" charset="0"/>
              </a:rPr>
              <a:t>+1;</a:t>
            </a:r>
          </a:p>
          <a:p>
            <a:endParaRPr lang="en-US" dirty="0"/>
          </a:p>
        </p:txBody>
      </p:sp>
    </p:spTree>
    <p:extLst>
      <p:ext uri="{BB962C8B-B14F-4D97-AF65-F5344CB8AC3E}">
        <p14:creationId xmlns:p14="http://schemas.microsoft.com/office/powerpoint/2010/main" val="113169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2800" dirty="0" smtClean="0">
                <a:solidFill>
                  <a:srgbClr val="00B050"/>
                </a:solidFill>
              </a:rPr>
              <a:t>Power Control (cont.) 1</a:t>
            </a:r>
            <a:r>
              <a:rPr lang="en-US" altLang="en-US" sz="2800" baseline="30000" dirty="0" smtClean="0">
                <a:solidFill>
                  <a:srgbClr val="00B050"/>
                </a:solidFill>
              </a:rPr>
              <a:t>st</a:t>
            </a:r>
            <a:r>
              <a:rPr lang="en-US" altLang="en-US" sz="2800" dirty="0" smtClean="0">
                <a:solidFill>
                  <a:srgbClr val="00B050"/>
                </a:solidFill>
              </a:rPr>
              <a:t> step –with conditions</a:t>
            </a:r>
            <a:endParaRPr lang="en-US" altLang="en-US" sz="2800" dirty="0" smtClean="0"/>
          </a:p>
        </p:txBody>
      </p:sp>
      <p:sp>
        <p:nvSpPr>
          <p:cNvPr id="133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33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80A257AA-3AAF-4644-90F3-1EB10D8B46D3}" type="slidenum">
              <a:rPr lang="en-US" altLang="en-US" sz="1200">
                <a:latin typeface="Times New Roman" panose="02020603050405020304" pitchFamily="18" charset="0"/>
              </a:rPr>
              <a:pPr>
                <a:spcBef>
                  <a:spcPct val="0"/>
                </a:spcBef>
                <a:buFontTx/>
                <a:buNone/>
              </a:pPr>
              <a:t>13</a:t>
            </a:fld>
            <a:endParaRPr lang="en-US" altLang="en-US" sz="1200">
              <a:latin typeface="Times New Roman" panose="02020603050405020304" pitchFamily="18" charset="0"/>
            </a:endParaRPr>
          </a:p>
        </p:txBody>
      </p:sp>
      <p:sp>
        <p:nvSpPr>
          <p:cNvPr id="2" name="Rectangle 14"/>
          <p:cNvSpPr>
            <a:spLocks noChangeArrowheads="1"/>
          </p:cNvSpPr>
          <p:nvPr/>
        </p:nvSpPr>
        <p:spPr bwMode="auto">
          <a:xfrm flipV="1">
            <a:off x="838200" y="5590930"/>
            <a:ext cx="95756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71573724"/>
              </p:ext>
            </p:extLst>
          </p:nvPr>
        </p:nvGraphicFramePr>
        <p:xfrm>
          <a:off x="615950" y="5529263"/>
          <a:ext cx="3189288" cy="488950"/>
        </p:xfrm>
        <a:graphic>
          <a:graphicData uri="http://schemas.openxmlformats.org/presentationml/2006/ole">
            <mc:AlternateContent xmlns:mc="http://schemas.openxmlformats.org/markup-compatibility/2006">
              <mc:Choice xmlns:v="urn:schemas-microsoft-com:vml" Requires="v">
                <p:oleObj spid="_x0000_s13631" name="Equation" r:id="rId3" imgW="1815840" imgH="279360" progId="Equation.3">
                  <p:embed/>
                </p:oleObj>
              </mc:Choice>
              <mc:Fallback>
                <p:oleObj name="Equation" r:id="rId3" imgW="1815840" imgH="279360" progId="Equation.3">
                  <p:embed/>
                  <p:pic>
                    <p:nvPicPr>
                      <p:cNvPr id="0" name="Object 13"/>
                      <p:cNvPicPr>
                        <a:picLocks noChangeAspect="1" noChangeArrowheads="1"/>
                      </p:cNvPicPr>
                      <p:nvPr/>
                    </p:nvPicPr>
                    <p:blipFill>
                      <a:blip r:embed="rId4"/>
                      <a:srcRect/>
                      <a:stretch>
                        <a:fillRect/>
                      </a:stretch>
                    </p:blipFill>
                    <p:spPr bwMode="auto">
                      <a:xfrm>
                        <a:off x="615950" y="5529263"/>
                        <a:ext cx="3189288" cy="488950"/>
                      </a:xfrm>
                      <a:prstGeom prst="rect">
                        <a:avLst/>
                      </a:prstGeom>
                      <a:noFill/>
                    </p:spPr>
                  </p:pic>
                </p:oleObj>
              </mc:Fallback>
            </mc:AlternateContent>
          </a:graphicData>
        </a:graphic>
      </p:graphicFrame>
      <p:sp>
        <p:nvSpPr>
          <p:cNvPr id="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09775197"/>
              </p:ext>
            </p:extLst>
          </p:nvPr>
        </p:nvGraphicFramePr>
        <p:xfrm>
          <a:off x="3962400" y="5489414"/>
          <a:ext cx="4721437" cy="455367"/>
        </p:xfrm>
        <a:graphic>
          <a:graphicData uri="http://schemas.openxmlformats.org/presentationml/2006/ole">
            <mc:AlternateContent xmlns:mc="http://schemas.openxmlformats.org/markup-compatibility/2006">
              <mc:Choice xmlns:v="urn:schemas-microsoft-com:vml" Requires="v">
                <p:oleObj spid="_x0000_s13632" name="Equation" r:id="rId5" imgW="2501900" imgH="241300" progId="Equation.3">
                  <p:embed/>
                </p:oleObj>
              </mc:Choice>
              <mc:Fallback>
                <p:oleObj name="Equation" r:id="rId5" imgW="2501900" imgH="2413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489414"/>
                        <a:ext cx="4721437" cy="455367"/>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321026"/>
              </p:ext>
            </p:extLst>
          </p:nvPr>
        </p:nvGraphicFramePr>
        <p:xfrm>
          <a:off x="1670857" y="3628749"/>
          <a:ext cx="3071511" cy="615902"/>
        </p:xfrm>
        <a:graphic>
          <a:graphicData uri="http://schemas.openxmlformats.org/presentationml/2006/ole">
            <mc:AlternateContent xmlns:mc="http://schemas.openxmlformats.org/markup-compatibility/2006">
              <mc:Choice xmlns:v="urn:schemas-microsoft-com:vml" Requires="v">
                <p:oleObj spid="_x0000_s13633" name="Equation" r:id="rId7" imgW="2438400" imgH="482600" progId="Equation.3">
                  <p:embed/>
                </p:oleObj>
              </mc:Choice>
              <mc:Fallback>
                <p:oleObj name="Equation" r:id="rId7" imgW="2438400" imgH="482600" progId="Equation.3">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0857" y="3628749"/>
                        <a:ext cx="3071511" cy="61590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32776911"/>
              </p:ext>
            </p:extLst>
          </p:nvPr>
        </p:nvGraphicFramePr>
        <p:xfrm>
          <a:off x="1670857" y="4362831"/>
          <a:ext cx="3234994" cy="652080"/>
        </p:xfrm>
        <a:graphic>
          <a:graphicData uri="http://schemas.openxmlformats.org/presentationml/2006/ole">
            <mc:AlternateContent xmlns:mc="http://schemas.openxmlformats.org/markup-compatibility/2006">
              <mc:Choice xmlns:v="urn:schemas-microsoft-com:vml" Requires="v">
                <p:oleObj spid="_x0000_s13634" name="Equation" r:id="rId9" imgW="2425700" imgH="482600" progId="Equation.3">
                  <p:embed/>
                </p:oleObj>
              </mc:Choice>
              <mc:Fallback>
                <p:oleObj name="Equation" r:id="rId9" imgW="2425700" imgH="482600" progId="Equation.3">
                  <p:embed/>
                  <p:pic>
                    <p:nvPicPr>
                      <p:cNvPr id="0" name="Object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0857" y="4362831"/>
                        <a:ext cx="3234994" cy="652080"/>
                      </a:xfrm>
                      <a:prstGeom prst="rect">
                        <a:avLst/>
                      </a:prstGeom>
                      <a:noFill/>
                    </p:spPr>
                  </p:pic>
                </p:oleObj>
              </mc:Fallback>
            </mc:AlternateContent>
          </a:graphicData>
        </a:graphic>
      </p:graphicFrame>
      <p:sp>
        <p:nvSpPr>
          <p:cNvPr id="9" name="Rectangle 35"/>
          <p:cNvSpPr>
            <a:spLocks noChangeArrowheads="1"/>
          </p:cNvSpPr>
          <p:nvPr/>
        </p:nvSpPr>
        <p:spPr bwMode="auto">
          <a:xfrm>
            <a:off x="685800" y="1623009"/>
            <a:ext cx="607730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14400">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eaLnBrk="0" fontAlgn="base" hangingPunct="0">
              <a:spcBef>
                <a:spcPct val="0"/>
              </a:spcBef>
              <a:spcAft>
                <a:spcPct val="0"/>
              </a:spcAft>
              <a:defRPr sz="1200">
                <a:solidFill>
                  <a:schemeClr val="tx1"/>
                </a:solidFill>
                <a:latin typeface="Times New Roman" panose="02020603050405020304" pitchFamily="18" charset="0"/>
              </a:defRPr>
            </a:lvl6pPr>
            <a:lvl7pPr eaLnBrk="0" fontAlgn="base" hangingPunct="0">
              <a:spcBef>
                <a:spcPct val="0"/>
              </a:spcBef>
              <a:spcAft>
                <a:spcPct val="0"/>
              </a:spcAft>
              <a:defRPr sz="1200">
                <a:solidFill>
                  <a:schemeClr val="tx1"/>
                </a:solidFill>
                <a:latin typeface="Times New Roman" panose="02020603050405020304" pitchFamily="18" charset="0"/>
              </a:defRPr>
            </a:lvl7pPr>
            <a:lvl8pPr eaLnBrk="0" fontAlgn="base" hangingPunct="0">
              <a:spcBef>
                <a:spcPct val="0"/>
              </a:spcBef>
              <a:spcAft>
                <a:spcPct val="0"/>
              </a:spcAft>
              <a:defRPr sz="1200">
                <a:solidFill>
                  <a:schemeClr val="tx1"/>
                </a:solidFill>
                <a:latin typeface="Times New Roman" panose="02020603050405020304" pitchFamily="18" charset="0"/>
              </a:defRPr>
            </a:lvl8pPr>
            <a:lvl9pP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rPr>
              <a:t>if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 3 </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1,</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sym typeface="Symbol" panose="05050102010706020507" pitchFamily="18" charset="2"/>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2</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sym typeface="Symbol" panose="05050102010706020507" pitchFamily="18" charset="2"/>
              </a:rPr>
              <a:t>;</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chemeClr val="tx1"/>
                </a:solidFill>
                <a:effectLst/>
                <a:ea typeface="Times New Roman" panose="02020603050405020304" pitchFamily="18" charset="0"/>
                <a:sym typeface="Symbol" panose="05050102010706020507" pitchFamily="18" charset="2"/>
              </a:rPr>
              <a:t>elseif</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sym typeface="Symbol" panose="05050102010706020507" pitchFamily="18" charset="2"/>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2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γ</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-1</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P</a:t>
            </a:r>
            <a:r>
              <a:rPr kumimoji="0" lang="en-US" altLang="ja-JP" sz="1600" b="0" i="1" u="none" strike="noStrike" cap="none" normalizeH="0" baseline="-30000" dirty="0"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a:t>
            </a:r>
            <a:r>
              <a:rPr kumimoji="0" lang="el-GR"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τ</a:t>
            </a:r>
            <a:r>
              <a:rPr kumimoji="0" lang="en-US" altLang="ja-JP" sz="1600" b="0" i="1"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-2</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0,</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dirty="0" smtClean="0">
                <a:ln>
                  <a:noFill/>
                </a:ln>
                <a:solidFill>
                  <a:schemeClr val="tx1"/>
                </a:solidFill>
                <a:effectLst/>
                <a:ea typeface="Times New Roman" panose="02020603050405020304" pitchFamily="18" charset="0"/>
                <a:sym typeface="Symbol" panose="05050102010706020507" pitchFamily="18" charset="2"/>
              </a:rPr>
              <a:t>    </a:t>
            </a:r>
            <a:r>
              <a:rPr kumimoji="0" lang="en-US" altLang="ja-JP" sz="1600" b="0" i="0" u="none" strike="noStrike" cap="none" normalizeH="0" baseline="0" dirty="0" err="1" smtClean="0">
                <a:ln>
                  <a:noFill/>
                </a:ln>
                <a:solidFill>
                  <a:schemeClr val="tx1"/>
                </a:solidFill>
                <a:effectLst/>
                <a:ea typeface="Times New Roman" panose="02020603050405020304" pitchFamily="18" charset="0"/>
                <a:sym typeface="Symbol" panose="05050102010706020507" pitchFamily="18" charset="2"/>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 = 1;</a:t>
            </a: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ea typeface="Times New Roman" panose="02020603050405020304" pitchFamily="18" charset="0"/>
                <a:sym typeface="Symbol" panose="05050102010706020507" pitchFamily="18" charset="2"/>
              </a:rPr>
              <a:t>end if</a:t>
            </a:r>
          </a:p>
          <a:p>
            <a:pPr marL="0" marR="0" lvl="0" indent="914400" algn="just" defTabSz="914400" rtl="0" eaLnBrk="0" fontAlgn="base" latinLnBrk="0" hangingPunct="0">
              <a:lnSpc>
                <a:spcPct val="100000"/>
              </a:lnSpc>
              <a:spcBef>
                <a:spcPct val="0"/>
              </a:spcBef>
              <a:spcAft>
                <a:spcPct val="0"/>
              </a:spcAft>
              <a:buClrTx/>
              <a:buSzTx/>
              <a:buFontTx/>
              <a:buNone/>
              <a:tabLst/>
            </a:pPr>
            <a:endParaRPr lang="en-US" altLang="ja-JP" sz="1600" dirty="0">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chemeClr val="tx1"/>
              </a:solidFill>
              <a:effectLst/>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If </a:t>
            </a:r>
            <a:r>
              <a:rPr kumimoji="0" lang="en-US" altLang="ja-JP" sz="16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flag</a:t>
            </a:r>
            <a:r>
              <a:rPr kumimoji="0" lang="en-US" altLang="ja-JP" sz="1600" b="0" i="0" u="none" strike="noStrike" cap="none" normalizeH="0" baseline="-30000" dirty="0" err="1"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i</a:t>
            </a:r>
            <a:r>
              <a:rPr kumimoji="0" lang="en-US" altLang="ja-JP"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 = 0,</a:t>
            </a:r>
            <a:endParaRPr kumimoji="0" lang="en-US" altLang="ja-JP" sz="1600" b="0" i="0" u="none" strike="noStrike" cap="none" normalizeH="0" baseline="0" dirty="0" smtClean="0">
              <a:ln>
                <a:noFill/>
              </a:ln>
              <a:solidFill>
                <a:schemeClr val="tx1"/>
              </a:solidFill>
              <a:effectLst/>
              <a:latin typeface="Times New Roman" panose="02020603050405020304" pitchFamily="18" charset="0"/>
              <a:sym typeface="Symbol" panose="05050102010706020507" pitchFamily="18" charset="2"/>
            </a:endParaRPr>
          </a:p>
          <a:p>
            <a:pPr marL="0" marR="0" lvl="0" indent="91440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       </a:t>
            </a:r>
          </a:p>
        </p:txBody>
      </p:sp>
      <p:sp>
        <p:nvSpPr>
          <p:cNvPr id="10" name="Rectangle 36"/>
          <p:cNvSpPr>
            <a:spLocks noChangeArrowheads="1"/>
          </p:cNvSpPr>
          <p:nvPr/>
        </p:nvSpPr>
        <p:spPr bwMode="auto">
          <a:xfrm>
            <a:off x="381000" y="4111968"/>
            <a:ext cx="176843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else,</a:t>
            </a:r>
            <a:endParaRPr kumimoji="0" lang="en-US" altLang="ja-JP" sz="16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endParaRPr kumimoji="0" lang="en-US" altLang="ja-JP" sz="1200" b="0" i="0" u="none" strike="noStrike" cap="none" normalizeH="0" baseline="0" dirty="0" smtClean="0">
              <a:ln>
                <a:noFill/>
              </a:ln>
              <a:solidFill>
                <a:schemeClr val="tx1"/>
              </a:solidFill>
              <a:effectLst/>
              <a:latin typeface="Times New Roman" panose="02020603050405020304" pitchFamily="18" charset="0"/>
            </a:endParaRPr>
          </a:p>
        </p:txBody>
      </p:sp>
      <p:sp>
        <p:nvSpPr>
          <p:cNvPr id="21" name="Rectangle 36"/>
          <p:cNvSpPr>
            <a:spLocks noChangeArrowheads="1"/>
          </p:cNvSpPr>
          <p:nvPr/>
        </p:nvSpPr>
        <p:spPr bwMode="auto">
          <a:xfrm>
            <a:off x="441367" y="4795436"/>
            <a:ext cx="18710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lang="en-US" altLang="ja-JP" sz="1600" dirty="0" smtClean="0">
                <a:ea typeface="Times New Roman" panose="02020603050405020304" pitchFamily="18" charset="0"/>
              </a:rPr>
              <a:t>end if</a:t>
            </a:r>
            <a:endParaRPr kumimoji="0" lang="en-US" altLang="ja-JP" sz="1600" b="0" i="0" u="none" strike="noStrike" cap="none" normalizeH="0" baseline="0" dirty="0" smtClean="0">
              <a:ln>
                <a:noFill/>
              </a:ln>
              <a:solidFill>
                <a:schemeClr val="tx1"/>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endParaRPr kumimoji="0" lang="en-US" altLang="ja-JP" sz="1200" b="0" i="0" u="none" strike="noStrike" cap="none" normalizeH="0" baseline="0" dirty="0" smtClean="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54062"/>
            <a:ext cx="7772400" cy="1066800"/>
          </a:xfrm>
        </p:spPr>
        <p:txBody>
          <a:bodyPr/>
          <a:lstStyle/>
          <a:p>
            <a:r>
              <a:rPr lang="en-US" altLang="en-US" sz="3200" dirty="0" smtClean="0">
                <a:solidFill>
                  <a:srgbClr val="00B050"/>
                </a:solidFill>
              </a:rPr>
              <a:t>Power Control 2</a:t>
            </a:r>
            <a:r>
              <a:rPr lang="en-US" altLang="en-US" sz="3200" baseline="30000" dirty="0" smtClean="0">
                <a:solidFill>
                  <a:srgbClr val="00B050"/>
                </a:solidFill>
              </a:rPr>
              <a:t>nd</a:t>
            </a:r>
            <a:r>
              <a:rPr lang="en-US" altLang="en-US" sz="3200" dirty="0" smtClean="0">
                <a:solidFill>
                  <a:srgbClr val="00B050"/>
                </a:solidFill>
              </a:rPr>
              <a:t> step –Refinement Basis</a:t>
            </a:r>
            <a:endParaRPr lang="en-US" altLang="en-US" sz="3200" dirty="0" smtClean="0"/>
          </a:p>
        </p:txBody>
      </p:sp>
      <p:sp>
        <p:nvSpPr>
          <p:cNvPr id="14339" name="Content Placeholder 2"/>
          <p:cNvSpPr>
            <a:spLocks noGrp="1"/>
          </p:cNvSpPr>
          <p:nvPr>
            <p:ph idx="1"/>
          </p:nvPr>
        </p:nvSpPr>
        <p:spPr/>
        <p:txBody>
          <a:bodyPr/>
          <a:lstStyle/>
          <a:p>
            <a:r>
              <a:rPr lang="en-US" altLang="en-US" sz="2400" smtClean="0">
                <a:solidFill>
                  <a:srgbClr val="000000"/>
                </a:solidFill>
                <a:latin typeface="Times New Roman" panose="02020603050405020304" pitchFamily="18" charset="0"/>
              </a:rPr>
              <a:t>According to non-cooperative repeated game with imperfect information (as PDs act concurrently), a unique Nash equilibrium is obtained by maximizing for link </a:t>
            </a:r>
            <a:r>
              <a:rPr lang="en-US" altLang="en-US" sz="2400" i="1" smtClean="0">
                <a:solidFill>
                  <a:srgbClr val="000000"/>
                </a:solidFill>
                <a:latin typeface="Times New Roman" panose="02020603050405020304" pitchFamily="18" charset="0"/>
              </a:rPr>
              <a:t>i</a:t>
            </a:r>
            <a:r>
              <a:rPr lang="en-US" altLang="en-US" sz="2400" smtClean="0">
                <a:solidFill>
                  <a:srgbClr val="000000"/>
                </a:solidFill>
                <a:latin typeface="Times New Roman" panose="02020603050405020304" pitchFamily="18" charset="0"/>
              </a:rPr>
              <a:t>:</a:t>
            </a:r>
          </a:p>
          <a:p>
            <a:endParaRPr lang="en-US" altLang="en-US" sz="2400" smtClean="0">
              <a:solidFill>
                <a:srgbClr val="000000"/>
              </a:solidFill>
              <a:latin typeface="Times New Roman" panose="02020603050405020304" pitchFamily="18" charset="0"/>
            </a:endParaRPr>
          </a:p>
          <a:p>
            <a:pPr lvl="1"/>
            <a:endParaRPr lang="en-US" altLang="en-US" sz="2000" smtClean="0">
              <a:solidFill>
                <a:srgbClr val="000000"/>
              </a:solidFill>
              <a:latin typeface="Times New Roman" panose="02020603050405020304" pitchFamily="18" charset="0"/>
            </a:endParaRPr>
          </a:p>
          <a:p>
            <a:pPr lvl="1"/>
            <a:r>
              <a:rPr lang="en-US" altLang="en-US" sz="2000" smtClean="0">
                <a:solidFill>
                  <a:srgbClr val="000000"/>
                </a:solidFill>
                <a:latin typeface="Times New Roman" panose="02020603050405020304" pitchFamily="18" charset="0"/>
              </a:rPr>
              <a:t>where </a:t>
            </a:r>
            <a:r>
              <a:rPr lang="en-US" altLang="en-US" sz="2000" i="1" smtClean="0">
                <a:solidFill>
                  <a:srgbClr val="000000"/>
                </a:solidFill>
                <a:latin typeface="Times New Roman" panose="02020603050405020304" pitchFamily="18" charset="0"/>
              </a:rPr>
              <a:t>U</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 is an utility function, </a:t>
            </a:r>
            <a:r>
              <a:rPr lang="en-US" altLang="en-US" sz="2000" i="1" smtClean="0">
                <a:solidFill>
                  <a:srgbClr val="000000"/>
                </a:solidFill>
                <a:latin typeface="Times New Roman" panose="02020603050405020304" pitchFamily="18" charset="0"/>
              </a:rPr>
              <a:t>d</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 is a weighting factor, </a:t>
            </a:r>
            <a:r>
              <a:rPr lang="en-US" altLang="en-US" sz="2000" i="1" smtClean="0">
                <a:solidFill>
                  <a:srgbClr val="000000"/>
                </a:solidFill>
                <a:latin typeface="Times New Roman" panose="02020603050405020304" pitchFamily="18" charset="0"/>
              </a:rPr>
              <a:t>p</a:t>
            </a:r>
            <a:r>
              <a:rPr lang="en-US" altLang="en-US" sz="2000" i="1" baseline="-25000" smtClean="0">
                <a:solidFill>
                  <a:srgbClr val="000000"/>
                </a:solidFill>
                <a:latin typeface="Times New Roman" panose="02020603050405020304" pitchFamily="18" charset="0"/>
              </a:rPr>
              <a:t>d </a:t>
            </a:r>
            <a:r>
              <a:rPr lang="en-US" altLang="en-US" sz="2000" smtClean="0">
                <a:solidFill>
                  <a:srgbClr val="000000"/>
                </a:solidFill>
                <a:latin typeface="Times New Roman" panose="02020603050405020304" pitchFamily="18" charset="0"/>
              </a:rPr>
              <a:t>(</a:t>
            </a:r>
            <a:r>
              <a:rPr lang="en-US" altLang="en-US" sz="2000" i="1" smtClean="0">
                <a:solidFill>
                  <a:srgbClr val="000000"/>
                </a:solidFill>
                <a:latin typeface="Times New Roman" panose="02020603050405020304" pitchFamily="18" charset="0"/>
              </a:rPr>
              <a:t>P</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a:t>
            </a:r>
            <a:r>
              <a:rPr lang="el-GR" altLang="en-US" sz="2000" i="1" smtClean="0">
                <a:solidFill>
                  <a:srgbClr val="000000"/>
                </a:solidFill>
                <a:latin typeface="Times New Roman" panose="02020603050405020304" pitchFamily="18" charset="0"/>
              </a:rPr>
              <a:t>τ</a:t>
            </a:r>
            <a:r>
              <a:rPr lang="en-US" altLang="en-US" sz="2000" smtClean="0">
                <a:solidFill>
                  <a:srgbClr val="000000"/>
                </a:solidFill>
                <a:latin typeface="Times New Roman" panose="02020603050405020304" pitchFamily="18" charset="0"/>
              </a:rPr>
              <a:t>)) </a:t>
            </a:r>
            <a:r>
              <a:rPr lang="en-US" altLang="en-US" sz="2000" smtClean="0">
                <a:latin typeface="Times New Roman" panose="02020603050405020304" pitchFamily="18" charset="0"/>
              </a:rPr>
              <a:t>is a PDR value </a:t>
            </a:r>
            <a:r>
              <a:rPr lang="en-US" altLang="en-US" sz="2000" smtClean="0">
                <a:solidFill>
                  <a:srgbClr val="000000"/>
                </a:solidFill>
                <a:latin typeface="Times New Roman" panose="02020603050405020304" pitchFamily="18" charset="0"/>
              </a:rPr>
              <a:t>as function of </a:t>
            </a:r>
            <a:r>
              <a:rPr lang="en-US" altLang="en-US" sz="2000" i="1" smtClean="0">
                <a:solidFill>
                  <a:srgbClr val="000000"/>
                </a:solidFill>
                <a:latin typeface="Times New Roman" panose="02020603050405020304" pitchFamily="18" charset="0"/>
              </a:rPr>
              <a:t>P</a:t>
            </a:r>
            <a:r>
              <a:rPr lang="en-US" altLang="en-US" sz="2000" i="1" baseline="-25000" smtClean="0">
                <a:solidFill>
                  <a:srgbClr val="000000"/>
                </a:solidFill>
                <a:latin typeface="Times New Roman" panose="02020603050405020304" pitchFamily="18" charset="0"/>
              </a:rPr>
              <a:t>i</a:t>
            </a:r>
            <a:r>
              <a:rPr lang="en-US" altLang="en-US" sz="2000" smtClean="0">
                <a:solidFill>
                  <a:srgbClr val="000000"/>
                </a:solidFill>
                <a:latin typeface="Times New Roman" panose="02020603050405020304" pitchFamily="18" charset="0"/>
              </a:rPr>
              <a:t>(</a:t>
            </a:r>
            <a:r>
              <a:rPr lang="el-GR" altLang="en-US" sz="2000" i="1" smtClean="0">
                <a:solidFill>
                  <a:srgbClr val="000000"/>
                </a:solidFill>
                <a:latin typeface="Times New Roman" panose="02020603050405020304" pitchFamily="18" charset="0"/>
              </a:rPr>
              <a:t>τ</a:t>
            </a:r>
            <a:r>
              <a:rPr lang="en-US" altLang="en-US" sz="2000" smtClean="0">
                <a:solidFill>
                  <a:srgbClr val="000000"/>
                </a:solidFill>
                <a:latin typeface="Times New Roman" panose="02020603050405020304" pitchFamily="18" charset="0"/>
              </a:rPr>
              <a:t>) for stage </a:t>
            </a:r>
            <a:r>
              <a:rPr lang="el-GR" altLang="en-US" sz="2000" i="1" smtClean="0">
                <a:solidFill>
                  <a:srgbClr val="000000"/>
                </a:solidFill>
                <a:latin typeface="Times New Roman" panose="02020603050405020304" pitchFamily="18" charset="0"/>
              </a:rPr>
              <a:t>τ</a:t>
            </a:r>
            <a:r>
              <a:rPr lang="en-US" altLang="en-US" sz="2000" smtClean="0">
                <a:solidFill>
                  <a:srgbClr val="000000"/>
                </a:solidFill>
                <a:latin typeface="Times New Roman" panose="02020603050405020304" pitchFamily="18" charset="0"/>
              </a:rPr>
              <a:t>, </a:t>
            </a:r>
            <a:r>
              <a:rPr lang="el-GR" altLang="en-US" sz="2000" i="1" smtClean="0">
                <a:solidFill>
                  <a:srgbClr val="000000"/>
                </a:solidFill>
                <a:latin typeface="Times New Roman" panose="02020603050405020304" pitchFamily="18" charset="0"/>
              </a:rPr>
              <a:t>ν</a:t>
            </a:r>
            <a:r>
              <a:rPr lang="en-US" altLang="en-US" sz="2000" i="1" baseline="-25000" smtClean="0">
                <a:solidFill>
                  <a:srgbClr val="000000"/>
                </a:solidFill>
                <a:latin typeface="Times New Roman" panose="02020603050405020304" pitchFamily="18" charset="0"/>
              </a:rPr>
              <a:t>i</a:t>
            </a:r>
            <a:r>
              <a:rPr lang="en-US" altLang="en-US" sz="2000" i="1" smtClean="0">
                <a:solidFill>
                  <a:srgbClr val="000000"/>
                </a:solidFill>
                <a:latin typeface="Times New Roman" panose="02020603050405020304" pitchFamily="18" charset="0"/>
              </a:rPr>
              <a:t>=</a:t>
            </a:r>
            <a:r>
              <a:rPr lang="en-US" altLang="en-US" sz="1800" smtClean="0">
                <a:solidFill>
                  <a:srgbClr val="000000"/>
                </a:solidFill>
                <a:latin typeface="Times New Roman" panose="02020603050405020304" pitchFamily="18" charset="0"/>
              </a:rPr>
              <a:t>3</a:t>
            </a:r>
            <a:r>
              <a:rPr lang="en-US" altLang="en-US" sz="2000" smtClean="0">
                <a:solidFill>
                  <a:srgbClr val="000000"/>
                </a:solidFill>
                <a:latin typeface="Times New Roman" panose="02020603050405020304" pitchFamily="18" charset="0"/>
              </a:rPr>
              <a:t>.</a:t>
            </a:r>
          </a:p>
        </p:txBody>
      </p:sp>
      <p:sp>
        <p:nvSpPr>
          <p:cNvPr id="14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43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43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5295EA4C-4AF4-457D-9F00-F4A73990028D}" type="slidenum">
              <a:rPr lang="en-US" altLang="en-US" sz="1200">
                <a:latin typeface="Times New Roman" panose="02020603050405020304" pitchFamily="18" charset="0"/>
              </a:rPr>
              <a:pPr>
                <a:spcBef>
                  <a:spcPct val="0"/>
                </a:spcBef>
                <a:buFontTx/>
                <a:buNone/>
              </a:pPr>
              <a:t>14</a:t>
            </a:fld>
            <a:endParaRPr lang="en-US" altLang="en-US" sz="1200">
              <a:latin typeface="Times New Roman" panose="02020603050405020304" pitchFamily="18" charset="0"/>
            </a:endParaRPr>
          </a:p>
        </p:txBody>
      </p:sp>
      <p:graphicFrame>
        <p:nvGraphicFramePr>
          <p:cNvPr id="14343" name="Object 6"/>
          <p:cNvGraphicFramePr>
            <a:graphicFrameLocks noChangeAspect="1"/>
          </p:cNvGraphicFramePr>
          <p:nvPr/>
        </p:nvGraphicFramePr>
        <p:xfrm>
          <a:off x="2514600" y="3352800"/>
          <a:ext cx="3963988" cy="425450"/>
        </p:xfrm>
        <a:graphic>
          <a:graphicData uri="http://schemas.openxmlformats.org/presentationml/2006/ole">
            <mc:AlternateContent xmlns:mc="http://schemas.openxmlformats.org/markup-compatibility/2006">
              <mc:Choice xmlns:v="urn:schemas-microsoft-com:vml" Requires="v">
                <p:oleObj spid="_x0000_s14419" name="Equation" r:id="rId3" imgW="2247900" imgH="241300" progId="Equation.3">
                  <p:embed/>
                </p:oleObj>
              </mc:Choice>
              <mc:Fallback>
                <p:oleObj name="Equation" r:id="rId3" imgW="2247900" imgH="2413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352800"/>
                        <a:ext cx="39639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400" dirty="0" smtClean="0">
                <a:solidFill>
                  <a:srgbClr val="00B050"/>
                </a:solidFill>
              </a:rPr>
              <a:t>Power Control (cont.) 2</a:t>
            </a:r>
            <a:r>
              <a:rPr lang="en-US" altLang="en-US" sz="3400" baseline="30000" dirty="0" smtClean="0">
                <a:solidFill>
                  <a:srgbClr val="00B050"/>
                </a:solidFill>
              </a:rPr>
              <a:t>nd</a:t>
            </a:r>
            <a:r>
              <a:rPr lang="en-US" altLang="en-US" sz="3400" dirty="0" smtClean="0">
                <a:solidFill>
                  <a:srgbClr val="00B050"/>
                </a:solidFill>
              </a:rPr>
              <a:t> step –Refinement</a:t>
            </a:r>
            <a:endParaRPr lang="en-US" altLang="en-US" dirty="0" smtClean="0"/>
          </a:p>
        </p:txBody>
      </p:sp>
      <p:sp>
        <p:nvSpPr>
          <p:cNvPr id="15363" name="Content Placeholder 2"/>
          <p:cNvSpPr>
            <a:spLocks noGrp="1"/>
          </p:cNvSpPr>
          <p:nvPr>
            <p:ph idx="1"/>
          </p:nvPr>
        </p:nvSpPr>
        <p:spPr/>
        <p:txBody>
          <a:bodyPr/>
          <a:lstStyle/>
          <a:p>
            <a:r>
              <a:rPr lang="en-US" altLang="en-US" sz="2400" dirty="0" smtClean="0">
                <a:solidFill>
                  <a:srgbClr val="000000"/>
                </a:solidFill>
                <a:latin typeface="Times New Roman" panose="02020603050405020304" pitchFamily="18" charset="0"/>
              </a:rPr>
              <a:t>The powers </a:t>
            </a:r>
            <a:r>
              <a:rPr lang="en-US" altLang="en-US" sz="2400" i="1" dirty="0" err="1" smtClean="0">
                <a:solidFill>
                  <a:srgbClr val="000000"/>
                </a:solidFill>
                <a:latin typeface="Times New Roman" panose="02020603050405020304" pitchFamily="18" charset="0"/>
              </a:rPr>
              <a:t>P</a:t>
            </a:r>
            <a:r>
              <a:rPr lang="en-US" altLang="en-US" sz="2400" i="1" baseline="-25000" dirty="0" err="1" smtClean="0">
                <a:solidFill>
                  <a:srgbClr val="000000"/>
                </a:solidFill>
                <a:latin typeface="Times New Roman" panose="02020603050405020304" pitchFamily="18" charset="0"/>
              </a:rPr>
              <a:t>t,i</a:t>
            </a:r>
            <a:r>
              <a:rPr lang="en-US" altLang="en-US" sz="2400" dirty="0" smtClean="0">
                <a:solidFill>
                  <a:srgbClr val="000000"/>
                </a:solidFill>
                <a:latin typeface="Times New Roman" panose="02020603050405020304" pitchFamily="18" charset="0"/>
              </a:rPr>
              <a:t>(</a:t>
            </a:r>
            <a:r>
              <a:rPr lang="el-GR" altLang="en-US" sz="2400" i="1" dirty="0" smtClean="0">
                <a:solidFill>
                  <a:srgbClr val="000000"/>
                </a:solidFill>
                <a:latin typeface="Times New Roman" panose="02020603050405020304" pitchFamily="18" charset="0"/>
              </a:rPr>
              <a:t>τ</a:t>
            </a:r>
            <a:r>
              <a:rPr lang="en-US" altLang="en-US" sz="2400" dirty="0" smtClean="0">
                <a:solidFill>
                  <a:srgbClr val="000000"/>
                </a:solidFill>
                <a:latin typeface="Times New Roman" panose="02020603050405020304" pitchFamily="18" charset="0"/>
              </a:rPr>
              <a:t>)  for each link </a:t>
            </a:r>
            <a:r>
              <a:rPr lang="en-US" altLang="en-US" sz="2400" i="1" dirty="0" err="1" smtClean="0">
                <a:solidFill>
                  <a:srgbClr val="000000"/>
                </a:solidFill>
                <a:latin typeface="Times New Roman" panose="02020603050405020304" pitchFamily="18" charset="0"/>
              </a:rPr>
              <a:t>i</a:t>
            </a:r>
            <a:r>
              <a:rPr lang="en-US" altLang="en-US" sz="2400" dirty="0" smtClean="0">
                <a:solidFill>
                  <a:srgbClr val="000000"/>
                </a:solidFill>
                <a:latin typeface="Times New Roman" panose="02020603050405020304" pitchFamily="18" charset="0"/>
              </a:rPr>
              <a:t> at stage </a:t>
            </a:r>
            <a:r>
              <a:rPr lang="el-GR" altLang="en-US" sz="2400" i="1" dirty="0" smtClean="0">
                <a:solidFill>
                  <a:srgbClr val="000000"/>
                </a:solidFill>
                <a:latin typeface="Times New Roman" panose="02020603050405020304" pitchFamily="18" charset="0"/>
              </a:rPr>
              <a:t>τ</a:t>
            </a:r>
            <a:r>
              <a:rPr lang="en-US" altLang="en-US" sz="2400" dirty="0" smtClean="0">
                <a:solidFill>
                  <a:srgbClr val="000000"/>
                </a:solidFill>
                <a:latin typeface="Times New Roman" panose="02020603050405020304" pitchFamily="18" charset="0"/>
              </a:rPr>
              <a:t> is computed as</a:t>
            </a:r>
          </a:p>
          <a:p>
            <a:endParaRPr lang="en-US" altLang="en-US" sz="2400" dirty="0" smtClean="0">
              <a:solidFill>
                <a:srgbClr val="000000"/>
              </a:solidFill>
              <a:latin typeface="Times New Roman" panose="02020603050405020304" pitchFamily="18" charset="0"/>
            </a:endParaRPr>
          </a:p>
          <a:p>
            <a:endParaRPr lang="en-US" altLang="en-US" sz="2400" dirty="0" smtClean="0">
              <a:latin typeface="Times New Roman" panose="02020603050405020304" pitchFamily="18" charset="0"/>
            </a:endParaRPr>
          </a:p>
        </p:txBody>
      </p:sp>
      <p:sp>
        <p:nvSpPr>
          <p:cNvPr id="15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53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F3B35B27-2DA5-4BEF-8BF1-0E95E3AE2B39}" type="slidenum">
              <a:rPr lang="en-US" altLang="en-US" sz="1200">
                <a:latin typeface="Times New Roman" panose="02020603050405020304" pitchFamily="18" charset="0"/>
              </a:rPr>
              <a:pPr>
                <a:spcBef>
                  <a:spcPct val="0"/>
                </a:spcBef>
                <a:buFontTx/>
                <a:buNone/>
              </a:pPr>
              <a:t>15</a:t>
            </a:fld>
            <a:endParaRPr lang="en-US" altLang="en-US" sz="1200">
              <a:latin typeface="Times New Roman" panose="02020603050405020304" pitchFamily="18" charset="0"/>
            </a:endParaRPr>
          </a:p>
        </p:txBody>
      </p:sp>
      <p:graphicFrame>
        <p:nvGraphicFramePr>
          <p:cNvPr id="15377" name="Object 15376"/>
          <p:cNvGraphicFramePr>
            <a:graphicFrameLocks noChangeAspect="1"/>
          </p:cNvGraphicFramePr>
          <p:nvPr>
            <p:extLst>
              <p:ext uri="{D42A27DB-BD31-4B8C-83A1-F6EECF244321}">
                <p14:modId xmlns:p14="http://schemas.microsoft.com/office/powerpoint/2010/main" val="873727130"/>
              </p:ext>
            </p:extLst>
          </p:nvPr>
        </p:nvGraphicFramePr>
        <p:xfrm>
          <a:off x="1121568" y="2517695"/>
          <a:ext cx="2037909" cy="766842"/>
        </p:xfrm>
        <a:graphic>
          <a:graphicData uri="http://schemas.openxmlformats.org/presentationml/2006/ole">
            <mc:AlternateContent xmlns:mc="http://schemas.openxmlformats.org/markup-compatibility/2006">
              <mc:Choice xmlns:v="urn:schemas-microsoft-com:vml" Requires="v">
                <p:oleObj spid="_x0000_s15738" name="Equation" r:id="rId3" imgW="1231366" imgH="469696" progId="Equation.3">
                  <p:embed/>
                </p:oleObj>
              </mc:Choice>
              <mc:Fallback>
                <p:oleObj name="Equation" r:id="rId3" imgW="1231366" imgH="469696" progId="Equation.3">
                  <p:embed/>
                  <p:pic>
                    <p:nvPicPr>
                      <p:cNvPr id="0" name="Object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568" y="2517695"/>
                        <a:ext cx="2037909" cy="766842"/>
                      </a:xfrm>
                      <a:prstGeom prst="rect">
                        <a:avLst/>
                      </a:prstGeom>
                      <a:noFill/>
                    </p:spPr>
                  </p:pic>
                </p:oleObj>
              </mc:Fallback>
            </mc:AlternateContent>
          </a:graphicData>
        </a:graphic>
      </p:graphicFrame>
      <p:graphicFrame>
        <p:nvGraphicFramePr>
          <p:cNvPr id="15378" name="Object 15377"/>
          <p:cNvGraphicFramePr>
            <a:graphicFrameLocks noChangeAspect="1"/>
          </p:cNvGraphicFramePr>
          <p:nvPr>
            <p:extLst>
              <p:ext uri="{D42A27DB-BD31-4B8C-83A1-F6EECF244321}">
                <p14:modId xmlns:p14="http://schemas.microsoft.com/office/powerpoint/2010/main" val="195171744"/>
              </p:ext>
            </p:extLst>
          </p:nvPr>
        </p:nvGraphicFramePr>
        <p:xfrm>
          <a:off x="1136609" y="3221250"/>
          <a:ext cx="2320070" cy="470905"/>
        </p:xfrm>
        <a:graphic>
          <a:graphicData uri="http://schemas.openxmlformats.org/presentationml/2006/ole">
            <mc:AlternateContent xmlns:mc="http://schemas.openxmlformats.org/markup-compatibility/2006">
              <mc:Choice xmlns:v="urn:schemas-microsoft-com:vml" Requires="v">
                <p:oleObj spid="_x0000_s15739" name="Equation" r:id="rId5" imgW="1282700" imgH="254000" progId="Equation.3">
                  <p:embed/>
                </p:oleObj>
              </mc:Choice>
              <mc:Fallback>
                <p:oleObj name="Equation" r:id="rId5" imgW="1282700" imgH="254000" progId="Equation.3">
                  <p:embed/>
                  <p:pic>
                    <p:nvPicPr>
                      <p:cNvPr id="0" name="Object 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609" y="3221250"/>
                        <a:ext cx="2320070" cy="470905"/>
                      </a:xfrm>
                      <a:prstGeom prst="rect">
                        <a:avLst/>
                      </a:prstGeom>
                      <a:noFill/>
                    </p:spPr>
                  </p:pic>
                </p:oleObj>
              </mc:Fallback>
            </mc:AlternateContent>
          </a:graphicData>
        </a:graphic>
      </p:graphicFrame>
      <p:graphicFrame>
        <p:nvGraphicFramePr>
          <p:cNvPr id="15379" name="Object 15378"/>
          <p:cNvGraphicFramePr>
            <a:graphicFrameLocks noChangeAspect="1"/>
          </p:cNvGraphicFramePr>
          <p:nvPr>
            <p:extLst>
              <p:ext uri="{D42A27DB-BD31-4B8C-83A1-F6EECF244321}">
                <p14:modId xmlns:p14="http://schemas.microsoft.com/office/powerpoint/2010/main" val="2721909834"/>
              </p:ext>
            </p:extLst>
          </p:nvPr>
        </p:nvGraphicFramePr>
        <p:xfrm>
          <a:off x="949325" y="3703638"/>
          <a:ext cx="1854200" cy="458787"/>
        </p:xfrm>
        <a:graphic>
          <a:graphicData uri="http://schemas.openxmlformats.org/presentationml/2006/ole">
            <mc:AlternateContent xmlns:mc="http://schemas.openxmlformats.org/markup-compatibility/2006">
              <mc:Choice xmlns:v="urn:schemas-microsoft-com:vml" Requires="v">
                <p:oleObj spid="_x0000_s15740" name="Equation" r:id="rId7" imgW="1282680" imgH="317160" progId="Equation.3">
                  <p:embed/>
                </p:oleObj>
              </mc:Choice>
              <mc:Fallback>
                <p:oleObj name="Equation" r:id="rId7" imgW="1282680" imgH="317160" progId="Equation.3">
                  <p:embed/>
                  <p:pic>
                    <p:nvPicPr>
                      <p:cNvPr id="0" name="Object 84"/>
                      <p:cNvPicPr>
                        <a:picLocks noChangeAspect="1" noChangeArrowheads="1"/>
                      </p:cNvPicPr>
                      <p:nvPr/>
                    </p:nvPicPr>
                    <p:blipFill>
                      <a:blip r:embed="rId8"/>
                      <a:srcRect/>
                      <a:stretch>
                        <a:fillRect/>
                      </a:stretch>
                    </p:blipFill>
                    <p:spPr bwMode="auto">
                      <a:xfrm>
                        <a:off x="949325" y="3703638"/>
                        <a:ext cx="1854200" cy="458787"/>
                      </a:xfrm>
                      <a:prstGeom prst="rect">
                        <a:avLst/>
                      </a:prstGeom>
                      <a:noFill/>
                    </p:spPr>
                  </p:pic>
                </p:oleObj>
              </mc:Fallback>
            </mc:AlternateContent>
          </a:graphicData>
        </a:graphic>
      </p:graphicFrame>
      <p:graphicFrame>
        <p:nvGraphicFramePr>
          <p:cNvPr id="15380" name="Object 15379"/>
          <p:cNvGraphicFramePr>
            <a:graphicFrameLocks noChangeAspect="1"/>
          </p:cNvGraphicFramePr>
          <p:nvPr>
            <p:extLst>
              <p:ext uri="{D42A27DB-BD31-4B8C-83A1-F6EECF244321}">
                <p14:modId xmlns:p14="http://schemas.microsoft.com/office/powerpoint/2010/main" val="352037230"/>
              </p:ext>
            </p:extLst>
          </p:nvPr>
        </p:nvGraphicFramePr>
        <p:xfrm>
          <a:off x="1136609" y="4100224"/>
          <a:ext cx="1855778" cy="435306"/>
        </p:xfrm>
        <a:graphic>
          <a:graphicData uri="http://schemas.openxmlformats.org/presentationml/2006/ole">
            <mc:AlternateContent xmlns:mc="http://schemas.openxmlformats.org/markup-compatibility/2006">
              <mc:Choice xmlns:v="urn:schemas-microsoft-com:vml" Requires="v">
                <p:oleObj spid="_x0000_s15741" name="Equation" r:id="rId9" imgW="1028254" imgH="241195" progId="Equation.3">
                  <p:embed/>
                </p:oleObj>
              </mc:Choice>
              <mc:Fallback>
                <p:oleObj name="Equation" r:id="rId9" imgW="1028254" imgH="241195" progId="Equation.3">
                  <p:embed/>
                  <p:pic>
                    <p:nvPicPr>
                      <p:cNvPr id="0" name="Object 8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6609" y="4100224"/>
                        <a:ext cx="1855778" cy="435306"/>
                      </a:xfrm>
                      <a:prstGeom prst="rect">
                        <a:avLst/>
                      </a:prstGeom>
                      <a:noFill/>
                    </p:spPr>
                  </p:pic>
                </p:oleObj>
              </mc:Fallback>
            </mc:AlternateContent>
          </a:graphicData>
        </a:graphic>
      </p:graphicFrame>
      <p:sp>
        <p:nvSpPr>
          <p:cNvPr id="15381" name="Rectangle 87"/>
          <p:cNvSpPr>
            <a:spLocks noChangeArrowheads="1"/>
          </p:cNvSpPr>
          <p:nvPr/>
        </p:nvSpPr>
        <p:spPr bwMode="auto">
          <a:xfrm>
            <a:off x="2286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385" name="Rectangle 91"/>
          <p:cNvSpPr>
            <a:spLocks noChangeArrowheads="1"/>
          </p:cNvSpPr>
          <p:nvPr/>
        </p:nvSpPr>
        <p:spPr bwMode="auto">
          <a:xfrm>
            <a:off x="214393" y="4025402"/>
            <a:ext cx="6845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0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 Transmit </a:t>
            </a:r>
            <a:r>
              <a:rPr kumimoji="0" lang="en-US" altLang="ja-JP" sz="1600" b="0" i="1" u="none" strike="noStrike" cap="none" normalizeH="0" baseline="0" dirty="0" err="1" smtClean="0">
                <a:ln>
                  <a:noFill/>
                </a:ln>
                <a:solidFill>
                  <a:schemeClr val="tx1"/>
                </a:solidFill>
                <a:effectLst/>
                <a:ea typeface="Times New Roman" panose="02020603050405020304" pitchFamily="18" charset="0"/>
              </a:rPr>
              <a:t>P</a:t>
            </a:r>
            <a:r>
              <a:rPr kumimoji="0" lang="en-US" altLang="ja-JP" sz="1600" b="0" i="1" u="none" strike="noStrike" cap="none" normalizeH="0" baseline="-30000" dirty="0" err="1" smtClean="0">
                <a:ln>
                  <a:noFill/>
                </a:ln>
                <a:solidFill>
                  <a:schemeClr val="tx1"/>
                </a:solidFill>
                <a:effectLst/>
                <a:ea typeface="Times New Roman" panose="02020603050405020304" pitchFamily="18" charset="0"/>
              </a:rPr>
              <a:t>t,i</a:t>
            </a:r>
            <a:r>
              <a:rPr kumimoji="0" lang="en-US" altLang="ja-JP" sz="1600" b="0" i="0" u="none" strike="noStrike" cap="none" normalizeH="0" baseline="0" dirty="0" smtClean="0">
                <a:ln>
                  <a:noFill/>
                </a:ln>
                <a:solidFill>
                  <a:schemeClr val="tx1"/>
                </a:solidFill>
                <a:effectLst/>
                <a:ea typeface="Times New Roman" panose="02020603050405020304" pitchFamily="18" charset="0"/>
              </a:rPr>
              <a:t>(</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from PD </a:t>
            </a:r>
            <a:r>
              <a:rPr kumimoji="0" lang="en-US" altLang="ja-JP" sz="1600" b="0" i="1" u="none" strike="noStrike" cap="none" normalizeH="0" baseline="0" dirty="0" err="1" smtClean="0">
                <a:ln>
                  <a:noFill/>
                </a:ln>
                <a:solidFill>
                  <a:schemeClr val="tx1"/>
                </a:solidFill>
                <a:effectLst/>
                <a:ea typeface="Times New Roman" panose="02020603050405020304" pitchFamily="18" charset="0"/>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rPr>
              <a:t> at time slot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ea typeface="Times New Roman" panose="02020603050405020304" pitchFamily="18" charset="0"/>
              </a:rPr>
              <a:t> ; </a:t>
            </a:r>
            <a:endParaRPr kumimoji="0" lang="en-US" altLang="ja-JP"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ja-JP" sz="1000" b="1"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                             </a:t>
            </a:r>
            <a:r>
              <a:rPr kumimoji="0" lang="en-US" altLang="ja-JP" sz="1600" b="1" i="0" u="none" strike="noStrike" cap="none" normalizeH="0" baseline="0" dirty="0" smtClean="0">
                <a:ln>
                  <a:noFill/>
                </a:ln>
                <a:solidFill>
                  <a:schemeClr val="tx1"/>
                </a:solidFill>
                <a:effectLst/>
                <a:ea typeface="Times New Roman" panose="02020603050405020304" pitchFamily="18" charset="0"/>
              </a:rPr>
              <a:t>End </a:t>
            </a:r>
            <a:r>
              <a:rPr kumimoji="0" lang="en-US" altLang="ja-JP" sz="1600" b="0" i="0" u="none" strike="noStrike" cap="none" normalizeH="0" baseline="0" dirty="0" smtClean="0">
                <a:ln>
                  <a:noFill/>
                </a:ln>
                <a:solidFill>
                  <a:schemeClr val="tx1"/>
                </a:solidFill>
                <a:effectLst/>
                <a:ea typeface="Times New Roman" panose="02020603050405020304" pitchFamily="18" charset="0"/>
              </a:rPr>
              <a:t>Algorithm at T = </a:t>
            </a:r>
            <a:r>
              <a:rPr kumimoji="0" lang="en-US" altLang="ja-JP" sz="1600" b="0" i="1"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t</a:t>
            </a:r>
            <a:r>
              <a:rPr kumimoji="0" lang="en-US" altLang="ja-JP" sz="1600" b="0" i="0" u="none" strike="noStrike" cap="none" normalizeH="0" baseline="0" dirty="0" smtClean="0">
                <a:ln>
                  <a:noFill/>
                </a:ln>
                <a:solidFill>
                  <a:schemeClr val="tx1"/>
                </a:solidFill>
                <a:effectLst/>
                <a:latin typeface="Symbol" panose="05050102010706020507" pitchFamily="18" charset="2"/>
                <a:ea typeface="Times New Roman" panose="02020603050405020304" pitchFamily="18" charset="0"/>
              </a:rPr>
              <a:t>, </a:t>
            </a:r>
            <a:r>
              <a:rPr kumimoji="0" lang="en-US" altLang="ja-JP" sz="1600" b="0" i="0" u="none" strike="noStrike" cap="none" normalizeH="0" baseline="0" dirty="0" smtClean="0">
                <a:ln>
                  <a:noFill/>
                </a:ln>
                <a:solidFill>
                  <a:schemeClr val="tx1"/>
                </a:solidFill>
                <a:effectLst/>
                <a:ea typeface="Times New Roman" panose="02020603050405020304" pitchFamily="18" charset="0"/>
              </a:rPr>
              <a:t>when </a:t>
            </a:r>
            <a:r>
              <a:rPr kumimoji="0" lang="en-US" altLang="ja-JP" sz="1600" b="0" i="0" u="none" strike="noStrike" cap="none" normalizeH="0" baseline="0" dirty="0" err="1" smtClean="0">
                <a:ln>
                  <a:noFill/>
                </a:ln>
                <a:solidFill>
                  <a:schemeClr val="tx1"/>
                </a:solidFill>
                <a:effectLst/>
                <a:ea typeface="Times New Roman" panose="02020603050405020304" pitchFamily="18" charset="0"/>
              </a:rPr>
              <a:t>flag</a:t>
            </a:r>
            <a:r>
              <a:rPr kumimoji="0" lang="en-US" altLang="ja-JP" sz="1600" b="0" i="0" u="none" strike="noStrike" cap="none" normalizeH="0" baseline="-30000" dirty="0" err="1" smtClean="0">
                <a:ln>
                  <a:noFill/>
                </a:ln>
                <a:solidFill>
                  <a:schemeClr val="tx1"/>
                </a:solidFill>
                <a:effectLst/>
                <a:ea typeface="Times New Roman" panose="02020603050405020304" pitchFamily="18" charset="0"/>
              </a:rPr>
              <a:t>i</a:t>
            </a:r>
            <a:r>
              <a:rPr kumimoji="0" lang="en-US" altLang="ja-JP" sz="1600" b="0" i="0" u="none" strike="noStrike" cap="none" normalizeH="0" baseline="0" dirty="0" smtClean="0">
                <a:ln>
                  <a:noFill/>
                </a:ln>
                <a:solidFill>
                  <a:schemeClr val="tx1"/>
                </a:solidFill>
                <a:effectLst/>
                <a:ea typeface="Times New Roman" panose="02020603050405020304" pitchFamily="18" charset="0"/>
              </a:rPr>
              <a:t> = 2, </a:t>
            </a:r>
            <a:r>
              <a:rPr kumimoji="0" lang="en-US" altLang="ja-JP" sz="16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rPr>
              <a:t>∀</a:t>
            </a:r>
            <a:r>
              <a:rPr kumimoji="0" lang="en-US" altLang="ja-JP" sz="16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rPr>
              <a:t>i</a:t>
            </a:r>
            <a:r>
              <a:rPr kumimoji="0" lang="en-US" altLang="ja-JP"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rPr>
              <a:t>.</a:t>
            </a:r>
            <a:endParaRPr kumimoji="0" lang="en-US" altLang="ja-JP" sz="6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latin typeface="Times New Roman" panose="02020603050405020304" pitchFamily="18" charset="0"/>
            </a:endParaRPr>
          </a:p>
        </p:txBody>
      </p:sp>
      <p:sp>
        <p:nvSpPr>
          <p:cNvPr id="15388" name="TextBox 15387"/>
          <p:cNvSpPr txBox="1"/>
          <p:nvPr/>
        </p:nvSpPr>
        <p:spPr>
          <a:xfrm>
            <a:off x="3429000" y="2667000"/>
            <a:ext cx="2819400" cy="523220"/>
          </a:xfrm>
          <a:prstGeom prst="rect">
            <a:avLst/>
          </a:prstGeom>
          <a:noFill/>
        </p:spPr>
        <p:txBody>
          <a:bodyPr wrap="square" rtlCol="0">
            <a:spAutoFit/>
          </a:bodyPr>
          <a:lstStyle/>
          <a:p>
            <a:pPr lvl="0"/>
            <a:r>
              <a:rPr lang="en-US" altLang="ja-JP" sz="1600" dirty="0">
                <a:ea typeface="Times New Roman" panose="02020603050405020304" pitchFamily="18" charset="0"/>
              </a:rPr>
              <a:t>where ν=3.</a:t>
            </a:r>
            <a:endParaRPr lang="en-US" altLang="ja-JP" sz="1600" dirty="0"/>
          </a:p>
          <a:p>
            <a:endParaRPr lang="en-US" dirty="0"/>
          </a:p>
        </p:txBody>
      </p:sp>
      <p:sp>
        <p:nvSpPr>
          <p:cNvPr id="15389" name="TextBox 15388"/>
          <p:cNvSpPr txBox="1"/>
          <p:nvPr/>
        </p:nvSpPr>
        <p:spPr>
          <a:xfrm>
            <a:off x="3471720" y="3263685"/>
            <a:ext cx="3412857" cy="307777"/>
          </a:xfrm>
          <a:prstGeom prst="rect">
            <a:avLst/>
          </a:prstGeom>
          <a:noFill/>
        </p:spPr>
        <p:txBody>
          <a:bodyPr wrap="none" rtlCol="0">
            <a:spAutoFit/>
          </a:bodyPr>
          <a:lstStyle/>
          <a:p>
            <a:r>
              <a:rPr lang="en-US" altLang="ja-JP" sz="1400" dirty="0">
                <a:ea typeface="Times New Roman" panose="02020603050405020304" pitchFamily="18" charset="0"/>
              </a:rPr>
              <a:t>(A vector of length </a:t>
            </a:r>
            <a:r>
              <a:rPr lang="en-US" altLang="ja-JP" sz="1400" i="1" dirty="0">
                <a:ea typeface="Times New Roman" panose="02020603050405020304" pitchFamily="18" charset="0"/>
              </a:rPr>
              <a:t>L</a:t>
            </a:r>
            <a:r>
              <a:rPr lang="en-US" altLang="ja-JP" sz="1400" dirty="0">
                <a:ea typeface="Times New Roman" panose="02020603050405020304" pitchFamily="18" charset="0"/>
              </a:rPr>
              <a:t> of possible utilities  </a:t>
            </a:r>
            <a:r>
              <a:rPr kumimoji="0" lang="en-US" altLang="ja-JP" sz="14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rPr>
              <a:t>∀</a:t>
            </a:r>
            <a:r>
              <a:rPr kumimoji="0" lang="en-US" altLang="ja-JP" sz="14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rPr>
              <a:t>i</a:t>
            </a:r>
            <a:r>
              <a:rPr kumimoji="0" lang="en-US" altLang="ja-JP" sz="1400" b="0" i="0" u="none" strike="noStrike" cap="none" normalizeH="0" baseline="0" dirty="0" smtClean="0">
                <a:ln>
                  <a:noFill/>
                </a:ln>
                <a:solidFill>
                  <a:schemeClr val="tx1"/>
                </a:solidFill>
                <a:effectLst/>
                <a:ea typeface="Times New Roman" panose="02020603050405020304" pitchFamily="18" charset="0"/>
              </a:rPr>
              <a:t>)</a:t>
            </a:r>
            <a:endParaRPr lang="en-US" sz="1400" dirty="0"/>
          </a:p>
        </p:txBody>
      </p:sp>
      <p:sp>
        <p:nvSpPr>
          <p:cNvPr id="15390" name="TextBox 15389"/>
          <p:cNvSpPr txBox="1"/>
          <p:nvPr/>
        </p:nvSpPr>
        <p:spPr>
          <a:xfrm>
            <a:off x="3429000" y="3680401"/>
            <a:ext cx="3762568" cy="307777"/>
          </a:xfrm>
          <a:prstGeom prst="rect">
            <a:avLst/>
          </a:prstGeom>
          <a:noFill/>
        </p:spPr>
        <p:txBody>
          <a:bodyPr wrap="none" rtlCol="0">
            <a:spAutoFit/>
          </a:bodyPr>
          <a:lstStyle/>
          <a:p>
            <a:r>
              <a:rPr lang="en-US" altLang="ja-JP" sz="1400" dirty="0">
                <a:ea typeface="Times New Roman" panose="02020603050405020304" pitchFamily="18" charset="0"/>
              </a:rPr>
              <a:t>(Find the unique Nash equilibrium point for PD </a:t>
            </a:r>
            <a:r>
              <a:rPr lang="en-US" altLang="ja-JP" sz="1400" i="1" dirty="0" err="1">
                <a:ea typeface="Times New Roman" panose="02020603050405020304" pitchFamily="18" charset="0"/>
              </a:rPr>
              <a:t>i</a:t>
            </a:r>
            <a:r>
              <a:rPr lang="en-US" altLang="ja-JP" sz="1400" dirty="0">
                <a:ea typeface="Times New Roman" panose="02020603050405020304" pitchFamily="18" charset="0"/>
              </a:rPr>
              <a:t>)</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261" y="304800"/>
            <a:ext cx="7772400" cy="1066800"/>
          </a:xfrm>
        </p:spPr>
        <p:txBody>
          <a:bodyPr/>
          <a:lstStyle/>
          <a:p>
            <a:r>
              <a:rPr lang="en-US" dirty="0" smtClean="0">
                <a:solidFill>
                  <a:srgbClr val="00B050"/>
                </a:solidFill>
              </a:rPr>
              <a:t>Simulation Set-Up</a:t>
            </a:r>
            <a:endParaRPr lang="en-US" dirty="0">
              <a:solidFill>
                <a:srgbClr val="00B050"/>
              </a:solidFill>
            </a:endParaRPr>
          </a:p>
        </p:txBody>
      </p:sp>
      <p:sp>
        <p:nvSpPr>
          <p:cNvPr id="3" name="Content Placeholder 2"/>
          <p:cNvSpPr>
            <a:spLocks noGrp="1"/>
          </p:cNvSpPr>
          <p:nvPr>
            <p:ph idx="1"/>
          </p:nvPr>
        </p:nvSpPr>
        <p:spPr>
          <a:xfrm>
            <a:off x="438150" y="1143000"/>
            <a:ext cx="8343900" cy="4114800"/>
          </a:xfrm>
        </p:spPr>
        <p:txBody>
          <a:bodyPr/>
          <a:lstStyle/>
          <a:p>
            <a:r>
              <a:rPr lang="en-US" sz="2000" dirty="0" smtClean="0">
                <a:latin typeface="+mj-lt"/>
              </a:rPr>
              <a:t>Considering an square area of 500mx500m, transmitters/sources dropped randomly with uniform distribution, unicast transmissions</a:t>
            </a:r>
          </a:p>
          <a:p>
            <a:pPr lvl="1"/>
            <a:r>
              <a:rPr lang="en-US" sz="1700" dirty="0" smtClean="0">
                <a:latin typeface="+mj-lt"/>
              </a:rPr>
              <a:t>Paired receivers/destinations dropped with uniform distribution (single-hop)</a:t>
            </a:r>
          </a:p>
          <a:p>
            <a:pPr lvl="1"/>
            <a:r>
              <a:rPr lang="en-US" sz="1700" dirty="0" smtClean="0">
                <a:latin typeface="+mj-lt"/>
              </a:rPr>
              <a:t>Paired </a:t>
            </a:r>
            <a:r>
              <a:rPr lang="en-US" sz="1700" dirty="0" err="1" smtClean="0">
                <a:latin typeface="+mj-lt"/>
              </a:rPr>
              <a:t>relays+destinations</a:t>
            </a:r>
            <a:r>
              <a:rPr lang="en-US" sz="1700" dirty="0" smtClean="0">
                <a:latin typeface="+mj-lt"/>
              </a:rPr>
              <a:t> dropped with uniform distribution (two-hop)</a:t>
            </a:r>
          </a:p>
          <a:p>
            <a:pPr lvl="1"/>
            <a:r>
              <a:rPr lang="en-US" sz="1700" dirty="0" smtClean="0">
                <a:latin typeface="+mj-lt"/>
              </a:rPr>
              <a:t>Consider </a:t>
            </a:r>
            <a:r>
              <a:rPr lang="en-US" sz="1700" i="1" dirty="0" smtClean="0">
                <a:latin typeface="+mj-lt"/>
              </a:rPr>
              <a:t>N</a:t>
            </a:r>
            <a:r>
              <a:rPr lang="en-US" sz="1700" dirty="0" smtClean="0">
                <a:latin typeface="+mj-lt"/>
              </a:rPr>
              <a:t> source/destination (or source/relay/destination) pairs from these, which act as hidden terminals to each other – undiscovered at MAC (or PHY)</a:t>
            </a:r>
          </a:p>
          <a:p>
            <a:pPr lvl="2"/>
            <a:r>
              <a:rPr lang="en-US" sz="1400" dirty="0" smtClean="0">
                <a:latin typeface="+mj-lt"/>
              </a:rPr>
              <a:t>Same for two-hop as single-hop</a:t>
            </a:r>
          </a:p>
          <a:p>
            <a:r>
              <a:rPr lang="en-US" sz="2000" dirty="0" smtClean="0">
                <a:latin typeface="+mj-lt"/>
              </a:rPr>
              <a:t>Model from DCN 12-459r7 Sec 2.2.6 “Path loss between terminals located below roof-top for 900 MHz and 2.4 GHz bands” with</a:t>
            </a:r>
          </a:p>
          <a:p>
            <a:pPr lvl="1"/>
            <a:r>
              <a:rPr lang="en-US" sz="1600" dirty="0" smtClean="0">
                <a:latin typeface="+mj-lt"/>
              </a:rPr>
              <a:t>Frequency =2.4 GHz, p=50% and </a:t>
            </a:r>
            <a:r>
              <a:rPr lang="en-US" sz="1600" i="1" dirty="0" err="1" smtClean="0">
                <a:latin typeface="+mj-lt"/>
              </a:rPr>
              <a:t>L</a:t>
            </a:r>
            <a:r>
              <a:rPr lang="en-US" sz="1600" i="1" baseline="-25000" dirty="0" err="1" smtClean="0">
                <a:latin typeface="+mj-lt"/>
              </a:rPr>
              <a:t>urban</a:t>
            </a:r>
            <a:r>
              <a:rPr lang="en-US" sz="1600" dirty="0" smtClean="0">
                <a:latin typeface="+mj-lt"/>
              </a:rPr>
              <a:t>=6.8 dB</a:t>
            </a:r>
          </a:p>
          <a:p>
            <a:r>
              <a:rPr lang="en-US" sz="1800" dirty="0" smtClean="0">
                <a:latin typeface="+mj-lt"/>
              </a:rPr>
              <a:t>Maximum transmit power 20 </a:t>
            </a:r>
            <a:r>
              <a:rPr lang="en-US" sz="1800" dirty="0" err="1" smtClean="0">
                <a:latin typeface="+mj-lt"/>
              </a:rPr>
              <a:t>dBm</a:t>
            </a:r>
            <a:r>
              <a:rPr lang="en-US" sz="1800" dirty="0" smtClean="0">
                <a:latin typeface="+mj-lt"/>
              </a:rPr>
              <a:t> </a:t>
            </a:r>
            <a:r>
              <a:rPr lang="en-US" sz="1600" dirty="0" smtClean="0">
                <a:latin typeface="+mj-lt"/>
              </a:rPr>
              <a:t>(Minimum 0-dBm, but effective for lower limits also</a:t>
            </a:r>
            <a:r>
              <a:rPr lang="en-US" sz="2000" dirty="0" smtClean="0">
                <a:latin typeface="+mj-lt"/>
              </a:rPr>
              <a:t>.)</a:t>
            </a:r>
          </a:p>
          <a:p>
            <a:pPr lvl="1"/>
            <a:r>
              <a:rPr lang="en-US" sz="1600" dirty="0" smtClean="0">
                <a:latin typeface="+mj-lt"/>
              </a:rPr>
              <a:t>Antenna gains are 0 </a:t>
            </a:r>
            <a:r>
              <a:rPr lang="en-US" sz="1600" dirty="0" err="1" smtClean="0">
                <a:latin typeface="+mj-lt"/>
              </a:rPr>
              <a:t>dBi</a:t>
            </a:r>
            <a:r>
              <a:rPr lang="en-US" sz="1600" dirty="0" smtClean="0">
                <a:latin typeface="+mj-lt"/>
              </a:rPr>
              <a:t>.</a:t>
            </a:r>
          </a:p>
          <a:p>
            <a:pPr lvl="1"/>
            <a:r>
              <a:rPr lang="en-US" sz="1600" dirty="0" smtClean="0">
                <a:latin typeface="+mj-lt"/>
              </a:rPr>
              <a:t>Receivers noise figure 7 dB; implementation losses and fade margin 8 dB</a:t>
            </a:r>
          </a:p>
          <a:p>
            <a:pPr lvl="1"/>
            <a:r>
              <a:rPr lang="en-US" sz="1600" dirty="0" smtClean="0">
                <a:latin typeface="+mj-lt"/>
              </a:rPr>
              <a:t>Discrete power level spacing of 2 dB, with a total of 11 discrete power levels</a:t>
            </a:r>
          </a:p>
          <a:p>
            <a:r>
              <a:rPr lang="en-US" sz="2000" dirty="0" smtClean="0">
                <a:latin typeface="+mj-lt"/>
              </a:rPr>
              <a:t>Both Static Fading and Slow Rayleigh fading considered</a:t>
            </a:r>
          </a:p>
          <a:p>
            <a:pPr lvl="1"/>
            <a:r>
              <a:rPr lang="en-US" sz="1600" dirty="0" smtClean="0">
                <a:latin typeface="+mj-lt"/>
              </a:rPr>
              <a:t>Slow fading, fading parameter </a:t>
            </a:r>
            <a:r>
              <a:rPr lang="en-US" sz="1600" i="1" dirty="0" err="1" smtClean="0">
                <a:latin typeface="+mj-lt"/>
              </a:rPr>
              <a:t>f</a:t>
            </a:r>
            <a:r>
              <a:rPr lang="en-US" sz="1600" i="1" baseline="-25000" dirty="0" err="1" smtClean="0">
                <a:latin typeface="+mj-lt"/>
              </a:rPr>
              <a:t>D</a:t>
            </a:r>
            <a:r>
              <a:rPr lang="en-US" sz="1600" i="1" dirty="0" err="1" smtClean="0">
                <a:latin typeface="+mj-lt"/>
              </a:rPr>
              <a:t>T</a:t>
            </a:r>
            <a:r>
              <a:rPr lang="en-US" sz="1600" i="1" baseline="-25000" dirty="0" err="1" smtClean="0">
                <a:latin typeface="+mj-lt"/>
              </a:rPr>
              <a:t>s</a:t>
            </a:r>
            <a:r>
              <a:rPr lang="en-US" sz="1600" dirty="0" smtClean="0">
                <a:latin typeface="+mj-lt"/>
              </a:rPr>
              <a:t> = 0.002, </a:t>
            </a:r>
            <a:r>
              <a:rPr lang="en-US" sz="1600" i="1" dirty="0" err="1" smtClean="0">
                <a:latin typeface="+mj-lt"/>
              </a:rPr>
              <a:t>f</a:t>
            </a:r>
            <a:r>
              <a:rPr lang="en-US" sz="1600" i="1" baseline="-25000" dirty="0" err="1" smtClean="0">
                <a:latin typeface="+mj-lt"/>
              </a:rPr>
              <a:t>D</a:t>
            </a:r>
            <a:r>
              <a:rPr lang="en-US" sz="1600" dirty="0" smtClean="0">
                <a:latin typeface="+mj-lt"/>
              </a:rPr>
              <a:t> Doppler spread, </a:t>
            </a:r>
            <a:r>
              <a:rPr lang="en-US" sz="1600" i="1" dirty="0" err="1">
                <a:latin typeface="+mj-lt"/>
              </a:rPr>
              <a:t>T</a:t>
            </a:r>
            <a:r>
              <a:rPr lang="en-US" sz="1600" i="1" baseline="-25000" dirty="0" err="1">
                <a:latin typeface="+mj-lt"/>
              </a:rPr>
              <a:t>s</a:t>
            </a:r>
            <a:r>
              <a:rPr lang="en-US" sz="1600" dirty="0" smtClean="0">
                <a:latin typeface="+mj-lt"/>
              </a:rPr>
              <a:t> power sampling period, generated using Jakes model</a:t>
            </a:r>
          </a:p>
          <a:p>
            <a:pPr marL="0" indent="0">
              <a:buNone/>
            </a:pPr>
            <a:endParaRPr lang="en-US" sz="2000" dirty="0" smtClean="0">
              <a:latin typeface="+mj-lt"/>
            </a:endParaRPr>
          </a:p>
          <a:p>
            <a:pPr lvl="1"/>
            <a:endParaRPr lang="en-US" sz="2000" dirty="0" smtClean="0">
              <a:latin typeface="+mj-lt"/>
            </a:endParaRPr>
          </a:p>
        </p:txBody>
      </p:sp>
      <p:sp>
        <p:nvSpPr>
          <p:cNvPr id="4" name="Date Placeholder 3"/>
          <p:cNvSpPr>
            <a:spLocks noGrp="1"/>
          </p:cNvSpPr>
          <p:nvPr>
            <p:ph type="dt" sz="half" idx="10"/>
          </p:nvPr>
        </p:nvSpPr>
        <p:spPr/>
        <p:txBody>
          <a:bodyPr/>
          <a:lstStyle/>
          <a:p>
            <a:pPr>
              <a:defRPr/>
            </a:pPr>
            <a:r>
              <a:rPr lang="en-US"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16</a:t>
            </a:fld>
            <a:endParaRPr lang="en-US" altLang="en-US"/>
          </a:p>
        </p:txBody>
      </p:sp>
    </p:spTree>
    <p:extLst>
      <p:ext uri="{BB962C8B-B14F-4D97-AF65-F5344CB8AC3E}">
        <p14:creationId xmlns:p14="http://schemas.microsoft.com/office/powerpoint/2010/main" val="1229221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400" dirty="0" smtClean="0">
                <a:solidFill>
                  <a:srgbClr val="00B050"/>
                </a:solidFill>
              </a:rPr>
              <a:t>Simulation-1 Results </a:t>
            </a:r>
            <a:endParaRPr lang="en-US" altLang="en-US" sz="3400" dirty="0" smtClean="0"/>
          </a:p>
        </p:txBody>
      </p:sp>
      <p:sp>
        <p:nvSpPr>
          <p:cNvPr id="16387" name="Content Placeholder 2"/>
          <p:cNvSpPr>
            <a:spLocks noGrp="1"/>
          </p:cNvSpPr>
          <p:nvPr>
            <p:ph idx="1"/>
          </p:nvPr>
        </p:nvSpPr>
        <p:spPr>
          <a:xfrm>
            <a:off x="705173" y="1447800"/>
            <a:ext cx="8191500"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2000" dirty="0" smtClean="0">
                <a:latin typeface="Times New Roman" panose="02020603050405020304" pitchFamily="18" charset="0"/>
              </a:rPr>
              <a:t>¾</a:t>
            </a:r>
            <a:r>
              <a:rPr lang="en-US" altLang="en-US" sz="2000" dirty="0" smtClean="0">
                <a:solidFill>
                  <a:srgbClr val="000000"/>
                </a:solidFill>
                <a:latin typeface="Times New Roman" panose="02020603050405020304" pitchFamily="18" charset="0"/>
              </a:rPr>
              <a:t> coding rate with BPSK modulation  </a:t>
            </a:r>
          </a:p>
          <a:p>
            <a:pPr lvl="1"/>
            <a:r>
              <a:rPr lang="en-US" altLang="en-US" sz="2000" dirty="0" smtClean="0">
                <a:solidFill>
                  <a:srgbClr val="000000"/>
                </a:solidFill>
                <a:latin typeface="Times New Roman" panose="02020603050405020304" pitchFamily="18" charset="0"/>
              </a:rPr>
              <a:t>Packet size </a:t>
            </a:r>
            <a:r>
              <a:rPr lang="en-US" altLang="en-US" sz="2000" i="1" dirty="0" err="1" smtClean="0">
                <a:solidFill>
                  <a:srgbClr val="000000"/>
                </a:solidFill>
                <a:latin typeface="Times New Roman" panose="02020603050405020304" pitchFamily="18" charset="0"/>
              </a:rPr>
              <a:t>M</a:t>
            </a:r>
            <a:r>
              <a:rPr lang="en-US" altLang="en-US" sz="2000" i="1" baseline="-25000" dirty="0" err="1" smtClean="0">
                <a:solidFill>
                  <a:srgbClr val="000000"/>
                </a:solidFill>
                <a:latin typeface="Times New Roman" panose="02020603050405020304" pitchFamily="18" charset="0"/>
              </a:rPr>
              <a:t>p</a:t>
            </a:r>
            <a:r>
              <a:rPr lang="en-US" altLang="en-US" sz="2000" dirty="0" smtClean="0">
                <a:solidFill>
                  <a:srgbClr val="000000"/>
                </a:solidFill>
                <a:latin typeface="Times New Roman" panose="02020603050405020304" pitchFamily="18" charset="0"/>
              </a:rPr>
              <a:t> = 512 bytes</a:t>
            </a:r>
          </a:p>
          <a:p>
            <a:pPr lvl="1"/>
            <a:r>
              <a:rPr lang="en-US" altLang="en-US" sz="2000" dirty="0" smtClean="0">
                <a:latin typeface="Times New Roman" panose="02020603050405020304" pitchFamily="18" charset="0"/>
              </a:rPr>
              <a:t>Single-hop with repeated power control mechanism applied on 1000 occasions, with </a:t>
            </a:r>
            <a:r>
              <a:rPr lang="en-US" altLang="en-US" sz="2000" i="1" dirty="0" smtClean="0">
                <a:latin typeface="Times New Roman" panose="02020603050405020304" pitchFamily="18" charset="0"/>
              </a:rPr>
              <a:t>T=</a:t>
            </a:r>
            <a:r>
              <a:rPr lang="en-US" altLang="en-US" sz="2000" dirty="0" smtClean="0">
                <a:latin typeface="Times New Roman" panose="02020603050405020304" pitchFamily="18" charset="0"/>
              </a:rPr>
              <a:t>40 stages in each occasion.</a:t>
            </a:r>
          </a:p>
          <a:p>
            <a:pPr lvl="1"/>
            <a:r>
              <a:rPr lang="en-US" altLang="en-US" sz="2000" dirty="0" smtClean="0">
                <a:latin typeface="Times New Roman" panose="02020603050405020304" pitchFamily="18" charset="0"/>
              </a:rPr>
              <a:t>Static Fading</a:t>
            </a:r>
          </a:p>
          <a:p>
            <a:pPr lvl="1"/>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 = 20 links or source/destination pairs with distances chosen at random with uniform distribution in [10m, 30m].</a:t>
            </a:r>
          </a:p>
          <a:p>
            <a:pPr lvl="1"/>
            <a:r>
              <a:rPr lang="en-US" altLang="en-US" sz="2000" dirty="0" smtClean="0">
                <a:latin typeface="Times New Roman" panose="02020603050405020304" pitchFamily="18" charset="0"/>
              </a:rPr>
              <a:t> </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−1) interfering links distances having a minimum of 2.0 m and an average of 270m for interfering source/s to target destination </a:t>
            </a:r>
          </a:p>
          <a:p>
            <a:pPr lvl="1"/>
            <a:r>
              <a:rPr lang="en-US" altLang="en-US" sz="2000" dirty="0" smtClean="0">
                <a:latin typeface="Times New Roman" panose="02020603050405020304" pitchFamily="18" charset="0"/>
              </a:rPr>
              <a:t>AWGN noise variance between 10</a:t>
            </a:r>
            <a:r>
              <a:rPr lang="en-US" altLang="en-US" sz="2000" baseline="30000" dirty="0" smtClean="0">
                <a:latin typeface="Times New Roman" panose="02020603050405020304" pitchFamily="18" charset="0"/>
              </a:rPr>
              <a:t>-10</a:t>
            </a:r>
            <a:r>
              <a:rPr lang="en-US" altLang="en-US" sz="2000" dirty="0" smtClean="0">
                <a:latin typeface="Times New Roman" panose="02020603050405020304" pitchFamily="18" charset="0"/>
              </a:rPr>
              <a:t> to 10</a:t>
            </a:r>
            <a:r>
              <a:rPr lang="en-US" altLang="en-US" sz="2000" baseline="30000" dirty="0" smtClean="0">
                <a:latin typeface="Times New Roman" panose="02020603050405020304" pitchFamily="18" charset="0"/>
              </a:rPr>
              <a:t>-11</a:t>
            </a:r>
            <a:r>
              <a:rPr lang="en-US" altLang="en-US" sz="2000" dirty="0" smtClean="0">
                <a:latin typeface="Times New Roman" panose="02020603050405020304" pitchFamily="18" charset="0"/>
              </a:rPr>
              <a:t> </a:t>
            </a:r>
            <a:r>
              <a:rPr lang="en-US" altLang="en-US" sz="2000" dirty="0" err="1" smtClean="0">
                <a:latin typeface="Times New Roman" panose="02020603050405020304" pitchFamily="18" charset="0"/>
              </a:rPr>
              <a:t>mW</a:t>
            </a:r>
            <a:endParaRPr lang="en-US" altLang="en-US" sz="2000" dirty="0" smtClean="0">
              <a:latin typeface="Times New Roman" panose="02020603050405020304" pitchFamily="18" charset="0"/>
            </a:endParaRPr>
          </a:p>
          <a:p>
            <a:pPr lvl="1"/>
            <a:r>
              <a:rPr lang="en-US" altLang="en-US" sz="2000" dirty="0" smtClean="0">
                <a:latin typeface="Times New Roman" panose="02020603050405020304" pitchFamily="18" charset="0"/>
              </a:rPr>
              <a:t>Comparison with decentralized SINR balancing, using first-step, with modification in this outline to completely decentralize  that of [Andersin1998] </a:t>
            </a:r>
            <a:endParaRPr lang="en-US" altLang="en-US" sz="24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9141F99F-96B8-44C6-BDF8-BA795FD6F8C1}" type="slidenum">
              <a:rPr lang="en-US" altLang="en-US" sz="1200">
                <a:latin typeface="Times New Roman" panose="02020603050405020304" pitchFamily="18" charset="0"/>
              </a:rPr>
              <a:pPr>
                <a:spcBef>
                  <a:spcPct val="0"/>
                </a:spcBef>
                <a:buFontTx/>
                <a:buNone/>
              </a:pPr>
              <a:t>17</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1838393"/>
            <a:ext cx="6487332" cy="4803461"/>
          </a:xfrm>
          <a:prstGeom prst="rect">
            <a:avLst/>
          </a:prstGeom>
        </p:spPr>
      </p:pic>
      <p:sp>
        <p:nvSpPr>
          <p:cNvPr id="17410" name="Title 1"/>
          <p:cNvSpPr>
            <a:spLocks noGrp="1"/>
          </p:cNvSpPr>
          <p:nvPr>
            <p:ph type="title"/>
          </p:nvPr>
        </p:nvSpPr>
        <p:spPr/>
        <p:txBody>
          <a:bodyPr/>
          <a:lstStyle/>
          <a:p>
            <a:r>
              <a:rPr lang="en-US" altLang="en-US" sz="3400" dirty="0" smtClean="0">
                <a:solidFill>
                  <a:srgbClr val="00B050"/>
                </a:solidFill>
              </a:rPr>
              <a:t>Simulation-1 Results</a:t>
            </a:r>
            <a:endParaRPr lang="en-US" altLang="en-US" dirty="0" smtClean="0"/>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7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73B1B67E-CCD8-4B49-B156-C3AA197F8B6A}" type="slidenum">
              <a:rPr lang="en-US" altLang="en-US" sz="1200">
                <a:latin typeface="Times New Roman" panose="02020603050405020304" pitchFamily="18" charset="0"/>
              </a:rPr>
              <a:pPr>
                <a:spcBef>
                  <a:spcPct val="0"/>
                </a:spcBef>
                <a:buFontTx/>
                <a:buNone/>
              </a:pPr>
              <a:t>18</a:t>
            </a:fld>
            <a:endParaRPr lang="en-US" altLang="en-US" sz="1200">
              <a:latin typeface="Times New Roman" panose="02020603050405020304" pitchFamily="18" charset="0"/>
            </a:endParaRPr>
          </a:p>
        </p:txBody>
      </p:sp>
      <p:sp>
        <p:nvSpPr>
          <p:cNvPr id="4" name="TextBox 3"/>
          <p:cNvSpPr txBox="1"/>
          <p:nvPr/>
        </p:nvSpPr>
        <p:spPr>
          <a:xfrm>
            <a:off x="838200" y="5225896"/>
            <a:ext cx="6477000" cy="400110"/>
          </a:xfrm>
          <a:prstGeom prst="rect">
            <a:avLst/>
          </a:prstGeom>
          <a:noFill/>
        </p:spPr>
        <p:txBody>
          <a:bodyPr wrap="square" rtlCol="0">
            <a:spAutoFit/>
          </a:bodyPr>
          <a:lstStyle/>
          <a:p>
            <a:r>
              <a:rPr lang="en-US" sz="2000" dirty="0" smtClean="0"/>
              <a:t>Power Saving of 22.7 </a:t>
            </a:r>
            <a:r>
              <a:rPr lang="en-US" sz="2000" dirty="0" err="1" smtClean="0"/>
              <a:t>dBm</a:t>
            </a:r>
            <a:r>
              <a:rPr lang="en-US" sz="2000" dirty="0" smtClean="0"/>
              <a:t> over the N = 20 links</a:t>
            </a:r>
            <a:endParaRPr lang="en-US" sz="2000" dirty="0"/>
          </a:p>
        </p:txBody>
      </p:sp>
      <p:pic>
        <p:nvPicPr>
          <p:cNvPr id="5" name="Picture 4"/>
          <p:cNvPicPr>
            <a:picLocks noChangeAspect="1"/>
          </p:cNvPicPr>
          <p:nvPr/>
        </p:nvPicPr>
        <p:blipFill>
          <a:blip r:embed="rId3"/>
          <a:stretch>
            <a:fillRect/>
          </a:stretch>
        </p:blipFill>
        <p:spPr>
          <a:xfrm>
            <a:off x="4588776" y="1882850"/>
            <a:ext cx="6367247" cy="471454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400" dirty="0" smtClean="0">
                <a:solidFill>
                  <a:srgbClr val="00B050"/>
                </a:solidFill>
              </a:rPr>
              <a:t>Simulation-2 Results </a:t>
            </a:r>
            <a:endParaRPr lang="en-US" altLang="en-US" sz="3400" dirty="0" smtClean="0"/>
          </a:p>
        </p:txBody>
      </p:sp>
      <p:sp>
        <p:nvSpPr>
          <p:cNvPr id="16387" name="Content Placeholder 2"/>
          <p:cNvSpPr>
            <a:spLocks noGrp="1"/>
          </p:cNvSpPr>
          <p:nvPr>
            <p:ph idx="1"/>
          </p:nvPr>
        </p:nvSpPr>
        <p:spPr>
          <a:xfrm>
            <a:off x="705173" y="1447800"/>
            <a:ext cx="8191500"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2000" dirty="0" smtClean="0">
                <a:latin typeface="Times New Roman" panose="02020603050405020304" pitchFamily="18" charset="0"/>
              </a:rPr>
              <a:t>¾</a:t>
            </a:r>
            <a:r>
              <a:rPr lang="en-US" altLang="en-US" sz="2000" dirty="0" smtClean="0">
                <a:solidFill>
                  <a:srgbClr val="000000"/>
                </a:solidFill>
                <a:latin typeface="Times New Roman" panose="02020603050405020304" pitchFamily="18" charset="0"/>
              </a:rPr>
              <a:t> coding rate with BPSK modulation </a:t>
            </a:r>
          </a:p>
          <a:p>
            <a:pPr lvl="1"/>
            <a:r>
              <a:rPr lang="en-US" altLang="en-US" sz="2000" dirty="0" smtClean="0">
                <a:solidFill>
                  <a:srgbClr val="000000"/>
                </a:solidFill>
                <a:latin typeface="Times New Roman" panose="02020603050405020304" pitchFamily="18" charset="0"/>
              </a:rPr>
              <a:t>Packet size </a:t>
            </a:r>
            <a:r>
              <a:rPr lang="en-US" altLang="en-US" sz="2000" i="1" dirty="0" err="1" smtClean="0">
                <a:solidFill>
                  <a:srgbClr val="000000"/>
                </a:solidFill>
                <a:latin typeface="Times New Roman" panose="02020603050405020304" pitchFamily="18" charset="0"/>
              </a:rPr>
              <a:t>M</a:t>
            </a:r>
            <a:r>
              <a:rPr lang="en-US" altLang="en-US" sz="2000" i="1" baseline="-25000" dirty="0" err="1" smtClean="0">
                <a:solidFill>
                  <a:srgbClr val="000000"/>
                </a:solidFill>
                <a:latin typeface="Times New Roman" panose="02020603050405020304" pitchFamily="18" charset="0"/>
              </a:rPr>
              <a:t>p</a:t>
            </a:r>
            <a:r>
              <a:rPr lang="en-US" altLang="en-US" sz="2000" dirty="0" smtClean="0">
                <a:solidFill>
                  <a:srgbClr val="000000"/>
                </a:solidFill>
                <a:latin typeface="Times New Roman" panose="02020603050405020304" pitchFamily="18" charset="0"/>
              </a:rPr>
              <a:t> = 512 bytes</a:t>
            </a:r>
          </a:p>
          <a:p>
            <a:pPr lvl="1"/>
            <a:r>
              <a:rPr lang="en-US" altLang="en-US" sz="2000" dirty="0" smtClean="0">
                <a:latin typeface="Times New Roman" panose="02020603050405020304" pitchFamily="18" charset="0"/>
              </a:rPr>
              <a:t>Single-hop with repeated power control mechanism applied on 1000 occasions, with </a:t>
            </a:r>
            <a:r>
              <a:rPr lang="en-US" altLang="en-US" sz="2000" i="1" dirty="0" smtClean="0">
                <a:latin typeface="Times New Roman" panose="02020603050405020304" pitchFamily="18" charset="0"/>
              </a:rPr>
              <a:t>T=</a:t>
            </a:r>
            <a:r>
              <a:rPr lang="en-US" altLang="en-US" sz="2000" dirty="0" smtClean="0">
                <a:latin typeface="Times New Roman" panose="02020603050405020304" pitchFamily="18" charset="0"/>
              </a:rPr>
              <a:t>120 stages in each occasion.</a:t>
            </a:r>
          </a:p>
          <a:p>
            <a:pPr lvl="1"/>
            <a:r>
              <a:rPr lang="en-US" altLang="en-US" sz="2000" dirty="0" smtClean="0">
                <a:latin typeface="Times New Roman" panose="02020603050405020304" pitchFamily="18" charset="0"/>
              </a:rPr>
              <a:t>Slow Rayleigh Fading, </a:t>
            </a:r>
            <a:r>
              <a:rPr lang="en-US" sz="1800" i="1" dirty="0" err="1">
                <a:solidFill>
                  <a:srgbClr val="000000"/>
                </a:solidFill>
                <a:latin typeface="Times New Roman"/>
              </a:rPr>
              <a:t>f</a:t>
            </a:r>
            <a:r>
              <a:rPr lang="en-US" sz="1800" i="1" baseline="-25000" dirty="0" err="1">
                <a:solidFill>
                  <a:srgbClr val="000000"/>
                </a:solidFill>
                <a:latin typeface="Times New Roman"/>
              </a:rPr>
              <a:t>D</a:t>
            </a:r>
            <a:r>
              <a:rPr lang="en-US" sz="1800" i="1" dirty="0" err="1">
                <a:solidFill>
                  <a:srgbClr val="000000"/>
                </a:solidFill>
                <a:latin typeface="Times New Roman"/>
              </a:rPr>
              <a:t>T</a:t>
            </a:r>
            <a:r>
              <a:rPr lang="en-US" sz="1800" i="1" baseline="-25000" dirty="0" err="1">
                <a:solidFill>
                  <a:srgbClr val="000000"/>
                </a:solidFill>
                <a:latin typeface="Times New Roman"/>
              </a:rPr>
              <a:t>s</a:t>
            </a:r>
            <a:r>
              <a:rPr lang="en-US" sz="1800" dirty="0">
                <a:solidFill>
                  <a:srgbClr val="000000"/>
                </a:solidFill>
                <a:latin typeface="Times New Roman"/>
              </a:rPr>
              <a:t> = </a:t>
            </a:r>
            <a:r>
              <a:rPr lang="en-US" sz="1800" dirty="0" smtClean="0">
                <a:solidFill>
                  <a:srgbClr val="000000"/>
                </a:solidFill>
                <a:latin typeface="Times New Roman"/>
              </a:rPr>
              <a:t>0.002</a:t>
            </a:r>
            <a:endParaRPr lang="en-US" altLang="en-US" sz="1800" dirty="0" smtClean="0">
              <a:latin typeface="Times New Roman" panose="02020603050405020304" pitchFamily="18" charset="0"/>
            </a:endParaRPr>
          </a:p>
          <a:p>
            <a:pPr lvl="1"/>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 = 20 links or source/destination pairs with distances chosen at random with uniform distribution in [10m, 30m].</a:t>
            </a:r>
          </a:p>
          <a:p>
            <a:pPr lvl="1"/>
            <a:r>
              <a:rPr lang="en-US" altLang="en-US" sz="2000" dirty="0" smtClean="0">
                <a:latin typeface="Times New Roman" panose="02020603050405020304" pitchFamily="18" charset="0"/>
              </a:rPr>
              <a:t> </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a:t>
            </a:r>
            <a:r>
              <a:rPr lang="en-US" altLang="en-US" sz="2000" i="1" dirty="0" smtClean="0">
                <a:latin typeface="Times New Roman" panose="02020603050405020304" pitchFamily="18" charset="0"/>
              </a:rPr>
              <a:t>N</a:t>
            </a:r>
            <a:r>
              <a:rPr lang="en-US" altLang="en-US" sz="2000" dirty="0" smtClean="0">
                <a:latin typeface="Times New Roman" panose="02020603050405020304" pitchFamily="18" charset="0"/>
              </a:rPr>
              <a:t>−1) interfering links distances having a minimum of 1.7 m and an average of 270m for interfering source/s to target destination </a:t>
            </a:r>
          </a:p>
          <a:p>
            <a:pPr lvl="1"/>
            <a:r>
              <a:rPr lang="en-US" altLang="en-US" sz="2000" dirty="0" smtClean="0">
                <a:latin typeface="Times New Roman" panose="02020603050405020304" pitchFamily="18" charset="0"/>
              </a:rPr>
              <a:t>AWGN noise variance between 10</a:t>
            </a:r>
            <a:r>
              <a:rPr lang="en-US" altLang="en-US" sz="2000" baseline="30000" dirty="0" smtClean="0">
                <a:latin typeface="Times New Roman" panose="02020603050405020304" pitchFamily="18" charset="0"/>
              </a:rPr>
              <a:t>-10</a:t>
            </a:r>
            <a:r>
              <a:rPr lang="en-US" altLang="en-US" sz="2000" dirty="0" smtClean="0">
                <a:latin typeface="Times New Roman" panose="02020603050405020304" pitchFamily="18" charset="0"/>
              </a:rPr>
              <a:t> and 10</a:t>
            </a:r>
            <a:r>
              <a:rPr lang="en-US" altLang="en-US" sz="2000" baseline="30000" dirty="0" smtClean="0">
                <a:latin typeface="Times New Roman" panose="02020603050405020304" pitchFamily="18" charset="0"/>
              </a:rPr>
              <a:t>-11</a:t>
            </a:r>
            <a:r>
              <a:rPr lang="en-US" altLang="en-US" sz="2000" dirty="0" smtClean="0">
                <a:latin typeface="Times New Roman" panose="02020603050405020304" pitchFamily="18" charset="0"/>
              </a:rPr>
              <a:t> </a:t>
            </a:r>
            <a:r>
              <a:rPr lang="en-US" altLang="en-US" sz="2000" dirty="0" err="1" smtClean="0">
                <a:latin typeface="Times New Roman" panose="02020603050405020304" pitchFamily="18" charset="0"/>
              </a:rPr>
              <a:t>mW</a:t>
            </a:r>
            <a:endParaRPr lang="en-US" altLang="en-US" sz="2000" dirty="0" smtClean="0">
              <a:latin typeface="Times New Roman" panose="02020603050405020304" pitchFamily="18" charset="0"/>
            </a:endParaRPr>
          </a:p>
          <a:p>
            <a:pPr lvl="1"/>
            <a:r>
              <a:rPr lang="en-US" altLang="en-US" sz="2000" dirty="0" smtClean="0">
                <a:latin typeface="Times New Roman" panose="02020603050405020304" pitchFamily="18" charset="0"/>
              </a:rPr>
              <a:t>Comparison with decentralized SINR balancing, using first-step, with modification in this outline to completely decentralize  that of [Andersin1998] </a:t>
            </a:r>
            <a:endParaRPr lang="en-US" altLang="en-US" sz="24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9141F99F-96B8-44C6-BDF8-BA795FD6F8C1}" type="slidenum">
              <a:rPr lang="en-US" altLang="en-US" sz="1200">
                <a:latin typeface="Times New Roman" panose="02020603050405020304" pitchFamily="18" charset="0"/>
              </a:rPr>
              <a:pPr>
                <a:spcBef>
                  <a:spcPct val="0"/>
                </a:spcBef>
                <a:buFontTx/>
                <a:buNone/>
              </a:pPr>
              <a:t>19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471221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p:txBody>
          <a:bodyPr/>
          <a:lstStyle/>
          <a:p>
            <a:r>
              <a:rPr lang="en-US" altLang="en-US" sz="3400" smtClean="0">
                <a:solidFill>
                  <a:srgbClr val="00B050"/>
                </a:solidFill>
              </a:rPr>
              <a:t>Introduction</a:t>
            </a:r>
            <a:r>
              <a:rPr lang="en-US" altLang="en-US" sz="3400" smtClean="0"/>
              <a:t> </a:t>
            </a:r>
          </a:p>
        </p:txBody>
      </p:sp>
      <p:sp>
        <p:nvSpPr>
          <p:cNvPr id="4099" name="Content Placeholder 7"/>
          <p:cNvSpPr>
            <a:spLocks noGrp="1"/>
          </p:cNvSpPr>
          <p:nvPr>
            <p:ph idx="1"/>
          </p:nvPr>
        </p:nvSpPr>
        <p:spPr/>
        <p:txBody>
          <a:bodyPr/>
          <a:lstStyle/>
          <a:p>
            <a:r>
              <a:rPr lang="en-US" altLang="en-US" sz="2400" dirty="0" smtClean="0">
                <a:solidFill>
                  <a:srgbClr val="000000"/>
                </a:solidFill>
                <a:latin typeface="Times New Roman" panose="02020603050405020304" pitchFamily="18" charset="0"/>
              </a:rPr>
              <a:t>Completely distributed transmit power control, including prioritized communications (at PHY layer), for any number of </a:t>
            </a:r>
            <a:r>
              <a:rPr lang="en-US" altLang="en-US" sz="2400" dirty="0" err="1" smtClean="0">
                <a:solidFill>
                  <a:srgbClr val="000000"/>
                </a:solidFill>
                <a:latin typeface="Times New Roman" panose="02020603050405020304" pitchFamily="18" charset="0"/>
              </a:rPr>
              <a:t>Tx</a:t>
            </a:r>
            <a:r>
              <a:rPr lang="en-US" altLang="en-US" sz="2400" dirty="0" smtClean="0">
                <a:solidFill>
                  <a:srgbClr val="000000"/>
                </a:solidFill>
                <a:latin typeface="Times New Roman" panose="02020603050405020304" pitchFamily="18" charset="0"/>
              </a:rPr>
              <a:t>/Rx, source/destination pairs (single-hop) or source/relays/destination pairs (multi-hop).</a:t>
            </a:r>
          </a:p>
          <a:p>
            <a:r>
              <a:rPr lang="en-US" altLang="en-US" sz="2400" dirty="0" smtClean="0">
                <a:solidFill>
                  <a:srgbClr val="000000"/>
                </a:solidFill>
                <a:latin typeface="Times New Roman" panose="02020603050405020304" pitchFamily="18" charset="0"/>
              </a:rPr>
              <a:t>This is based on research work by David Smith, Nicole Sawyer and </a:t>
            </a:r>
            <a:r>
              <a:rPr lang="en-US" altLang="en-US" sz="2400" dirty="0" err="1" smtClean="0">
                <a:solidFill>
                  <a:srgbClr val="000000"/>
                </a:solidFill>
                <a:latin typeface="Times New Roman" panose="02020603050405020304" pitchFamily="18" charset="0"/>
              </a:rPr>
              <a:t>Siyu</a:t>
            </a:r>
            <a:r>
              <a:rPr lang="en-US" altLang="en-US" sz="2400" dirty="0" smtClean="0">
                <a:solidFill>
                  <a:srgbClr val="000000"/>
                </a:solidFill>
                <a:latin typeface="Times New Roman" panose="02020603050405020304" pitchFamily="18" charset="0"/>
              </a:rPr>
              <a:t> Zhou, NICTA Australia, and presented as a joint proposal with NICT Japan to TG8.</a:t>
            </a:r>
          </a:p>
          <a:p>
            <a:r>
              <a:rPr lang="en-US" altLang="en-US" sz="2400" dirty="0" smtClean="0">
                <a:solidFill>
                  <a:srgbClr val="000000"/>
                </a:solidFill>
                <a:latin typeface="Times New Roman" panose="02020603050405020304" pitchFamily="18" charset="0"/>
              </a:rPr>
              <a:t>Accompanying specification for this mechanism is given in DCN 14-246r0. </a:t>
            </a:r>
          </a:p>
          <a:p>
            <a:endParaRPr lang="en-US" altLang="en-US" sz="2400" dirty="0" smtClean="0"/>
          </a:p>
        </p:txBody>
      </p:sp>
      <p:sp>
        <p:nvSpPr>
          <p:cNvPr id="410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410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41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E1A799AA-16C1-4446-B269-9EA9D7699840}" type="slidenum">
              <a:rPr lang="en-US" altLang="en-US" sz="1200">
                <a:latin typeface="Times New Roman" panose="02020603050405020304" pitchFamily="18" charset="0"/>
              </a:rPr>
              <a:pPr>
                <a:spcBef>
                  <a:spcPct val="0"/>
                </a:spcBef>
                <a:buFontTx/>
                <a:buNone/>
              </a:pPr>
              <a:t>2</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8" y="1551127"/>
            <a:ext cx="7010400" cy="5190759"/>
          </a:xfrm>
          <a:prstGeom prst="rect">
            <a:avLst/>
          </a:prstGeom>
        </p:spPr>
      </p:pic>
      <p:sp>
        <p:nvSpPr>
          <p:cNvPr id="19458" name="Title 1"/>
          <p:cNvSpPr>
            <a:spLocks noGrp="1"/>
          </p:cNvSpPr>
          <p:nvPr>
            <p:ph type="title"/>
          </p:nvPr>
        </p:nvSpPr>
        <p:spPr/>
        <p:txBody>
          <a:bodyPr/>
          <a:lstStyle/>
          <a:p>
            <a:r>
              <a:rPr lang="en-US" altLang="en-US" sz="3400" dirty="0" smtClean="0">
                <a:solidFill>
                  <a:srgbClr val="00B050"/>
                </a:solidFill>
              </a:rPr>
              <a:t>Simulation-2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20</a:t>
            </a:fld>
            <a:endParaRPr lang="en-US" altLang="en-US" sz="1200">
              <a:latin typeface="Times New Roman" panose="02020603050405020304" pitchFamily="18" charset="0"/>
            </a:endParaRPr>
          </a:p>
        </p:txBody>
      </p:sp>
      <p:sp>
        <p:nvSpPr>
          <p:cNvPr id="10" name="TextBox 9"/>
          <p:cNvSpPr txBox="1"/>
          <p:nvPr/>
        </p:nvSpPr>
        <p:spPr>
          <a:xfrm>
            <a:off x="838200" y="5225896"/>
            <a:ext cx="6477000" cy="400110"/>
          </a:xfrm>
          <a:prstGeom prst="rect">
            <a:avLst/>
          </a:prstGeom>
          <a:noFill/>
        </p:spPr>
        <p:txBody>
          <a:bodyPr wrap="square" rtlCol="0">
            <a:spAutoFit/>
          </a:bodyPr>
          <a:lstStyle/>
          <a:p>
            <a:r>
              <a:rPr lang="en-US" sz="2000" dirty="0" smtClean="0"/>
              <a:t>Power Saving of 33.7 </a:t>
            </a:r>
            <a:r>
              <a:rPr lang="en-US" sz="2000" dirty="0" err="1" smtClean="0"/>
              <a:t>dBm</a:t>
            </a:r>
            <a:endParaRPr lang="en-US" sz="2000" dirty="0"/>
          </a:p>
        </p:txBody>
      </p:sp>
      <p:pic>
        <p:nvPicPr>
          <p:cNvPr id="3" name="Picture 2"/>
          <p:cNvPicPr>
            <a:picLocks noChangeAspect="1"/>
          </p:cNvPicPr>
          <p:nvPr/>
        </p:nvPicPr>
        <p:blipFill>
          <a:blip r:embed="rId3"/>
          <a:stretch>
            <a:fillRect/>
          </a:stretch>
        </p:blipFill>
        <p:spPr>
          <a:xfrm>
            <a:off x="4479283" y="1583141"/>
            <a:ext cx="6872930" cy="516260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259785"/>
            <a:ext cx="7772400" cy="1111411"/>
          </a:xfrm>
        </p:spPr>
        <p:txBody>
          <a:bodyPr/>
          <a:lstStyle/>
          <a:p>
            <a:r>
              <a:rPr lang="en-US" altLang="en-US" sz="3400" dirty="0" smtClean="0">
                <a:solidFill>
                  <a:srgbClr val="00B050"/>
                </a:solidFill>
              </a:rPr>
              <a:t>Simulation-3 Results </a:t>
            </a:r>
            <a:endParaRPr lang="en-US" altLang="en-US" sz="3400" dirty="0" smtClean="0"/>
          </a:p>
        </p:txBody>
      </p:sp>
      <p:sp>
        <p:nvSpPr>
          <p:cNvPr id="16387" name="Content Placeholder 2"/>
          <p:cNvSpPr>
            <a:spLocks noGrp="1"/>
          </p:cNvSpPr>
          <p:nvPr>
            <p:ph idx="1"/>
          </p:nvPr>
        </p:nvSpPr>
        <p:spPr>
          <a:xfrm>
            <a:off x="228600" y="990600"/>
            <a:ext cx="8839200"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a:t>
            </a:r>
            <a:r>
              <a:rPr lang="en-US" altLang="en-US" sz="1900" dirty="0">
                <a:solidFill>
                  <a:srgbClr val="000000"/>
                </a:solidFill>
                <a:latin typeface="Times New Roman" panose="02020603050405020304" pitchFamily="18" charset="0"/>
              </a:rPr>
              <a:t>Q</a:t>
            </a:r>
            <a:r>
              <a:rPr lang="en-US" altLang="en-US" sz="1900" dirty="0" smtClean="0">
                <a:solidFill>
                  <a:srgbClr val="000000"/>
                </a:solidFill>
                <a:latin typeface="Times New Roman" panose="02020603050405020304" pitchFamily="18" charset="0"/>
              </a:rPr>
              <a:t>PSK modulation  </a:t>
            </a:r>
          </a:p>
          <a:p>
            <a:pPr lvl="1"/>
            <a:r>
              <a:rPr lang="en-US" altLang="en-US" sz="1900" dirty="0" smtClean="0">
                <a:solidFill>
                  <a:srgbClr val="000000"/>
                </a:solidFill>
                <a:latin typeface="Times New Roman" panose="02020603050405020304" pitchFamily="18" charset="0"/>
              </a:rPr>
              <a:t>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64 bytes</a:t>
            </a:r>
          </a:p>
          <a:p>
            <a:pPr lvl="1"/>
            <a:r>
              <a:rPr lang="en-US" altLang="en-US" sz="1900" dirty="0" smtClean="0">
                <a:latin typeface="Times New Roman" panose="02020603050405020304" pitchFamily="18" charset="0"/>
              </a:rPr>
              <a:t>Two-hop, Decode-and-Forward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40 stages in each occasion.</a:t>
            </a:r>
          </a:p>
          <a:p>
            <a:pPr lvl="1"/>
            <a:r>
              <a:rPr lang="en-US" altLang="en-US" sz="1900" dirty="0" smtClean="0">
                <a:latin typeface="Times New Roman" panose="02020603050405020304" pitchFamily="18" charset="0"/>
              </a:rPr>
              <a:t>Static Fading</a:t>
            </a: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2.4 m and an average of 270m for interfering sources to target relays, and interfering relays to target destinations </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to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a:p>
            <a:pPr lvl="1"/>
            <a:r>
              <a:rPr lang="en-US" altLang="en-US" sz="1900" dirty="0" smtClean="0">
                <a:latin typeface="Times New Roman" panose="02020603050405020304" pitchFamily="18" charset="0"/>
              </a:rPr>
              <a:t>Comparison with decentralized SINR balancing, using first-step, with modification from this outline to completely decentralize that of [Andersin1998] </a:t>
            </a: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latin typeface="Times New Roman" panose="02020603050405020304" pitchFamily="18" charset="0"/>
              </a:rPr>
              <a:t>Slide </a:t>
            </a:r>
            <a:fld id="{9141F99F-96B8-44C6-BDF8-BA795FD6F8C1}" type="slidenum">
              <a:rPr lang="en-US" altLang="en-US" sz="1200">
                <a:solidFill>
                  <a:srgbClr val="000000"/>
                </a:solidFill>
                <a:latin typeface="Times New Roman" panose="02020603050405020304" pitchFamily="18" charset="0"/>
              </a:rPr>
              <a:pPr>
                <a:spcBef>
                  <a:spcPct val="0"/>
                </a:spcBef>
                <a:buFontTx/>
                <a:buNone/>
              </a:pPr>
              <a:t>21</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38753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690451"/>
            <a:ext cx="6357269" cy="4707158"/>
          </a:xfrm>
          <a:prstGeom prst="rect">
            <a:avLst/>
          </a:prstGeom>
        </p:spPr>
      </p:pic>
      <p:sp>
        <p:nvSpPr>
          <p:cNvPr id="19458" name="Title 1"/>
          <p:cNvSpPr>
            <a:spLocks noGrp="1"/>
          </p:cNvSpPr>
          <p:nvPr>
            <p:ph type="title"/>
          </p:nvPr>
        </p:nvSpPr>
        <p:spPr/>
        <p:txBody>
          <a:bodyPr/>
          <a:lstStyle/>
          <a:p>
            <a:r>
              <a:rPr lang="en-US" altLang="en-US" sz="3400" dirty="0" smtClean="0">
                <a:solidFill>
                  <a:srgbClr val="00B050"/>
                </a:solidFill>
              </a:rPr>
              <a:t>Simulation-3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22</a:t>
            </a:fld>
            <a:endParaRPr lang="en-US" altLang="en-US" sz="1200">
              <a:latin typeface="Times New Roman" panose="02020603050405020304" pitchFamily="18" charset="0"/>
            </a:endParaRPr>
          </a:p>
        </p:txBody>
      </p:sp>
      <p:sp>
        <p:nvSpPr>
          <p:cNvPr id="10" name="TextBox 9"/>
          <p:cNvSpPr txBox="1"/>
          <p:nvPr/>
        </p:nvSpPr>
        <p:spPr>
          <a:xfrm>
            <a:off x="541795" y="5009929"/>
            <a:ext cx="6477000" cy="400110"/>
          </a:xfrm>
          <a:prstGeom prst="rect">
            <a:avLst/>
          </a:prstGeom>
          <a:noFill/>
        </p:spPr>
        <p:txBody>
          <a:bodyPr wrap="square" rtlCol="0">
            <a:spAutoFit/>
          </a:bodyPr>
          <a:lstStyle/>
          <a:p>
            <a:r>
              <a:rPr lang="en-US" sz="2000" dirty="0" smtClean="0"/>
              <a:t>Power Saving of 23.0 </a:t>
            </a:r>
            <a:r>
              <a:rPr lang="en-US" sz="2000" dirty="0" err="1" smtClean="0"/>
              <a:t>dBm</a:t>
            </a:r>
            <a:endParaRPr lang="en-US" sz="2000" dirty="0"/>
          </a:p>
        </p:txBody>
      </p:sp>
      <p:pic>
        <p:nvPicPr>
          <p:cNvPr id="3" name="Picture 2"/>
          <p:cNvPicPr>
            <a:picLocks noChangeAspect="1"/>
          </p:cNvPicPr>
          <p:nvPr/>
        </p:nvPicPr>
        <p:blipFill>
          <a:blip r:embed="rId3"/>
          <a:stretch>
            <a:fillRect/>
          </a:stretch>
        </p:blipFill>
        <p:spPr>
          <a:xfrm>
            <a:off x="4191000" y="1721526"/>
            <a:ext cx="6370175" cy="4784962"/>
          </a:xfrm>
          <a:prstGeom prst="rect">
            <a:avLst/>
          </a:prstGeom>
        </p:spPr>
      </p:pic>
    </p:spTree>
    <p:extLst>
      <p:ext uri="{BB962C8B-B14F-4D97-AF65-F5344CB8AC3E}">
        <p14:creationId xmlns:p14="http://schemas.microsoft.com/office/powerpoint/2010/main" val="3954289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Simulation-4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a:t>
            </a:r>
          </a:p>
          <a:p>
            <a:pPr lvl="1"/>
            <a:r>
              <a:rPr lang="en-US" altLang="en-US" sz="1900" dirty="0" smtClean="0">
                <a:solidFill>
                  <a:srgbClr val="000000"/>
                </a:solidFill>
                <a:latin typeface="Times New Roman" panose="02020603050405020304" pitchFamily="18" charset="0"/>
              </a:rPr>
              <a:t>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64 bytes</a:t>
            </a:r>
          </a:p>
          <a:p>
            <a:pPr lvl="1"/>
            <a:r>
              <a:rPr lang="en-US" altLang="en-US" sz="1900" dirty="0" smtClean="0">
                <a:latin typeface="Times New Roman" panose="02020603050405020304" pitchFamily="18" charset="0"/>
              </a:rPr>
              <a:t>Two-hop, Decode-and-Forward,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120 stages in each occasion.</a:t>
            </a:r>
          </a:p>
          <a:p>
            <a:pPr lvl="1"/>
            <a:r>
              <a:rPr lang="en-US" altLang="en-US" sz="1900" dirty="0" smtClean="0">
                <a:latin typeface="Times New Roman" panose="02020603050405020304" pitchFamily="18" charset="0"/>
              </a:rPr>
              <a:t>Slow Rayleigh Fading, </a:t>
            </a:r>
            <a:r>
              <a:rPr lang="en-US" sz="1900" i="1" dirty="0" err="1">
                <a:solidFill>
                  <a:srgbClr val="000000"/>
                </a:solidFill>
                <a:latin typeface="Times New Roman"/>
              </a:rPr>
              <a:t>f</a:t>
            </a:r>
            <a:r>
              <a:rPr lang="en-US" sz="1900" i="1" baseline="-25000" dirty="0" err="1">
                <a:solidFill>
                  <a:srgbClr val="000000"/>
                </a:solidFill>
                <a:latin typeface="Times New Roman"/>
              </a:rPr>
              <a:t>D</a:t>
            </a:r>
            <a:r>
              <a:rPr lang="en-US" sz="1900" i="1" dirty="0" err="1">
                <a:solidFill>
                  <a:srgbClr val="000000"/>
                </a:solidFill>
                <a:latin typeface="Times New Roman"/>
              </a:rPr>
              <a:t>T</a:t>
            </a:r>
            <a:r>
              <a:rPr lang="en-US" sz="1900" i="1" baseline="-25000" dirty="0" err="1">
                <a:solidFill>
                  <a:srgbClr val="000000"/>
                </a:solidFill>
                <a:latin typeface="Times New Roman"/>
              </a:rPr>
              <a:t>s</a:t>
            </a:r>
            <a:r>
              <a:rPr lang="en-US" sz="1900" dirty="0">
                <a:solidFill>
                  <a:srgbClr val="000000"/>
                </a:solidFill>
                <a:latin typeface="Times New Roman"/>
              </a:rPr>
              <a:t> = </a:t>
            </a:r>
            <a:r>
              <a:rPr lang="en-US" sz="1900" dirty="0" smtClean="0">
                <a:solidFill>
                  <a:srgbClr val="000000"/>
                </a:solidFill>
                <a:latin typeface="Times New Roman"/>
              </a:rPr>
              <a:t>0.002</a:t>
            </a:r>
            <a:endParaRPr lang="en-US" altLang="en-US" sz="1900" dirty="0" smtClean="0">
              <a:latin typeface="Times New Roman" panose="02020603050405020304" pitchFamily="18" charset="0"/>
            </a:endParaRP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1.0 m and an average of 270m for interfering sources to target relays, and interfering relays to target destinations 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a:p>
            <a:pPr lvl="1"/>
            <a:r>
              <a:rPr lang="en-US" altLang="en-US" sz="1900" dirty="0" smtClean="0">
                <a:latin typeface="Times New Roman" panose="02020603050405020304" pitchFamily="18" charset="0"/>
              </a:rPr>
              <a:t>Comparison with decentralized SINR balancing, using first-step, with modification in this outline to completely decentralize  that of [Andersin1998] </a:t>
            </a: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latin typeface="Times New Roman" panose="02020603050405020304" pitchFamily="18" charset="0"/>
              </a:rPr>
              <a:t>Slide </a:t>
            </a:r>
            <a:fld id="{9141F99F-96B8-44C6-BDF8-BA795FD6F8C1}" type="slidenum">
              <a:rPr lang="en-US" altLang="en-US" sz="1200">
                <a:solidFill>
                  <a:srgbClr val="000000"/>
                </a:solidFill>
                <a:latin typeface="Times New Roman" panose="02020603050405020304" pitchFamily="18" charset="0"/>
              </a:rPr>
              <a:pPr>
                <a:spcBef>
                  <a:spcPct val="0"/>
                </a:spcBef>
                <a:buFontTx/>
                <a:buNone/>
              </a:pPr>
              <a:t>23</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04271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Simulation-4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24</a:t>
            </a:fld>
            <a:endParaRPr lang="en-US" altLang="en-US" sz="1200">
              <a:latin typeface="Times New Roman" panose="02020603050405020304" pitchFamily="18" charset="0"/>
            </a:endParaRPr>
          </a:p>
        </p:txBody>
      </p:sp>
      <p:sp>
        <p:nvSpPr>
          <p:cNvPr id="10" name="TextBox 9"/>
          <p:cNvSpPr txBox="1"/>
          <p:nvPr/>
        </p:nvSpPr>
        <p:spPr>
          <a:xfrm>
            <a:off x="541795" y="5009929"/>
            <a:ext cx="6477000" cy="400110"/>
          </a:xfrm>
          <a:prstGeom prst="rect">
            <a:avLst/>
          </a:prstGeom>
          <a:noFill/>
        </p:spPr>
        <p:txBody>
          <a:bodyPr wrap="square" rtlCol="0">
            <a:spAutoFit/>
          </a:bodyPr>
          <a:lstStyle/>
          <a:p>
            <a:r>
              <a:rPr lang="en-US" sz="2000" dirty="0" smtClean="0"/>
              <a:t>Power Saving of 31.6 </a:t>
            </a:r>
            <a:r>
              <a:rPr lang="en-US" sz="2000" dirty="0" err="1" smtClean="0"/>
              <a:t>dBm</a:t>
            </a:r>
            <a:endParaRPr lang="en-US" sz="2000" dirty="0"/>
          </a:p>
        </p:txBody>
      </p:sp>
      <p:pic>
        <p:nvPicPr>
          <p:cNvPr id="2" name="Picture 1"/>
          <p:cNvPicPr>
            <a:picLocks noChangeAspect="1"/>
          </p:cNvPicPr>
          <p:nvPr/>
        </p:nvPicPr>
        <p:blipFill>
          <a:blip r:embed="rId2"/>
          <a:stretch>
            <a:fillRect/>
          </a:stretch>
        </p:blipFill>
        <p:spPr>
          <a:xfrm>
            <a:off x="25831" y="1659099"/>
            <a:ext cx="6866395" cy="5084133"/>
          </a:xfrm>
          <a:prstGeom prst="rect">
            <a:avLst/>
          </a:prstGeom>
        </p:spPr>
      </p:pic>
      <p:pic>
        <p:nvPicPr>
          <p:cNvPr id="3" name="Picture 2"/>
          <p:cNvPicPr>
            <a:picLocks noChangeAspect="1"/>
          </p:cNvPicPr>
          <p:nvPr/>
        </p:nvPicPr>
        <p:blipFill>
          <a:blip r:embed="rId3"/>
          <a:stretch>
            <a:fillRect/>
          </a:stretch>
        </p:blipFill>
        <p:spPr>
          <a:xfrm>
            <a:off x="4426978" y="1737656"/>
            <a:ext cx="6781230" cy="5021074"/>
          </a:xfrm>
          <a:prstGeom prst="rect">
            <a:avLst/>
          </a:prstGeom>
        </p:spPr>
      </p:pic>
    </p:spTree>
    <p:extLst>
      <p:ext uri="{BB962C8B-B14F-4D97-AF65-F5344CB8AC3E}">
        <p14:creationId xmlns:p14="http://schemas.microsoft.com/office/powerpoint/2010/main" val="67202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Simulation-5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512 bytes</a:t>
            </a:r>
          </a:p>
          <a:p>
            <a:pPr lvl="1"/>
            <a:r>
              <a:rPr lang="en-US" altLang="en-US" sz="1900" dirty="0" smtClean="0">
                <a:latin typeface="Times New Roman" panose="02020603050405020304" pitchFamily="18" charset="0"/>
              </a:rPr>
              <a:t>Two-hop, Decode-and-Forward, compared with single hop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40 stages</a:t>
            </a:r>
          </a:p>
          <a:p>
            <a:pPr lvl="1"/>
            <a:r>
              <a:rPr lang="en-US" altLang="en-US" sz="1900" dirty="0" smtClean="0">
                <a:latin typeface="Times New Roman" panose="02020603050405020304" pitchFamily="18" charset="0"/>
              </a:rPr>
              <a:t>Static fading</a:t>
            </a: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single-hop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0.94 m and an average of 270m for interfering sources to target relays, and interfering relays to target destinations, multi-hop, 0.26m and 273m for interfering sources to target destinations single-hop</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xfrm>
            <a:off x="4451403" y="6475413"/>
            <a:ext cx="31739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Slide</a:t>
            </a:r>
            <a:endParaRPr lang="en-US" alt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70600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400" dirty="0" smtClean="0">
                <a:solidFill>
                  <a:srgbClr val="00B050"/>
                </a:solidFill>
              </a:rPr>
              <a:t>Simulation-5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26</a:t>
            </a:fld>
            <a:endParaRPr lang="en-US" altLang="en-US" sz="1200">
              <a:latin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85590" y="1795157"/>
            <a:ext cx="6400800" cy="4739390"/>
          </a:xfrm>
          <a:prstGeom prst="rect">
            <a:avLst/>
          </a:prstGeom>
        </p:spPr>
      </p:pic>
      <p:pic>
        <p:nvPicPr>
          <p:cNvPr id="5" name="Picture 4"/>
          <p:cNvPicPr>
            <a:picLocks noChangeAspect="1"/>
          </p:cNvPicPr>
          <p:nvPr/>
        </p:nvPicPr>
        <p:blipFill>
          <a:blip r:embed="rId3"/>
          <a:stretch>
            <a:fillRect/>
          </a:stretch>
        </p:blipFill>
        <p:spPr>
          <a:xfrm>
            <a:off x="4495800" y="1819465"/>
            <a:ext cx="6425447" cy="4757639"/>
          </a:xfrm>
          <a:prstGeom prst="rect">
            <a:avLst/>
          </a:prstGeom>
        </p:spPr>
      </p:pic>
    </p:spTree>
    <p:extLst>
      <p:ext uri="{BB962C8B-B14F-4D97-AF65-F5344CB8AC3E}">
        <p14:creationId xmlns:p14="http://schemas.microsoft.com/office/powerpoint/2010/main" val="3540980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Simulation-6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512 bytes</a:t>
            </a:r>
          </a:p>
          <a:p>
            <a:pPr lvl="1"/>
            <a:r>
              <a:rPr lang="en-US" altLang="en-US" sz="1900" dirty="0" smtClean="0">
                <a:latin typeface="Times New Roman" panose="02020603050405020304" pitchFamily="18" charset="0"/>
              </a:rPr>
              <a:t>Two-hop, Decode-and-Forward, compared with two-hop detect and 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40 stages</a:t>
            </a:r>
          </a:p>
          <a:p>
            <a:pPr lvl="1"/>
            <a:r>
              <a:rPr lang="en-US" altLang="en-US" sz="1900" dirty="0" smtClean="0">
                <a:latin typeface="Times New Roman" panose="02020603050405020304" pitchFamily="18" charset="0"/>
              </a:rPr>
              <a:t>Static fading</a:t>
            </a: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3.5 m and an average of 271m for interfering sources to target relays, and interfering relays to target destinations, multi-hop</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xfrm>
            <a:off x="4451403" y="6475413"/>
            <a:ext cx="31739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Slide</a:t>
            </a:r>
            <a:endParaRPr lang="en-US" alt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01999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4800" y="1815456"/>
            <a:ext cx="6293521" cy="4659957"/>
          </a:xfrm>
          <a:prstGeom prst="rect">
            <a:avLst/>
          </a:prstGeom>
        </p:spPr>
      </p:pic>
      <p:sp>
        <p:nvSpPr>
          <p:cNvPr id="19458" name="Title 1"/>
          <p:cNvSpPr>
            <a:spLocks noGrp="1"/>
          </p:cNvSpPr>
          <p:nvPr>
            <p:ph type="title"/>
          </p:nvPr>
        </p:nvSpPr>
        <p:spPr/>
        <p:txBody>
          <a:bodyPr/>
          <a:lstStyle/>
          <a:p>
            <a:r>
              <a:rPr lang="en-US" altLang="en-US" sz="3400" dirty="0" smtClean="0">
                <a:solidFill>
                  <a:srgbClr val="00B050"/>
                </a:solidFill>
              </a:rPr>
              <a:t>Simulation-6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28</a:t>
            </a:fld>
            <a:endParaRPr lang="en-US" altLang="en-US" sz="1200">
              <a:latin typeface="Times New Roman" panose="02020603050405020304" pitchFamily="18" charset="0"/>
            </a:endParaRPr>
          </a:p>
        </p:txBody>
      </p:sp>
      <p:sp>
        <p:nvSpPr>
          <p:cNvPr id="10" name="TextBox 9"/>
          <p:cNvSpPr txBox="1"/>
          <p:nvPr/>
        </p:nvSpPr>
        <p:spPr>
          <a:xfrm>
            <a:off x="541795" y="5009929"/>
            <a:ext cx="6477000" cy="707886"/>
          </a:xfrm>
          <a:prstGeom prst="rect">
            <a:avLst/>
          </a:prstGeom>
          <a:noFill/>
        </p:spPr>
        <p:txBody>
          <a:bodyPr wrap="square" rtlCol="0">
            <a:spAutoFit/>
          </a:bodyPr>
          <a:lstStyle/>
          <a:p>
            <a:r>
              <a:rPr lang="en-US" sz="2000" dirty="0" err="1" smtClean="0"/>
              <a:t>Tx</a:t>
            </a:r>
            <a:r>
              <a:rPr lang="en-US" sz="2000" dirty="0" smtClean="0"/>
              <a:t> Power Saving of 38.3 </a:t>
            </a:r>
            <a:r>
              <a:rPr lang="en-US" sz="2000" dirty="0" err="1" smtClean="0"/>
              <a:t>dBm</a:t>
            </a:r>
            <a:r>
              <a:rPr lang="en-US" sz="2000" dirty="0" smtClean="0"/>
              <a:t> of Decode-and-Forward hop over Detect-and-Forward hop</a:t>
            </a:r>
            <a:endParaRPr lang="en-US" sz="2000" dirty="0"/>
          </a:p>
        </p:txBody>
      </p:sp>
      <p:pic>
        <p:nvPicPr>
          <p:cNvPr id="3" name="Picture 2"/>
          <p:cNvPicPr>
            <a:picLocks noChangeAspect="1"/>
          </p:cNvPicPr>
          <p:nvPr/>
        </p:nvPicPr>
        <p:blipFill>
          <a:blip r:embed="rId3"/>
          <a:stretch>
            <a:fillRect/>
          </a:stretch>
        </p:blipFill>
        <p:spPr>
          <a:xfrm>
            <a:off x="4344396" y="1850797"/>
            <a:ext cx="6145023" cy="4550003"/>
          </a:xfrm>
          <a:prstGeom prst="rect">
            <a:avLst/>
          </a:prstGeom>
        </p:spPr>
      </p:pic>
    </p:spTree>
    <p:extLst>
      <p:ext uri="{BB962C8B-B14F-4D97-AF65-F5344CB8AC3E}">
        <p14:creationId xmlns:p14="http://schemas.microsoft.com/office/powerpoint/2010/main" val="380475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4987"/>
            <a:ext cx="7772400" cy="1066800"/>
          </a:xfrm>
        </p:spPr>
        <p:txBody>
          <a:bodyPr/>
          <a:lstStyle/>
          <a:p>
            <a:r>
              <a:rPr lang="en-US" altLang="en-US" sz="3400" dirty="0" smtClean="0">
                <a:solidFill>
                  <a:srgbClr val="00B050"/>
                </a:solidFill>
              </a:rPr>
              <a:t>Simulation-7 Results </a:t>
            </a:r>
            <a:endParaRPr lang="en-US" altLang="en-US" sz="3400" dirty="0" smtClean="0"/>
          </a:p>
        </p:txBody>
      </p:sp>
      <p:sp>
        <p:nvSpPr>
          <p:cNvPr id="16387" name="Content Placeholder 2"/>
          <p:cNvSpPr>
            <a:spLocks noGrp="1"/>
          </p:cNvSpPr>
          <p:nvPr>
            <p:ph idx="1"/>
          </p:nvPr>
        </p:nvSpPr>
        <p:spPr>
          <a:xfrm>
            <a:off x="390363" y="1219200"/>
            <a:ext cx="8439473" cy="4114800"/>
          </a:xfrm>
        </p:spPr>
        <p:txBody>
          <a:bodyPr/>
          <a:lstStyle/>
          <a:p>
            <a:r>
              <a:rPr lang="en-US" altLang="en-US" sz="2400" dirty="0" smtClean="0">
                <a:solidFill>
                  <a:srgbClr val="000000"/>
                </a:solidFill>
                <a:latin typeface="Times New Roman" panose="02020603050405020304" pitchFamily="18" charset="0"/>
              </a:rPr>
              <a:t>Further Simulation parameters:</a:t>
            </a:r>
          </a:p>
          <a:p>
            <a:pPr lvl="1"/>
            <a:r>
              <a:rPr lang="en-US" altLang="en-US" sz="1900" dirty="0" smtClean="0">
                <a:latin typeface="Times New Roman" panose="02020603050405020304" pitchFamily="18" charset="0"/>
              </a:rPr>
              <a:t>¾</a:t>
            </a:r>
            <a:r>
              <a:rPr lang="en-US" altLang="en-US" sz="1900" dirty="0" smtClean="0">
                <a:solidFill>
                  <a:srgbClr val="000000"/>
                </a:solidFill>
                <a:latin typeface="Times New Roman" panose="02020603050405020304" pitchFamily="18" charset="0"/>
              </a:rPr>
              <a:t> coding rate with BPSK modulation, Packet size </a:t>
            </a:r>
            <a:r>
              <a:rPr lang="en-US" altLang="en-US" sz="1900" i="1" dirty="0" err="1" smtClean="0">
                <a:solidFill>
                  <a:srgbClr val="000000"/>
                </a:solidFill>
                <a:latin typeface="Times New Roman" panose="02020603050405020304" pitchFamily="18" charset="0"/>
              </a:rPr>
              <a:t>M</a:t>
            </a:r>
            <a:r>
              <a:rPr lang="en-US" altLang="en-US" sz="1900" i="1" baseline="-25000" dirty="0" err="1" smtClean="0">
                <a:solidFill>
                  <a:srgbClr val="000000"/>
                </a:solidFill>
                <a:latin typeface="Times New Roman" panose="02020603050405020304" pitchFamily="18" charset="0"/>
              </a:rPr>
              <a:t>p</a:t>
            </a:r>
            <a:r>
              <a:rPr lang="en-US" altLang="en-US" sz="1900" dirty="0" smtClean="0">
                <a:solidFill>
                  <a:srgbClr val="000000"/>
                </a:solidFill>
                <a:latin typeface="Times New Roman" panose="02020603050405020304" pitchFamily="18" charset="0"/>
              </a:rPr>
              <a:t> = 512 bytes</a:t>
            </a:r>
          </a:p>
          <a:p>
            <a:pPr lvl="1"/>
            <a:r>
              <a:rPr lang="en-US" altLang="en-US" sz="1900" dirty="0" smtClean="0">
                <a:latin typeface="Times New Roman" panose="02020603050405020304" pitchFamily="18" charset="0"/>
              </a:rPr>
              <a:t>Two-hop, Decode-and-Forward, compared with two-hop detect and forward with repeated power control mechanism applied on 1000 occasions, with </a:t>
            </a:r>
            <a:r>
              <a:rPr lang="en-US" altLang="en-US" sz="1900" i="1" dirty="0" smtClean="0">
                <a:latin typeface="Times New Roman" panose="02020603050405020304" pitchFamily="18" charset="0"/>
              </a:rPr>
              <a:t>T=</a:t>
            </a:r>
            <a:r>
              <a:rPr lang="en-US" altLang="en-US" sz="1900" dirty="0" smtClean="0">
                <a:latin typeface="Times New Roman" panose="02020603050405020304" pitchFamily="18" charset="0"/>
              </a:rPr>
              <a:t>120 stages</a:t>
            </a:r>
          </a:p>
          <a:p>
            <a:pPr lvl="1"/>
            <a:r>
              <a:rPr lang="en-US" altLang="en-US" sz="1900" dirty="0" smtClean="0">
                <a:latin typeface="Times New Roman" panose="02020603050405020304" pitchFamily="18" charset="0"/>
              </a:rPr>
              <a:t>Slow Rayleigh fading, </a:t>
            </a:r>
            <a:r>
              <a:rPr lang="en-US" sz="1900" i="1" dirty="0" err="1" smtClean="0">
                <a:solidFill>
                  <a:srgbClr val="000000"/>
                </a:solidFill>
                <a:latin typeface="Times New Roman"/>
              </a:rPr>
              <a:t>f</a:t>
            </a:r>
            <a:r>
              <a:rPr lang="en-US" sz="1900" i="1" baseline="-25000" dirty="0" err="1" smtClean="0">
                <a:solidFill>
                  <a:srgbClr val="000000"/>
                </a:solidFill>
                <a:latin typeface="Times New Roman"/>
              </a:rPr>
              <a:t>D</a:t>
            </a:r>
            <a:r>
              <a:rPr lang="en-US" sz="1900" i="1" dirty="0" err="1" smtClean="0">
                <a:solidFill>
                  <a:srgbClr val="000000"/>
                </a:solidFill>
                <a:latin typeface="Times New Roman"/>
              </a:rPr>
              <a:t>T</a:t>
            </a:r>
            <a:r>
              <a:rPr lang="en-US" sz="1900" i="1" baseline="-25000" dirty="0" err="1" smtClean="0">
                <a:solidFill>
                  <a:srgbClr val="000000"/>
                </a:solidFill>
                <a:latin typeface="Times New Roman"/>
              </a:rPr>
              <a:t>s</a:t>
            </a:r>
            <a:r>
              <a:rPr lang="en-US" sz="1900" dirty="0" smtClean="0">
                <a:solidFill>
                  <a:srgbClr val="000000"/>
                </a:solidFill>
                <a:latin typeface="Times New Roman"/>
              </a:rPr>
              <a:t> </a:t>
            </a:r>
            <a:r>
              <a:rPr lang="en-US" sz="1900" dirty="0">
                <a:solidFill>
                  <a:srgbClr val="000000"/>
                </a:solidFill>
                <a:latin typeface="Times New Roman"/>
              </a:rPr>
              <a:t>= 0.002</a:t>
            </a:r>
            <a:endParaRPr lang="en-US" altLang="en-US" sz="1900" dirty="0" smtClean="0">
              <a:latin typeface="Times New Roman" panose="02020603050405020304" pitchFamily="18" charset="0"/>
            </a:endParaRPr>
          </a:p>
          <a:p>
            <a:pPr lvl="1"/>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 = 20 links or 20 source/relay/destinations with each hop distance chosen at random with uniform distribution in [10m, 25m], thus total source/destination distance uniformly distributed in [20,50m].</a:t>
            </a:r>
          </a:p>
          <a:p>
            <a:pPr lvl="1"/>
            <a:r>
              <a:rPr lang="en-US" altLang="en-US" sz="1900" dirty="0" smtClean="0">
                <a:latin typeface="Times New Roman" panose="02020603050405020304" pitchFamily="18" charset="0"/>
              </a:rPr>
              <a:t> </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a:t>
            </a:r>
            <a:r>
              <a:rPr lang="en-US" altLang="en-US" sz="1900" i="1" dirty="0" smtClean="0">
                <a:latin typeface="Times New Roman" panose="02020603050405020304" pitchFamily="18" charset="0"/>
              </a:rPr>
              <a:t>N</a:t>
            </a:r>
            <a:r>
              <a:rPr lang="en-US" altLang="en-US" sz="1900" dirty="0" smtClean="0">
                <a:latin typeface="Times New Roman" panose="02020603050405020304" pitchFamily="18" charset="0"/>
              </a:rPr>
              <a:t>−1) interfering links distances having a minimum of 3.5 m and an average of 271m for interfering sources to target relays, and interfering relays to target destinations, multi-hop</a:t>
            </a:r>
          </a:p>
          <a:p>
            <a:pPr lvl="1"/>
            <a:r>
              <a:rPr lang="en-US" altLang="en-US" sz="1900" dirty="0" smtClean="0">
                <a:latin typeface="Times New Roman" panose="02020603050405020304" pitchFamily="18" charset="0"/>
              </a:rPr>
              <a:t>AWGN noise variance between 10</a:t>
            </a:r>
            <a:r>
              <a:rPr lang="en-US" altLang="en-US" sz="1900" baseline="30000" dirty="0" smtClean="0">
                <a:latin typeface="Times New Roman" panose="02020603050405020304" pitchFamily="18" charset="0"/>
              </a:rPr>
              <a:t>-10</a:t>
            </a:r>
            <a:r>
              <a:rPr lang="en-US" altLang="en-US" sz="1900" dirty="0" smtClean="0">
                <a:latin typeface="Times New Roman" panose="02020603050405020304" pitchFamily="18" charset="0"/>
              </a:rPr>
              <a:t> and 10</a:t>
            </a:r>
            <a:r>
              <a:rPr lang="en-US" altLang="en-US" sz="1900" baseline="30000" dirty="0" smtClean="0">
                <a:latin typeface="Times New Roman" panose="02020603050405020304" pitchFamily="18" charset="0"/>
              </a:rPr>
              <a:t>-11</a:t>
            </a:r>
            <a:r>
              <a:rPr lang="en-US" altLang="en-US" sz="1900" dirty="0" smtClean="0">
                <a:latin typeface="Times New Roman" panose="02020603050405020304" pitchFamily="18" charset="0"/>
              </a:rPr>
              <a:t> </a:t>
            </a:r>
            <a:r>
              <a:rPr lang="en-US" altLang="en-US" sz="1900" dirty="0" err="1" smtClean="0">
                <a:latin typeface="Times New Roman" panose="02020603050405020304" pitchFamily="18" charset="0"/>
              </a:rPr>
              <a:t>mW</a:t>
            </a:r>
            <a:endParaRPr lang="en-US" altLang="en-US" sz="1900" dirty="0" smtClean="0">
              <a:latin typeface="Times New Roman" panose="02020603050405020304" pitchFamily="18" charset="0"/>
            </a:endParaRPr>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solidFill>
                  <a:srgbClr val="000000"/>
                </a:solidFill>
                <a:latin typeface="Times New Roman" panose="02020603050405020304" pitchFamily="18" charset="0"/>
              </a:rPr>
              <a:t>May 2014</a:t>
            </a:r>
          </a:p>
        </p:txBody>
      </p:sp>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Smith, Sawyer, Zhou (NICTA), </a:t>
            </a:r>
            <a:r>
              <a:rPr lang="en-US" altLang="en-US" sz="1200" dirty="0" err="1" smtClean="0">
                <a:solidFill>
                  <a:srgbClr val="000000"/>
                </a:solidFill>
                <a:latin typeface="Times New Roman" panose="02020603050405020304" pitchFamily="18" charset="0"/>
              </a:rPr>
              <a:t>Hernandez,Li,Dotlić,Miura</a:t>
            </a:r>
            <a:r>
              <a:rPr lang="en-US" altLang="en-US" sz="1200" dirty="0" smtClean="0">
                <a:solidFill>
                  <a:srgbClr val="000000"/>
                </a:solidFill>
                <a:latin typeface="Times New Roman" panose="02020603050405020304" pitchFamily="18" charset="0"/>
              </a:rPr>
              <a:t> (NICT)</a:t>
            </a:r>
          </a:p>
        </p:txBody>
      </p:sp>
      <p:sp>
        <p:nvSpPr>
          <p:cNvPr id="16390" name="Slide Number Placeholder 5"/>
          <p:cNvSpPr>
            <a:spLocks noGrp="1"/>
          </p:cNvSpPr>
          <p:nvPr>
            <p:ph type="sldNum" sz="quarter" idx="12"/>
          </p:nvPr>
        </p:nvSpPr>
        <p:spPr>
          <a:xfrm>
            <a:off x="4451403" y="6475413"/>
            <a:ext cx="31739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solidFill>
                  <a:srgbClr val="000000"/>
                </a:solidFill>
                <a:latin typeface="Times New Roman" panose="02020603050405020304" pitchFamily="18" charset="0"/>
              </a:rPr>
              <a:t>Slide</a:t>
            </a:r>
            <a:endParaRPr lang="en-US" alt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68147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z="3400" dirty="0" smtClean="0">
                <a:solidFill>
                  <a:srgbClr val="00B050"/>
                </a:solidFill>
              </a:rPr>
              <a:t>Introduction</a:t>
            </a:r>
            <a:endParaRPr lang="en-US" altLang="en-US" dirty="0" smtClean="0"/>
          </a:p>
        </p:txBody>
      </p:sp>
      <p:sp>
        <p:nvSpPr>
          <p:cNvPr id="5123" name="Content Placeholder 2"/>
          <p:cNvSpPr>
            <a:spLocks noGrp="1"/>
          </p:cNvSpPr>
          <p:nvPr>
            <p:ph idx="1"/>
          </p:nvPr>
        </p:nvSpPr>
        <p:spPr/>
        <p:txBody>
          <a:bodyPr/>
          <a:lstStyle/>
          <a:p>
            <a:r>
              <a:rPr lang="en-US" altLang="en-US" sz="2400" dirty="0" smtClean="0">
                <a:latin typeface="Times New Roman" panose="02020603050405020304" pitchFamily="18" charset="0"/>
              </a:rPr>
              <a:t>The power control mechanism is a refinement of distributed discrete SINR balancing, by incorporating  game-theoretic utility maximization, in order to</a:t>
            </a:r>
            <a:r>
              <a:rPr lang="en-US" altLang="en-US" sz="2400" dirty="0" smtClean="0">
                <a:latin typeface="Times New Roman" panose="02020603050405020304" pitchFamily="18" charset="0"/>
                <a:sym typeface="Wingdings" panose="05000000000000000000" pitchFamily="2" charset="2"/>
              </a:rPr>
              <a:t> </a:t>
            </a:r>
            <a:r>
              <a:rPr lang="en-US" altLang="en-US" sz="2400" dirty="0" smtClean="0">
                <a:latin typeface="Times New Roman" panose="02020603050405020304" pitchFamily="18" charset="0"/>
              </a:rPr>
              <a:t>obtain Pareto optimal outcomes.</a:t>
            </a:r>
          </a:p>
          <a:p>
            <a:r>
              <a:rPr lang="en-US" altLang="en-US" sz="2400" dirty="0" smtClean="0">
                <a:latin typeface="Times New Roman" panose="02020603050405020304" pitchFamily="18" charset="0"/>
              </a:rPr>
              <a:t>It rapidly converges to acceptable </a:t>
            </a:r>
            <a:r>
              <a:rPr lang="en-US" altLang="en-US" sz="2400" dirty="0" smtClean="0">
                <a:solidFill>
                  <a:srgbClr val="000000"/>
                </a:solidFill>
                <a:latin typeface="Times New Roman" panose="02020603050405020304" pitchFamily="18" charset="0"/>
              </a:rPr>
              <a:t>packet delivery ratio (PDR) for high priority communications, faster than conventional power control techniques</a:t>
            </a:r>
          </a:p>
          <a:p>
            <a:r>
              <a:rPr lang="en-US" altLang="en-US" sz="2400" dirty="0" smtClean="0">
                <a:solidFill>
                  <a:srgbClr val="000000"/>
                </a:solidFill>
                <a:latin typeface="Times New Roman" panose="02020603050405020304" pitchFamily="18" charset="0"/>
              </a:rPr>
              <a:t>Moreover, the proposal </a:t>
            </a:r>
            <a:r>
              <a:rPr lang="en-US" altLang="en-US" sz="2400" dirty="0" smtClean="0">
                <a:latin typeface="Times New Roman" panose="02020603050405020304" pitchFamily="18" charset="0"/>
              </a:rPr>
              <a:t>reduces power consumption across all sources, significantly, compared to conventional power control techniques</a:t>
            </a:r>
          </a:p>
          <a:p>
            <a:endParaRPr lang="en-US" altLang="en-US" dirty="0" smtClean="0"/>
          </a:p>
        </p:txBody>
      </p:sp>
      <p:sp>
        <p:nvSpPr>
          <p:cNvPr id="51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51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5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D0789F-749D-40BC-B415-926AEBC596A1}" type="slidenum">
              <a:rPr lang="en-US" altLang="en-US" sz="1200">
                <a:latin typeface="Times New Roman" panose="02020603050405020304" pitchFamily="18" charset="0"/>
              </a:rPr>
              <a:pPr>
                <a:spcBef>
                  <a:spcPct val="0"/>
                </a:spcBef>
                <a:buFontTx/>
                <a:buNone/>
              </a:pPr>
              <a:t>3</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1600199"/>
            <a:ext cx="6584237" cy="4875213"/>
          </a:xfrm>
          <a:prstGeom prst="rect">
            <a:avLst/>
          </a:prstGeom>
        </p:spPr>
      </p:pic>
      <p:sp>
        <p:nvSpPr>
          <p:cNvPr id="19458" name="Title 1"/>
          <p:cNvSpPr>
            <a:spLocks noGrp="1"/>
          </p:cNvSpPr>
          <p:nvPr>
            <p:ph type="title"/>
          </p:nvPr>
        </p:nvSpPr>
        <p:spPr/>
        <p:txBody>
          <a:bodyPr/>
          <a:lstStyle/>
          <a:p>
            <a:r>
              <a:rPr lang="en-US" altLang="en-US" sz="3400" dirty="0" smtClean="0">
                <a:solidFill>
                  <a:srgbClr val="00B050"/>
                </a:solidFill>
              </a:rPr>
              <a:t>Simulation-7 Results</a:t>
            </a:r>
            <a:endParaRPr lang="en-US" altLang="en-US" dirty="0"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094A03CC-A730-479A-9205-70310F5250B8}" type="slidenum">
              <a:rPr lang="en-US" altLang="en-US" sz="1200">
                <a:latin typeface="Times New Roman" panose="02020603050405020304" pitchFamily="18" charset="0"/>
              </a:rPr>
              <a:pPr>
                <a:spcBef>
                  <a:spcPct val="0"/>
                </a:spcBef>
                <a:buFontTx/>
                <a:buNone/>
              </a:pPr>
              <a:t>30</a:t>
            </a:fld>
            <a:endParaRPr lang="en-US" altLang="en-US" sz="1200">
              <a:latin typeface="Times New Roman" panose="02020603050405020304" pitchFamily="18" charset="0"/>
            </a:endParaRPr>
          </a:p>
        </p:txBody>
      </p:sp>
      <p:sp>
        <p:nvSpPr>
          <p:cNvPr id="10" name="TextBox 9"/>
          <p:cNvSpPr txBox="1"/>
          <p:nvPr/>
        </p:nvSpPr>
        <p:spPr>
          <a:xfrm>
            <a:off x="541795" y="5009929"/>
            <a:ext cx="6477000" cy="707886"/>
          </a:xfrm>
          <a:prstGeom prst="rect">
            <a:avLst/>
          </a:prstGeom>
          <a:noFill/>
        </p:spPr>
        <p:txBody>
          <a:bodyPr wrap="square" rtlCol="0">
            <a:spAutoFit/>
          </a:bodyPr>
          <a:lstStyle/>
          <a:p>
            <a:r>
              <a:rPr lang="en-US" sz="2000" dirty="0" err="1" smtClean="0"/>
              <a:t>Tx</a:t>
            </a:r>
            <a:r>
              <a:rPr lang="en-US" sz="2000" dirty="0" smtClean="0"/>
              <a:t> Power Saving of 44.1 </a:t>
            </a:r>
            <a:r>
              <a:rPr lang="en-US" sz="2000" dirty="0" err="1" smtClean="0"/>
              <a:t>dBm</a:t>
            </a:r>
            <a:r>
              <a:rPr lang="en-US" sz="2000" dirty="0" smtClean="0"/>
              <a:t> of Decode-and-Forward hop over Detect-and-Forward hop over </a:t>
            </a:r>
            <a:r>
              <a:rPr lang="en-US" sz="2000" i="1" dirty="0" smtClean="0"/>
              <a:t>N</a:t>
            </a:r>
            <a:r>
              <a:rPr lang="en-US" sz="2000" dirty="0" smtClean="0"/>
              <a:t> = 20 links</a:t>
            </a:r>
            <a:endParaRPr lang="en-US" sz="2000" dirty="0"/>
          </a:p>
        </p:txBody>
      </p:sp>
      <p:pic>
        <p:nvPicPr>
          <p:cNvPr id="2" name="Picture 1"/>
          <p:cNvPicPr>
            <a:picLocks noChangeAspect="1"/>
          </p:cNvPicPr>
          <p:nvPr/>
        </p:nvPicPr>
        <p:blipFill>
          <a:blip r:embed="rId3"/>
          <a:stretch>
            <a:fillRect/>
          </a:stretch>
        </p:blipFill>
        <p:spPr>
          <a:xfrm>
            <a:off x="4553919" y="1637507"/>
            <a:ext cx="6689292" cy="4953000"/>
          </a:xfrm>
          <a:prstGeom prst="rect">
            <a:avLst/>
          </a:prstGeom>
        </p:spPr>
      </p:pic>
    </p:spTree>
    <p:extLst>
      <p:ext uri="{BB962C8B-B14F-4D97-AF65-F5344CB8AC3E}">
        <p14:creationId xmlns:p14="http://schemas.microsoft.com/office/powerpoint/2010/main" val="2044002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400" smtClean="0">
                <a:solidFill>
                  <a:srgbClr val="00B050"/>
                </a:solidFill>
              </a:rPr>
              <a:t>Conclusions</a:t>
            </a:r>
            <a:endParaRPr lang="en-US" altLang="en-US" sz="3400" smtClean="0"/>
          </a:p>
        </p:txBody>
      </p:sp>
      <p:sp>
        <p:nvSpPr>
          <p:cNvPr id="20483" name="Content Placeholder 2"/>
          <p:cNvSpPr>
            <a:spLocks noGrp="1"/>
          </p:cNvSpPr>
          <p:nvPr>
            <p:ph idx="1"/>
          </p:nvPr>
        </p:nvSpPr>
        <p:spPr>
          <a:xfrm>
            <a:off x="762000" y="1905000"/>
            <a:ext cx="7772400" cy="4114800"/>
          </a:xfrm>
        </p:spPr>
        <p:txBody>
          <a:bodyPr/>
          <a:lstStyle/>
          <a:p>
            <a:pPr lvl="1"/>
            <a:r>
              <a:rPr lang="en-US" altLang="en-US" sz="2000" dirty="0" smtClean="0">
                <a:latin typeface="Times New Roman" panose="02020603050405020304" pitchFamily="18" charset="0"/>
              </a:rPr>
              <a:t>Relatively simple (and very effective) </a:t>
            </a:r>
            <a:r>
              <a:rPr lang="en-US" altLang="en-US" sz="2000" dirty="0" err="1" smtClean="0">
                <a:latin typeface="Times New Roman" panose="02020603050405020304" pitchFamily="18" charset="0"/>
              </a:rPr>
              <a:t>Tx</a:t>
            </a:r>
            <a:r>
              <a:rPr lang="en-US" altLang="en-US" sz="2000" dirty="0" smtClean="0">
                <a:latin typeface="Times New Roman" panose="02020603050405020304" pitchFamily="18" charset="0"/>
              </a:rPr>
              <a:t> power control mechanism that does not rely on channel prediction.</a:t>
            </a:r>
          </a:p>
          <a:p>
            <a:pPr lvl="1"/>
            <a:r>
              <a:rPr lang="en-US" altLang="en-US" sz="2000" dirty="0" smtClean="0">
                <a:latin typeface="Times New Roman" panose="02020603050405020304" pitchFamily="18" charset="0"/>
              </a:rPr>
              <a:t>Significant </a:t>
            </a:r>
            <a:r>
              <a:rPr lang="en-US" altLang="en-US" sz="2000" dirty="0" err="1" smtClean="0">
                <a:latin typeface="Times New Roman" panose="02020603050405020304" pitchFamily="18" charset="0"/>
              </a:rPr>
              <a:t>Tx</a:t>
            </a:r>
            <a:r>
              <a:rPr lang="en-US" altLang="en-US" sz="2000" dirty="0" smtClean="0">
                <a:latin typeface="Times New Roman" panose="02020603050405020304" pitchFamily="18" charset="0"/>
              </a:rPr>
              <a:t> power savings. From 22 </a:t>
            </a:r>
            <a:r>
              <a:rPr lang="en-US" altLang="en-US" sz="2000" dirty="0" err="1" smtClean="0">
                <a:latin typeface="Times New Roman" panose="02020603050405020304" pitchFamily="18" charset="0"/>
              </a:rPr>
              <a:t>dBm</a:t>
            </a:r>
            <a:r>
              <a:rPr lang="en-US" altLang="en-US" sz="2000" dirty="0" smtClean="0">
                <a:latin typeface="Times New Roman" panose="02020603050405020304" pitchFamily="18" charset="0"/>
              </a:rPr>
              <a:t> to 34 </a:t>
            </a:r>
            <a:r>
              <a:rPr lang="en-US" altLang="en-US" sz="2000" dirty="0" err="1" smtClean="0">
                <a:latin typeface="Times New Roman" panose="02020603050405020304" pitchFamily="18" charset="0"/>
              </a:rPr>
              <a:t>dBm</a:t>
            </a:r>
            <a:r>
              <a:rPr lang="en-US" altLang="en-US" sz="2000" dirty="0" smtClean="0">
                <a:latin typeface="Times New Roman" panose="02020603050405020304" pitchFamily="18" charset="0"/>
              </a:rPr>
              <a:t>.  </a:t>
            </a:r>
          </a:p>
          <a:p>
            <a:pPr lvl="1"/>
            <a:r>
              <a:rPr lang="en-US" altLang="en-US" sz="2000" dirty="0" smtClean="0">
                <a:latin typeface="Times New Roman" panose="02020603050405020304" pitchFamily="18" charset="0"/>
              </a:rPr>
              <a:t>Prioritized communications enabled at PHY: important in disaster response (high priority communications reaching target PDR,  generally in less time stages than simply using SINR balancing). </a:t>
            </a:r>
          </a:p>
          <a:p>
            <a:pPr lvl="1">
              <a:buFontTx/>
              <a:buNone/>
            </a:pPr>
            <a:endParaRPr lang="en-US" altLang="en-US" sz="2000" dirty="0" smtClean="0">
              <a:latin typeface="Times New Roman" panose="02020603050405020304" pitchFamily="18" charset="0"/>
            </a:endParaRPr>
          </a:p>
          <a:p>
            <a:pPr lvl="1"/>
            <a:endParaRPr lang="en-US" altLang="en-US" sz="2000" dirty="0" smtClean="0">
              <a:latin typeface="Times New Roman" panose="02020603050405020304" pitchFamily="18" charset="0"/>
            </a:endParaRPr>
          </a:p>
          <a:p>
            <a:pPr lvl="1"/>
            <a:endParaRPr lang="en-US" altLang="en-US" sz="2000" dirty="0" smtClean="0">
              <a:latin typeface="Times New Roman" panose="02020603050405020304" pitchFamily="18"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204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259E4391-3611-4916-B4B3-C73CF66A2304}" type="slidenum">
              <a:rPr lang="en-US" altLang="en-US" sz="1200">
                <a:latin typeface="Times New Roman" panose="02020603050405020304" pitchFamily="18" charset="0"/>
              </a:rPr>
              <a:pPr>
                <a:spcBef>
                  <a:spcPct val="0"/>
                </a:spcBef>
                <a:buFontTx/>
                <a:buNone/>
              </a:pPr>
              <a:t>31</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400" smtClean="0">
                <a:solidFill>
                  <a:srgbClr val="00B050"/>
                </a:solidFill>
              </a:rPr>
              <a:t>Conclusions</a:t>
            </a:r>
            <a:endParaRPr lang="en-US" altLang="en-US" smtClean="0"/>
          </a:p>
        </p:txBody>
      </p:sp>
      <p:sp>
        <p:nvSpPr>
          <p:cNvPr id="21507" name="Content Placeholder 2"/>
          <p:cNvSpPr>
            <a:spLocks noGrp="1"/>
          </p:cNvSpPr>
          <p:nvPr>
            <p:ph idx="1"/>
          </p:nvPr>
        </p:nvSpPr>
        <p:spPr/>
        <p:txBody>
          <a:bodyPr/>
          <a:lstStyle/>
          <a:p>
            <a:pPr lvl="1"/>
            <a:r>
              <a:rPr lang="en-US" altLang="en-US" sz="2000" dirty="0" smtClean="0">
                <a:solidFill>
                  <a:srgbClr val="000000"/>
                </a:solidFill>
                <a:latin typeface="Times New Roman" panose="02020603050405020304" pitchFamily="18" charset="0"/>
              </a:rPr>
              <a:t>Power control enabled by simple, accurate PDR model based on the TGD and contribution DCN 13-169r1.</a:t>
            </a:r>
          </a:p>
          <a:p>
            <a:pPr lvl="1"/>
            <a:r>
              <a:rPr lang="en-US" altLang="en-US" sz="2000" dirty="0" smtClean="0">
                <a:solidFill>
                  <a:srgbClr val="000000"/>
                </a:solidFill>
                <a:latin typeface="Times New Roman" panose="02020603050405020304" pitchFamily="18" charset="0"/>
              </a:rPr>
              <a:t>The proposed power control method shown to be applicable in slow fading channels, where direct channel gains vary between stages of power control.</a:t>
            </a:r>
          </a:p>
          <a:p>
            <a:pPr lvl="1"/>
            <a:r>
              <a:rPr lang="en-US" altLang="en-US" sz="2000" dirty="0" smtClean="0">
                <a:solidFill>
                  <a:srgbClr val="000000"/>
                </a:solidFill>
                <a:latin typeface="Times New Roman" panose="02020603050405020304" pitchFamily="18" charset="0"/>
              </a:rPr>
              <a:t>Also, the proposed power control can be applied asynchronously as all sources (relays) do not need to transmit concurrently</a:t>
            </a:r>
          </a:p>
          <a:p>
            <a:pPr lvl="1"/>
            <a:r>
              <a:rPr lang="en-US" altLang="en-US" sz="2000" dirty="0" smtClean="0">
                <a:solidFill>
                  <a:srgbClr val="000000"/>
                </a:solidFill>
                <a:latin typeface="Times New Roman" panose="02020603050405020304" pitchFamily="18" charset="0"/>
              </a:rPr>
              <a:t>Simulations based on single-hop communications, and multi-hop communication with decode-and-forward or detect-and-forward</a:t>
            </a:r>
          </a:p>
          <a:p>
            <a:pPr lvl="2"/>
            <a:r>
              <a:rPr lang="en-US" altLang="en-US" sz="1600" dirty="0" smtClean="0">
                <a:solidFill>
                  <a:srgbClr val="000000"/>
                </a:solidFill>
                <a:latin typeface="Times New Roman" panose="02020603050405020304" pitchFamily="18" charset="0"/>
              </a:rPr>
              <a:t>All schemes viable with the power control mechanism here </a:t>
            </a:r>
          </a:p>
          <a:p>
            <a:pPr lvl="2"/>
            <a:r>
              <a:rPr lang="en-US" altLang="en-US" sz="1600" dirty="0" smtClean="0">
                <a:solidFill>
                  <a:srgbClr val="000000"/>
                </a:solidFill>
                <a:latin typeface="Times New Roman" panose="02020603050405020304" pitchFamily="18" charset="0"/>
              </a:rPr>
              <a:t>Decode-and-Forward significantly more efficient needing much lower output </a:t>
            </a:r>
            <a:r>
              <a:rPr lang="en-US" altLang="en-US" sz="1600" dirty="0" err="1" smtClean="0">
                <a:solidFill>
                  <a:srgbClr val="000000"/>
                </a:solidFill>
                <a:latin typeface="Times New Roman" panose="02020603050405020304" pitchFamily="18" charset="0"/>
              </a:rPr>
              <a:t>Tx</a:t>
            </a:r>
            <a:r>
              <a:rPr lang="en-US" altLang="en-US" sz="1600" dirty="0" smtClean="0">
                <a:solidFill>
                  <a:srgbClr val="000000"/>
                </a:solidFill>
                <a:latin typeface="Times New Roman" panose="02020603050405020304" pitchFamily="18" charset="0"/>
              </a:rPr>
              <a:t> power than Detect-and-Forward</a:t>
            </a:r>
          </a:p>
          <a:p>
            <a:endParaRPr lang="en-US" altLang="en-US" sz="2000" dirty="0" smtClean="0">
              <a:latin typeface="Times New Roman" panose="02020603050405020304" pitchFamily="18" charset="0"/>
            </a:endParaRPr>
          </a:p>
        </p:txBody>
      </p:sp>
      <p:sp>
        <p:nvSpPr>
          <p:cNvPr id="215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215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7ADE1A8B-655F-4F7C-BC61-0479CECC7A28}" type="slidenum">
              <a:rPr lang="en-US" altLang="en-US" sz="1200">
                <a:latin typeface="Times New Roman" panose="02020603050405020304" pitchFamily="18" charset="0"/>
              </a:rPr>
              <a:pPr>
                <a:spcBef>
                  <a:spcPct val="0"/>
                </a:spcBef>
                <a:buFontTx/>
                <a:buNone/>
              </a:pPr>
              <a:t>32</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400" smtClean="0">
                <a:solidFill>
                  <a:srgbClr val="00B050"/>
                </a:solidFill>
              </a:rPr>
              <a:t>References</a:t>
            </a:r>
            <a:endParaRPr lang="en-US" altLang="en-US" smtClean="0"/>
          </a:p>
        </p:txBody>
      </p:sp>
      <p:sp>
        <p:nvSpPr>
          <p:cNvPr id="3" name="Content Placeholder 2"/>
          <p:cNvSpPr>
            <a:spLocks noGrp="1"/>
          </p:cNvSpPr>
          <p:nvPr>
            <p:ph idx="1"/>
          </p:nvPr>
        </p:nvSpPr>
        <p:spPr/>
        <p:txBody>
          <a:bodyPr/>
          <a:lstStyle/>
          <a:p>
            <a:pPr lvl="1"/>
            <a:r>
              <a:rPr lang="en-US" sz="2000" b="1" dirty="0" smtClean="0">
                <a:latin typeface="Times New Roman" panose="02020603050405020304" pitchFamily="18" charset="0"/>
              </a:rPr>
              <a:t>[Smith2013] </a:t>
            </a:r>
            <a:r>
              <a:rPr lang="en-US" sz="2000" dirty="0" smtClean="0">
                <a:latin typeface="Times New Roman" panose="02020603050405020304" pitchFamily="18" charset="0"/>
              </a:rPr>
              <a:t>Smith, D.; </a:t>
            </a:r>
            <a:r>
              <a:rPr lang="en-US" sz="2000" dirty="0" err="1" smtClean="0">
                <a:latin typeface="Times New Roman" panose="02020603050405020304" pitchFamily="18" charset="0"/>
              </a:rPr>
              <a:t>Portmann</a:t>
            </a:r>
            <a:r>
              <a:rPr lang="en-US" sz="2000" dirty="0" smtClean="0">
                <a:latin typeface="Times New Roman" panose="02020603050405020304" pitchFamily="18" charset="0"/>
              </a:rPr>
              <a:t>, M.; Tan, W.; </a:t>
            </a:r>
            <a:r>
              <a:rPr lang="en-US" sz="2000" dirty="0" err="1" smtClean="0">
                <a:latin typeface="Times New Roman" panose="02020603050405020304" pitchFamily="18" charset="0"/>
              </a:rPr>
              <a:t>Tushar</a:t>
            </a:r>
            <a:r>
              <a:rPr lang="en-US" sz="2000" dirty="0" smtClean="0">
                <a:latin typeface="Times New Roman" panose="02020603050405020304" pitchFamily="18" charset="0"/>
              </a:rPr>
              <a:t>, W., "Multi Source-Destination Distributed Wireless Networks: Pareto-Efficient Dynamic Power Control Game with Rapid Convergence," IEEE Transactions on Vehicular Technology, December 2013. [Available online under subscription] </a:t>
            </a:r>
          </a:p>
          <a:p>
            <a:pPr lvl="1">
              <a:buFontTx/>
              <a:buNone/>
            </a:pPr>
            <a:r>
              <a:rPr lang="en-US" sz="2000" dirty="0" smtClean="0">
                <a:latin typeface="Times New Roman" panose="02020603050405020304" pitchFamily="18" charset="0"/>
              </a:rPr>
              <a:t>     Google: </a:t>
            </a:r>
            <a:r>
              <a:rPr lang="en-US" sz="2000" dirty="0" err="1" smtClean="0">
                <a:latin typeface="Times New Roman" panose="02020603050405020304" pitchFamily="18" charset="0"/>
              </a:rPr>
              <a:t>doi</a:t>
            </a:r>
            <a:r>
              <a:rPr lang="en-US" sz="2000" dirty="0" smtClean="0">
                <a:latin typeface="Times New Roman" panose="02020603050405020304" pitchFamily="18" charset="0"/>
              </a:rPr>
              <a:t> 10.1109/TVT.2013.2294019</a:t>
            </a:r>
          </a:p>
          <a:p>
            <a:pPr lvl="1"/>
            <a:r>
              <a:rPr lang="en-US" sz="2000" b="1" dirty="0" smtClean="0">
                <a:latin typeface="Times New Roman" panose="02020603050405020304" pitchFamily="18" charset="0"/>
              </a:rPr>
              <a:t>[Andersin1998]</a:t>
            </a:r>
            <a:r>
              <a:rPr lang="en-US" sz="2000" dirty="0" smtClean="0">
                <a:latin typeface="Times New Roman" panose="02020603050405020304" pitchFamily="18" charset="0"/>
              </a:rPr>
              <a:t> </a:t>
            </a:r>
            <a:r>
              <a:rPr lang="en-US" sz="2000" dirty="0" err="1" smtClean="0">
                <a:latin typeface="Times New Roman" panose="02020603050405020304" pitchFamily="18" charset="0"/>
              </a:rPr>
              <a:t>Andersin</a:t>
            </a:r>
            <a:r>
              <a:rPr lang="en-US" sz="2000" dirty="0" smtClean="0">
                <a:latin typeface="Times New Roman" panose="02020603050405020304" pitchFamily="18" charset="0"/>
              </a:rPr>
              <a:t>, Michael, </a:t>
            </a:r>
            <a:r>
              <a:rPr lang="en-US" sz="2000" dirty="0" err="1" smtClean="0">
                <a:latin typeface="Times New Roman" panose="02020603050405020304" pitchFamily="18" charset="0"/>
              </a:rPr>
              <a:t>Zvi</a:t>
            </a:r>
            <a:r>
              <a:rPr lang="en-US" sz="2000" dirty="0" smtClean="0">
                <a:latin typeface="Times New Roman" panose="02020603050405020304" pitchFamily="18" charset="0"/>
              </a:rPr>
              <a:t> </a:t>
            </a:r>
            <a:r>
              <a:rPr lang="en-US" sz="2000" dirty="0" err="1" smtClean="0">
                <a:latin typeface="Times New Roman" panose="02020603050405020304" pitchFamily="18" charset="0"/>
              </a:rPr>
              <a:t>Rosberg</a:t>
            </a:r>
            <a:r>
              <a:rPr lang="en-US" sz="2000" dirty="0" smtClean="0">
                <a:latin typeface="Times New Roman" panose="02020603050405020304" pitchFamily="18" charset="0"/>
              </a:rPr>
              <a:t>, and Jens Zander. "Distributed discrete power control in cellular PCS." Wireless Personal Communications 6.3 (1998), pp. 211-231.</a:t>
            </a:r>
          </a:p>
          <a:p>
            <a:endParaRPr lang="en-US" sz="2400" dirty="0" smtClean="0">
              <a:latin typeface="Times New Roman" panose="02020603050405020304" pitchFamily="18" charset="0"/>
            </a:endParaRPr>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225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225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653B0BFB-76C5-4A22-8E05-58F5A92E19F9}" type="slidenum">
              <a:rPr lang="en-US" altLang="en-US" sz="1200">
                <a:latin typeface="Times New Roman" panose="02020603050405020304" pitchFamily="18" charset="0"/>
              </a:rPr>
              <a:pPr>
                <a:spcBef>
                  <a:spcPct val="0"/>
                </a:spcBef>
                <a:buFontTx/>
                <a:buNone/>
              </a:pPr>
              <a:t>33</a:t>
            </a:fld>
            <a:endParaRPr lang="en-US" altLang="en-US" sz="1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3400" smtClean="0">
                <a:solidFill>
                  <a:srgbClr val="00B050"/>
                </a:solidFill>
              </a:rPr>
              <a:t>Packet Delivery Ratio (PDR) – Modeling</a:t>
            </a:r>
          </a:p>
        </p:txBody>
      </p:sp>
      <p:sp>
        <p:nvSpPr>
          <p:cNvPr id="6147" name="Content Placeholder 2"/>
          <p:cNvSpPr>
            <a:spLocks noGrp="1"/>
          </p:cNvSpPr>
          <p:nvPr>
            <p:ph idx="1"/>
          </p:nvPr>
        </p:nvSpPr>
        <p:spPr>
          <a:xfrm>
            <a:off x="685800" y="1752600"/>
            <a:ext cx="8382000" cy="4114800"/>
          </a:xfrm>
        </p:spPr>
        <p:txBody>
          <a:bodyPr/>
          <a:lstStyle/>
          <a:p>
            <a:r>
              <a:rPr lang="en-US" altLang="en-US" sz="2400" i="1" smtClean="0">
                <a:latin typeface="Times New Roman" panose="02020603050405020304" pitchFamily="18" charset="0"/>
              </a:rPr>
              <a:t>PDR=</a:t>
            </a:r>
            <a:r>
              <a:rPr lang="en-US" altLang="en-US" sz="2400" smtClean="0">
                <a:latin typeface="Times New Roman" panose="02020603050405020304" pitchFamily="18" charset="0"/>
              </a:rPr>
              <a:t>1−</a:t>
            </a:r>
            <a:r>
              <a:rPr lang="en-US" altLang="en-US" sz="2400" i="1" smtClean="0">
                <a:latin typeface="Times New Roman" panose="02020603050405020304" pitchFamily="18" charset="0"/>
              </a:rPr>
              <a:t>PER</a:t>
            </a:r>
            <a:r>
              <a:rPr lang="en-US" altLang="en-US" sz="2400" smtClean="0">
                <a:latin typeface="Times New Roman" panose="02020603050405020304" pitchFamily="18" charset="0"/>
              </a:rPr>
              <a:t> , where </a:t>
            </a:r>
            <a:r>
              <a:rPr lang="en-US" altLang="en-US" sz="2400" i="1" smtClean="0">
                <a:latin typeface="Times New Roman" panose="02020603050405020304" pitchFamily="18" charset="0"/>
              </a:rPr>
              <a:t>PER</a:t>
            </a:r>
            <a:r>
              <a:rPr lang="en-US" altLang="en-US" sz="2400" smtClean="0">
                <a:latin typeface="Times New Roman" panose="02020603050405020304" pitchFamily="18" charset="0"/>
              </a:rPr>
              <a:t>=Packet Error Rate.</a:t>
            </a:r>
          </a:p>
          <a:p>
            <a:r>
              <a:rPr lang="en-US" altLang="en-US" sz="2400" smtClean="0">
                <a:solidFill>
                  <a:srgbClr val="000000"/>
                </a:solidFill>
                <a:latin typeface="Times New Roman" panose="02020603050405020304" pitchFamily="18" charset="0"/>
              </a:rPr>
              <a:t>The PDR, </a:t>
            </a:r>
            <a:r>
              <a:rPr lang="en-US" altLang="en-US" sz="2400" i="1" smtClean="0">
                <a:solidFill>
                  <a:srgbClr val="000000"/>
                </a:solidFill>
                <a:latin typeface="Times New Roman" panose="02020603050405020304" pitchFamily="18" charset="0"/>
              </a:rPr>
              <a:t>P</a:t>
            </a:r>
            <a:r>
              <a:rPr lang="en-US" altLang="en-US" sz="2400" i="1" baseline="-25000" smtClean="0">
                <a:solidFill>
                  <a:srgbClr val="000000"/>
                </a:solidFill>
                <a:latin typeface="Times New Roman" panose="02020603050405020304" pitchFamily="18" charset="0"/>
              </a:rPr>
              <a:t>d</a:t>
            </a:r>
            <a:r>
              <a:rPr lang="en-US" altLang="en-US" sz="2400" smtClean="0">
                <a:solidFill>
                  <a:srgbClr val="000000"/>
                </a:solidFill>
                <a:latin typeface="Times New Roman" panose="02020603050405020304" pitchFamily="18" charset="0"/>
              </a:rPr>
              <a:t>, can be accurately modeled with a two-parameter compressed exponential function [Smith2013] of inverse signal- to-interference-plus-noise ratio as:</a:t>
            </a:r>
            <a:endParaRPr lang="en-US" altLang="en-US" sz="2400" smtClean="0">
              <a:latin typeface="Times New Roman" panose="02020603050405020304" pitchFamily="18" charset="0"/>
            </a:endParaRPr>
          </a:p>
          <a:p>
            <a:endParaRPr lang="en-US" altLang="en-US" sz="2400" smtClean="0">
              <a:latin typeface="Times New Roman" panose="02020603050405020304" pitchFamily="18" charset="0"/>
            </a:endParaRPr>
          </a:p>
          <a:p>
            <a:pPr>
              <a:buFontTx/>
              <a:buNone/>
            </a:pPr>
            <a:r>
              <a:rPr lang="en-US" altLang="en-US" sz="2400" smtClean="0">
                <a:latin typeface="Times New Roman" panose="02020603050405020304" pitchFamily="18" charset="0"/>
              </a:rPr>
              <a:t> </a:t>
            </a:r>
          </a:p>
          <a:p>
            <a:pPr lvl="1"/>
            <a:r>
              <a:rPr lang="en-US" altLang="en-US" sz="2000" smtClean="0">
                <a:latin typeface="Times New Roman" panose="02020603050405020304" pitchFamily="18" charset="0"/>
              </a:rPr>
              <a:t>where </a:t>
            </a:r>
            <a:r>
              <a:rPr lang="el-GR" altLang="en-US" sz="2000" smtClean="0">
                <a:latin typeface="Times New Roman" panose="02020603050405020304" pitchFamily="18" charset="0"/>
              </a:rPr>
              <a:t>γ</a:t>
            </a:r>
            <a:r>
              <a:rPr lang="en-US" altLang="en-US" sz="2000" smtClean="0">
                <a:latin typeface="Times New Roman" panose="02020603050405020304" pitchFamily="18" charset="0"/>
              </a:rPr>
              <a:t> = SINR, </a:t>
            </a:r>
            <a:r>
              <a:rPr lang="en-US" altLang="en-US" sz="2000" i="1" smtClean="0">
                <a:latin typeface="Times New Roman" panose="02020603050405020304" pitchFamily="18" charset="0"/>
              </a:rPr>
              <a:t>a</a:t>
            </a:r>
            <a:r>
              <a:rPr lang="en-US" altLang="en-US" sz="2000" i="1" baseline="-25000" smtClean="0">
                <a:latin typeface="Times New Roman" panose="02020603050405020304" pitchFamily="18" charset="0"/>
              </a:rPr>
              <a:t>c</a:t>
            </a:r>
            <a:r>
              <a:rPr lang="en-US" altLang="en-US" sz="2000" smtClean="0">
                <a:latin typeface="Times New Roman" panose="02020603050405020304" pitchFamily="18" charset="0"/>
              </a:rPr>
              <a:t> and </a:t>
            </a:r>
            <a:r>
              <a:rPr lang="en-US" altLang="en-US" sz="2000" i="1" smtClean="0">
                <a:latin typeface="Times New Roman" panose="02020603050405020304" pitchFamily="18" charset="0"/>
              </a:rPr>
              <a:t>b</a:t>
            </a:r>
            <a:r>
              <a:rPr lang="en-US" altLang="en-US" sz="2000" i="1" baseline="-25000" smtClean="0">
                <a:latin typeface="Times New Roman" panose="02020603050405020304" pitchFamily="18" charset="0"/>
              </a:rPr>
              <a:t>c</a:t>
            </a:r>
            <a:r>
              <a:rPr lang="en-US" altLang="en-US" sz="2000" smtClean="0">
                <a:latin typeface="Times New Roman" panose="02020603050405020304" pitchFamily="18" charset="0"/>
              </a:rPr>
              <a:t> are constant parameters that depend of the modulation and coding scheme. </a:t>
            </a:r>
          </a:p>
          <a:p>
            <a:pPr lvl="1"/>
            <a:r>
              <a:rPr lang="en-US" altLang="en-US" sz="2000" smtClean="0">
                <a:latin typeface="Times New Roman" panose="02020603050405020304" pitchFamily="18" charset="0"/>
              </a:rPr>
              <a:t>The above expression is restated in the following equivalent form, with two parameters, for later analysis :</a:t>
            </a:r>
          </a:p>
          <a:p>
            <a:pPr lvl="1"/>
            <a:endParaRPr lang="en-US" altLang="en-US" sz="2000" i="1" baseline="-25000" smtClean="0">
              <a:latin typeface="Times New Roman" panose="02020603050405020304" pitchFamily="18" charset="0"/>
            </a:endParaRPr>
          </a:p>
          <a:p>
            <a:pPr lvl="1"/>
            <a:endParaRPr lang="en-US" altLang="en-US" sz="2400" smtClean="0">
              <a:latin typeface="Times New Roman" panose="02020603050405020304" pitchFamily="18" charset="0"/>
            </a:endParaRPr>
          </a:p>
          <a:p>
            <a:pPr lvl="1"/>
            <a:endParaRPr lang="en-US" altLang="en-US" sz="2400" smtClean="0">
              <a:latin typeface="Times New Roman" panose="02020603050405020304" pitchFamily="18" charset="0"/>
            </a:endParaRPr>
          </a:p>
          <a:p>
            <a:pPr lvl="1"/>
            <a:endParaRPr lang="en-US" altLang="en-US" sz="2400" smtClean="0">
              <a:latin typeface="Times New Roman" panose="02020603050405020304" pitchFamily="18" charset="0"/>
            </a:endParaRPr>
          </a:p>
        </p:txBody>
      </p:sp>
      <p:sp>
        <p:nvSpPr>
          <p:cNvPr id="61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61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Hernandez,Li,Dotlić,Miura (NICT)</a:t>
            </a:r>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Times New Roman" panose="02020603050405020304" pitchFamily="18" charset="0"/>
              </a:rPr>
              <a:t>Slide </a:t>
            </a:r>
            <a:fld id="{19B686F4-36D8-4EA6-BB5B-3F25B1AFF5B6}" type="slidenum">
              <a:rPr lang="en-US" altLang="en-US" sz="1200">
                <a:latin typeface="Times New Roman" panose="02020603050405020304" pitchFamily="18" charset="0"/>
              </a:rPr>
              <a:pPr>
                <a:spcBef>
                  <a:spcPct val="0"/>
                </a:spcBef>
                <a:buFontTx/>
                <a:buNone/>
              </a:pPr>
              <a:t>4</a:t>
            </a:fld>
            <a:endParaRPr lang="en-US" altLang="en-US" sz="1200" dirty="0">
              <a:latin typeface="Times New Roman" panose="02020603050405020304" pitchFamily="18" charset="0"/>
            </a:endParaRPr>
          </a:p>
        </p:txBody>
      </p:sp>
      <p:graphicFrame>
        <p:nvGraphicFramePr>
          <p:cNvPr id="6151" name="Object 3"/>
          <p:cNvGraphicFramePr>
            <a:graphicFrameLocks noChangeAspect="1"/>
          </p:cNvGraphicFramePr>
          <p:nvPr/>
        </p:nvGraphicFramePr>
        <p:xfrm>
          <a:off x="3679825" y="3355975"/>
          <a:ext cx="2111375" cy="911225"/>
        </p:xfrm>
        <a:graphic>
          <a:graphicData uri="http://schemas.openxmlformats.org/presentationml/2006/ole">
            <mc:AlternateContent xmlns:mc="http://schemas.openxmlformats.org/markup-compatibility/2006">
              <mc:Choice xmlns:v="urn:schemas-microsoft-com:vml" Requires="v">
                <p:oleObj spid="_x0000_s6301" name="Equation" r:id="rId3" imgW="1295400" imgH="558800" progId="Equation.3">
                  <p:embed/>
                </p:oleObj>
              </mc:Choice>
              <mc:Fallback>
                <p:oleObj name="Equation" r:id="rId3" imgW="1295400" imgH="558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825" y="3355975"/>
                        <a:ext cx="21113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2" name="Object 1"/>
          <p:cNvGraphicFramePr>
            <a:graphicFrameLocks noChangeAspect="1"/>
          </p:cNvGraphicFramePr>
          <p:nvPr/>
        </p:nvGraphicFramePr>
        <p:xfrm>
          <a:off x="2971800" y="5486400"/>
          <a:ext cx="4530725" cy="736600"/>
        </p:xfrm>
        <a:graphic>
          <a:graphicData uri="http://schemas.openxmlformats.org/presentationml/2006/ole">
            <mc:AlternateContent xmlns:mc="http://schemas.openxmlformats.org/markup-compatibility/2006">
              <mc:Choice xmlns:v="urn:schemas-microsoft-com:vml" Requires="v">
                <p:oleObj spid="_x0000_s6302" name="Equation" r:id="rId5" imgW="3124200" imgH="508000" progId="Equation.3">
                  <p:embed/>
                </p:oleObj>
              </mc:Choice>
              <mc:Fallback>
                <p:oleObj name="Equation" r:id="rId5" imgW="3124200" imgH="5080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86400"/>
                        <a:ext cx="45307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400" dirty="0" smtClean="0">
                <a:solidFill>
                  <a:srgbClr val="00B050"/>
                </a:solidFill>
              </a:rPr>
              <a:t>Packet Delivery Ratio (PDR) – Modeling</a:t>
            </a:r>
            <a:endParaRPr lang="en-US" altLang="en-US" dirty="0" smtClean="0"/>
          </a:p>
        </p:txBody>
      </p:sp>
      <p:sp>
        <p:nvSpPr>
          <p:cNvPr id="7171" name="Content Placeholder 2"/>
          <p:cNvSpPr>
            <a:spLocks noGrp="1"/>
          </p:cNvSpPr>
          <p:nvPr>
            <p:ph idx="1"/>
          </p:nvPr>
        </p:nvSpPr>
        <p:spPr/>
        <p:txBody>
          <a:bodyPr/>
          <a:lstStyle/>
          <a:p>
            <a:r>
              <a:rPr lang="en-US" altLang="en-US" sz="2400" dirty="0" smtClean="0">
                <a:solidFill>
                  <a:srgbClr val="000000"/>
                </a:solidFill>
                <a:latin typeface="Times New Roman" panose="02020603050405020304" pitchFamily="18" charset="0"/>
              </a:rPr>
              <a:t>Assuming interference as aggregate Gaussian noise, the metric </a:t>
            </a:r>
            <a:r>
              <a:rPr lang="en-US" altLang="en-US" sz="2400" i="1" dirty="0" err="1" smtClean="0">
                <a:solidFill>
                  <a:srgbClr val="000000"/>
                </a:solidFill>
                <a:latin typeface="Times New Roman" panose="02020603050405020304" pitchFamily="18" charset="0"/>
              </a:rPr>
              <a:t>E</a:t>
            </a:r>
            <a:r>
              <a:rPr lang="en-US" altLang="en-US" sz="2400" i="1" baseline="-25000" dirty="0" err="1" smtClean="0">
                <a:solidFill>
                  <a:srgbClr val="000000"/>
                </a:solidFill>
                <a:latin typeface="Times New Roman" panose="02020603050405020304" pitchFamily="18" charset="0"/>
              </a:rPr>
              <a:t>s</a:t>
            </a:r>
            <a:r>
              <a:rPr lang="en-US" altLang="en-US" sz="2400" i="1" dirty="0" smtClean="0">
                <a:solidFill>
                  <a:srgbClr val="000000"/>
                </a:solidFill>
                <a:latin typeface="Times New Roman" panose="02020603050405020304" pitchFamily="18" charset="0"/>
              </a:rPr>
              <a:t>/N</a:t>
            </a:r>
            <a:r>
              <a:rPr lang="en-US" altLang="en-US" sz="2400" i="1" baseline="-25000" dirty="0" smtClean="0">
                <a:solidFill>
                  <a:srgbClr val="000000"/>
                </a:solidFill>
                <a:latin typeface="Times New Roman" panose="02020603050405020304" pitchFamily="18" charset="0"/>
              </a:rPr>
              <a:t>0</a:t>
            </a:r>
            <a:r>
              <a:rPr lang="en-US" altLang="en-US" sz="2400" dirty="0" smtClean="0">
                <a:solidFill>
                  <a:srgbClr val="000000"/>
                </a:solidFill>
                <a:latin typeface="Times New Roman" panose="02020603050405020304" pitchFamily="18" charset="0"/>
              </a:rPr>
              <a:t> described in the TGD and contribution DCN 13-169r1 can be expressed as </a:t>
            </a:r>
          </a:p>
          <a:p>
            <a:endParaRPr lang="en-US" altLang="en-US" sz="2400" dirty="0" smtClean="0">
              <a:solidFill>
                <a:srgbClr val="000000"/>
              </a:solidFill>
              <a:latin typeface="Times New Roman" panose="02020603050405020304" pitchFamily="18" charset="0"/>
            </a:endParaRPr>
          </a:p>
          <a:p>
            <a:pPr marL="457200" lvl="1" indent="0">
              <a:buFontTx/>
              <a:buNone/>
            </a:pPr>
            <a:endParaRPr lang="en-US" altLang="en-US" sz="2000" dirty="0" smtClean="0">
              <a:solidFill>
                <a:srgbClr val="000000"/>
              </a:solidFill>
              <a:latin typeface="Times New Roman" panose="02020603050405020304" pitchFamily="18" charset="0"/>
            </a:endParaRPr>
          </a:p>
          <a:p>
            <a:pPr marL="457200" lvl="1" indent="0"/>
            <a:r>
              <a:rPr lang="en-US" altLang="en-US" sz="2000" dirty="0" smtClean="0">
                <a:solidFill>
                  <a:srgbClr val="000000"/>
                </a:solidFill>
                <a:latin typeface="Times New Roman" panose="02020603050405020304" pitchFamily="18" charset="0"/>
              </a:rPr>
              <a:t>where </a:t>
            </a:r>
            <a:r>
              <a:rPr lang="en-US" altLang="en-US" sz="2000" i="1" dirty="0" err="1" smtClean="0">
                <a:solidFill>
                  <a:srgbClr val="000000"/>
                </a:solidFill>
                <a:latin typeface="Times New Roman" panose="02020603050405020304" pitchFamily="18" charset="0"/>
              </a:rPr>
              <a:t>T</a:t>
            </a:r>
            <a:r>
              <a:rPr lang="en-US" altLang="en-US" sz="2000" i="1" baseline="-25000" dirty="0" err="1" smtClean="0">
                <a:solidFill>
                  <a:srgbClr val="000000"/>
                </a:solidFill>
                <a:latin typeface="Times New Roman" panose="02020603050405020304" pitchFamily="18" charset="0"/>
              </a:rPr>
              <a:t>sym</a:t>
            </a:r>
            <a:r>
              <a:rPr lang="en-US" altLang="en-US" sz="2000" dirty="0" smtClean="0">
                <a:solidFill>
                  <a:srgbClr val="000000"/>
                </a:solidFill>
                <a:latin typeface="Times New Roman" panose="02020603050405020304" pitchFamily="18" charset="0"/>
              </a:rPr>
              <a:t> is symbol time and </a:t>
            </a:r>
            <a:r>
              <a:rPr lang="en-US" altLang="en-US" sz="2000" i="1" dirty="0" err="1" smtClean="0">
                <a:solidFill>
                  <a:srgbClr val="000000"/>
                </a:solidFill>
                <a:latin typeface="Times New Roman" panose="02020603050405020304" pitchFamily="18" charset="0"/>
              </a:rPr>
              <a:t>T</a:t>
            </a:r>
            <a:r>
              <a:rPr lang="en-US" altLang="en-US" sz="2000" i="1" baseline="-25000" dirty="0" err="1" smtClean="0">
                <a:solidFill>
                  <a:srgbClr val="000000"/>
                </a:solidFill>
                <a:latin typeface="Times New Roman" panose="02020603050405020304" pitchFamily="18" charset="0"/>
              </a:rPr>
              <a:t>s</a:t>
            </a:r>
            <a:r>
              <a:rPr lang="en-US" altLang="en-US" sz="2000" dirty="0" smtClean="0">
                <a:solidFill>
                  <a:srgbClr val="000000"/>
                </a:solidFill>
                <a:latin typeface="Times New Roman" panose="02020603050405020304" pitchFamily="18" charset="0"/>
              </a:rPr>
              <a:t> is sampling time.</a:t>
            </a:r>
            <a:endParaRPr lang="en-US" altLang="en-US" sz="2400" dirty="0" smtClean="0">
              <a:solidFill>
                <a:srgbClr val="000000"/>
              </a:solidFill>
              <a:latin typeface="Times New Roman" panose="02020603050405020304" pitchFamily="18" charset="0"/>
            </a:endParaRPr>
          </a:p>
          <a:p>
            <a:pPr marL="457200" lvl="1" indent="0"/>
            <a:r>
              <a:rPr lang="en-US" altLang="en-US" sz="2000" dirty="0" smtClean="0">
                <a:solidFill>
                  <a:srgbClr val="000000"/>
                </a:solidFill>
                <a:latin typeface="Times New Roman" panose="02020603050405020304" pitchFamily="18" charset="0"/>
              </a:rPr>
              <a:t>Hence, </a:t>
            </a:r>
            <a:r>
              <a:rPr lang="en-US" altLang="en-US" sz="2000" i="1" dirty="0" smtClean="0">
                <a:solidFill>
                  <a:srgbClr val="000000"/>
                </a:solidFill>
                <a:latin typeface="Times New Roman" panose="02020603050405020304" pitchFamily="18" charset="0"/>
              </a:rPr>
              <a:t>SINR=</a:t>
            </a:r>
            <a:r>
              <a:rPr lang="en-US" altLang="en-US" sz="2000" i="1" dirty="0" err="1" smtClean="0">
                <a:solidFill>
                  <a:srgbClr val="000000"/>
                </a:solidFill>
                <a:latin typeface="Times New Roman" panose="02020603050405020304" pitchFamily="18" charset="0"/>
              </a:rPr>
              <a:t>E</a:t>
            </a:r>
            <a:r>
              <a:rPr lang="en-US" altLang="en-US" sz="2000" i="1" baseline="-25000" dirty="0" err="1" smtClean="0">
                <a:solidFill>
                  <a:srgbClr val="000000"/>
                </a:solidFill>
                <a:latin typeface="Times New Roman" panose="02020603050405020304" pitchFamily="18" charset="0"/>
              </a:rPr>
              <a:t>s</a:t>
            </a:r>
            <a:r>
              <a:rPr lang="en-US" altLang="en-US" sz="2000" i="1" dirty="0" smtClean="0">
                <a:solidFill>
                  <a:srgbClr val="000000"/>
                </a:solidFill>
                <a:latin typeface="Times New Roman" panose="02020603050405020304" pitchFamily="18" charset="0"/>
              </a:rPr>
              <a:t>/N</a:t>
            </a:r>
            <a:r>
              <a:rPr lang="en-US" altLang="en-US" sz="2000" i="1" baseline="-25000" dirty="0" smtClean="0">
                <a:solidFill>
                  <a:srgbClr val="000000"/>
                </a:solidFill>
                <a:latin typeface="Times New Roman" panose="02020603050405020304" pitchFamily="18" charset="0"/>
              </a:rPr>
              <a:t>0</a:t>
            </a:r>
            <a:r>
              <a:rPr lang="en-US" altLang="en-US" sz="2000" i="1" dirty="0" smtClean="0">
                <a:solidFill>
                  <a:srgbClr val="000000"/>
                </a:solidFill>
                <a:latin typeface="Times New Roman" panose="02020603050405020304" pitchFamily="18" charset="0"/>
              </a:rPr>
              <a:t>−</a:t>
            </a:r>
            <a:r>
              <a:rPr lang="en-US" altLang="en-US" sz="2000" dirty="0" smtClean="0">
                <a:solidFill>
                  <a:srgbClr val="000000"/>
                </a:solidFill>
                <a:latin typeface="Times New Roman" panose="02020603050405020304" pitchFamily="18" charset="0"/>
              </a:rPr>
              <a:t>4.77 dB </a:t>
            </a:r>
            <a:r>
              <a:rPr lang="en-US" altLang="en-US" sz="2000" i="1" dirty="0" smtClean="0">
                <a:solidFill>
                  <a:srgbClr val="000000"/>
                </a:solidFill>
                <a:latin typeface="Times New Roman" panose="02020603050405020304" pitchFamily="18" charset="0"/>
              </a:rPr>
              <a:t>= </a:t>
            </a:r>
            <a:r>
              <a:rPr lang="el-GR" altLang="en-US" sz="2000" i="1" dirty="0" smtClean="0">
                <a:solidFill>
                  <a:srgbClr val="000000"/>
                </a:solidFill>
                <a:latin typeface="Times New Roman" panose="02020603050405020304" pitchFamily="18" charset="0"/>
              </a:rPr>
              <a:t>γ</a:t>
            </a:r>
            <a:endParaRPr lang="en-US" altLang="en-US" sz="2000" i="1" dirty="0" smtClean="0">
              <a:solidFill>
                <a:srgbClr val="000000"/>
              </a:solidFill>
              <a:latin typeface="Times New Roman" panose="02020603050405020304" pitchFamily="18" charset="0"/>
            </a:endParaRPr>
          </a:p>
          <a:p>
            <a:pPr marL="457200" lvl="1" indent="0"/>
            <a:r>
              <a:rPr lang="en-US" altLang="en-US" sz="2000" dirty="0">
                <a:solidFill>
                  <a:srgbClr val="000000"/>
                </a:solidFill>
                <a:latin typeface="Times New Roman" panose="02020603050405020304" pitchFamily="18" charset="0"/>
              </a:rPr>
              <a:t> </a:t>
            </a:r>
            <a:r>
              <a:rPr lang="en-US" altLang="en-US" sz="2000" dirty="0" smtClean="0">
                <a:solidFill>
                  <a:srgbClr val="000000"/>
                </a:solidFill>
                <a:latin typeface="Times New Roman" panose="02020603050405020304" pitchFamily="18" charset="0"/>
              </a:rPr>
              <a:t>For convolutional code rate and modulation type, table on next page</a:t>
            </a:r>
            <a:endParaRPr lang="en-US" altLang="en-US" sz="1600" dirty="0" smtClean="0">
              <a:latin typeface="Times New Roman" panose="02020603050405020304" pitchFamily="18" charset="0"/>
            </a:endParaRPr>
          </a:p>
          <a:p>
            <a:pPr marL="457200" lvl="1" indent="0">
              <a:buFontTx/>
              <a:buNone/>
            </a:pPr>
            <a:endParaRPr lang="en-US" altLang="en-US" sz="1800" dirty="0" smtClean="0"/>
          </a:p>
        </p:txBody>
      </p:sp>
      <p:sp>
        <p:nvSpPr>
          <p:cNvPr id="7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71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71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51C3ADCA-D2EB-4625-8321-F6D9D8847AF1}" type="slidenum">
              <a:rPr lang="en-US" altLang="en-US" sz="1200">
                <a:latin typeface="Times New Roman" panose="02020603050405020304" pitchFamily="18" charset="0"/>
              </a:rPr>
              <a:pPr>
                <a:spcBef>
                  <a:spcPct val="0"/>
                </a:spcBef>
                <a:buFontTx/>
                <a:buNone/>
              </a:pPr>
              <a:t>5</a:t>
            </a:fld>
            <a:endParaRPr lang="en-US" altLang="en-US" sz="1200">
              <a:latin typeface="Times New Roman" panose="02020603050405020304" pitchFamily="18" charset="0"/>
            </a:endParaRPr>
          </a:p>
        </p:txBody>
      </p:sp>
      <p:graphicFrame>
        <p:nvGraphicFramePr>
          <p:cNvPr id="7175" name="Object 6"/>
          <p:cNvGraphicFramePr>
            <a:graphicFrameLocks noChangeAspect="1"/>
          </p:cNvGraphicFramePr>
          <p:nvPr/>
        </p:nvGraphicFramePr>
        <p:xfrm>
          <a:off x="2743200" y="3276600"/>
          <a:ext cx="3992563" cy="635000"/>
        </p:xfrm>
        <a:graphic>
          <a:graphicData uri="http://schemas.openxmlformats.org/presentationml/2006/ole">
            <mc:AlternateContent xmlns:mc="http://schemas.openxmlformats.org/markup-compatibility/2006">
              <mc:Choice xmlns:v="urn:schemas-microsoft-com:vml" Requires="v">
                <p:oleObj spid="_x0000_s7251" name="Equation" r:id="rId3" imgW="3035300" imgH="482600" progId="Equation.3">
                  <p:embed/>
                </p:oleObj>
              </mc:Choice>
              <mc:Fallback>
                <p:oleObj name="Equation" r:id="rId3" imgW="3035300" imgH="482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76600"/>
                        <a:ext cx="3992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May 2014</a:t>
            </a:r>
            <a:endParaRPr lang="en-US" dirty="0"/>
          </a:p>
        </p:txBody>
      </p:sp>
      <p:sp>
        <p:nvSpPr>
          <p:cNvPr id="5" name="Footer Placeholder 4"/>
          <p:cNvSpPr>
            <a:spLocks noGrp="1"/>
          </p:cNvSpPr>
          <p:nvPr>
            <p:ph type="ftr" sz="quarter" idx="11"/>
          </p:nvPr>
        </p:nvSpPr>
        <p:spPr/>
        <p:txBody>
          <a:bodyPr/>
          <a:lstStyle/>
          <a:p>
            <a:pPr>
              <a:defRPr/>
            </a:pPr>
            <a:r>
              <a:rPr lang="en-US" dirty="0" smtClean="0"/>
              <a:t>Smith, Sawyer, Zhou (NICTA), </a:t>
            </a:r>
            <a:r>
              <a:rPr lang="en-US" dirty="0" err="1" smtClean="0"/>
              <a:t>Hernandez,Li,Dotlić,Miura</a:t>
            </a:r>
            <a:r>
              <a:rPr lang="en-US" dirty="0" smtClean="0"/>
              <a:t> (NICT)</a:t>
            </a:r>
            <a:endParaRPr lang="en-US" dirty="0"/>
          </a:p>
        </p:txBody>
      </p:sp>
      <p:sp>
        <p:nvSpPr>
          <p:cNvPr id="6" name="Slide Number Placeholder 5"/>
          <p:cNvSpPr>
            <a:spLocks noGrp="1"/>
          </p:cNvSpPr>
          <p:nvPr>
            <p:ph type="sldNum" sz="quarter" idx="12"/>
          </p:nvPr>
        </p:nvSpPr>
        <p:spPr/>
        <p:txBody>
          <a:bodyPr/>
          <a:lstStyle/>
          <a:p>
            <a:r>
              <a:rPr lang="en-US" altLang="en-US" smtClean="0"/>
              <a:t>Slide </a:t>
            </a:r>
            <a:fld id="{811BBB37-4DCC-4697-96D9-10ED51AC6E0E}" type="slidenum">
              <a:rPr lang="en-US" altLang="en-US" smtClean="0"/>
              <a:pPr/>
              <a:t>6</a:t>
            </a:fld>
            <a:endParaRPr lang="en-US" altLang="en-US"/>
          </a:p>
        </p:txBody>
      </p:sp>
      <p:sp>
        <p:nvSpPr>
          <p:cNvPr id="8" name="Title 1"/>
          <p:cNvSpPr txBox="1">
            <a:spLocks/>
          </p:cNvSpPr>
          <p:nvPr/>
        </p:nvSpPr>
        <p:spPr bwMode="auto">
          <a:xfrm>
            <a:off x="838200" y="8382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sz="3400" kern="0" smtClean="0">
                <a:solidFill>
                  <a:srgbClr val="00B050"/>
                </a:solidFill>
              </a:rPr>
              <a:t>Packet Delivery Ratio (PDR) – Modeling</a:t>
            </a:r>
            <a:endParaRPr lang="en-US" altLang="en-US" kern="0" dirty="0" smtClean="0"/>
          </a:p>
        </p:txBody>
      </p:sp>
      <p:graphicFrame>
        <p:nvGraphicFramePr>
          <p:cNvPr id="10" name="Object 9"/>
          <p:cNvGraphicFramePr>
            <a:graphicFrameLocks noChangeAspect="1"/>
          </p:cNvGraphicFramePr>
          <p:nvPr>
            <p:extLst>
              <p:ext uri="{D42A27DB-BD31-4B8C-83A1-F6EECF244321}">
                <p14:modId xmlns:p14="http://schemas.microsoft.com/office/powerpoint/2010/main" val="1440230105"/>
              </p:ext>
            </p:extLst>
          </p:nvPr>
        </p:nvGraphicFramePr>
        <p:xfrm>
          <a:off x="486822" y="2159140"/>
          <a:ext cx="7185971" cy="2637416"/>
        </p:xfrm>
        <a:graphic>
          <a:graphicData uri="http://schemas.openxmlformats.org/presentationml/2006/ole">
            <mc:AlternateContent xmlns:mc="http://schemas.openxmlformats.org/markup-compatibility/2006">
              <mc:Choice xmlns:v="urn:schemas-microsoft-com:vml" Requires="v">
                <p:oleObj spid="_x0000_s74960" name="Document" r:id="rId4" imgW="5497885" imgH="2017189" progId="Word.Document.12">
                  <p:embed/>
                </p:oleObj>
              </mc:Choice>
              <mc:Fallback>
                <p:oleObj name="Document" r:id="rId4" imgW="5497885" imgH="2017189" progId="Word.Document.12">
                  <p:embed/>
                  <p:pic>
                    <p:nvPicPr>
                      <p:cNvPr id="0" name=""/>
                      <p:cNvPicPr/>
                      <p:nvPr/>
                    </p:nvPicPr>
                    <p:blipFill>
                      <a:blip r:embed="rId5"/>
                      <a:stretch>
                        <a:fillRect/>
                      </a:stretch>
                    </p:blipFill>
                    <p:spPr>
                      <a:xfrm>
                        <a:off x="486822" y="2159140"/>
                        <a:ext cx="7185971" cy="2637416"/>
                      </a:xfrm>
                      <a:prstGeom prst="rect">
                        <a:avLst/>
                      </a:prstGeom>
                    </p:spPr>
                  </p:pic>
                </p:oleObj>
              </mc:Fallback>
            </mc:AlternateContent>
          </a:graphicData>
        </a:graphic>
      </p:graphicFrame>
      <p:sp>
        <p:nvSpPr>
          <p:cNvPr id="11" name="Content Placeholder 2"/>
          <p:cNvSpPr>
            <a:spLocks noGrp="1"/>
          </p:cNvSpPr>
          <p:nvPr>
            <p:ph idx="1"/>
          </p:nvPr>
        </p:nvSpPr>
        <p:spPr>
          <a:xfrm>
            <a:off x="992188" y="4178706"/>
            <a:ext cx="7772400" cy="4114800"/>
          </a:xfrm>
        </p:spPr>
        <p:txBody>
          <a:bodyPr/>
          <a:lstStyle/>
          <a:p>
            <a:endParaRPr lang="en-US" altLang="en-US" sz="1800" dirty="0" smtClean="0">
              <a:latin typeface="Times New Roman" panose="02020603050405020304" pitchFamily="18" charset="0"/>
            </a:endParaRPr>
          </a:p>
          <a:p>
            <a:r>
              <a:rPr lang="en-US" altLang="en-US" sz="1800" dirty="0" smtClean="0">
                <a:latin typeface="Times New Roman" panose="02020603050405020304" pitchFamily="18" charset="0"/>
              </a:rPr>
              <a:t>Please note the parameters </a:t>
            </a:r>
            <a:r>
              <a:rPr lang="en-US" altLang="en-US" sz="1800" i="1" dirty="0" smtClean="0">
                <a:latin typeface="Times New Roman" panose="02020603050405020304" pitchFamily="18" charset="0"/>
              </a:rPr>
              <a:t>a</a:t>
            </a:r>
            <a:r>
              <a:rPr lang="en-US" altLang="en-US" sz="1800" i="1" baseline="-25000" dirty="0" smtClean="0">
                <a:latin typeface="Times New Roman" panose="02020603050405020304" pitchFamily="18" charset="0"/>
              </a:rPr>
              <a:t>c</a:t>
            </a:r>
            <a:r>
              <a:rPr lang="en-US" altLang="en-US" sz="1800" dirty="0" smtClean="0">
                <a:latin typeface="Times New Roman" panose="02020603050405020304" pitchFamily="18" charset="0"/>
              </a:rPr>
              <a:t> and </a:t>
            </a:r>
            <a:r>
              <a:rPr lang="en-US" altLang="en-US" sz="1800" i="1" dirty="0" err="1" smtClean="0">
                <a:latin typeface="Times New Roman" panose="02020603050405020304" pitchFamily="18" charset="0"/>
              </a:rPr>
              <a:t>b</a:t>
            </a:r>
            <a:r>
              <a:rPr lang="en-US" altLang="en-US" sz="1800" i="1" baseline="-25000" dirty="0" err="1" smtClean="0">
                <a:latin typeface="Times New Roman" panose="02020603050405020304" pitchFamily="18" charset="0"/>
              </a:rPr>
              <a:t>c</a:t>
            </a:r>
            <a:r>
              <a:rPr lang="en-US" altLang="en-US" sz="1800" dirty="0" smtClean="0">
                <a:latin typeface="Times New Roman" panose="02020603050405020304" pitchFamily="18" charset="0"/>
              </a:rPr>
              <a:t> are for 150 packet size. </a:t>
            </a:r>
          </a:p>
          <a:p>
            <a:r>
              <a:rPr lang="en-US" altLang="en-US" sz="1800" dirty="0" smtClean="0">
                <a:latin typeface="Times New Roman" panose="02020603050405020304" pitchFamily="18" charset="0"/>
              </a:rPr>
              <a:t>For any packet size </a:t>
            </a:r>
            <a:r>
              <a:rPr lang="en-US" altLang="en-US" sz="1800" i="1" dirty="0" err="1" smtClean="0">
                <a:latin typeface="Times New Roman" panose="02020603050405020304" pitchFamily="18" charset="0"/>
              </a:rPr>
              <a:t>M</a:t>
            </a:r>
            <a:r>
              <a:rPr lang="en-US" altLang="en-US" sz="1800" i="1" baseline="-25000" dirty="0" err="1" smtClean="0">
                <a:latin typeface="Times New Roman" panose="02020603050405020304" pitchFamily="18" charset="0"/>
              </a:rPr>
              <a:t>p</a:t>
            </a:r>
            <a:r>
              <a:rPr lang="en-US" altLang="en-US" sz="1800" dirty="0" smtClean="0">
                <a:latin typeface="Times New Roman" panose="02020603050405020304" pitchFamily="18" charset="0"/>
              </a:rPr>
              <a:t>, the PDR is given by </a:t>
            </a:r>
          </a:p>
          <a:p>
            <a:pPr marL="457200" lvl="1" indent="0">
              <a:buNone/>
            </a:pPr>
            <a:endParaRPr lang="en-US" altLang="en-US" sz="1800" dirty="0" smtClean="0">
              <a:latin typeface="Times New Roman" panose="02020603050405020304" pitchFamily="18" charset="0"/>
            </a:endParaRPr>
          </a:p>
          <a:p>
            <a:pPr lvl="1"/>
            <a:r>
              <a:rPr lang="en-US" altLang="en-US" sz="1800" dirty="0" smtClean="0">
                <a:latin typeface="Times New Roman" panose="02020603050405020304" pitchFamily="18" charset="0"/>
              </a:rPr>
              <a:t>where </a:t>
            </a:r>
          </a:p>
        </p:txBody>
      </p:sp>
      <p:graphicFrame>
        <p:nvGraphicFramePr>
          <p:cNvPr id="12" name="Object 6"/>
          <p:cNvGraphicFramePr>
            <a:graphicFrameLocks noChangeAspect="1"/>
          </p:cNvGraphicFramePr>
          <p:nvPr>
            <p:extLst>
              <p:ext uri="{D42A27DB-BD31-4B8C-83A1-F6EECF244321}">
                <p14:modId xmlns:p14="http://schemas.microsoft.com/office/powerpoint/2010/main" val="1998871925"/>
              </p:ext>
            </p:extLst>
          </p:nvPr>
        </p:nvGraphicFramePr>
        <p:xfrm>
          <a:off x="3435216" y="5263011"/>
          <a:ext cx="1289184" cy="349939"/>
        </p:xfrm>
        <a:graphic>
          <a:graphicData uri="http://schemas.openxmlformats.org/presentationml/2006/ole">
            <mc:AlternateContent xmlns:mc="http://schemas.openxmlformats.org/markup-compatibility/2006">
              <mc:Choice xmlns:v="urn:schemas-microsoft-com:vml" Requires="v">
                <p:oleObj spid="_x0000_s74961" name="Equation" r:id="rId6" imgW="888614" imgH="241195" progId="Equation.3">
                  <p:embed/>
                </p:oleObj>
              </mc:Choice>
              <mc:Fallback>
                <p:oleObj name="Equation" r:id="rId6" imgW="888614"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216" y="5263011"/>
                        <a:ext cx="1289184" cy="349939"/>
                      </a:xfrm>
                      <a:prstGeom prst="rect">
                        <a:avLst/>
                      </a:prstGeom>
                      <a:noFill/>
                      <a:ln>
                        <a:noFill/>
                      </a:ln>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149539015"/>
              </p:ext>
            </p:extLst>
          </p:nvPr>
        </p:nvGraphicFramePr>
        <p:xfrm>
          <a:off x="2590800" y="5744121"/>
          <a:ext cx="2640013" cy="685800"/>
        </p:xfrm>
        <a:graphic>
          <a:graphicData uri="http://schemas.openxmlformats.org/presentationml/2006/ole">
            <mc:AlternateContent xmlns:mc="http://schemas.openxmlformats.org/markup-compatibility/2006">
              <mc:Choice xmlns:v="urn:schemas-microsoft-com:vml" Requires="v">
                <p:oleObj spid="_x0000_s74962" name="Equation" r:id="rId8" imgW="1955800" imgH="508000" progId="Equation.3">
                  <p:embed/>
                </p:oleObj>
              </mc:Choice>
              <mc:Fallback>
                <p:oleObj name="Equation" r:id="rId8" imgW="19558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5744121"/>
                        <a:ext cx="26400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462338" y="1704945"/>
            <a:ext cx="1981200" cy="400110"/>
          </a:xfrm>
          <a:prstGeom prst="rect">
            <a:avLst/>
          </a:prstGeom>
          <a:noFill/>
        </p:spPr>
        <p:txBody>
          <a:bodyPr wrap="square" rtlCol="0">
            <a:spAutoFit/>
          </a:bodyPr>
          <a:lstStyle/>
          <a:p>
            <a:r>
              <a:rPr lang="en-US" sz="2000" dirty="0" smtClean="0"/>
              <a:t>Table 1</a:t>
            </a:r>
            <a:endParaRPr lang="en-US" sz="2000" dirty="0"/>
          </a:p>
        </p:txBody>
      </p:sp>
    </p:spTree>
    <p:extLst>
      <p:ext uri="{BB962C8B-B14F-4D97-AF65-F5344CB8AC3E}">
        <p14:creationId xmlns:p14="http://schemas.microsoft.com/office/powerpoint/2010/main" val="45490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62553" y="512897"/>
            <a:ext cx="7772400" cy="1066800"/>
          </a:xfrm>
        </p:spPr>
        <p:txBody>
          <a:bodyPr/>
          <a:lstStyle/>
          <a:p>
            <a:r>
              <a:rPr lang="en-US" altLang="en-US" sz="3400" dirty="0" smtClean="0">
                <a:solidFill>
                  <a:srgbClr val="00B050"/>
                </a:solidFill>
              </a:rPr>
              <a:t>Packet Delivery Ratio (PDR) – Modeling</a:t>
            </a:r>
            <a:endParaRPr lang="en-US" altLang="en-US" dirty="0" smtClean="0"/>
          </a:p>
        </p:txBody>
      </p:sp>
      <p:sp>
        <p:nvSpPr>
          <p:cNvPr id="92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9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9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A5F766E5-34DF-4F7F-9C8D-A23D51D22B62}" type="slidenum">
              <a:rPr lang="en-US" altLang="en-US" sz="1200">
                <a:latin typeface="Times New Roman" panose="02020603050405020304" pitchFamily="18" charset="0"/>
              </a:rPr>
              <a:pPr>
                <a:spcBef>
                  <a:spcPct val="0"/>
                </a:spcBef>
                <a:buFontTx/>
                <a:buNone/>
              </a:pPr>
              <a:t>7</a:t>
            </a:fld>
            <a:endParaRPr lang="en-US" altLang="en-US" sz="1200">
              <a:latin typeface="Times New Roman" panose="02020603050405020304" pitchFamily="18" charset="0"/>
            </a:endParaRPr>
          </a:p>
        </p:txBody>
      </p:sp>
      <p:pic>
        <p:nvPicPr>
          <p:cNvPr id="922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8175625" cy="614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7"/>
          <p:cNvSpPr txBox="1">
            <a:spLocks noChangeArrowheads="1"/>
          </p:cNvSpPr>
          <p:nvPr/>
        </p:nvSpPr>
        <p:spPr bwMode="auto">
          <a:xfrm>
            <a:off x="1485900" y="5265906"/>
            <a:ext cx="70455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err="1">
                <a:latin typeface="Times New Roman" panose="02020603050405020304" pitchFamily="18" charset="0"/>
              </a:rPr>
              <a:t>P</a:t>
            </a:r>
            <a:r>
              <a:rPr lang="en-US" altLang="en-US" sz="2000" i="1" baseline="-25000" dirty="0" err="1">
                <a:latin typeface="Times New Roman" panose="02020603050405020304" pitchFamily="18" charset="0"/>
              </a:rPr>
              <a:t>d</a:t>
            </a:r>
            <a:r>
              <a:rPr lang="en-US" altLang="en-US" sz="2000" dirty="0">
                <a:latin typeface="Times New Roman" panose="02020603050405020304" pitchFamily="18" charset="0"/>
              </a:rPr>
              <a:t> compared with </a:t>
            </a:r>
            <a:r>
              <a:rPr lang="en-US" altLang="en-US" sz="2000" dirty="0" smtClean="0">
                <a:latin typeface="Times New Roman" panose="02020603050405020304" pitchFamily="18" charset="0"/>
              </a:rPr>
              <a:t>curves, 3 examples from DCN 13-169r1, </a:t>
            </a:r>
            <a:r>
              <a:rPr lang="en-US" altLang="en-US" sz="2000" dirty="0">
                <a:latin typeface="Times New Roman" panose="02020603050405020304" pitchFamily="18" charset="0"/>
              </a:rPr>
              <a:t>shows </a:t>
            </a:r>
          </a:p>
          <a:p>
            <a:pPr>
              <a:spcBef>
                <a:spcPct val="0"/>
              </a:spcBef>
              <a:buFontTx/>
              <a:buNone/>
            </a:pPr>
            <a:r>
              <a:rPr lang="en-US" altLang="en-US" sz="2000" dirty="0">
                <a:latin typeface="Times New Roman" panose="02020603050405020304" pitchFamily="18" charset="0"/>
              </a:rPr>
              <a:t>a very good </a:t>
            </a:r>
            <a:r>
              <a:rPr lang="en-US" altLang="en-US" sz="2000" dirty="0" smtClean="0">
                <a:latin typeface="Times New Roman" panose="02020603050405020304" pitchFamily="18" charset="0"/>
              </a:rPr>
              <a:t>approximation</a:t>
            </a:r>
            <a:r>
              <a:rPr lang="en-US" altLang="en-US" sz="2000" dirty="0">
                <a:latin typeface="Times New Roman" panose="02020603050405020304" pitchFamily="18" charset="0"/>
              </a:rPr>
              <a:t> </a:t>
            </a:r>
            <a:r>
              <a:rPr lang="en-US" altLang="en-US" sz="2000" dirty="0" smtClean="0">
                <a:latin typeface="Times New Roman" panose="02020603050405020304" pitchFamily="18" charset="0"/>
              </a:rPr>
              <a:t>(across all 9 fits from Table 1, </a:t>
            </a:r>
          </a:p>
          <a:p>
            <a:pPr>
              <a:spcBef>
                <a:spcPct val="0"/>
              </a:spcBef>
              <a:buFontTx/>
              <a:buNone/>
            </a:pPr>
            <a:r>
              <a:rPr lang="en-US" altLang="en-US" sz="2000" dirty="0" smtClean="0">
                <a:latin typeface="Times New Roman" panose="02020603050405020304" pitchFamily="18" charset="0"/>
              </a:rPr>
              <a:t>root-mean-square error ≤ 0.0021)</a:t>
            </a:r>
            <a:endParaRPr lang="en-US" altLang="en-US" sz="20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400" smtClean="0">
                <a:solidFill>
                  <a:srgbClr val="00B050"/>
                </a:solidFill>
              </a:rPr>
              <a:t>Distributed Power Control - Scenario</a:t>
            </a:r>
            <a:endParaRPr lang="en-US" altLang="en-US" sz="3400" smtClean="0"/>
          </a:p>
        </p:txBody>
      </p:sp>
      <p:sp>
        <p:nvSpPr>
          <p:cNvPr id="10243" name="Content Placeholder 2"/>
          <p:cNvSpPr>
            <a:spLocks noGrp="1"/>
          </p:cNvSpPr>
          <p:nvPr>
            <p:ph idx="1"/>
          </p:nvPr>
        </p:nvSpPr>
        <p:spPr>
          <a:xfrm>
            <a:off x="838200" y="1676400"/>
            <a:ext cx="7772400" cy="4667250"/>
          </a:xfrm>
        </p:spPr>
        <p:txBody>
          <a:bodyPr/>
          <a:lstStyle/>
          <a:p>
            <a:r>
              <a:rPr lang="en-US" altLang="en-US" sz="2400" smtClean="0">
                <a:latin typeface="Times New Roman" panose="02020603050405020304" pitchFamily="18" charset="0"/>
              </a:rPr>
              <a:t>Single hop with </a:t>
            </a:r>
            <a:r>
              <a:rPr lang="en-US" altLang="en-US" sz="2400" i="1" smtClean="0">
                <a:latin typeface="Times New Roman" panose="02020603050405020304" pitchFamily="18" charset="0"/>
              </a:rPr>
              <a:t>N</a:t>
            </a:r>
            <a:r>
              <a:rPr lang="en-US" altLang="en-US" sz="2400" smtClean="0">
                <a:latin typeface="Times New Roman" panose="02020603050405020304" pitchFamily="18" charset="0"/>
              </a:rPr>
              <a:t> source-destination pairs</a:t>
            </a: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pPr lvl="1"/>
            <a:r>
              <a:rPr lang="en-US" altLang="en-US" sz="1700" smtClean="0">
                <a:solidFill>
                  <a:srgbClr val="000000"/>
                </a:solidFill>
                <a:latin typeface="Times New Roman" panose="02020603050405020304" pitchFamily="18" charset="0"/>
              </a:rPr>
              <a:t>All non-paired sources act as hidden terminals (e.g., non-coordinated at MAC layer in terms of scheduling, undiscovered etc.)</a:t>
            </a:r>
          </a:p>
          <a:p>
            <a:pPr lvl="1"/>
            <a:r>
              <a:rPr lang="en-US" altLang="en-US" sz="1700" smtClean="0">
                <a:latin typeface="Times New Roman" panose="02020603050405020304" pitchFamily="18" charset="0"/>
              </a:rPr>
              <a:t>Aim to minimize Tx power and obtain target PDR (equivalently target SINR)</a:t>
            </a:r>
          </a:p>
          <a:p>
            <a:pPr lvl="1"/>
            <a:r>
              <a:rPr lang="en-US" altLang="en-US" sz="1700" smtClean="0">
                <a:latin typeface="Times New Roman" panose="02020603050405020304" pitchFamily="18" charset="0"/>
              </a:rPr>
              <a:t>Prioritized communications at PHY level, i.e.,  priority levels </a:t>
            </a:r>
            <a:r>
              <a:rPr lang="en-US" altLang="en-US" sz="1700" i="1" smtClean="0">
                <a:latin typeface="Times New Roman" panose="02020603050405020304" pitchFamily="18" charset="0"/>
              </a:rPr>
              <a:t>low</a:t>
            </a:r>
            <a:r>
              <a:rPr lang="en-US" altLang="en-US" sz="1700" smtClean="0">
                <a:latin typeface="Times New Roman" panose="02020603050405020304" pitchFamily="18" charset="0"/>
              </a:rPr>
              <a:t>,  </a:t>
            </a:r>
            <a:r>
              <a:rPr lang="en-US" altLang="en-US" sz="1700" i="1" smtClean="0">
                <a:latin typeface="Times New Roman" panose="02020603050405020304" pitchFamily="18" charset="0"/>
              </a:rPr>
              <a:t>medium</a:t>
            </a:r>
            <a:r>
              <a:rPr lang="en-US" altLang="en-US" sz="1700" smtClean="0">
                <a:latin typeface="Times New Roman" panose="02020603050405020304" pitchFamily="18" charset="0"/>
              </a:rPr>
              <a:t>, </a:t>
            </a:r>
            <a:r>
              <a:rPr lang="en-US" altLang="en-US" sz="1700" i="1" smtClean="0">
                <a:latin typeface="Times New Roman" panose="02020603050405020304" pitchFamily="18" charset="0"/>
              </a:rPr>
              <a:t>high</a:t>
            </a:r>
            <a:r>
              <a:rPr lang="en-US" altLang="en-US" sz="1700" smtClean="0">
                <a:latin typeface="Times New Roman" panose="02020603050405020304" pitchFamily="18" charset="0"/>
              </a:rPr>
              <a:t> can implement three different target PDRs for any source/destination pair</a:t>
            </a:r>
            <a:r>
              <a:rPr lang="en-US" altLang="en-US" sz="1800" smtClean="0">
                <a:latin typeface="Times New Roman" panose="02020603050405020304" pitchFamily="18" charset="0"/>
              </a:rPr>
              <a:t>. </a:t>
            </a:r>
          </a:p>
          <a:p>
            <a:pPr lvl="1"/>
            <a:endParaRPr lang="en-US" altLang="en-US" sz="1800" smtClean="0">
              <a:latin typeface="Times New Roman" panose="02020603050405020304" pitchFamily="18" charset="0"/>
            </a:endParaRPr>
          </a:p>
          <a:p>
            <a:pPr lvl="1"/>
            <a:endParaRPr lang="en-US" altLang="en-US" sz="1700" smtClean="0">
              <a:solidFill>
                <a:srgbClr val="000000"/>
              </a:solidFill>
              <a:latin typeface="Times New Roman" panose="02020603050405020304" pitchFamily="18" charset="0"/>
            </a:endParaRPr>
          </a:p>
          <a:p>
            <a:endParaRPr lang="en-US" altLang="en-US" sz="2400" smtClean="0">
              <a:latin typeface="Times New Roman" panose="02020603050405020304" pitchFamily="18" charset="0"/>
            </a:endParaRPr>
          </a:p>
        </p:txBody>
      </p:sp>
      <p:sp>
        <p:nvSpPr>
          <p:cNvPr id="102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02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02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BF9A56FD-FC47-457A-93D4-1CA6DA69C197}" type="slidenum">
              <a:rPr lang="en-US" altLang="en-US" sz="1200">
                <a:latin typeface="Times New Roman" panose="02020603050405020304" pitchFamily="18" charset="0"/>
              </a:rPr>
              <a:pPr>
                <a:spcBef>
                  <a:spcPct val="0"/>
                </a:spcBef>
                <a:buFontTx/>
                <a:buNone/>
              </a:pPr>
              <a:t>8</a:t>
            </a:fld>
            <a:endParaRPr lang="en-US" altLang="en-US" sz="1200">
              <a:latin typeface="Times New Roman" panose="02020603050405020304" pitchFamily="18" charset="0"/>
            </a:endParaRPr>
          </a:p>
        </p:txBody>
      </p:sp>
      <p:pic>
        <p:nvPicPr>
          <p:cNvPr id="1024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0"/>
            <a:ext cx="23574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400" smtClean="0">
                <a:solidFill>
                  <a:srgbClr val="00B050"/>
                </a:solidFill>
              </a:rPr>
              <a:t>Distributed Power Control - Scenario</a:t>
            </a:r>
            <a:endParaRPr lang="en-US" altLang="en-US" smtClean="0"/>
          </a:p>
        </p:txBody>
      </p:sp>
      <p:sp>
        <p:nvSpPr>
          <p:cNvPr id="11267" name="Content Placeholder 2"/>
          <p:cNvSpPr>
            <a:spLocks noGrp="1"/>
          </p:cNvSpPr>
          <p:nvPr>
            <p:ph idx="1"/>
          </p:nvPr>
        </p:nvSpPr>
        <p:spPr>
          <a:xfrm>
            <a:off x="725488" y="1981200"/>
            <a:ext cx="7772400" cy="4114800"/>
          </a:xfrm>
        </p:spPr>
        <p:txBody>
          <a:bodyPr/>
          <a:lstStyle/>
          <a:p>
            <a:r>
              <a:rPr lang="en-US" altLang="en-US" sz="2400" smtClean="0">
                <a:latin typeface="Times New Roman" panose="02020603050405020304" pitchFamily="18" charset="0"/>
              </a:rPr>
              <a:t>Multi-hop</a:t>
            </a:r>
          </a:p>
          <a:p>
            <a:pPr lvl="1"/>
            <a:endParaRPr lang="en-US" altLang="en-US" sz="2000" smtClean="0">
              <a:latin typeface="Times New Roman" panose="02020603050405020304" pitchFamily="18" charset="0"/>
            </a:endParaRPr>
          </a:p>
          <a:p>
            <a:pPr lvl="1"/>
            <a:endParaRPr lang="en-US" altLang="en-US" sz="2000" smtClean="0">
              <a:latin typeface="Times New Roman" panose="02020603050405020304" pitchFamily="18" charset="0"/>
            </a:endParaRPr>
          </a:p>
          <a:p>
            <a:pPr lvl="1"/>
            <a:endParaRPr lang="en-US" altLang="en-US" sz="2000" smtClean="0">
              <a:latin typeface="Times New Roman" panose="02020603050405020304" pitchFamily="18" charset="0"/>
            </a:endParaRPr>
          </a:p>
          <a:p>
            <a:pPr lvl="1"/>
            <a:endParaRPr lang="en-US" altLang="en-US" sz="2000" smtClean="0">
              <a:latin typeface="Times New Roman" panose="02020603050405020304" pitchFamily="18" charset="0"/>
            </a:endParaRPr>
          </a:p>
          <a:p>
            <a:pPr lvl="1"/>
            <a:r>
              <a:rPr lang="en-US" altLang="en-US" sz="2000" smtClean="0">
                <a:latin typeface="Times New Roman" panose="02020603050405020304" pitchFamily="18" charset="0"/>
              </a:rPr>
              <a:t>Completely decentralized, no coordination of interfering pairs.</a:t>
            </a:r>
          </a:p>
          <a:p>
            <a:pPr lvl="1"/>
            <a:r>
              <a:rPr lang="en-US" altLang="en-US" sz="2000" smtClean="0">
                <a:latin typeface="Times New Roman" panose="02020603050405020304" pitchFamily="18" charset="0"/>
              </a:rPr>
              <a:t>Prioritized communications at PHY level, i.e.,  priority levels </a:t>
            </a:r>
            <a:r>
              <a:rPr lang="en-US" altLang="en-US" sz="2000" i="1" smtClean="0">
                <a:latin typeface="Times New Roman" panose="02020603050405020304" pitchFamily="18" charset="0"/>
              </a:rPr>
              <a:t>low</a:t>
            </a:r>
            <a:r>
              <a:rPr lang="en-US" altLang="en-US" sz="2000" smtClean="0">
                <a:latin typeface="Times New Roman" panose="02020603050405020304" pitchFamily="18" charset="0"/>
              </a:rPr>
              <a:t>,  </a:t>
            </a:r>
            <a:r>
              <a:rPr lang="en-US" altLang="en-US" sz="2000" i="1" smtClean="0">
                <a:latin typeface="Times New Roman" panose="02020603050405020304" pitchFamily="18" charset="0"/>
              </a:rPr>
              <a:t>medium</a:t>
            </a:r>
            <a:r>
              <a:rPr lang="en-US" altLang="en-US" sz="2000" smtClean="0">
                <a:latin typeface="Times New Roman" panose="02020603050405020304" pitchFamily="18" charset="0"/>
              </a:rPr>
              <a:t>, </a:t>
            </a:r>
            <a:r>
              <a:rPr lang="en-US" altLang="en-US" sz="2000" i="1" smtClean="0">
                <a:latin typeface="Times New Roman" panose="02020603050405020304" pitchFamily="18" charset="0"/>
              </a:rPr>
              <a:t>high</a:t>
            </a:r>
            <a:r>
              <a:rPr lang="en-US" altLang="en-US" sz="2000" smtClean="0">
                <a:latin typeface="Times New Roman" panose="02020603050405020304" pitchFamily="18" charset="0"/>
              </a:rPr>
              <a:t> can implement three different target PDRs for any source/destination pair. </a:t>
            </a:r>
          </a:p>
          <a:p>
            <a:pPr lvl="1"/>
            <a:r>
              <a:rPr lang="en-US" altLang="en-US" sz="2000" smtClean="0">
                <a:latin typeface="Times New Roman" panose="02020603050405020304" pitchFamily="18" charset="0"/>
              </a:rPr>
              <a:t>This scenario is feasible for proposed power control if </a:t>
            </a:r>
            <a:r>
              <a:rPr lang="en-US" altLang="en-US" sz="2000" smtClean="0"/>
              <a:t> </a:t>
            </a:r>
            <a:r>
              <a:rPr lang="en-US" altLang="en-US" sz="2000" smtClean="0">
                <a:latin typeface="Times New Roman" panose="02020603050405020304" pitchFamily="18" charset="0"/>
              </a:rPr>
              <a:t>decode-and-forward (or alternatively detect-and-forward) communications is implemented.</a:t>
            </a:r>
          </a:p>
          <a:p>
            <a:pPr lvl="1"/>
            <a:endParaRPr lang="en-US" altLang="en-US" sz="2000" smtClean="0">
              <a:latin typeface="Times New Roman" panose="02020603050405020304" pitchFamily="18" charset="0"/>
            </a:endParaRPr>
          </a:p>
          <a:p>
            <a:endParaRPr lang="en-US" altLang="en-US" smtClean="0"/>
          </a:p>
        </p:txBody>
      </p:sp>
      <p:sp>
        <p:nvSpPr>
          <p:cNvPr id="112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latin typeface="Times New Roman" panose="02020603050405020304" pitchFamily="18" charset="0"/>
              </a:rPr>
              <a:t>May 2014</a:t>
            </a:r>
          </a:p>
        </p:txBody>
      </p:sp>
      <p:sp>
        <p:nvSpPr>
          <p:cNvPr id="1126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smtClean="0">
                <a:latin typeface="Times New Roman" panose="02020603050405020304" pitchFamily="18" charset="0"/>
              </a:rPr>
              <a:t>Smith, Sawyer, Zhou (NICTA), </a:t>
            </a:r>
            <a:r>
              <a:rPr lang="en-US" altLang="en-US" sz="1200" dirty="0" err="1" smtClean="0">
                <a:latin typeface="Times New Roman" panose="02020603050405020304" pitchFamily="18" charset="0"/>
              </a:rPr>
              <a:t>Hernandez,Li,Dotlić,Miura</a:t>
            </a:r>
            <a:r>
              <a:rPr lang="en-US" altLang="en-US" sz="1200" dirty="0" smtClean="0">
                <a:latin typeface="Times New Roman" panose="02020603050405020304" pitchFamily="18" charset="0"/>
              </a:rPr>
              <a:t> (NICT)</a:t>
            </a:r>
          </a:p>
        </p:txBody>
      </p:sp>
      <p:sp>
        <p:nvSpPr>
          <p:cNvPr id="112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latin typeface="Times New Roman" panose="02020603050405020304" pitchFamily="18" charset="0"/>
              </a:rPr>
              <a:t>Slide </a:t>
            </a:r>
            <a:fld id="{AD1790B8-E26F-4615-A8BE-0F669EC6BD28}" type="slidenum">
              <a:rPr lang="en-US" altLang="en-US" sz="1200">
                <a:latin typeface="Times New Roman" panose="02020603050405020304" pitchFamily="18" charset="0"/>
              </a:rPr>
              <a:pPr>
                <a:spcBef>
                  <a:spcPct val="0"/>
                </a:spcBef>
                <a:buFontTx/>
                <a:buNone/>
              </a:pPr>
              <a:t>9</a:t>
            </a:fld>
            <a:endParaRPr lang="en-US" altLang="en-US" sz="1200">
              <a:latin typeface="Times New Roman" panose="02020603050405020304" pitchFamily="18" charset="0"/>
            </a:endParaRPr>
          </a:p>
        </p:txBody>
      </p:sp>
      <p:grpSp>
        <p:nvGrpSpPr>
          <p:cNvPr id="11271" name="Group 8"/>
          <p:cNvGrpSpPr>
            <a:grpSpLocks/>
          </p:cNvGrpSpPr>
          <p:nvPr/>
        </p:nvGrpSpPr>
        <p:grpSpPr bwMode="auto">
          <a:xfrm>
            <a:off x="3662363" y="2147888"/>
            <a:ext cx="3260725" cy="1427162"/>
            <a:chOff x="5426082" y="4271545"/>
            <a:chExt cx="3260718" cy="1426457"/>
          </a:xfrm>
        </p:grpSpPr>
        <p:sp>
          <p:nvSpPr>
            <p:cNvPr id="8" name="Oval 7"/>
            <p:cNvSpPr/>
            <p:nvPr/>
          </p:nvSpPr>
          <p:spPr bwMode="auto">
            <a:xfrm>
              <a:off x="7239003" y="4841175"/>
              <a:ext cx="279399" cy="279262"/>
            </a:xfrm>
            <a:prstGeom prst="ellipse">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9" name="Oval 8"/>
            <p:cNvSpPr/>
            <p:nvPr/>
          </p:nvSpPr>
          <p:spPr bwMode="auto">
            <a:xfrm>
              <a:off x="7267578" y="5394940"/>
              <a:ext cx="279399" cy="280848"/>
            </a:xfrm>
            <a:prstGeom prst="ellipse">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0" name="Oval 9"/>
            <p:cNvSpPr/>
            <p:nvPr/>
          </p:nvSpPr>
          <p:spPr bwMode="auto">
            <a:xfrm>
              <a:off x="5451482" y="4300106"/>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 name="Oval 10"/>
            <p:cNvSpPr/>
            <p:nvPr/>
          </p:nvSpPr>
          <p:spPr bwMode="auto">
            <a:xfrm>
              <a:off x="5451482" y="4820549"/>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2" name="Oval 11"/>
            <p:cNvSpPr/>
            <p:nvPr/>
          </p:nvSpPr>
          <p:spPr bwMode="auto">
            <a:xfrm>
              <a:off x="5438782" y="5407634"/>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3" name="Oval 12"/>
            <p:cNvSpPr/>
            <p:nvPr/>
          </p:nvSpPr>
          <p:spPr bwMode="auto">
            <a:xfrm>
              <a:off x="6662741" y="4315973"/>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4" name="Oval 13"/>
            <p:cNvSpPr/>
            <p:nvPr/>
          </p:nvSpPr>
          <p:spPr bwMode="auto">
            <a:xfrm>
              <a:off x="6713541" y="5418740"/>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5" name="Oval 14"/>
            <p:cNvSpPr/>
            <p:nvPr/>
          </p:nvSpPr>
          <p:spPr bwMode="auto">
            <a:xfrm>
              <a:off x="8105776" y="4320733"/>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cxnSp>
          <p:nvCxnSpPr>
            <p:cNvPr id="16" name="Straight Arrow Connector 15"/>
            <p:cNvCxnSpPr>
              <a:stCxn id="10" idx="6"/>
            </p:cNvCxnSpPr>
            <p:nvPr/>
          </p:nvCxnSpPr>
          <p:spPr bwMode="auto">
            <a:xfrm>
              <a:off x="5730881" y="4439737"/>
              <a:ext cx="919160" cy="1586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a:off x="5762631" y="4982394"/>
              <a:ext cx="887410" cy="476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a:off x="5737231" y="5553611"/>
              <a:ext cx="960435" cy="952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283" name="TextBox 26"/>
            <p:cNvSpPr txBox="1">
              <a:spLocks noChangeArrowheads="1"/>
            </p:cNvSpPr>
            <p:nvPr/>
          </p:nvSpPr>
          <p:spPr bwMode="auto">
            <a:xfrm>
              <a:off x="5438782" y="4813613"/>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s</a:t>
              </a:r>
              <a:r>
                <a:rPr lang="en-AU" altLang="en-US" sz="1200" baseline="-25000"/>
                <a:t>2</a:t>
              </a:r>
            </a:p>
          </p:txBody>
        </p:sp>
        <p:sp>
          <p:nvSpPr>
            <p:cNvPr id="11284" name="TextBox 40"/>
            <p:cNvSpPr txBox="1">
              <a:spLocks noChangeArrowheads="1"/>
            </p:cNvSpPr>
            <p:nvPr/>
          </p:nvSpPr>
          <p:spPr bwMode="auto">
            <a:xfrm>
              <a:off x="5432432" y="4271545"/>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s</a:t>
              </a:r>
              <a:r>
                <a:rPr lang="en-AU" altLang="en-US" sz="1200" baseline="-25000"/>
                <a:t>1</a:t>
              </a:r>
            </a:p>
          </p:txBody>
        </p:sp>
        <p:sp>
          <p:nvSpPr>
            <p:cNvPr id="11285" name="TextBox 41"/>
            <p:cNvSpPr txBox="1">
              <a:spLocks noChangeArrowheads="1"/>
            </p:cNvSpPr>
            <p:nvPr/>
          </p:nvSpPr>
          <p:spPr bwMode="auto">
            <a:xfrm>
              <a:off x="5426082" y="5381189"/>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s</a:t>
              </a:r>
              <a:r>
                <a:rPr lang="en-AU" altLang="en-US" sz="1200" baseline="-25000"/>
                <a:t>3</a:t>
              </a:r>
            </a:p>
          </p:txBody>
        </p:sp>
        <p:sp>
          <p:nvSpPr>
            <p:cNvPr id="11286" name="TextBox 43"/>
            <p:cNvSpPr txBox="1">
              <a:spLocks noChangeArrowheads="1"/>
            </p:cNvSpPr>
            <p:nvPr/>
          </p:nvSpPr>
          <p:spPr bwMode="auto">
            <a:xfrm>
              <a:off x="6620387" y="4311060"/>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1,1</a:t>
              </a:r>
            </a:p>
          </p:txBody>
        </p:sp>
        <p:sp>
          <p:nvSpPr>
            <p:cNvPr id="11287" name="TextBox 44"/>
            <p:cNvSpPr txBox="1">
              <a:spLocks noChangeArrowheads="1"/>
            </p:cNvSpPr>
            <p:nvPr/>
          </p:nvSpPr>
          <p:spPr bwMode="auto">
            <a:xfrm>
              <a:off x="6700429" y="5397073"/>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3</a:t>
              </a:r>
            </a:p>
          </p:txBody>
        </p:sp>
        <p:sp>
          <p:nvSpPr>
            <p:cNvPr id="11288" name="TextBox 45"/>
            <p:cNvSpPr txBox="1">
              <a:spLocks noChangeArrowheads="1"/>
            </p:cNvSpPr>
            <p:nvPr/>
          </p:nvSpPr>
          <p:spPr bwMode="auto">
            <a:xfrm>
              <a:off x="8084363" y="4310246"/>
              <a:ext cx="584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d</a:t>
              </a:r>
              <a:r>
                <a:rPr lang="en-AU" altLang="en-US" sz="1200" baseline="-25000"/>
                <a:t>1</a:t>
              </a:r>
            </a:p>
          </p:txBody>
        </p:sp>
        <p:sp>
          <p:nvSpPr>
            <p:cNvPr id="25" name="Oval 24"/>
            <p:cNvSpPr/>
            <p:nvPr/>
          </p:nvSpPr>
          <p:spPr bwMode="auto">
            <a:xfrm>
              <a:off x="6675441" y="4847522"/>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290" name="TextBox 44"/>
            <p:cNvSpPr txBox="1">
              <a:spLocks noChangeArrowheads="1"/>
            </p:cNvSpPr>
            <p:nvPr/>
          </p:nvSpPr>
          <p:spPr bwMode="auto">
            <a:xfrm>
              <a:off x="6662431" y="4826300"/>
              <a:ext cx="584200" cy="2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2</a:t>
              </a:r>
            </a:p>
          </p:txBody>
        </p:sp>
        <p:cxnSp>
          <p:nvCxnSpPr>
            <p:cNvPr id="27" name="Straight Arrow Connector 26"/>
            <p:cNvCxnSpPr/>
            <p:nvPr/>
          </p:nvCxnSpPr>
          <p:spPr bwMode="auto">
            <a:xfrm>
              <a:off x="6965954" y="4455604"/>
              <a:ext cx="261936" cy="0"/>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6965954" y="4983980"/>
              <a:ext cx="261936" cy="7934"/>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auto">
            <a:xfrm flipV="1">
              <a:off x="7019929" y="5542504"/>
              <a:ext cx="263524" cy="6347"/>
            </a:xfrm>
            <a:prstGeom prst="straightConnector1">
              <a:avLst/>
            </a:prstGeom>
            <a:ln w="1905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7229478" y="4320733"/>
              <a:ext cx="279399" cy="279262"/>
            </a:xfrm>
            <a:prstGeom prst="ellipse">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295" name="TextBox 43"/>
            <p:cNvSpPr txBox="1">
              <a:spLocks noChangeArrowheads="1"/>
            </p:cNvSpPr>
            <p:nvPr/>
          </p:nvSpPr>
          <p:spPr bwMode="auto">
            <a:xfrm>
              <a:off x="7159736" y="4299462"/>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1,m</a:t>
              </a:r>
            </a:p>
          </p:txBody>
        </p:sp>
        <p:sp>
          <p:nvSpPr>
            <p:cNvPr id="11296" name="TextBox 43"/>
            <p:cNvSpPr txBox="1">
              <a:spLocks noChangeArrowheads="1"/>
            </p:cNvSpPr>
            <p:nvPr/>
          </p:nvSpPr>
          <p:spPr bwMode="auto">
            <a:xfrm>
              <a:off x="7232198" y="5386069"/>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3,m</a:t>
              </a:r>
            </a:p>
          </p:txBody>
        </p:sp>
        <p:sp>
          <p:nvSpPr>
            <p:cNvPr id="11297" name="TextBox 43"/>
            <p:cNvSpPr txBox="1">
              <a:spLocks noChangeArrowheads="1"/>
            </p:cNvSpPr>
            <p:nvPr/>
          </p:nvSpPr>
          <p:spPr bwMode="auto">
            <a:xfrm>
              <a:off x="7188112" y="4815417"/>
              <a:ext cx="584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r</a:t>
              </a:r>
              <a:r>
                <a:rPr lang="en-AU" altLang="en-US" sz="1200" baseline="-25000"/>
                <a:t>2,m</a:t>
              </a:r>
            </a:p>
          </p:txBody>
        </p:sp>
        <p:sp>
          <p:nvSpPr>
            <p:cNvPr id="34" name="Oval 33"/>
            <p:cNvSpPr/>
            <p:nvPr/>
          </p:nvSpPr>
          <p:spPr bwMode="auto">
            <a:xfrm>
              <a:off x="8105776" y="4820549"/>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35" name="Oval 34"/>
            <p:cNvSpPr/>
            <p:nvPr/>
          </p:nvSpPr>
          <p:spPr bwMode="auto">
            <a:xfrm>
              <a:off x="8118476" y="5379073"/>
              <a:ext cx="279399" cy="279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AU" altLang="en-US" sz="1200">
                <a:solidFill>
                  <a:srgbClr val="FFFFFF"/>
                </a:solidFill>
              </a:endParaRPr>
            </a:p>
          </p:txBody>
        </p:sp>
        <p:sp>
          <p:nvSpPr>
            <p:cNvPr id="11300" name="TextBox 45"/>
            <p:cNvSpPr txBox="1">
              <a:spLocks noChangeArrowheads="1"/>
            </p:cNvSpPr>
            <p:nvPr/>
          </p:nvSpPr>
          <p:spPr bwMode="auto">
            <a:xfrm>
              <a:off x="8102600" y="5396314"/>
              <a:ext cx="584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d</a:t>
              </a:r>
              <a:r>
                <a:rPr lang="en-AU" altLang="en-US" sz="1200" baseline="-25000"/>
                <a:t>3</a:t>
              </a:r>
            </a:p>
          </p:txBody>
        </p:sp>
        <p:sp>
          <p:nvSpPr>
            <p:cNvPr id="11301" name="TextBox 45"/>
            <p:cNvSpPr txBox="1">
              <a:spLocks noChangeArrowheads="1"/>
            </p:cNvSpPr>
            <p:nvPr/>
          </p:nvSpPr>
          <p:spPr bwMode="auto">
            <a:xfrm>
              <a:off x="8089442" y="4808585"/>
              <a:ext cx="584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AU" altLang="en-US" sz="1200"/>
                <a:t>d</a:t>
              </a:r>
              <a:r>
                <a:rPr lang="en-AU" altLang="en-US" sz="1200" baseline="-25000"/>
                <a:t>2</a:t>
              </a:r>
            </a:p>
          </p:txBody>
        </p:sp>
        <p:cxnSp>
          <p:nvCxnSpPr>
            <p:cNvPr id="38" name="Straight Arrow Connector 37"/>
            <p:cNvCxnSpPr/>
            <p:nvPr/>
          </p:nvCxnSpPr>
          <p:spPr bwMode="auto">
            <a:xfrm>
              <a:off x="7502528" y="4455604"/>
              <a:ext cx="609599" cy="634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bwMode="auto">
            <a:xfrm>
              <a:off x="7527927" y="4983980"/>
              <a:ext cx="611186" cy="634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bwMode="auto">
            <a:xfrm>
              <a:off x="7558089" y="5521877"/>
              <a:ext cx="609599" cy="6347"/>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1287" idx="1"/>
            </p:cNvCxnSpPr>
            <p:nvPr/>
          </p:nvCxnSpPr>
          <p:spPr bwMode="auto">
            <a:xfrm>
              <a:off x="5715006" y="4438150"/>
              <a:ext cx="985835" cy="109800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1286" idx="1"/>
            </p:cNvCxnSpPr>
            <p:nvPr/>
          </p:nvCxnSpPr>
          <p:spPr bwMode="auto">
            <a:xfrm flipV="1">
              <a:off x="5732468" y="4449257"/>
              <a:ext cx="887411" cy="109324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11290" idx="1"/>
            </p:cNvCxnSpPr>
            <p:nvPr/>
          </p:nvCxnSpPr>
          <p:spPr bwMode="auto">
            <a:xfrm>
              <a:off x="5732468" y="4427043"/>
              <a:ext cx="930273" cy="537896"/>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2"/>
            </p:cNvCxnSpPr>
            <p:nvPr/>
          </p:nvCxnSpPr>
          <p:spPr bwMode="auto">
            <a:xfrm flipV="1">
              <a:off x="5711831" y="4987153"/>
              <a:ext cx="963610" cy="531550"/>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a:off x="5768981" y="5010955"/>
              <a:ext cx="928685" cy="537896"/>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1286" idx="1"/>
            </p:cNvCxnSpPr>
            <p:nvPr/>
          </p:nvCxnSpPr>
          <p:spPr bwMode="auto">
            <a:xfrm flipV="1">
              <a:off x="5727706" y="4449257"/>
              <a:ext cx="892173" cy="46490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1288" idx="1"/>
            </p:cNvCxnSpPr>
            <p:nvPr/>
          </p:nvCxnSpPr>
          <p:spPr bwMode="auto">
            <a:xfrm flipV="1">
              <a:off x="7559677" y="4449257"/>
              <a:ext cx="525461" cy="512509"/>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1300" idx="1"/>
            </p:cNvCxnSpPr>
            <p:nvPr/>
          </p:nvCxnSpPr>
          <p:spPr bwMode="auto">
            <a:xfrm>
              <a:off x="7546977" y="4977633"/>
              <a:ext cx="555624" cy="556938"/>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4" idx="2"/>
            </p:cNvCxnSpPr>
            <p:nvPr/>
          </p:nvCxnSpPr>
          <p:spPr bwMode="auto">
            <a:xfrm>
              <a:off x="7500940" y="4460364"/>
              <a:ext cx="604837" cy="499816"/>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301" idx="1"/>
            </p:cNvCxnSpPr>
            <p:nvPr/>
          </p:nvCxnSpPr>
          <p:spPr bwMode="auto">
            <a:xfrm flipV="1">
              <a:off x="7546977" y="4947486"/>
              <a:ext cx="542924" cy="580738"/>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5" idx="2"/>
            </p:cNvCxnSpPr>
            <p:nvPr/>
          </p:nvCxnSpPr>
          <p:spPr bwMode="auto">
            <a:xfrm>
              <a:off x="7488240" y="4431803"/>
              <a:ext cx="630237" cy="1086901"/>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5" idx="2"/>
            </p:cNvCxnSpPr>
            <p:nvPr/>
          </p:nvCxnSpPr>
          <p:spPr bwMode="auto">
            <a:xfrm flipV="1">
              <a:off x="7556502" y="4460364"/>
              <a:ext cx="549274" cy="1078967"/>
            </a:xfrm>
            <a:prstGeom prst="straightConnector1">
              <a:avLst/>
            </a:prstGeom>
            <a:ln w="19050">
              <a:solidFill>
                <a:srgbClr val="002060"/>
              </a:solidFill>
              <a:prstDash val="sysDot"/>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53398</TotalTime>
  <Words>3023</Words>
  <Application>Microsoft Office PowerPoint</Application>
  <PresentationFormat>On-screen Show (4:3)</PresentationFormat>
  <Paragraphs>351</Paragraphs>
  <Slides>33</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3" baseType="lpstr">
      <vt:lpstr>Arial</vt:lpstr>
      <vt:lpstr>Symbol</vt:lpstr>
      <vt:lpstr>Times New Roman</vt:lpstr>
      <vt:lpstr>Calibri</vt:lpstr>
      <vt:lpstr>Wingdings</vt:lpstr>
      <vt:lpstr>Cambria Math</vt:lpstr>
      <vt:lpstr>Default Design</vt:lpstr>
      <vt:lpstr>Custom Design</vt:lpstr>
      <vt:lpstr>Equation</vt:lpstr>
      <vt:lpstr>Document</vt:lpstr>
      <vt:lpstr>PowerPoint Presentation</vt:lpstr>
      <vt:lpstr>Introduction </vt:lpstr>
      <vt:lpstr>Introduction</vt:lpstr>
      <vt:lpstr>Packet Delivery Ratio (PDR) – Modeling</vt:lpstr>
      <vt:lpstr>Packet Delivery Ratio (PDR) – Modeling</vt:lpstr>
      <vt:lpstr>PowerPoint Presentation</vt:lpstr>
      <vt:lpstr>Packet Delivery Ratio (PDR) – Modeling</vt:lpstr>
      <vt:lpstr>Distributed Power Control - Scenario</vt:lpstr>
      <vt:lpstr>Distributed Power Control - Scenario</vt:lpstr>
      <vt:lpstr>Power Control Mechanism</vt:lpstr>
      <vt:lpstr>PowerPoint Presentation</vt:lpstr>
      <vt:lpstr>PowerPoint Presentation</vt:lpstr>
      <vt:lpstr>Power Control (cont.) 1st step –with conditions</vt:lpstr>
      <vt:lpstr>Power Control 2nd step –Refinement Basis</vt:lpstr>
      <vt:lpstr>Power Control (cont.) 2nd step –Refinement</vt:lpstr>
      <vt:lpstr>Simulation Set-Up</vt:lpstr>
      <vt:lpstr>Simulation-1 Results </vt:lpstr>
      <vt:lpstr>Simulation-1 Results</vt:lpstr>
      <vt:lpstr>Simulation-2 Results </vt:lpstr>
      <vt:lpstr>Simulation-2 Results</vt:lpstr>
      <vt:lpstr>Simulation-3 Results </vt:lpstr>
      <vt:lpstr>Simulation-3 Results</vt:lpstr>
      <vt:lpstr>Simulation-4 Results </vt:lpstr>
      <vt:lpstr>Simulation-4 Results</vt:lpstr>
      <vt:lpstr>Simulation-5 Results </vt:lpstr>
      <vt:lpstr>Simulation-5 Results</vt:lpstr>
      <vt:lpstr>Simulation-6 Results </vt:lpstr>
      <vt:lpstr>Simulation-6 Results</vt:lpstr>
      <vt:lpstr>Simulation-7 Results </vt:lpstr>
      <vt:lpstr>Simulation-7 Results</vt:lpstr>
      <vt:lpstr>Conclusions</vt:lpstr>
      <vt:lpstr>Conclusions</vt:lpstr>
      <vt:lpstr>References</vt:lpstr>
    </vt:vector>
  </TitlesOfParts>
  <Company>NICTA, Australia, NICT,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 proposal Power Control</dc:title>
  <dc:creator>David Smith, Nicole Sawyer, Marco Hernandez</dc:creator>
  <cp:lastModifiedBy>Marco Hernandez</cp:lastModifiedBy>
  <cp:revision>639</cp:revision>
  <cp:lastPrinted>2014-05-26T02:39:12Z</cp:lastPrinted>
  <dcterms:created xsi:type="dcterms:W3CDTF">1999-11-08T18:59:45Z</dcterms:created>
  <dcterms:modified xsi:type="dcterms:W3CDTF">2014-05-29T06:02:58Z</dcterms:modified>
</cp:coreProperties>
</file>