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9" r:id="rId2"/>
    <p:sldId id="300" r:id="rId3"/>
    <p:sldId id="298" r:id="rId4"/>
    <p:sldId id="301" r:id="rId5"/>
    <p:sldId id="308" r:id="rId6"/>
    <p:sldId id="310" r:id="rId7"/>
    <p:sldId id="311" r:id="rId8"/>
    <p:sldId id="312" r:id="rId9"/>
    <p:sldId id="316" r:id="rId10"/>
    <p:sldId id="314" r:id="rId11"/>
    <p:sldId id="315" r:id="rId12"/>
    <p:sldId id="331" r:id="rId13"/>
    <p:sldId id="321" r:id="rId14"/>
    <p:sldId id="319" r:id="rId15"/>
    <p:sldId id="320" r:id="rId16"/>
    <p:sldId id="322" r:id="rId17"/>
    <p:sldId id="326" r:id="rId18"/>
    <p:sldId id="324" r:id="rId19"/>
    <p:sldId id="325" r:id="rId20"/>
    <p:sldId id="329" r:id="rId21"/>
    <p:sldId id="328" r:id="rId22"/>
    <p:sldId id="323" r:id="rId23"/>
    <p:sldId id="327" r:id="rId24"/>
    <p:sldId id="332" r:id="rId25"/>
    <p:sldId id="333" r:id="rId26"/>
    <p:sldId id="330" r:id="rId27"/>
    <p:sldId id="264" r:id="rId28"/>
  </p:sldIdLst>
  <p:sldSz cx="9144000" cy="6858000" type="screen4x3"/>
  <p:notesSz cx="9280525" cy="6934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26" autoAdjust="0"/>
    <p:restoredTop sz="95191" autoAdjust="0"/>
  </p:normalViewPr>
  <p:slideViewPr>
    <p:cSldViewPr showGuides="1">
      <p:cViewPr>
        <p:scale>
          <a:sx n="90" d="100"/>
          <a:sy n="90" d="100"/>
        </p:scale>
        <p:origin x="-1368" y="-5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114" d="100"/>
          <a:sy n="114" d="100"/>
        </p:scale>
        <p:origin x="-474" y="-96"/>
      </p:cViewPr>
      <p:guideLst>
        <p:guide orient="horz" pos="2184"/>
        <p:guide pos="292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a:t>
            </a:r>
            <a:r>
              <a:rPr lang="en-US" dirty="0" smtClean="0"/>
              <a:t>.: IEE 802.15−doc</a:t>
            </a:r>
            <a:r>
              <a:rPr lang="en-US" dirty="0"/>
              <a:t>&gt;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a:t>
            </a:r>
            <a:r>
              <a:rPr lang="en-US" smtClean="0"/>
              <a:t>month year</a:t>
            </a:r>
            <a:r>
              <a:rPr lang="en-US" dirty="0"/>
              <a:t>&gt;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t>
            </a:r>
            <a:r>
              <a:rPr lang="en-US"/>
              <a:t>author</a:t>
            </a:r>
            <a:r>
              <a:rPr lang="en-US" smtClean="0"/>
              <a:t>&gt;, &lt;</a:t>
            </a:r>
            <a:r>
              <a:rPr lang="en-US" dirty="0"/>
              <a: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smtClean="0"/>
              <a:t>Page </a:t>
            </a:r>
            <a:fld id="{81F9925E-FCF0-4C1F-9410-42CA06AA7660}" type="slidenum">
              <a:rPr lang="en-US" smtClean="0"/>
              <a:pPr>
                <a:defRPr/>
              </a:pPr>
              <a:t>‹#›</a:t>
            </a:fld>
            <a:endParaRPr lang="en-US" dirty="0"/>
          </a:p>
        </p:txBody>
      </p:sp>
      <p:sp>
        <p:nvSpPr>
          <p:cNvPr id="20486"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20487" name="Rectangle 7"/>
          <p:cNvSpPr>
            <a:spLocks noChangeArrowheads="1"/>
          </p:cNvSpPr>
          <p:nvPr/>
        </p:nvSpPr>
        <p:spPr bwMode="auto">
          <a:xfrm>
            <a:off x="928688" y="6711950"/>
            <a:ext cx="950912" cy="184150"/>
          </a:xfrm>
          <a:prstGeom prst="rect">
            <a:avLst/>
          </a:prstGeom>
          <a:noFill/>
          <a:ln w="9525">
            <a:noFill/>
            <a:miter lim="800000"/>
            <a:headEnd/>
            <a:tailEnd/>
          </a:ln>
        </p:spPr>
        <p:txBody>
          <a:bodyPr lIns="0" tIns="0" rIns="0" bIns="0">
            <a:spAutoFit/>
          </a:bodyPr>
          <a:lstStyle/>
          <a:p>
            <a:pPr defTabSz="933450"/>
            <a:r>
              <a:rPr lang="en-US"/>
              <a:t>Submission</a:t>
            </a:r>
          </a:p>
        </p:txBody>
      </p:sp>
      <p:sp>
        <p:nvSpPr>
          <p:cNvPr id="20488"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p:spPr>
        <p:txBody>
          <a:bodyPr wrap="none" anchor="ctr"/>
          <a:lstStyle/>
          <a:p>
            <a:endParaRPr lang="en-IE"/>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a:t>
            </a:r>
            <a:r>
              <a:rPr lang="en-US" dirty="0" smtClean="0"/>
              <a:t>.: IEEE 802.15−doc</a:t>
            </a:r>
            <a:r>
              <a:rPr lang="en-US" dirty="0"/>
              <a:t>&gt;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a:t>
            </a:r>
            <a:r>
              <a:rPr lang="en-US" smtClean="0"/>
              <a:t>month year</a:t>
            </a:r>
            <a:r>
              <a:rPr lang="en-US" dirty="0"/>
              <a:t>&gt;</a:t>
            </a:r>
          </a:p>
        </p:txBody>
      </p:sp>
      <p:sp>
        <p:nvSpPr>
          <p:cNvPr id="18436"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t>
            </a:r>
            <a:r>
              <a:rPr lang="en-US"/>
              <a:t>author</a:t>
            </a:r>
            <a:r>
              <a:rPr lang="en-US" smtClean="0"/>
              <a:t>&gt;, &lt;</a:t>
            </a:r>
            <a:r>
              <a:rPr lang="en-US" dirty="0"/>
              <a: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smtClean="0"/>
              <a:t>Page </a:t>
            </a:r>
            <a:fld id="{C9580A1F-29E4-48BC-9142-1EF48DDAA062}" type="slidenum">
              <a:rPr lang="en-US" smtClean="0"/>
              <a:pPr>
                <a:defRPr/>
              </a:pPr>
              <a:t>‹#›</a:t>
            </a:fld>
            <a:endParaRPr lang="en-US" dirty="0"/>
          </a:p>
        </p:txBody>
      </p:sp>
      <p:sp>
        <p:nvSpPr>
          <p:cNvPr id="18440" name="Rectangle 8"/>
          <p:cNvSpPr>
            <a:spLocks noChangeArrowheads="1"/>
          </p:cNvSpPr>
          <p:nvPr/>
        </p:nvSpPr>
        <p:spPr bwMode="auto">
          <a:xfrm>
            <a:off x="968375" y="6713538"/>
            <a:ext cx="952500" cy="184150"/>
          </a:xfrm>
          <a:prstGeom prst="rect">
            <a:avLst/>
          </a:prstGeom>
          <a:noFill/>
          <a:ln w="9525">
            <a:noFill/>
            <a:miter lim="800000"/>
            <a:headEnd/>
            <a:tailEnd/>
          </a:ln>
        </p:spPr>
        <p:txBody>
          <a:bodyPr lIns="0" tIns="0" rIns="0" bIns="0">
            <a:spAutoFit/>
          </a:bodyPr>
          <a:lstStyle/>
          <a:p>
            <a:r>
              <a:rPr lang="en-US"/>
              <a:t>Submission</a:t>
            </a:r>
          </a:p>
        </p:txBody>
      </p:sp>
      <p:sp>
        <p:nvSpPr>
          <p:cNvPr id="18441"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8442"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p:spPr>
        <p:txBody>
          <a:bodyPr wrap="none" anchor="ctr"/>
          <a:lstStyle/>
          <a:p>
            <a:endParaRPr lang="en-I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en-US" smtClean="0"/>
          </a:p>
        </p:txBody>
      </p:sp>
      <p:sp>
        <p:nvSpPr>
          <p:cNvPr id="19460" name="Date Placeholder 4"/>
          <p:cNvSpPr>
            <a:spLocks noGrp="1"/>
          </p:cNvSpPr>
          <p:nvPr>
            <p:ph type="dt" sz="quarter" idx="1"/>
          </p:nvPr>
        </p:nvSpPr>
        <p:spPr>
          <a:noFill/>
        </p:spPr>
        <p:txBody>
          <a:bodyPr/>
          <a:lstStyle/>
          <a:p>
            <a:r>
              <a:rPr lang="en-US" smtClean="0"/>
              <a:t>&lt;month year</a:t>
            </a:r>
            <a:r>
              <a:rPr lang="en-US" dirty="0" smtClean="0"/>
              <a:t>&gt;</a:t>
            </a:r>
          </a:p>
        </p:txBody>
      </p:sp>
      <p:sp>
        <p:nvSpPr>
          <p:cNvPr id="19461" name="Footer Placeholder 5"/>
          <p:cNvSpPr>
            <a:spLocks noGrp="1"/>
          </p:cNvSpPr>
          <p:nvPr>
            <p:ph type="ftr" sz="quarter" idx="4"/>
          </p:nvPr>
        </p:nvSpPr>
        <p:spPr>
          <a:noFill/>
        </p:spPr>
        <p:txBody>
          <a:bodyPr/>
          <a:lstStyle/>
          <a:p>
            <a:pPr lvl="4"/>
            <a:r>
              <a:rPr lang="en-US" dirty="0" smtClean="0"/>
              <a:t>&lt;</a:t>
            </a:r>
            <a:r>
              <a:rPr lang="en-US" smtClean="0"/>
              <a:t>author&gt;, &lt;</a:t>
            </a:r>
            <a:r>
              <a:rPr lang="en-US" dirty="0" smtClean="0"/>
              <a:t>company&gt;</a:t>
            </a:r>
          </a:p>
        </p:txBody>
      </p:sp>
      <p:sp>
        <p:nvSpPr>
          <p:cNvPr id="19462" name="Slide Number Placeholder 6"/>
          <p:cNvSpPr>
            <a:spLocks noGrp="1"/>
          </p:cNvSpPr>
          <p:nvPr>
            <p:ph type="sldNum" sz="quarter" idx="5"/>
          </p:nvPr>
        </p:nvSpPr>
        <p:spPr>
          <a:noFill/>
        </p:spPr>
        <p:txBody>
          <a:bodyPr/>
          <a:lstStyle/>
          <a:p>
            <a:r>
              <a:rPr lang="en-US" smtClean="0"/>
              <a:t>Page </a:t>
            </a:r>
            <a:fld id="{2E3BD0FA-2EEC-4728-8D16-45E0BD95219C}" type="slidenum">
              <a:rPr lang="en-US" smtClean="0"/>
              <a:pPr/>
              <a:t>1</a:t>
            </a:fld>
            <a:endParaRPr lang="en-US" dirty="0" smtClean="0"/>
          </a:p>
        </p:txBody>
      </p:sp>
      <p:sp>
        <p:nvSpPr>
          <p:cNvPr id="19463" name="Header Placeholder 7"/>
          <p:cNvSpPr>
            <a:spLocks noGrp="1"/>
          </p:cNvSpPr>
          <p:nvPr>
            <p:ph type="hdr" sz="quarter"/>
          </p:nvPr>
        </p:nvSpPr>
        <p:spPr>
          <a:noFill/>
        </p:spPr>
        <p:txBody>
          <a:bodyPr/>
          <a:lstStyle/>
          <a:p>
            <a:r>
              <a:rPr lang="en-US" dirty="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382000" cy="441960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xfrm>
            <a:off x="4351338" y="6475413"/>
            <a:ext cx="517525" cy="184150"/>
          </a:xfrm>
        </p:spPr>
        <p:txBody>
          <a:bodyPr/>
          <a:lstStyle>
            <a:lvl1pPr>
              <a:defRPr>
                <a:latin typeface="Calibri" pitchFamily="34" charset="0"/>
              </a:defRPr>
            </a:lvl1pPr>
          </a:lstStyle>
          <a:p>
            <a:pPr>
              <a:defRPr/>
            </a:pPr>
            <a:r>
              <a:rPr lang="en-US" smtClean="0"/>
              <a:t>Slide </a:t>
            </a:r>
            <a:fld id="{1839C26E-1C68-40CF-9F30-FC42783EAF74}" type="slidenum">
              <a:rPr lang="en-US" smtClean="0"/>
              <a:pPr>
                <a:defRPr/>
              </a:pPr>
              <a:t>‹#›</a:t>
            </a:fld>
            <a:endParaRPr lang="en-US" dirty="0"/>
          </a:p>
        </p:txBody>
      </p:sp>
      <p:sp>
        <p:nvSpPr>
          <p:cNvPr id="6" name="Rectangle 5"/>
          <p:cNvSpPr>
            <a:spLocks noGrp="1" noChangeArrowheads="1"/>
          </p:cNvSpPr>
          <p:nvPr>
            <p:ph type="ftr" sz="quarter" idx="10"/>
          </p:nvPr>
        </p:nvSpPr>
        <p:spPr>
          <a:xfrm>
            <a:off x="5486400" y="6475413"/>
            <a:ext cx="3276600" cy="184150"/>
          </a:xfrm>
        </p:spPr>
        <p:txBody>
          <a:bodyPr/>
          <a:lstStyle>
            <a:lvl1pPr>
              <a:defRPr/>
            </a:lvl1pPr>
          </a:lstStyle>
          <a:p>
            <a:pPr>
              <a:defRPr/>
            </a:pPr>
            <a:r>
              <a:rPr lang="en-US" smtClean="0"/>
              <a:t>Verso, Mc Laughlin (</a:t>
            </a:r>
            <a:r>
              <a:rPr lang="en-US" dirty="0" smtClean="0"/>
              <a:t>DecaWave</a:t>
            </a:r>
            <a:r>
              <a:rPr lang="en-US" dirty="0"/>
              <a:t>)</a:t>
            </a:r>
          </a:p>
        </p:txBody>
      </p:sp>
      <p:sp>
        <p:nvSpPr>
          <p:cNvPr id="7" name="Title 6"/>
          <p:cNvSpPr>
            <a:spLocks noGrp="1"/>
          </p:cNvSpPr>
          <p:nvPr>
            <p:ph type="title"/>
          </p:nvPr>
        </p:nvSpPr>
        <p:spPr/>
        <p:txBody>
          <a:bodyPr/>
          <a:lstStyle/>
          <a:p>
            <a:r>
              <a:rPr lang="en-US" smtClean="0"/>
              <a:t>Click to edit Master title style</a:t>
            </a:r>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smtClean="0"/>
              <a:t>Verso, Mc Laughlin (</a:t>
            </a:r>
            <a:r>
              <a:rPr lang="en-US" dirty="0" smtClean="0"/>
              <a:t>DecaWave</a:t>
            </a:r>
            <a:r>
              <a:rPr lang="en-US" dirty="0"/>
              <a:t>)</a:t>
            </a:r>
          </a:p>
        </p:txBody>
      </p:sp>
      <p:sp>
        <p:nvSpPr>
          <p:cNvPr id="3" name="Rectangle 6"/>
          <p:cNvSpPr>
            <a:spLocks noGrp="1" noChangeArrowheads="1"/>
          </p:cNvSpPr>
          <p:nvPr>
            <p:ph type="sldNum" sz="quarter" idx="11"/>
          </p:nvPr>
        </p:nvSpPr>
        <p:spPr/>
        <p:txBody>
          <a:bodyPr/>
          <a:lstStyle>
            <a:lvl1pPr>
              <a:defRPr/>
            </a:lvl1pPr>
          </a:lstStyle>
          <a:p>
            <a:pPr>
              <a:defRPr/>
            </a:pPr>
            <a:r>
              <a:rPr lang="en-US" smtClean="0"/>
              <a:t>Slide </a:t>
            </a:r>
            <a:fld id="{2137231E-EE7B-4AD2-8AB0-B7306DE255D3}"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5486400" y="6475413"/>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Verso, Mc Laughlin (</a:t>
            </a:r>
            <a:r>
              <a:rPr lang="en-US" dirty="0" smtClean="0"/>
              <a:t>DecaWave</a:t>
            </a:r>
            <a:r>
              <a:rPr lang="en-US" dirty="0"/>
              <a: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smtClean="0"/>
              <a:t>Slide </a:t>
            </a:r>
            <a:fld id="{A8F84941-EDAF-457E-ACF1-12D0991D2666}" type="slidenum">
              <a:rPr lang="en-US" smtClean="0"/>
              <a:pPr>
                <a:defRPr/>
              </a:pPr>
              <a:t>‹#›</a:t>
            </a:fld>
            <a:endParaRPr lang="en-US" dirty="0"/>
          </a:p>
        </p:txBody>
      </p:sp>
      <p:sp>
        <p:nvSpPr>
          <p:cNvPr id="2" name="Rectangle 7"/>
          <p:cNvSpPr>
            <a:spLocks noChangeArrowheads="1"/>
          </p:cNvSpPr>
          <p:nvPr/>
        </p:nvSpPr>
        <p:spPr bwMode="auto">
          <a:xfrm>
            <a:off x="3657600" y="393700"/>
            <a:ext cx="5105400" cy="215900"/>
          </a:xfrm>
          <a:prstGeom prst="rect">
            <a:avLst/>
          </a:prstGeom>
          <a:noFill/>
          <a:ln w="9525">
            <a:noFill/>
            <a:miter lim="800000"/>
            <a:headEnd/>
            <a:tailEnd/>
          </a:ln>
        </p:spPr>
        <p:txBody>
          <a:bodyPr lIns="0" tIns="0" rIns="0" bIns="0" anchor="b">
            <a:spAutoFit/>
          </a:bodyPr>
          <a:lstStyle/>
          <a:p>
            <a:pPr lvl="4" algn="r"/>
            <a:r>
              <a:rPr lang="en-US" sz="1400" b="1" dirty="0" smtClean="0"/>
              <a:t>Doc: IEEE 802.15</a:t>
            </a:r>
            <a:r>
              <a:rPr lang="en-US" sz="1400" b="1" dirty="0" smtClean="0"/>
              <a:t>−14</a:t>
            </a:r>
            <a:r>
              <a:rPr lang="en-US" sz="1400" b="1" dirty="0" smtClean="0"/>
              <a:t>−0243−</a:t>
            </a:r>
            <a:r>
              <a:rPr lang="en-US" sz="1400" b="1" dirty="0" smtClean="0"/>
              <a:t>01−</a:t>
            </a:r>
            <a:r>
              <a:rPr lang="en-US" sz="1400" b="1" dirty="0" smtClean="0"/>
              <a:t>0008</a:t>
            </a:r>
            <a:endParaRPr lang="en-US" sz="1400" b="1" dirty="0"/>
          </a:p>
        </p:txBody>
      </p:sp>
      <p:sp>
        <p:nvSpPr>
          <p:cNvPr id="1031" name="Line 8"/>
          <p:cNvSpPr>
            <a:spLocks noChangeShapeType="1"/>
          </p:cNvSpPr>
          <p:nvPr/>
        </p:nvSpPr>
        <p:spPr bwMode="auto">
          <a:xfrm>
            <a:off x="381000" y="6096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2" name="Rectangle 9"/>
          <p:cNvSpPr>
            <a:spLocks noChangeArrowheads="1"/>
          </p:cNvSpPr>
          <p:nvPr/>
        </p:nvSpPr>
        <p:spPr bwMode="auto">
          <a:xfrm>
            <a:off x="381000" y="6477000"/>
            <a:ext cx="711200" cy="184150"/>
          </a:xfrm>
          <a:prstGeom prst="rect">
            <a:avLst/>
          </a:prstGeom>
          <a:noFill/>
          <a:ln w="9525">
            <a:noFill/>
            <a:miter lim="800000"/>
            <a:headEnd/>
            <a:tailEnd/>
          </a:ln>
        </p:spPr>
        <p:txBody>
          <a:bodyPr lIns="0" tIns="0" rIns="0" bIns="0">
            <a:spAutoFit/>
          </a:bodyPr>
          <a:lstStyle/>
          <a:p>
            <a:r>
              <a:rPr lang="en-US"/>
              <a:t>Submission</a:t>
            </a:r>
          </a:p>
        </p:txBody>
      </p:sp>
      <p:sp>
        <p:nvSpPr>
          <p:cNvPr id="1033" name="Line 10"/>
          <p:cNvSpPr>
            <a:spLocks noChangeShapeType="1"/>
          </p:cNvSpPr>
          <p:nvPr/>
        </p:nvSpPr>
        <p:spPr bwMode="auto">
          <a:xfrm>
            <a:off x="381000" y="6477000"/>
            <a:ext cx="8382000" cy="0"/>
          </a:xfrm>
          <a:prstGeom prst="line">
            <a:avLst/>
          </a:prstGeom>
          <a:noFill/>
          <a:ln w="12700">
            <a:solidFill>
              <a:schemeClr val="tx1"/>
            </a:solidFill>
            <a:round/>
            <a:headEnd type="none" w="sm" len="sm"/>
            <a:tailEnd type="none" w="sm" len="sm"/>
          </a:ln>
        </p:spPr>
        <p:txBody>
          <a:bodyPr wrap="none" anchor="ctr"/>
          <a:lstStyle/>
          <a:p>
            <a:endParaRPr lang="en-IE"/>
          </a:p>
        </p:txBody>
      </p:sp>
      <p:sp>
        <p:nvSpPr>
          <p:cNvPr id="1034" name="Rectangle 7"/>
          <p:cNvSpPr>
            <a:spLocks noChangeArrowheads="1"/>
          </p:cNvSpPr>
          <p:nvPr userDrawn="1"/>
        </p:nvSpPr>
        <p:spPr bwMode="auto">
          <a:xfrm>
            <a:off x="381000" y="393700"/>
            <a:ext cx="3200400" cy="215900"/>
          </a:xfrm>
          <a:prstGeom prst="rect">
            <a:avLst/>
          </a:prstGeom>
          <a:noFill/>
          <a:ln w="9525">
            <a:noFill/>
            <a:miter lim="800000"/>
            <a:headEnd/>
            <a:tailEnd/>
          </a:ln>
        </p:spPr>
        <p:txBody>
          <a:bodyPr lIns="0" tIns="0" rIns="0" bIns="0" anchor="b">
            <a:spAutoFit/>
          </a:bodyPr>
          <a:lstStyle/>
          <a:p>
            <a:pPr marL="0" lvl="4"/>
            <a:r>
              <a:rPr lang="en-US" sz="1400" b="1" dirty="0" smtClean="0"/>
              <a:t>May 2014</a:t>
            </a:r>
            <a:endParaRPr lang="en-US" sz="1400" b="1" dirty="0"/>
          </a:p>
        </p:txBody>
      </p:sp>
    </p:spTree>
  </p:cSld>
  <p:clrMap bg1="lt1" tx1="dk1" bg2="lt2" tx2="dk2" accent1="accent1" accent2="accent2" accent3="accent3" accent4="accent4" accent5="accent5" accent6="accent6" hlink="hlink" folHlink="folHlink"/>
  <p:sldLayoutIdLst>
    <p:sldLayoutId id="2147483772" r:id="rId1"/>
    <p:sldLayoutId id="2147483777"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emf"/><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0"/>
          </p:nvPr>
        </p:nvSpPr>
        <p:spPr>
          <a:noFill/>
        </p:spPr>
        <p:txBody>
          <a:bodyPr/>
          <a:lstStyle/>
          <a:p>
            <a:r>
              <a:rPr lang="en-US" smtClean="0"/>
              <a:t>Verso, Mc Laughlin (</a:t>
            </a:r>
            <a:r>
              <a:rPr lang="en-US" dirty="0" smtClean="0"/>
              <a:t>DecaWave)</a:t>
            </a:r>
          </a:p>
        </p:txBody>
      </p:sp>
      <p:sp>
        <p:nvSpPr>
          <p:cNvPr id="13315" name="Slide Number Placeholder 3"/>
          <p:cNvSpPr>
            <a:spLocks noGrp="1"/>
          </p:cNvSpPr>
          <p:nvPr>
            <p:ph type="sldNum" sz="quarter" idx="11"/>
          </p:nvPr>
        </p:nvSpPr>
        <p:spPr>
          <a:xfrm>
            <a:off x="4394200" y="6475413"/>
            <a:ext cx="431800" cy="184150"/>
          </a:xfrm>
          <a:noFill/>
        </p:spPr>
        <p:txBody>
          <a:bodyPr/>
          <a:lstStyle/>
          <a:p>
            <a:r>
              <a:rPr lang="en-US" smtClean="0"/>
              <a:t>Slide </a:t>
            </a:r>
            <a:fld id="{F473491C-1D61-499E-A3A8-D4E2D5EC8647}" type="slidenum">
              <a:rPr lang="en-US" smtClean="0"/>
              <a:pPr/>
              <a:t>1</a:t>
            </a:fld>
            <a:endParaRPr lang="en-US" dirty="0" smtClean="0"/>
          </a:p>
        </p:txBody>
      </p:sp>
      <p:sp>
        <p:nvSpPr>
          <p:cNvPr id="27651" name="Rectangle 3"/>
          <p:cNvSpPr>
            <a:spLocks noChangeArrowheads="1"/>
          </p:cNvSpPr>
          <p:nvPr/>
        </p:nvSpPr>
        <p:spPr bwMode="auto">
          <a:xfrm>
            <a:off x="152400" y="762000"/>
            <a:ext cx="8839200" cy="369888"/>
          </a:xfrm>
          <a:prstGeom prst="rect">
            <a:avLst/>
          </a:prstGeom>
          <a:noFill/>
          <a:ln w="12700">
            <a:noFill/>
            <a:miter lim="800000"/>
            <a:headEnd type="none" w="sm" len="sm"/>
            <a:tailEnd type="none" w="sm" len="sm"/>
          </a:ln>
          <a:effectLst/>
        </p:spPr>
        <p:txBody>
          <a:bodyPr>
            <a:spAutoFit/>
          </a:bodyPr>
          <a:lstStyle/>
          <a:p>
            <a:pPr algn="ctr">
              <a:defRPr/>
            </a:pPr>
            <a:r>
              <a:rPr lang="en-US" sz="1800" b="1" u="sng" dirty="0" smtClean="0">
                <a:solidFill>
                  <a:schemeClr val="tx2"/>
                </a:solidFill>
                <a:effectLst>
                  <a:outerShdw blurRad="38100" dist="38100" dir="2700000" algn="tl">
                    <a:srgbClr val="C0C0C0"/>
                  </a:outerShdw>
                </a:effectLst>
              </a:rPr>
              <a:t>Project: IEEE P802.15 Working Group for Wireless Personal Area Networks (WPANs</a:t>
            </a:r>
            <a:r>
              <a:rPr lang="en-US" sz="1800" b="1" u="sng" dirty="0">
                <a:solidFill>
                  <a:schemeClr val="tx2"/>
                </a:solidFill>
                <a:effectLst>
                  <a:outerShdw blurRad="38100" dist="38100" dir="2700000" algn="tl">
                    <a:srgbClr val="C0C0C0"/>
                  </a:outerShdw>
                </a:effectLst>
              </a:rPr>
              <a:t>)</a:t>
            </a:r>
            <a:endParaRPr lang="en-US" sz="1600" b="1" dirty="0">
              <a:solidFill>
                <a:schemeClr val="tx2"/>
              </a:solidFill>
            </a:endParaRPr>
          </a:p>
        </p:txBody>
      </p:sp>
      <p:sp>
        <p:nvSpPr>
          <p:cNvPr id="13317" name="Rectangle 3"/>
          <p:cNvSpPr>
            <a:spLocks noChangeArrowheads="1"/>
          </p:cNvSpPr>
          <p:nvPr/>
        </p:nvSpPr>
        <p:spPr bwMode="auto">
          <a:xfrm>
            <a:off x="381000" y="1219200"/>
            <a:ext cx="8382000" cy="4739759"/>
          </a:xfrm>
          <a:prstGeom prst="rect">
            <a:avLst/>
          </a:prstGeom>
          <a:noFill/>
          <a:ln w="12700">
            <a:noFill/>
            <a:miter lim="800000"/>
            <a:headEnd type="none" w="sm" len="sm"/>
            <a:tailEnd type="none" w="sm" len="sm"/>
          </a:ln>
        </p:spPr>
        <p:txBody>
          <a:bodyPr>
            <a:spAutoFit/>
          </a:bodyPr>
          <a:lstStyle/>
          <a:p>
            <a:r>
              <a:rPr lang="en-US" sz="1600" b="1" dirty="0" smtClean="0">
                <a:solidFill>
                  <a:schemeClr val="tx2"/>
                </a:solidFill>
              </a:rPr>
              <a:t>Submission Title:</a:t>
            </a:r>
            <a:r>
              <a:rPr lang="en-US" sz="1600" dirty="0" smtClean="0">
                <a:solidFill>
                  <a:schemeClr val="tx2"/>
                </a:solidFill>
              </a:rPr>
              <a:t> </a:t>
            </a:r>
            <a:r>
              <a:rPr lang="en-US" sz="1600" dirty="0" smtClean="0">
                <a:solidFill>
                  <a:schemeClr val="tx2"/>
                </a:solidFill>
              </a:rPr>
              <a:t>[DecaWave UWB </a:t>
            </a:r>
            <a:r>
              <a:rPr lang="en-US" sz="1600" dirty="0" smtClean="0">
                <a:solidFill>
                  <a:schemeClr val="tx2"/>
                </a:solidFill>
              </a:rPr>
              <a:t>PHY </a:t>
            </a:r>
            <a:r>
              <a:rPr lang="en-US" sz="1600" dirty="0" smtClean="0">
                <a:solidFill>
                  <a:schemeClr val="tx2"/>
                </a:solidFill>
              </a:rPr>
              <a:t>for </a:t>
            </a:r>
            <a:r>
              <a:rPr lang="en-US" sz="1600" dirty="0" smtClean="0">
                <a:solidFill>
                  <a:schemeClr val="tx2"/>
                </a:solidFill>
              </a:rPr>
              <a:t>TG8]  </a:t>
            </a:r>
            <a:r>
              <a:rPr lang="en-US" sz="1600" dirty="0">
                <a:solidFill>
                  <a:schemeClr val="tx2"/>
                </a:solidFill>
              </a:rPr>
              <a:t>	</a:t>
            </a:r>
          </a:p>
          <a:p>
            <a:r>
              <a:rPr lang="en-US" sz="1600" b="1" dirty="0" smtClean="0">
                <a:solidFill>
                  <a:schemeClr val="tx2"/>
                </a:solidFill>
              </a:rPr>
              <a:t>Date Submitted: </a:t>
            </a:r>
            <a:r>
              <a:rPr lang="en-US" sz="1600" dirty="0" smtClean="0">
                <a:solidFill>
                  <a:schemeClr val="tx2"/>
                </a:solidFill>
              </a:rPr>
              <a:t>[3</a:t>
            </a:r>
            <a:r>
              <a:rPr lang="en-US" sz="1600" baseline="30000" dirty="0" smtClean="0">
                <a:solidFill>
                  <a:schemeClr val="tx2"/>
                </a:solidFill>
              </a:rPr>
              <a:t>rd</a:t>
            </a:r>
            <a:r>
              <a:rPr lang="en-US" sz="1600" dirty="0" smtClean="0">
                <a:solidFill>
                  <a:schemeClr val="tx2"/>
                </a:solidFill>
              </a:rPr>
              <a:t> </a:t>
            </a:r>
            <a:r>
              <a:rPr lang="en-US" sz="1600" dirty="0" smtClean="0">
                <a:solidFill>
                  <a:schemeClr val="tx2"/>
                </a:solidFill>
              </a:rPr>
              <a:t>May 2014 ]</a:t>
            </a:r>
            <a:endParaRPr lang="en-US" sz="1600" dirty="0">
              <a:solidFill>
                <a:schemeClr val="tx2"/>
              </a:solidFill>
            </a:endParaRPr>
          </a:p>
          <a:p>
            <a:r>
              <a:rPr lang="en-US" sz="1600" b="1" dirty="0">
                <a:solidFill>
                  <a:schemeClr val="tx2"/>
                </a:solidFill>
              </a:rPr>
              <a:t>Source</a:t>
            </a:r>
            <a:r>
              <a:rPr lang="en-US" sz="1600" b="1" dirty="0" smtClean="0">
                <a:solidFill>
                  <a:schemeClr val="tx2"/>
                </a:solidFill>
              </a:rPr>
              <a:t>:</a:t>
            </a:r>
            <a:r>
              <a:rPr lang="en-US" sz="1600" dirty="0" smtClean="0">
                <a:solidFill>
                  <a:schemeClr val="tx2"/>
                </a:solidFill>
              </a:rPr>
              <a:t> [Billy Verso, Michael McLaughlin</a:t>
            </a:r>
            <a:r>
              <a:rPr lang="en-US" sz="1600" dirty="0" smtClean="0"/>
              <a:t>] </a:t>
            </a:r>
            <a:endParaRPr lang="en-US" sz="1600" dirty="0"/>
          </a:p>
          <a:p>
            <a:r>
              <a:rPr lang="en-US" sz="1600" b="1" dirty="0">
                <a:solidFill>
                  <a:schemeClr val="tx2"/>
                </a:solidFill>
              </a:rPr>
              <a:t>Company</a:t>
            </a:r>
            <a:r>
              <a:rPr lang="en-US" sz="1600" b="1" dirty="0" smtClean="0">
                <a:solidFill>
                  <a:schemeClr val="tx2"/>
                </a:solidFill>
              </a:rPr>
              <a:t>:</a:t>
            </a:r>
            <a:r>
              <a:rPr lang="en-US" sz="1600" dirty="0" smtClean="0">
                <a:solidFill>
                  <a:schemeClr val="tx2"/>
                </a:solidFill>
              </a:rPr>
              <a:t> [</a:t>
            </a:r>
            <a:r>
              <a:rPr lang="en-US" sz="1600" dirty="0">
                <a:solidFill>
                  <a:schemeClr val="tx2"/>
                </a:solidFill>
              </a:rPr>
              <a:t>DecaWave</a:t>
            </a:r>
            <a:r>
              <a:rPr lang="en-US" sz="1600" dirty="0"/>
              <a:t>]</a:t>
            </a:r>
          </a:p>
          <a:p>
            <a:r>
              <a:rPr lang="en-US" sz="1600" b="1" dirty="0">
                <a:solidFill>
                  <a:schemeClr val="tx2"/>
                </a:solidFill>
              </a:rPr>
              <a:t>Address</a:t>
            </a:r>
            <a:r>
              <a:rPr lang="en-US" sz="1600" b="1" dirty="0" smtClean="0">
                <a:solidFill>
                  <a:schemeClr val="tx2"/>
                </a:solidFill>
              </a:rPr>
              <a:t>: </a:t>
            </a:r>
            <a:r>
              <a:rPr lang="en-US" sz="1600" dirty="0" smtClean="0">
                <a:solidFill>
                  <a:schemeClr val="tx2"/>
                </a:solidFill>
              </a:rPr>
              <a:t>[Adelaide Chambers, Peter Street, Dublin 8, Ireland</a:t>
            </a:r>
            <a:r>
              <a:rPr lang="en-US" sz="1600" dirty="0">
                <a:solidFill>
                  <a:schemeClr val="tx2"/>
                </a:solidFill>
              </a:rPr>
              <a:t>]</a:t>
            </a:r>
          </a:p>
          <a:p>
            <a:r>
              <a:rPr lang="en-US" sz="1600" b="1" dirty="0">
                <a:solidFill>
                  <a:schemeClr val="tx2"/>
                </a:solidFill>
              </a:rPr>
              <a:t>Voice</a:t>
            </a:r>
            <a:r>
              <a:rPr lang="en-US" sz="1600" b="1" dirty="0" smtClean="0"/>
              <a:t>:</a:t>
            </a:r>
            <a:r>
              <a:rPr lang="en-US" sz="1600" dirty="0" smtClean="0"/>
              <a:t>[1353 1 6975030</a:t>
            </a:r>
            <a:r>
              <a:rPr lang="en-US" sz="1600" dirty="0" smtClean="0">
                <a:solidFill>
                  <a:schemeClr val="tx2"/>
                </a:solidFill>
              </a:rPr>
              <a:t>] </a:t>
            </a:r>
            <a:r>
              <a:rPr lang="en-US" sz="1600" b="1" dirty="0" smtClean="0">
                <a:solidFill>
                  <a:schemeClr val="tx2"/>
                </a:solidFill>
              </a:rPr>
              <a:t>Fax:</a:t>
            </a:r>
            <a:r>
              <a:rPr lang="en-US" sz="1600" dirty="0" smtClean="0">
                <a:solidFill>
                  <a:schemeClr val="tx2"/>
                </a:solidFill>
              </a:rPr>
              <a:t> </a:t>
            </a:r>
            <a:r>
              <a:rPr lang="en-US" sz="1600" dirty="0" smtClean="0"/>
              <a:t>[</a:t>
            </a:r>
            <a:r>
              <a:rPr lang="en-US" sz="1600" dirty="0" smtClean="0">
                <a:solidFill>
                  <a:schemeClr val="tx2"/>
                </a:solidFill>
              </a:rPr>
              <a:t>] </a:t>
            </a:r>
          </a:p>
          <a:p>
            <a:r>
              <a:rPr lang="en-US" sz="1600" b="1" dirty="0" smtClean="0">
                <a:solidFill>
                  <a:schemeClr val="tx2"/>
                </a:solidFill>
              </a:rPr>
              <a:t>E−Mail</a:t>
            </a:r>
            <a:r>
              <a:rPr lang="en-US" sz="1600" b="1" dirty="0">
                <a:solidFill>
                  <a:schemeClr val="tx2"/>
                </a:solidFill>
              </a:rPr>
              <a:t>:</a:t>
            </a:r>
            <a:r>
              <a:rPr lang="en-US" sz="1600" dirty="0">
                <a:solidFill>
                  <a:schemeClr val="tx2"/>
                </a:solidFill>
              </a:rPr>
              <a:t>[</a:t>
            </a:r>
            <a:r>
              <a:rPr lang="en-US" sz="1600" dirty="0" err="1" smtClean="0">
                <a:solidFill>
                  <a:schemeClr val="tx2"/>
                </a:solidFill>
              </a:rPr>
              <a:t>billy.verso</a:t>
            </a:r>
            <a:r>
              <a:rPr lang="en-US" sz="1600" dirty="0" smtClean="0">
                <a:solidFill>
                  <a:schemeClr val="tx2"/>
                </a:solidFill>
              </a:rPr>
              <a:t> “at” decawave.com, </a:t>
            </a:r>
            <a:r>
              <a:rPr lang="en-US" sz="1600" dirty="0" err="1" smtClean="0">
                <a:solidFill>
                  <a:schemeClr val="tx2"/>
                </a:solidFill>
              </a:rPr>
              <a:t>michael.mclaughlin</a:t>
            </a:r>
            <a:r>
              <a:rPr lang="en-US" sz="1600" dirty="0" smtClean="0">
                <a:solidFill>
                  <a:schemeClr val="tx2"/>
                </a:solidFill>
              </a:rPr>
              <a:t> “at” decawave.com ]</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solidFill>
                  <a:schemeClr val="tx2"/>
                </a:solidFill>
              </a:rPr>
              <a:t> [</a:t>
            </a:r>
            <a:r>
              <a:rPr lang="en-US" sz="1600" dirty="0" smtClean="0"/>
              <a:t>In response to call for contributions to TG8</a:t>
            </a:r>
            <a:r>
              <a:rPr lang="en-US" sz="1600" dirty="0">
                <a:solidFill>
                  <a:schemeClr val="tx2"/>
                </a:solidFill>
              </a:rPr>
              <a:t>]</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[Gives </a:t>
            </a:r>
            <a:r>
              <a:rPr lang="en-US" sz="1600" dirty="0" smtClean="0">
                <a:solidFill>
                  <a:schemeClr val="tx2"/>
                </a:solidFill>
              </a:rPr>
              <a:t>details </a:t>
            </a:r>
            <a:r>
              <a:rPr lang="en-US" sz="1600" dirty="0" smtClean="0">
                <a:solidFill>
                  <a:schemeClr val="tx2"/>
                </a:solidFill>
              </a:rPr>
              <a:t>and results for DecaWave’s proposed UWB </a:t>
            </a:r>
            <a:r>
              <a:rPr lang="en-US" sz="1600" dirty="0" smtClean="0">
                <a:solidFill>
                  <a:schemeClr val="tx2"/>
                </a:solidFill>
              </a:rPr>
              <a:t>PHY for TG8]</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Material for discussion in IEEE 802.15 TG8]</a:t>
            </a:r>
            <a:endParaRPr lang="en-US" sz="1600" dirty="0">
              <a:solidFill>
                <a:schemeClr val="tx2"/>
              </a:solidFill>
            </a:endParaRPr>
          </a:p>
          <a:p>
            <a:r>
              <a:rPr lang="en-US" sz="1600" b="1" dirty="0">
                <a:solidFill>
                  <a:schemeClr val="tx2"/>
                </a:solidFill>
              </a:rPr>
              <a:t>Notice:</a:t>
            </a:r>
            <a:r>
              <a:rPr lang="en-US" sz="1600" dirty="0">
                <a:solidFill>
                  <a:schemeClr val="tx2"/>
                </a:solidFill>
              </a:rPr>
              <a:t>	</a:t>
            </a:r>
            <a:r>
              <a:rPr lang="en-US" sz="1600" dirty="0" smtClean="0">
                <a:solidFill>
                  <a:schemeClr val="tx2"/>
                </a:solidFill>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a:t>
            </a:r>
            <a:r>
              <a:rPr lang="en-US" sz="1600" dirty="0" smtClean="0">
                <a:solidFill>
                  <a:schemeClr val="tx2"/>
                </a:solidFill>
              </a:rPr>
              <a:t>The contributor acknowledges and accepts that this contribution becomes the property of IEEE and may be made publicly available by P802.15</a:t>
            </a:r>
            <a:r>
              <a:rPr lang="en-US" sz="1600" dirty="0">
                <a:solidFill>
                  <a:schemeClr val="tx2"/>
                </a:solidFill>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09600"/>
            <a:ext cx="9144000" cy="762000"/>
          </a:xfrm>
        </p:spPr>
        <p:txBody>
          <a:bodyPr/>
          <a:lstStyle/>
          <a:p>
            <a:pPr algn="ctr"/>
            <a:r>
              <a:rPr lang="en-IE" noProof="0" dirty="0" smtClean="0"/>
              <a:t>UWB PHY for 802.15.8</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10</a:t>
            </a:fld>
            <a:endParaRPr lang="en-US" dirty="0" smtClean="0"/>
          </a:p>
        </p:txBody>
      </p:sp>
      <p:sp>
        <p:nvSpPr>
          <p:cNvPr id="14341" name="Content Placeholder 8"/>
          <p:cNvSpPr>
            <a:spLocks noGrp="1"/>
          </p:cNvSpPr>
          <p:nvPr>
            <p:ph idx="1"/>
          </p:nvPr>
        </p:nvSpPr>
        <p:spPr>
          <a:xfrm>
            <a:off x="381000" y="1371600"/>
            <a:ext cx="8382000" cy="4953000"/>
          </a:xfrm>
        </p:spPr>
        <p:txBody>
          <a:bodyPr/>
          <a:lstStyle/>
          <a:p>
            <a:r>
              <a:rPr lang="en-IE" sz="2400" noProof="0" dirty="0" smtClean="0"/>
              <a:t>Two IR−UWB modulation schemes have been proposed to TG8</a:t>
            </a:r>
          </a:p>
          <a:p>
            <a:pPr lvl="1"/>
            <a:r>
              <a:rPr lang="en-IE" sz="2000" noProof="0" dirty="0" smtClean="0"/>
              <a:t>a BMP/BPSK UWB PHY</a:t>
            </a:r>
          </a:p>
          <a:p>
            <a:pPr lvl="1"/>
            <a:r>
              <a:rPr lang="en-IE" sz="2000" noProof="0" dirty="0" smtClean="0"/>
              <a:t>an OOK UWB PHY </a:t>
            </a:r>
          </a:p>
          <a:p>
            <a:r>
              <a:rPr lang="en-IE" sz="2400" noProof="0" dirty="0" smtClean="0"/>
              <a:t>These can be considered as complementary UWB operating modes that can sit together in the standard </a:t>
            </a:r>
          </a:p>
          <a:p>
            <a:pPr lvl="1"/>
            <a:r>
              <a:rPr lang="en-IE" sz="2000" noProof="0" dirty="0" smtClean="0"/>
              <a:t>Doc: IEEE 802.15−3−0716−01−0008 describes their merger</a:t>
            </a:r>
          </a:p>
          <a:p>
            <a:r>
              <a:rPr lang="en-GB" sz="2400" dirty="0" smtClean="0"/>
              <a:t>Essentially:</a:t>
            </a:r>
            <a:endParaRPr lang="en-IE" sz="2400" noProof="0" dirty="0" smtClean="0"/>
          </a:p>
          <a:p>
            <a:pPr lvl="1"/>
            <a:r>
              <a:rPr lang="en-IE" sz="2000" noProof="0" dirty="0" smtClean="0"/>
              <a:t>Sharing the same concatenated coding scheme </a:t>
            </a:r>
          </a:p>
          <a:p>
            <a:pPr lvl="1"/>
            <a:r>
              <a:rPr lang="en-IE" sz="2000" noProof="0" dirty="0" smtClean="0"/>
              <a:t>Operating with a very low level of mutual interference due to having different pulse repetition frequencies and different preamble sequences</a:t>
            </a:r>
          </a:p>
          <a:p>
            <a:pPr lvl="1"/>
            <a:r>
              <a:rPr lang="en-IE" sz="2000" noProof="0" dirty="0" smtClean="0"/>
              <a:t>Having a common band plan</a:t>
            </a:r>
            <a:endParaRPr lang="en-IE" sz="1600" noProof="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382000" cy="533400"/>
          </a:xfrm>
        </p:spPr>
        <p:txBody>
          <a:bodyPr/>
          <a:lstStyle/>
          <a:p>
            <a:pPr algn="ctr"/>
            <a:r>
              <a:rPr lang="en-IE" noProof="0" smtClean="0"/>
              <a:t>UWB PHY COMMON BAND PLAN</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11</a:t>
            </a:fld>
            <a:endParaRPr lang="en-US" dirty="0" smtClean="0"/>
          </a:p>
        </p:txBody>
      </p:sp>
      <p:sp>
        <p:nvSpPr>
          <p:cNvPr id="14341" name="Content Placeholder 8"/>
          <p:cNvSpPr>
            <a:spLocks noGrp="1"/>
          </p:cNvSpPr>
          <p:nvPr>
            <p:ph idx="1"/>
          </p:nvPr>
        </p:nvSpPr>
        <p:spPr>
          <a:xfrm>
            <a:off x="381000" y="1447800"/>
            <a:ext cx="8382000" cy="4876800"/>
          </a:xfrm>
        </p:spPr>
        <p:txBody>
          <a:bodyPr/>
          <a:lstStyle/>
          <a:p>
            <a:pPr marL="342900" lvl="4" indent="-342900"/>
            <a:endParaRPr lang="en-IE" sz="2000" noProof="0" dirty="0" smtClean="0"/>
          </a:p>
          <a:p>
            <a:pPr lvl="2">
              <a:buNone/>
            </a:pPr>
            <a:endParaRPr lang="en-IE" sz="1600" noProof="0" dirty="0" smtClean="0"/>
          </a:p>
        </p:txBody>
      </p:sp>
      <p:sp>
        <p:nvSpPr>
          <p:cNvPr id="11" name="TextBox 3"/>
          <p:cNvSpPr txBox="1"/>
          <p:nvPr/>
        </p:nvSpPr>
        <p:spPr>
          <a:xfrm>
            <a:off x="457200" y="4419600"/>
            <a:ext cx="5029200" cy="198120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IE" sz="1200" b="1" u="sng" dirty="0">
                <a:latin typeface="Calibri" pitchFamily="34" charset="0"/>
              </a:rPr>
              <a:t>Notes:</a:t>
            </a:r>
          </a:p>
          <a:p>
            <a:endParaRPr lang="en-IE" sz="1200" dirty="0">
              <a:latin typeface="Calibri" pitchFamily="34" charset="0"/>
            </a:endParaRPr>
          </a:p>
          <a:p>
            <a:pPr>
              <a:buFont typeface="Arial" pitchFamily="34" charset="0"/>
              <a:buChar char="•"/>
            </a:pPr>
            <a:r>
              <a:rPr lang="en-IE" sz="1200" dirty="0" smtClean="0">
                <a:latin typeface="Calibri" pitchFamily="34" charset="0"/>
              </a:rPr>
              <a:t> Minimum 10 dB bandwidth</a:t>
            </a:r>
            <a:r>
              <a:rPr lang="en-IE" sz="1200" baseline="0" dirty="0" smtClean="0">
                <a:latin typeface="Calibri" pitchFamily="34" charset="0"/>
              </a:rPr>
              <a:t> shall be 400 MHz</a:t>
            </a:r>
          </a:p>
          <a:p>
            <a:pPr>
              <a:buFont typeface="Arial" pitchFamily="34" charset="0"/>
              <a:buChar char="•"/>
            </a:pPr>
            <a:endParaRPr lang="en-IE" sz="1200" dirty="0" smtClean="0">
              <a:latin typeface="Calibri" pitchFamily="34" charset="0"/>
            </a:endParaRPr>
          </a:p>
          <a:p>
            <a:pPr>
              <a:buFont typeface="Arial" pitchFamily="34" charset="0"/>
              <a:buChar char="•"/>
            </a:pPr>
            <a:r>
              <a:rPr lang="en-IE" sz="1200" dirty="0" smtClean="0">
                <a:latin typeface="Calibri" pitchFamily="34" charset="0"/>
              </a:rPr>
              <a:t> F</a:t>
            </a:r>
            <a:r>
              <a:rPr lang="en-IE" sz="1200" baseline="0" dirty="0" smtClean="0">
                <a:latin typeface="Calibri" pitchFamily="34" charset="0"/>
              </a:rPr>
              <a:t>or interworking between units that occupy less than the full band width available within a channel, the receiving device needs to know which of the mandatory frequencies are occupied</a:t>
            </a:r>
            <a:r>
              <a:rPr lang="en-IE" sz="1200" dirty="0" smtClean="0">
                <a:latin typeface="Calibri" pitchFamily="34" charset="0"/>
              </a:rPr>
              <a:t> </a:t>
            </a:r>
            <a:r>
              <a:rPr lang="en-IE" sz="1200" baseline="0" dirty="0" smtClean="0">
                <a:latin typeface="Calibri" pitchFamily="34" charset="0"/>
              </a:rPr>
              <a:t>by the transmitting device</a:t>
            </a:r>
          </a:p>
          <a:p>
            <a:pPr>
              <a:buFont typeface="Arial" pitchFamily="34" charset="0"/>
              <a:buChar char="•"/>
            </a:pPr>
            <a:endParaRPr lang="en-IE" sz="1200" dirty="0" smtClean="0">
              <a:latin typeface="Calibri" pitchFamily="34" charset="0"/>
            </a:endParaRPr>
          </a:p>
          <a:p>
            <a:pPr>
              <a:buFont typeface="Arial" pitchFamily="34" charset="0"/>
              <a:buChar char="•"/>
            </a:pPr>
            <a:r>
              <a:rPr lang="en-IE" sz="1200" dirty="0" smtClean="0">
                <a:latin typeface="Calibri" pitchFamily="34" charset="0"/>
              </a:rPr>
              <a:t> </a:t>
            </a:r>
            <a:r>
              <a:rPr lang="en-IE" sz="1200" baseline="0" dirty="0" smtClean="0">
                <a:latin typeface="Calibri" pitchFamily="34" charset="0"/>
              </a:rPr>
              <a:t>It is expected that this will be specified by a channel index number and a single octet bitmap with a bit for each of the </a:t>
            </a:r>
            <a:r>
              <a:rPr lang="en-IE" sz="1200" baseline="0" dirty="0" smtClean="0">
                <a:solidFill>
                  <a:schemeClr val="dk1"/>
                </a:solidFill>
                <a:latin typeface="Calibri" pitchFamily="34" charset="0"/>
              </a:rPr>
              <a:t>mandatory frequencies a to h</a:t>
            </a:r>
            <a:r>
              <a:rPr lang="en-IE" sz="1200" baseline="0" dirty="0">
                <a:solidFill>
                  <a:schemeClr val="dk1"/>
                </a:solidFill>
                <a:latin typeface="Calibri" pitchFamily="34" charset="0"/>
              </a:rPr>
              <a:t>.</a:t>
            </a:r>
            <a:endParaRPr lang="en-IE" sz="1200" dirty="0">
              <a:latin typeface="Calibri" pitchFamily="34" charset="0"/>
            </a:endParaRPr>
          </a:p>
        </p:txBody>
      </p:sp>
      <p:graphicFrame>
        <p:nvGraphicFramePr>
          <p:cNvPr id="14" name="Table 13"/>
          <p:cNvGraphicFramePr>
            <a:graphicFrameLocks noGrp="1"/>
          </p:cNvGraphicFramePr>
          <p:nvPr/>
        </p:nvGraphicFramePr>
        <p:xfrm>
          <a:off x="533400" y="1219200"/>
          <a:ext cx="8000999" cy="3124200"/>
        </p:xfrm>
        <a:graphic>
          <a:graphicData uri="http://schemas.openxmlformats.org/drawingml/2006/table">
            <a:tbl>
              <a:tblPr/>
              <a:tblGrid>
                <a:gridCol w="1048493"/>
                <a:gridCol w="973601"/>
                <a:gridCol w="1023528"/>
                <a:gridCol w="1011046"/>
                <a:gridCol w="1260688"/>
                <a:gridCol w="1547775"/>
                <a:gridCol w="1135868"/>
              </a:tblGrid>
              <a:tr h="624840">
                <a:tc>
                  <a:txBody>
                    <a:bodyPr/>
                    <a:lstStyle/>
                    <a:p>
                      <a:pPr algn="ctr" rtl="0" fontAlgn="ctr"/>
                      <a:r>
                        <a:rPr lang="en-IE" sz="1300" b="0" i="0" u="none" strike="noStrike" dirty="0" smtClean="0">
                          <a:solidFill>
                            <a:srgbClr val="000000"/>
                          </a:solidFill>
                          <a:latin typeface="Calibri"/>
                        </a:rPr>
                        <a:t>Channel index</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Lower band edge (</a:t>
                      </a:r>
                      <a:r>
                        <a:rPr lang="en-IE" sz="1300" b="0" i="0" u="none" strike="noStrike" dirty="0" smtClean="0">
                          <a:solidFill>
                            <a:srgbClr val="000000"/>
                          </a:solidFill>
                          <a:latin typeface="Calibri"/>
                        </a:rPr>
                        <a:t>MHz</a:t>
                      </a:r>
                      <a:r>
                        <a:rPr lang="en-IE" sz="1300" b="0" i="0" u="none" strike="noStrike" dirty="0">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Upper band edge (</a:t>
                      </a:r>
                      <a:r>
                        <a:rPr lang="en-IE" sz="1300" b="0" i="0" u="none" strike="noStrike" dirty="0" smtClean="0">
                          <a:solidFill>
                            <a:srgbClr val="000000"/>
                          </a:solidFill>
                          <a:latin typeface="Calibri"/>
                        </a:rPr>
                        <a:t>MHz</a:t>
                      </a:r>
                      <a:r>
                        <a:rPr lang="en-IE" sz="1300" b="0" i="0" u="none" strike="noStrike" dirty="0">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Max bandwidth (MHz</a:t>
                      </a:r>
                      <a:r>
                        <a:rPr lang="en-IE" sz="1300" b="0" i="0" u="none" strike="noStrike" dirty="0">
                          <a:solidFill>
                            <a:srgbClr val="000000"/>
                          </a:solidFill>
                          <a:latin typeface="Calibr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Region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Available mandatory frequencies</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dirty="0" smtClean="0">
                          <a:solidFill>
                            <a:srgbClr val="000000"/>
                          </a:solidFill>
                          <a:latin typeface="Calibri"/>
                        </a:rPr>
                        <a:t>1</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China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Low band in China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560">
                <a:tc>
                  <a:txBody>
                    <a:bodyPr/>
                    <a:lstStyle/>
                    <a:p>
                      <a:pPr algn="ctr" rtl="0" fontAlgn="ctr"/>
                      <a:r>
                        <a:rPr lang="en-IE" sz="1300" b="0" i="0" u="none" strike="noStrike">
                          <a:solidFill>
                            <a:srgbClr val="000000"/>
                          </a:solidFill>
                          <a:latin typeface="Calibr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3100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1700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Europe, Korea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0" i="0" u="none" strike="noStrike" smtClean="0">
                          <a:solidFill>
                            <a:srgbClr val="000000"/>
                          </a:solidFill>
                          <a:latin typeface="Calibri"/>
                        </a:rPr>
                        <a:t>Low band in Europe and Korea</a:t>
                      </a:r>
                      <a:endParaRPr lang="en-US"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1400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Japan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Low band in Japan</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3100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5700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2600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Low band in USA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a,b,c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560">
                <a:tc>
                  <a:txBody>
                    <a:bodyPr/>
                    <a:lstStyle/>
                    <a:p>
                      <a:pPr algn="ctr" rtl="0" fontAlgn="ctr"/>
                      <a:r>
                        <a:rPr lang="en-IE" sz="1300" b="0" i="0" u="none" strike="noStrike">
                          <a:solidFill>
                            <a:srgbClr val="000000"/>
                          </a:solidFill>
                          <a:latin typeface="Calibr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9000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Europe, China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0" i="0" u="none" strike="noStrike" smtClean="0">
                          <a:solidFill>
                            <a:srgbClr val="000000"/>
                          </a:solidFill>
                          <a:latin typeface="Calibri"/>
                        </a:rPr>
                        <a:t>High band in Europe and China</a:t>
                      </a:r>
                      <a:endParaRPr lang="en-US"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d,e,f,g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7250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10250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Japan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High band in Japan</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e,f,g,h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560">
                <a:tc>
                  <a:txBody>
                    <a:bodyPr/>
                    <a:lstStyle/>
                    <a:p>
                      <a:pPr algn="ctr" rtl="0" fontAlgn="ctr"/>
                      <a:r>
                        <a:rPr lang="en-IE" sz="1300" b="0" i="0" u="none" strike="noStrike">
                          <a:solidFill>
                            <a:srgbClr val="000000"/>
                          </a:solidFill>
                          <a:latin typeface="Calibri"/>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10200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Korea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High band in Korea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e,f,g,h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10600</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High band in USA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d,e,f,g,h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80">
                <a:tc>
                  <a:txBody>
                    <a:bodyPr/>
                    <a:lstStyle/>
                    <a:p>
                      <a:pPr algn="ctr" rtl="0" fontAlgn="ctr"/>
                      <a:r>
                        <a:rPr lang="en-IE" sz="1300" b="0" i="0" u="none" strike="noStrike">
                          <a:solidFill>
                            <a:srgbClr val="000000"/>
                          </a:solidFill>
                          <a:latin typeface="Calibri"/>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5925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smtClean="0">
                          <a:solidFill>
                            <a:srgbClr val="000000"/>
                          </a:solidFill>
                          <a:latin typeface="Calibri"/>
                        </a:rPr>
                        <a:t>1275</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a:solidFill>
                            <a:srgbClr val="000000"/>
                          </a:solidFill>
                          <a:latin typeface="Calibri"/>
                        </a:rPr>
                        <a:t>USA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smtClean="0">
                          <a:solidFill>
                            <a:srgbClr val="000000"/>
                          </a:solidFill>
                          <a:latin typeface="Calibri"/>
                        </a:rPr>
                        <a:t>Wideband in USA</a:t>
                      </a:r>
                      <a:endParaRPr lang="en-IE" sz="13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300" b="0" i="0" u="none" strike="noStrike" dirty="0">
                          <a:solidFill>
                            <a:srgbClr val="000000"/>
                          </a:solidFill>
                          <a:latin typeface="Calibri"/>
                        </a:rPr>
                        <a:t>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nvGraphicFramePr>
        <p:xfrm>
          <a:off x="5410200" y="4495800"/>
          <a:ext cx="3149601" cy="1790700"/>
        </p:xfrm>
        <a:graphic>
          <a:graphicData uri="http://schemas.openxmlformats.org/drawingml/2006/table">
            <a:tbl>
              <a:tblPr/>
              <a:tblGrid>
                <a:gridCol w="634361"/>
                <a:gridCol w="900792"/>
                <a:gridCol w="634361"/>
                <a:gridCol w="980087"/>
              </a:tblGrid>
              <a:tr h="409575">
                <a:tc gridSpan="4">
                  <a:txBody>
                    <a:bodyPr/>
                    <a:lstStyle/>
                    <a:p>
                      <a:pPr algn="ctr" rtl="0" fontAlgn="ctr"/>
                      <a:r>
                        <a:rPr lang="en-US" sz="1200" b="0" i="0" u="none" strike="noStrike" smtClean="0">
                          <a:solidFill>
                            <a:srgbClr val="000000"/>
                          </a:solidFill>
                          <a:latin typeface="Calibri"/>
                        </a:rPr>
                        <a:t>MANDATORY FREQUENCY ALLOCATION</a:t>
                      </a:r>
                      <a:r>
                        <a:rPr lang="en-US" sz="1200" b="0" i="0" u="none" strike="noStrike" dirty="0">
                          <a:solidFill>
                            <a:srgbClr val="000000"/>
                          </a:solidFill>
                          <a:latin typeface="Calibri"/>
                        </a:rPr>
                        <a:t/>
                      </a:r>
                      <a:br>
                        <a:rPr lang="en-US" sz="1200" b="0" i="0" u="none" strike="noStrike" dirty="0">
                          <a:solidFill>
                            <a:srgbClr val="000000"/>
                          </a:solidFill>
                          <a:latin typeface="Calibri"/>
                        </a:rPr>
                      </a:br>
                      <a:r>
                        <a:rPr lang="en-US" sz="1200" b="0" i="0" u="none" strike="noStrike">
                          <a:solidFill>
                            <a:srgbClr val="000000"/>
                          </a:solidFill>
                          <a:latin typeface="Calibri"/>
                        </a:rPr>
                        <a:t>(</a:t>
                      </a:r>
                      <a:r>
                        <a:rPr lang="en-US" sz="1200" b="0" i="0" u="none" strike="noStrike" smtClean="0">
                          <a:solidFill>
                            <a:srgbClr val="000000"/>
                          </a:solidFill>
                          <a:latin typeface="Calibri"/>
                        </a:rPr>
                        <a:t>frequencies at which PSD is &lt; 6 dB below max</a:t>
                      </a:r>
                      <a:r>
                        <a:rPr lang="en-US"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IE"/>
                    </a:p>
                  </a:txBody>
                  <a:tcPr/>
                </a:tc>
                <a:tc hMerge="1">
                  <a:txBody>
                    <a:bodyPr/>
                    <a:lstStyle/>
                    <a:p>
                      <a:endParaRPr lang="en-IE"/>
                    </a:p>
                  </a:txBody>
                  <a:tcPr/>
                </a:tc>
                <a:tc hMerge="1">
                  <a:txBody>
                    <a:bodyPr/>
                    <a:lstStyle/>
                    <a:p>
                      <a:endParaRPr lang="en-IE"/>
                    </a:p>
                  </a:txBody>
                  <a:tcPr/>
                </a:tc>
              </a:tr>
              <a:tr h="619125">
                <a:tc>
                  <a:txBody>
                    <a:bodyPr/>
                    <a:lstStyle/>
                    <a:p>
                      <a:pPr algn="ctr" rtl="0" fontAlgn="ctr"/>
                      <a:r>
                        <a:rPr lang="en-IE" sz="1200" b="0" i="0" u="none" strike="noStrike" dirty="0">
                          <a:solidFill>
                            <a:srgbClr val="000000"/>
                          </a:solidFill>
                          <a:latin typeface="Calibri"/>
                        </a:rPr>
                        <a:t>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200" b="0" i="0" u="none" strike="noStrike" smtClean="0">
                          <a:solidFill>
                            <a:srgbClr val="000000"/>
                          </a:solidFill>
                          <a:latin typeface="Calibri"/>
                        </a:rPr>
                        <a:t>Mandatory frequency (</a:t>
                      </a:r>
                      <a:r>
                        <a:rPr lang="en-IE" sz="1200" b="0" i="0" u="none" strike="noStrike" dirty="0" smtClean="0">
                          <a:solidFill>
                            <a:srgbClr val="000000"/>
                          </a:solidFill>
                          <a:latin typeface="Calibri"/>
                        </a:rPr>
                        <a:t>MHz</a:t>
                      </a:r>
                      <a:r>
                        <a:rPr lang="en-IE"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200" b="0" i="0" u="none" strike="noStrike" dirty="0">
                          <a:solidFill>
                            <a:srgbClr val="000000"/>
                          </a:solidFill>
                          <a:latin typeface="Calibri"/>
                        </a:rPr>
                        <a:t>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200" b="0" i="0" u="none" strike="noStrike" smtClean="0">
                          <a:solidFill>
                            <a:srgbClr val="000000"/>
                          </a:solidFill>
                          <a:latin typeface="Calibri"/>
                        </a:rPr>
                        <a:t>Mandatory frequency (</a:t>
                      </a:r>
                      <a:r>
                        <a:rPr lang="en-IE" sz="1200" b="0" i="0" u="none" strike="noStrike" dirty="0" smtClean="0">
                          <a:solidFill>
                            <a:srgbClr val="000000"/>
                          </a:solidFill>
                          <a:latin typeface="Calibri"/>
                        </a:rPr>
                        <a:t>MHz</a:t>
                      </a:r>
                      <a:r>
                        <a:rPr lang="en-IE" sz="1200" b="0" i="0" u="none" strike="noStrike" dirty="0">
                          <a:solidFill>
                            <a:srgbClr val="000000"/>
                          </a:solidFill>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4000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4500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8500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rtl="0" fontAlgn="ctr"/>
                      <a:r>
                        <a:rPr lang="en-IE" sz="1100" b="0" i="0" u="none" strike="noStrike">
                          <a:solidFill>
                            <a:srgbClr val="000000"/>
                          </a:solidFill>
                          <a:latin typeface="Calibri"/>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a:solidFill>
                            <a:srgbClr val="000000"/>
                          </a:solidFill>
                          <a:latin typeface="Calibri"/>
                        </a:rPr>
                        <a: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IE" sz="1100" b="0" i="0" u="none" strike="noStrike" dirty="0">
                          <a:solidFill>
                            <a:srgbClr val="000000"/>
                          </a:solidFill>
                          <a:latin typeface="Calibri"/>
                        </a:rPr>
                        <a:t>9000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3429000"/>
            <a:ext cx="8382000" cy="685800"/>
          </a:xfrm>
        </p:spPr>
        <p:txBody>
          <a:bodyPr/>
          <a:lstStyle/>
          <a:p>
            <a:pPr algn="ctr"/>
            <a:r>
              <a:rPr lang="en-IE" noProof="0" dirty="0" smtClean="0"/>
              <a:t>BPM/BPSK UWB PHY Simulation Results</a:t>
            </a:r>
            <a:br>
              <a:rPr lang="en-IE" noProof="0" dirty="0" smtClean="0"/>
            </a:br>
            <a:r>
              <a:rPr lang="en-IE" sz="2400" dirty="0" smtClean="0"/>
              <a:t>Note: These all use the new proposed SFDs</a:t>
            </a:r>
            <a:endParaRPr lang="en-IE" sz="2400"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12</a:t>
            </a:fld>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9144000" cy="533400"/>
          </a:xfrm>
        </p:spPr>
        <p:txBody>
          <a:bodyPr/>
          <a:lstStyle/>
          <a:p>
            <a:pPr algn="ctr"/>
            <a:r>
              <a:rPr lang="en-IE" sz="2800" noProof="0" dirty="0" smtClean="0"/>
              <a:t>AWGN Performance:110kbps, 1GHz BW, 16MHz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13</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−105.5dBm		1% PER Sensitivity : −104.2dBm</a:t>
            </a:r>
          </a:p>
          <a:p>
            <a:pPr lvl="2">
              <a:buNone/>
            </a:pPr>
            <a:r>
              <a:rPr lang="en-IE" sz="1600" noProof="0" dirty="0" smtClean="0"/>
              <a:t>10% PER Range:	287m		</a:t>
            </a:r>
            <a:r>
              <a:rPr lang="en-IE" sz="1600" dirty="0" smtClean="0"/>
              <a:t>1% PER Range:	245m</a:t>
            </a:r>
            <a:endParaRPr lang="en-IE" sz="1600" noProof="0" dirty="0" smtClean="0"/>
          </a:p>
        </p:txBody>
      </p:sp>
      <p:pic>
        <p:nvPicPr>
          <p:cNvPr id="8" name="Picture 7"/>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
        <p:nvSpPr>
          <p:cNvPr id="9" name="TextBox 8"/>
          <p:cNvSpPr txBox="1"/>
          <p:nvPr/>
        </p:nvSpPr>
        <p:spPr>
          <a:xfrm>
            <a:off x="5334000" y="1371600"/>
            <a:ext cx="381000" cy="276999"/>
          </a:xfrm>
          <a:prstGeom prst="rect">
            <a:avLst/>
          </a:prstGeom>
          <a:solidFill>
            <a:schemeClr val="bg1"/>
          </a:solidFill>
        </p:spPr>
        <p:txBody>
          <a:bodyPr wrap="square" rtlCol="0">
            <a:spAutoFit/>
          </a:bodyPr>
          <a:lstStyle/>
          <a:p>
            <a:endParaRPr lang="en-IE" dirty="0" smtClean="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9144000" cy="533400"/>
          </a:xfrm>
        </p:spPr>
        <p:txBody>
          <a:bodyPr/>
          <a:lstStyle/>
          <a:p>
            <a:pPr algn="ctr"/>
            <a:r>
              <a:rPr lang="en-IE" sz="2800" noProof="0" dirty="0" smtClean="0"/>
              <a:t>AWGN Performance:110kbps, 500MHz BW, 16MHz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14</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−106.7dBm		1% PER Sensitivity : −105.6dBm</a:t>
            </a:r>
          </a:p>
          <a:p>
            <a:pPr lvl="2">
              <a:buNone/>
            </a:pPr>
            <a:r>
              <a:rPr lang="en-IE" sz="1600" noProof="0" dirty="0" smtClean="0"/>
              <a:t>10% PER Range:	</a:t>
            </a:r>
            <a:r>
              <a:rPr lang="en-IE" sz="1600" dirty="0" smtClean="0"/>
              <a:t>250m		1% PER Range:	220m</a:t>
            </a:r>
          </a:p>
        </p:txBody>
      </p:sp>
      <p:pic>
        <p:nvPicPr>
          <p:cNvPr id="863" name="Picture 862"/>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9144000" cy="533400"/>
          </a:xfrm>
        </p:spPr>
        <p:txBody>
          <a:bodyPr/>
          <a:lstStyle/>
          <a:p>
            <a:pPr algn="ctr"/>
            <a:r>
              <a:rPr lang="en-IE" sz="2800" noProof="0" dirty="0" smtClean="0"/>
              <a:t>AWGN Performance:110kbps, 500MHz BW, </a:t>
            </a:r>
            <a:r>
              <a:rPr lang="en-IE" sz="2800" dirty="0" smtClean="0"/>
              <a:t>64</a:t>
            </a:r>
            <a:r>
              <a:rPr lang="en-IE" sz="2800" noProof="0" dirty="0" smtClean="0"/>
              <a:t>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15</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−106.6dBm		1% PER Sensitivity : −105.6dBm</a:t>
            </a:r>
          </a:p>
          <a:p>
            <a:pPr lvl="2">
              <a:buNone/>
            </a:pPr>
            <a:r>
              <a:rPr lang="en-IE" sz="1600" noProof="0" dirty="0" smtClean="0"/>
              <a:t>10% PER Range:	246m		</a:t>
            </a:r>
            <a:r>
              <a:rPr lang="en-IE" sz="1600" dirty="0" smtClean="0"/>
              <a:t>1% PER Range:	220m</a:t>
            </a:r>
            <a:endParaRPr lang="en-IE" sz="1600" noProof="0" dirty="0" smtClean="0"/>
          </a:p>
        </p:txBody>
      </p:sp>
      <p:pic>
        <p:nvPicPr>
          <p:cNvPr id="7" name="Picture 6"/>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9144000" cy="533400"/>
          </a:xfrm>
        </p:spPr>
        <p:txBody>
          <a:bodyPr/>
          <a:lstStyle/>
          <a:p>
            <a:pPr algn="ctr"/>
            <a:r>
              <a:rPr lang="en-IE" sz="2800" noProof="0" dirty="0" smtClean="0"/>
              <a:t>AWGN Performance:</a:t>
            </a:r>
            <a:r>
              <a:rPr lang="en-IE" sz="2800" dirty="0" smtClean="0"/>
              <a:t>850</a:t>
            </a:r>
            <a:r>
              <a:rPr lang="en-IE" sz="2800" noProof="0" dirty="0" smtClean="0"/>
              <a:t>kbps, 500MHz BW, 16MHz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16</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−102.5dBm		1% PER Sensitivity : −101.2dBm</a:t>
            </a:r>
          </a:p>
          <a:p>
            <a:pPr lvl="2">
              <a:buNone/>
            </a:pPr>
            <a:r>
              <a:rPr lang="en-IE" sz="1600" noProof="0" dirty="0" smtClean="0"/>
              <a:t>10% PER Range:	1</a:t>
            </a:r>
            <a:r>
              <a:rPr lang="en-IE" sz="1600" dirty="0" smtClean="0"/>
              <a:t>50m		1% PER Range:	135m</a:t>
            </a:r>
          </a:p>
        </p:txBody>
      </p:sp>
      <p:pic>
        <p:nvPicPr>
          <p:cNvPr id="7" name="Picture 6"/>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9144000" cy="533400"/>
          </a:xfrm>
        </p:spPr>
        <p:txBody>
          <a:bodyPr/>
          <a:lstStyle/>
          <a:p>
            <a:pPr algn="ctr"/>
            <a:r>
              <a:rPr lang="en-IE" sz="2800" noProof="0" dirty="0" smtClean="0"/>
              <a:t>AWGN Performance:</a:t>
            </a:r>
            <a:r>
              <a:rPr lang="en-IE" sz="2800" dirty="0" smtClean="0"/>
              <a:t>850</a:t>
            </a:r>
            <a:r>
              <a:rPr lang="en-IE" sz="2800" noProof="0" dirty="0" smtClean="0"/>
              <a:t>kbps, 500MHz BW, 64MHz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17</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−102.7dBm		1% PER Sensitivity : −101.0dBm</a:t>
            </a:r>
          </a:p>
          <a:p>
            <a:pPr lvl="2">
              <a:buNone/>
            </a:pPr>
            <a:r>
              <a:rPr lang="en-IE" sz="1600" noProof="0" dirty="0" smtClean="0"/>
              <a:t>10% PER Range:	1</a:t>
            </a:r>
            <a:r>
              <a:rPr lang="en-IE" sz="1600" dirty="0" smtClean="0"/>
              <a:t>55m		1% PER Range:	130m</a:t>
            </a:r>
          </a:p>
        </p:txBody>
      </p:sp>
      <p:pic>
        <p:nvPicPr>
          <p:cNvPr id="8" name="Picture 7"/>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9144000" cy="533400"/>
          </a:xfrm>
        </p:spPr>
        <p:txBody>
          <a:bodyPr/>
          <a:lstStyle/>
          <a:p>
            <a:pPr algn="ctr"/>
            <a:r>
              <a:rPr lang="en-IE" sz="2800" noProof="0" dirty="0" smtClean="0"/>
              <a:t>AWGN Performance:6.8Mbps, 500MHz BW, 16MHz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18</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−94.2dBm		1% PER Sensitivity : −92.5dBm</a:t>
            </a:r>
          </a:p>
          <a:p>
            <a:pPr lvl="2">
              <a:buNone/>
            </a:pPr>
            <a:r>
              <a:rPr lang="en-IE" sz="1600" noProof="0" dirty="0" smtClean="0"/>
              <a:t>10% PER Range:	</a:t>
            </a:r>
            <a:r>
              <a:rPr lang="en-IE" sz="1600" dirty="0" smtClean="0"/>
              <a:t>59m		1% PER Range:	48m</a:t>
            </a:r>
          </a:p>
        </p:txBody>
      </p:sp>
      <p:pic>
        <p:nvPicPr>
          <p:cNvPr id="7" name="Picture 6"/>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9144000" cy="533400"/>
          </a:xfrm>
        </p:spPr>
        <p:txBody>
          <a:bodyPr/>
          <a:lstStyle/>
          <a:p>
            <a:pPr algn="ctr"/>
            <a:r>
              <a:rPr lang="en-IE" sz="2800" noProof="0" dirty="0" smtClean="0"/>
              <a:t>AWGN Performance:6.8Mbps, 500MHz BW, </a:t>
            </a:r>
            <a:r>
              <a:rPr lang="en-IE" sz="2800" dirty="0" smtClean="0"/>
              <a:t>64</a:t>
            </a:r>
            <a:r>
              <a:rPr lang="en-IE" sz="2800" noProof="0" dirty="0" smtClean="0"/>
              <a:t>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19</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−94.0dBm		1% PER Sensitivity : −93dBm</a:t>
            </a:r>
          </a:p>
          <a:p>
            <a:pPr lvl="2">
              <a:buNone/>
            </a:pPr>
            <a:r>
              <a:rPr lang="en-IE" sz="1600" noProof="0" dirty="0" smtClean="0"/>
              <a:t>10% PER Range:	</a:t>
            </a:r>
            <a:r>
              <a:rPr lang="en-IE" sz="1600" dirty="0" smtClean="0"/>
              <a:t>57.5m		1% PER Range:	51m</a:t>
            </a:r>
          </a:p>
        </p:txBody>
      </p:sp>
      <p:pic>
        <p:nvPicPr>
          <p:cNvPr id="8" name="Picture 7"/>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762000"/>
            <a:ext cx="8610600" cy="762000"/>
          </a:xfrm>
        </p:spPr>
        <p:txBody>
          <a:bodyPr/>
          <a:lstStyle/>
          <a:p>
            <a:pPr algn="ctr"/>
            <a:r>
              <a:rPr lang="en-IE" noProof="0" dirty="0" smtClean="0"/>
              <a:t>UWB PHY contribution to TG8</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a:t>
            </a:fld>
            <a:endParaRPr lang="en-US" dirty="0" smtClean="0"/>
          </a:p>
        </p:txBody>
      </p:sp>
      <p:sp>
        <p:nvSpPr>
          <p:cNvPr id="14341" name="Content Placeholder 8"/>
          <p:cNvSpPr>
            <a:spLocks noGrp="1"/>
          </p:cNvSpPr>
          <p:nvPr>
            <p:ph idx="1"/>
          </p:nvPr>
        </p:nvSpPr>
        <p:spPr>
          <a:xfrm>
            <a:off x="381000" y="1524000"/>
            <a:ext cx="8382000" cy="4572000"/>
          </a:xfrm>
        </p:spPr>
        <p:txBody>
          <a:bodyPr/>
          <a:lstStyle/>
          <a:p>
            <a:r>
              <a:rPr lang="en-IE" sz="2400" noProof="0" dirty="0" smtClean="0"/>
              <a:t>Previously proposed a BPM/BPSK IR−UWB PHY based on 4a as a good general purpose PHY option within the 15.8 standard with especial utility in applications that require fast and accurate range and location estimation</a:t>
            </a:r>
          </a:p>
          <a:p>
            <a:r>
              <a:rPr lang="en-IE" sz="2400" noProof="0" dirty="0" smtClean="0"/>
              <a:t>This contribution serves to </a:t>
            </a:r>
          </a:p>
          <a:p>
            <a:pPr lvl="1"/>
            <a:r>
              <a:rPr lang="en-IE" sz="2000" noProof="0" dirty="0" smtClean="0"/>
              <a:t>Outline the elements of the BPM/BPSK PHY for incorporation into 15.8</a:t>
            </a:r>
          </a:p>
          <a:p>
            <a:pPr lvl="1"/>
            <a:r>
              <a:rPr lang="en-IE" sz="2000" noProof="0" dirty="0" smtClean="0"/>
              <a:t>Recommend enhancements to improve the PHY performance</a:t>
            </a:r>
          </a:p>
          <a:p>
            <a:pPr lvl="1"/>
            <a:r>
              <a:rPr lang="en-IE" sz="2000" noProof="0" dirty="0" smtClean="0"/>
              <a:t>Show how it sits with the OOK UWB PHY proposed in 15−3−0383</a:t>
            </a:r>
          </a:p>
          <a:p>
            <a:pPr lvl="2"/>
            <a:r>
              <a:rPr lang="en-IE" sz="1600" noProof="0" dirty="0" smtClean="0"/>
              <a:t>shared common elements</a:t>
            </a:r>
          </a:p>
          <a:p>
            <a:pPr lvl="2"/>
            <a:r>
              <a:rPr lang="en-IE" sz="1600" noProof="0" dirty="0" smtClean="0"/>
              <a:t>shared band plan</a:t>
            </a:r>
          </a:p>
          <a:p>
            <a:pPr lvl="2"/>
            <a:r>
              <a:rPr lang="en-IE" sz="1600" noProof="0" dirty="0" smtClean="0"/>
              <a:t>low interference even when operating in same band</a:t>
            </a:r>
          </a:p>
          <a:p>
            <a:pPr>
              <a:buNone/>
            </a:pPr>
            <a:endParaRPr lang="en-IE" sz="2000" noProof="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20</a:t>
            </a:fld>
            <a:endParaRPr lang="en-US" dirty="0" smtClean="0"/>
          </a:p>
        </p:txBody>
      </p:sp>
      <p:sp>
        <p:nvSpPr>
          <p:cNvPr id="13" name="TextBox 12"/>
          <p:cNvSpPr txBox="1"/>
          <p:nvPr/>
        </p:nvSpPr>
        <p:spPr>
          <a:xfrm>
            <a:off x="1524000" y="6096000"/>
            <a:ext cx="4806124" cy="276999"/>
          </a:xfrm>
          <a:prstGeom prst="rect">
            <a:avLst/>
          </a:prstGeom>
          <a:noFill/>
        </p:spPr>
        <p:txBody>
          <a:bodyPr wrap="none" rtlCol="0">
            <a:spAutoFit/>
          </a:bodyPr>
          <a:lstStyle/>
          <a:p>
            <a:r>
              <a:rPr lang="en-IE" dirty="0" smtClean="0">
                <a:latin typeface="+mn-lt"/>
              </a:rPr>
              <a:t>These agree very well with the preceding </a:t>
            </a:r>
            <a:r>
              <a:rPr lang="en-IE" dirty="0" err="1" smtClean="0">
                <a:latin typeface="+mn-lt"/>
              </a:rPr>
              <a:t>Matlab</a:t>
            </a:r>
            <a:r>
              <a:rPr lang="en-IE" dirty="0" smtClean="0">
                <a:latin typeface="+mn-lt"/>
              </a:rPr>
              <a:t> Simulation results</a:t>
            </a:r>
          </a:p>
        </p:txBody>
      </p:sp>
      <p:pic>
        <p:nvPicPr>
          <p:cNvPr id="1029" name="Picture 5"/>
          <p:cNvPicPr>
            <a:picLocks noGrp="1" noChangeAspect="1" noChangeArrowheads="1"/>
          </p:cNvPicPr>
          <p:nvPr>
            <p:ph idx="1"/>
          </p:nvPr>
        </p:nvPicPr>
        <p:blipFill>
          <a:blip r:embed="rId2" cstate="print"/>
          <a:srcRect/>
          <a:stretch>
            <a:fillRect/>
          </a:stretch>
        </p:blipFill>
        <p:spPr bwMode="auto">
          <a:xfrm>
            <a:off x="479664" y="1371600"/>
            <a:ext cx="7978536" cy="4419600"/>
          </a:xfrm>
          <a:prstGeom prst="rect">
            <a:avLst/>
          </a:prstGeom>
          <a:noFill/>
          <a:ln w="9525">
            <a:noFill/>
            <a:miter lim="800000"/>
            <a:headEnd/>
            <a:tailEnd/>
          </a:ln>
          <a:effectLst/>
        </p:spPr>
      </p:pic>
      <p:sp>
        <p:nvSpPr>
          <p:cNvPr id="7" name="Title 1"/>
          <p:cNvSpPr>
            <a:spLocks noGrp="1"/>
          </p:cNvSpPr>
          <p:nvPr>
            <p:ph type="title"/>
          </p:nvPr>
        </p:nvSpPr>
        <p:spPr>
          <a:xfrm>
            <a:off x="0" y="685800"/>
            <a:ext cx="9144000" cy="533400"/>
          </a:xfrm>
        </p:spPr>
        <p:txBody>
          <a:bodyPr/>
          <a:lstStyle/>
          <a:p>
            <a:pPr algn="ctr"/>
            <a:r>
              <a:rPr lang="en-IE" sz="2800" noProof="0" dirty="0" smtClean="0"/>
              <a:t>Measured AWGN performance of real Qualified Silicon</a:t>
            </a:r>
            <a:endParaRPr lang="en-IE" sz="2800" noProof="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991600" cy="533400"/>
          </a:xfrm>
        </p:spPr>
        <p:txBody>
          <a:bodyPr/>
          <a:lstStyle/>
          <a:p>
            <a:pPr algn="ctr"/>
            <a:r>
              <a:rPr lang="en-IE" sz="2800" dirty="0" smtClean="0"/>
              <a:t>15.4a SFD and Proposed SFD</a:t>
            </a:r>
            <a:endParaRPr lang="en-IE" sz="2800"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21</a:t>
            </a:fld>
            <a:endParaRPr lang="en-US" dirty="0" smtClean="0"/>
          </a:p>
        </p:txBody>
      </p:sp>
      <p:sp>
        <p:nvSpPr>
          <p:cNvPr id="14341" name="Content Placeholder 8"/>
          <p:cNvSpPr>
            <a:spLocks noGrp="1"/>
          </p:cNvSpPr>
          <p:nvPr>
            <p:ph idx="1"/>
          </p:nvPr>
        </p:nvSpPr>
        <p:spPr>
          <a:xfrm>
            <a:off x="152400" y="1143000"/>
            <a:ext cx="8915400" cy="5334000"/>
          </a:xfrm>
        </p:spPr>
        <p:txBody>
          <a:bodyPr/>
          <a:lstStyle/>
          <a:p>
            <a:endParaRPr lang="en-IE" sz="1600" dirty="0" smtClean="0"/>
          </a:p>
          <a:p>
            <a:pPr lvl="0"/>
            <a:r>
              <a:rPr lang="en-IE" sz="1600" dirty="0" smtClean="0"/>
              <a:t>15.4a Length 8 SFD:</a:t>
            </a:r>
          </a:p>
          <a:p>
            <a:pPr lvl="0">
              <a:buNone/>
            </a:pPr>
            <a:r>
              <a:rPr lang="en-IE" sz="1600" dirty="0" smtClean="0"/>
              <a:t>	 0+0−+00−</a:t>
            </a:r>
          </a:p>
          <a:p>
            <a:pPr lvl="0"/>
            <a:endParaRPr lang="en-IE" sz="1600" dirty="0" smtClean="0"/>
          </a:p>
          <a:p>
            <a:pPr lvl="0"/>
            <a:r>
              <a:rPr lang="en-IE" sz="1600" dirty="0" smtClean="0"/>
              <a:t>Proposed Length 8 SFD for optional use at 6.8Mbps:  </a:t>
            </a:r>
          </a:p>
          <a:p>
            <a:pPr lvl="0">
              <a:buNone/>
            </a:pPr>
            <a:r>
              <a:rPr lang="en-IE" sz="1600" dirty="0" smtClean="0"/>
              <a:t>	−−−−+−00 </a:t>
            </a:r>
          </a:p>
          <a:p>
            <a:pPr lvl="0"/>
            <a:endParaRPr lang="en-IE" sz="1600" dirty="0" smtClean="0"/>
          </a:p>
          <a:p>
            <a:pPr lvl="0"/>
            <a:r>
              <a:rPr lang="en-IE" sz="1600" dirty="0" smtClean="0"/>
              <a:t>Proposed Length 16 SFD for optional use at 850kbps: </a:t>
            </a:r>
          </a:p>
          <a:p>
            <a:pPr lvl="0">
              <a:buNone/>
            </a:pPr>
            <a:r>
              <a:rPr lang="en-IE" sz="1600" dirty="0" smtClean="0"/>
              <a:t>	−−−−+−+−−++−−+00 </a:t>
            </a:r>
          </a:p>
          <a:p>
            <a:pPr lvl="0"/>
            <a:endParaRPr lang="en-IE" sz="1600" dirty="0" smtClean="0"/>
          </a:p>
          <a:p>
            <a:pPr lvl="0"/>
            <a:r>
              <a:rPr lang="en-IE" sz="1600" dirty="0" smtClean="0"/>
              <a:t>15.4a Length 64 SFD:   0+0−+00−0+0−+00−−00+0−0+0+000−0−0−00+0−−0−+0000++00−−−+−++0000++</a:t>
            </a:r>
          </a:p>
          <a:p>
            <a:pPr lvl="0"/>
            <a:endParaRPr lang="en-IE" sz="1600" dirty="0" smtClean="0"/>
          </a:p>
          <a:p>
            <a:pPr lvl="0"/>
            <a:r>
              <a:rPr lang="en-IE" sz="1600" dirty="0" smtClean="0"/>
              <a:t>Proposed Length 64 SFD for optional use at 110kbps: −−−−−−−+−+−−−−−−+−−+−+−−+−−+−−+−−−++−−−+++−+−+−+−−−+−−+−−−−+++00</a:t>
            </a:r>
          </a:p>
          <a:p>
            <a:pPr lvl="0"/>
            <a:endParaRPr lang="en-IE" sz="1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22</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5.5dB better	1% PER Sensitivity : 8.5dB better</a:t>
            </a:r>
          </a:p>
          <a:p>
            <a:pPr lvl="2">
              <a:buNone/>
            </a:pPr>
            <a:r>
              <a:rPr lang="en-IE" sz="1600" noProof="0" dirty="0" smtClean="0"/>
              <a:t>10% PER Range:          1</a:t>
            </a:r>
            <a:r>
              <a:rPr lang="en-IE" sz="1600" dirty="0" smtClean="0"/>
              <a:t>53m </a:t>
            </a:r>
            <a:r>
              <a:rPr lang="en-IE" sz="1600" dirty="0" err="1" smtClean="0"/>
              <a:t>vs</a:t>
            </a:r>
            <a:r>
              <a:rPr lang="en-IE" sz="1600" dirty="0" smtClean="0"/>
              <a:t> 80m	1% PER Range:         140m </a:t>
            </a:r>
            <a:r>
              <a:rPr lang="en-IE" sz="1600" dirty="0" err="1" smtClean="0"/>
              <a:t>vs</a:t>
            </a:r>
            <a:r>
              <a:rPr lang="en-IE" sz="1600" dirty="0" smtClean="0"/>
              <a:t> 52m </a:t>
            </a:r>
          </a:p>
        </p:txBody>
      </p:sp>
      <p:sp>
        <p:nvSpPr>
          <p:cNvPr id="12" name="Title 1"/>
          <p:cNvSpPr txBox="1">
            <a:spLocks/>
          </p:cNvSpPr>
          <p:nvPr/>
        </p:nvSpPr>
        <p:spPr bwMode="auto">
          <a:xfrm>
            <a:off x="0" y="685800"/>
            <a:ext cx="9144000" cy="533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IE" sz="2600" i="0" u="none" strike="noStrike" kern="0" cap="none" spc="0" normalizeH="0" baseline="0" noProof="0" dirty="0" smtClean="0">
                <a:ln>
                  <a:noFill/>
                </a:ln>
                <a:solidFill>
                  <a:schemeClr val="tx2"/>
                </a:solidFill>
                <a:effectLst/>
                <a:uLnTx/>
                <a:uFillTx/>
                <a:latin typeface="+mj-lt"/>
                <a:ea typeface="+mj-ea"/>
                <a:cs typeface="+mj-cs"/>
              </a:rPr>
              <a:t>15.4a </a:t>
            </a:r>
            <a:r>
              <a:rPr kumimoji="0" lang="en-IE" sz="2600" i="0" u="none" strike="noStrike" kern="0" cap="none" spc="0" normalizeH="0" baseline="0" noProof="0" dirty="0" smtClean="0">
                <a:ln>
                  <a:noFill/>
                </a:ln>
                <a:solidFill>
                  <a:schemeClr val="tx2"/>
                </a:solidFill>
                <a:effectLst/>
                <a:uLnTx/>
                <a:uFillTx/>
                <a:latin typeface="+mj-lt"/>
                <a:ea typeface="+mj-ea"/>
                <a:cs typeface="+mj-cs"/>
              </a:rPr>
              <a:t>SFD </a:t>
            </a:r>
            <a:r>
              <a:rPr kumimoji="0" lang="en-IE" sz="2600" i="0" u="none" strike="noStrike" kern="0" cap="none" spc="0" normalizeH="0" baseline="0" noProof="0" dirty="0" err="1" smtClean="0">
                <a:ln>
                  <a:noFill/>
                </a:ln>
                <a:solidFill>
                  <a:schemeClr val="tx2"/>
                </a:solidFill>
                <a:effectLst/>
                <a:uLnTx/>
                <a:uFillTx/>
                <a:latin typeface="+mj-lt"/>
                <a:ea typeface="+mj-ea"/>
                <a:cs typeface="+mj-cs"/>
              </a:rPr>
              <a:t>vs</a:t>
            </a:r>
            <a:r>
              <a:rPr kumimoji="0" lang="en-IE" sz="2600" i="0" u="none" strike="noStrike" kern="0" cap="none" spc="0" normalizeH="0" baseline="0" noProof="0" dirty="0" smtClean="0">
                <a:ln>
                  <a:noFill/>
                </a:ln>
                <a:solidFill>
                  <a:schemeClr val="tx2"/>
                </a:solidFill>
                <a:effectLst/>
                <a:uLnTx/>
                <a:uFillTx/>
                <a:latin typeface="+mj-lt"/>
                <a:ea typeface="+mj-ea"/>
                <a:cs typeface="+mj-cs"/>
              </a:rPr>
              <a:t> Proposed SFD:850kbps, 500MHz BW, 16MHz PRF</a:t>
            </a:r>
          </a:p>
        </p:txBody>
      </p:sp>
      <p:pic>
        <p:nvPicPr>
          <p:cNvPr id="14" name="Picture 13"/>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991600" cy="533400"/>
          </a:xfrm>
        </p:spPr>
        <p:txBody>
          <a:bodyPr/>
          <a:lstStyle/>
          <a:p>
            <a:pPr algn="ctr"/>
            <a:r>
              <a:rPr lang="en-IE" sz="2600" dirty="0" smtClean="0"/>
              <a:t>15.4a </a:t>
            </a:r>
            <a:r>
              <a:rPr lang="en-IE" sz="2600" dirty="0" smtClean="0"/>
              <a:t>SFD </a:t>
            </a:r>
            <a:r>
              <a:rPr lang="en-IE" sz="2600" dirty="0" err="1" smtClean="0"/>
              <a:t>vs</a:t>
            </a:r>
            <a:r>
              <a:rPr lang="en-IE" sz="2600" dirty="0" smtClean="0"/>
              <a:t> </a:t>
            </a:r>
            <a:r>
              <a:rPr lang="en-IE" sz="2600" dirty="0" smtClean="0"/>
              <a:t>Proposed SFD</a:t>
            </a:r>
            <a:r>
              <a:rPr lang="en-IE" sz="2600" noProof="0" dirty="0" smtClean="0"/>
              <a:t>:</a:t>
            </a:r>
            <a:r>
              <a:rPr lang="en-IE" sz="2600" dirty="0" smtClean="0"/>
              <a:t>850</a:t>
            </a:r>
            <a:r>
              <a:rPr lang="en-IE" sz="2600" noProof="0" dirty="0" smtClean="0"/>
              <a:t>kbps, 500MHz BW, 64MHz 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23</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5.5dB better	1% PER Sensitivity : 8.5dB better</a:t>
            </a:r>
          </a:p>
          <a:p>
            <a:pPr lvl="2">
              <a:buNone/>
            </a:pPr>
            <a:r>
              <a:rPr lang="en-IE" sz="1600" noProof="0" dirty="0" smtClean="0"/>
              <a:t>10% PER Range:          1</a:t>
            </a:r>
            <a:r>
              <a:rPr lang="en-IE" sz="1600" dirty="0" smtClean="0"/>
              <a:t>55m </a:t>
            </a:r>
            <a:r>
              <a:rPr lang="en-IE" sz="1600" dirty="0" err="1" smtClean="0"/>
              <a:t>vs</a:t>
            </a:r>
            <a:r>
              <a:rPr lang="en-IE" sz="1600" dirty="0" smtClean="0"/>
              <a:t> 83m	1% PER Range:         130m </a:t>
            </a:r>
            <a:r>
              <a:rPr lang="en-IE" sz="1600" dirty="0" err="1" smtClean="0"/>
              <a:t>vs</a:t>
            </a:r>
            <a:r>
              <a:rPr lang="en-IE" sz="1600" dirty="0" smtClean="0"/>
              <a:t> 52m </a:t>
            </a:r>
          </a:p>
        </p:txBody>
      </p:sp>
      <p:pic>
        <p:nvPicPr>
          <p:cNvPr id="8" name="Picture 7"/>
          <p:cNvPicPr/>
          <p:nvPr/>
        </p:nvPicPr>
        <p:blipFill>
          <a:blip r:embed="rId2" cstate="print"/>
          <a:srcRect/>
          <a:stretch>
            <a:fillRect/>
          </a:stretch>
        </p:blipFill>
        <p:spPr bwMode="auto">
          <a:xfrm>
            <a:off x="1904682" y="1428432"/>
            <a:ext cx="5334635" cy="40011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991600" cy="533400"/>
          </a:xfrm>
        </p:spPr>
        <p:txBody>
          <a:bodyPr/>
          <a:lstStyle/>
          <a:p>
            <a:pPr algn="ctr"/>
            <a:r>
              <a:rPr lang="en-IE" sz="2800" dirty="0" smtClean="0"/>
              <a:t>15.4a </a:t>
            </a:r>
            <a:r>
              <a:rPr lang="en-IE" sz="2800" dirty="0" err="1" smtClean="0"/>
              <a:t>vs</a:t>
            </a:r>
            <a:r>
              <a:rPr lang="en-IE" sz="2800" dirty="0" smtClean="0"/>
              <a:t> Proposed </a:t>
            </a:r>
            <a:r>
              <a:rPr lang="en-IE" sz="2800" dirty="0" smtClean="0"/>
              <a:t>SFD</a:t>
            </a:r>
            <a:r>
              <a:rPr lang="en-IE" sz="2800" noProof="0" dirty="0" smtClean="0"/>
              <a:t>:</a:t>
            </a:r>
            <a:r>
              <a:rPr lang="en-IE" sz="2800" noProof="0" dirty="0" smtClean="0"/>
              <a:t>110</a:t>
            </a:r>
            <a:r>
              <a:rPr lang="en-IE" sz="2800" noProof="0" dirty="0" smtClean="0"/>
              <a:t>kbps</a:t>
            </a:r>
            <a:r>
              <a:rPr lang="en-IE" sz="2800" noProof="0" dirty="0" smtClean="0"/>
              <a:t>, 500MHz BW, </a:t>
            </a:r>
            <a:r>
              <a:rPr lang="en-IE" sz="2800" dirty="0" smtClean="0"/>
              <a:t>16</a:t>
            </a:r>
            <a:r>
              <a:rPr lang="en-IE" sz="2800" noProof="0" dirty="0" smtClean="0"/>
              <a:t>MHz </a:t>
            </a:r>
            <a:r>
              <a:rPr lang="en-IE" sz="2800" noProof="0" dirty="0" smtClean="0"/>
              <a:t>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24</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a:t>
            </a:r>
            <a:r>
              <a:rPr lang="en-IE" sz="1600" dirty="0" smtClean="0"/>
              <a:t>1</a:t>
            </a:r>
            <a:r>
              <a:rPr lang="en-IE" sz="1600" dirty="0" smtClean="0"/>
              <a:t>.7dB </a:t>
            </a:r>
            <a:r>
              <a:rPr lang="en-IE" sz="1600" dirty="0" smtClean="0"/>
              <a:t>better	1% PER Sensitivity : </a:t>
            </a:r>
            <a:r>
              <a:rPr lang="en-IE" sz="1600" dirty="0" smtClean="0"/>
              <a:t>4.5dB </a:t>
            </a:r>
            <a:r>
              <a:rPr lang="en-IE" sz="1600" dirty="0" smtClean="0"/>
              <a:t>better</a:t>
            </a:r>
          </a:p>
          <a:p>
            <a:pPr lvl="2">
              <a:buNone/>
            </a:pPr>
            <a:r>
              <a:rPr lang="en-IE" sz="1600" noProof="0" dirty="0" smtClean="0"/>
              <a:t>10% PER Range:          </a:t>
            </a:r>
            <a:r>
              <a:rPr lang="en-IE" sz="1600" dirty="0" smtClean="0"/>
              <a:t>250</a:t>
            </a:r>
            <a:r>
              <a:rPr lang="en-IE" sz="1600" dirty="0" smtClean="0"/>
              <a:t>m </a:t>
            </a:r>
            <a:r>
              <a:rPr lang="en-IE" sz="1600" dirty="0" err="1" smtClean="0"/>
              <a:t>vs</a:t>
            </a:r>
            <a:r>
              <a:rPr lang="en-IE" sz="1600" dirty="0" smtClean="0"/>
              <a:t> </a:t>
            </a:r>
            <a:r>
              <a:rPr lang="en-IE" sz="1600" dirty="0" smtClean="0"/>
              <a:t>205</a:t>
            </a:r>
            <a:r>
              <a:rPr lang="en-IE" sz="1600" dirty="0" smtClean="0"/>
              <a:t>m</a:t>
            </a:r>
            <a:r>
              <a:rPr lang="en-IE" sz="1600" dirty="0" smtClean="0"/>
              <a:t>	1% PER Range:         </a:t>
            </a:r>
            <a:r>
              <a:rPr lang="en-IE" sz="1600" dirty="0" smtClean="0"/>
              <a:t>22</a:t>
            </a:r>
            <a:r>
              <a:rPr lang="en-IE" sz="1600" dirty="0" smtClean="0"/>
              <a:t>0m </a:t>
            </a:r>
            <a:r>
              <a:rPr lang="en-IE" sz="1600" dirty="0" err="1" smtClean="0"/>
              <a:t>vs</a:t>
            </a:r>
            <a:r>
              <a:rPr lang="en-IE" sz="1600" dirty="0" smtClean="0"/>
              <a:t> 130</a:t>
            </a:r>
            <a:r>
              <a:rPr lang="en-IE" sz="1600" dirty="0" smtClean="0"/>
              <a:t>m </a:t>
            </a:r>
            <a:endParaRPr lang="en-IE" sz="1600" dirty="0" smtClean="0"/>
          </a:p>
        </p:txBody>
      </p:sp>
      <p:pic>
        <p:nvPicPr>
          <p:cNvPr id="7" name="Picture 6"/>
          <p:cNvPicPr/>
          <p:nvPr/>
        </p:nvPicPr>
        <p:blipFill>
          <a:blip r:embed="rId2" cstate="print"/>
          <a:srcRect/>
          <a:stretch>
            <a:fillRect/>
          </a:stretch>
        </p:blipFill>
        <p:spPr bwMode="auto">
          <a:xfrm>
            <a:off x="1905000" y="1428115"/>
            <a:ext cx="5334000" cy="40017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991600" cy="533400"/>
          </a:xfrm>
        </p:spPr>
        <p:txBody>
          <a:bodyPr/>
          <a:lstStyle/>
          <a:p>
            <a:pPr algn="ctr"/>
            <a:r>
              <a:rPr lang="en-IE" sz="2800" dirty="0" smtClean="0"/>
              <a:t>15.4a </a:t>
            </a:r>
            <a:r>
              <a:rPr lang="en-IE" sz="2800" dirty="0" err="1" smtClean="0"/>
              <a:t>vs</a:t>
            </a:r>
            <a:r>
              <a:rPr lang="en-IE" sz="2800" dirty="0" smtClean="0"/>
              <a:t> Proposed </a:t>
            </a:r>
            <a:r>
              <a:rPr lang="en-IE" sz="2800" dirty="0" smtClean="0"/>
              <a:t>SFD</a:t>
            </a:r>
            <a:r>
              <a:rPr lang="en-IE" sz="2800" noProof="0" dirty="0" smtClean="0"/>
              <a:t>:</a:t>
            </a:r>
            <a:r>
              <a:rPr lang="en-IE" sz="2800" noProof="0" dirty="0" smtClean="0"/>
              <a:t>110</a:t>
            </a:r>
            <a:r>
              <a:rPr lang="en-IE" sz="2800" noProof="0" dirty="0" smtClean="0"/>
              <a:t>kbps</a:t>
            </a:r>
            <a:r>
              <a:rPr lang="en-IE" sz="2800" noProof="0" dirty="0" smtClean="0"/>
              <a:t>, 500MHz BW, </a:t>
            </a:r>
            <a:r>
              <a:rPr lang="en-IE" sz="2800" noProof="0" dirty="0" smtClean="0"/>
              <a:t>64MHz </a:t>
            </a:r>
            <a:r>
              <a:rPr lang="en-IE" sz="2800" noProof="0" dirty="0" smtClean="0"/>
              <a:t>PRF</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25</a:t>
            </a:fld>
            <a:endParaRPr lang="en-US" dirty="0" smtClean="0"/>
          </a:p>
        </p:txBody>
      </p:sp>
      <p:sp>
        <p:nvSpPr>
          <p:cNvPr id="14341" name="Content Placeholder 8"/>
          <p:cNvSpPr>
            <a:spLocks noGrp="1"/>
          </p:cNvSpPr>
          <p:nvPr>
            <p:ph idx="1"/>
          </p:nvPr>
        </p:nvSpPr>
        <p:spPr>
          <a:xfrm>
            <a:off x="381000" y="1143000"/>
            <a:ext cx="8382000" cy="5334000"/>
          </a:xfrm>
        </p:spPr>
        <p:txBody>
          <a:bodyPr/>
          <a:lstStyle/>
          <a:p>
            <a:pPr marL="342900" lvl="4" indent="-342900"/>
            <a:endParaRPr lang="en-IE" sz="2000" noProof="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endParaRPr lang="en-IE" sz="1600" noProof="0" dirty="0" smtClean="0"/>
          </a:p>
          <a:p>
            <a:pPr lvl="2">
              <a:buNone/>
            </a:pPr>
            <a:endParaRPr lang="en-IE" sz="1600" dirty="0" smtClean="0"/>
          </a:p>
          <a:p>
            <a:pPr lvl="2">
              <a:buNone/>
            </a:pPr>
            <a:r>
              <a:rPr lang="en-IE" sz="1600" dirty="0" smtClean="0"/>
              <a:t>10% PER Sensitivity :  </a:t>
            </a:r>
            <a:r>
              <a:rPr lang="en-IE" sz="1600" dirty="0" smtClean="0"/>
              <a:t>1</a:t>
            </a:r>
            <a:r>
              <a:rPr lang="en-IE" sz="1600" dirty="0" smtClean="0"/>
              <a:t>.0dB </a:t>
            </a:r>
            <a:r>
              <a:rPr lang="en-IE" sz="1600" dirty="0" smtClean="0"/>
              <a:t>better	1% PER Sensitivity : </a:t>
            </a:r>
            <a:r>
              <a:rPr lang="en-IE" sz="1600" dirty="0" smtClean="0"/>
              <a:t>4.0dB </a:t>
            </a:r>
            <a:r>
              <a:rPr lang="en-IE" sz="1600" dirty="0" smtClean="0"/>
              <a:t>better</a:t>
            </a:r>
          </a:p>
          <a:p>
            <a:pPr lvl="2">
              <a:buNone/>
            </a:pPr>
            <a:r>
              <a:rPr lang="en-IE" sz="1600" noProof="0" dirty="0" smtClean="0"/>
              <a:t>10% PER Range:          </a:t>
            </a:r>
            <a:r>
              <a:rPr lang="en-IE" sz="1600" dirty="0" smtClean="0"/>
              <a:t>247</a:t>
            </a:r>
            <a:r>
              <a:rPr lang="en-IE" sz="1600" dirty="0" smtClean="0"/>
              <a:t>m </a:t>
            </a:r>
            <a:r>
              <a:rPr lang="en-IE" sz="1600" dirty="0" err="1" smtClean="0"/>
              <a:t>vs</a:t>
            </a:r>
            <a:r>
              <a:rPr lang="en-IE" sz="1600" dirty="0" smtClean="0"/>
              <a:t> </a:t>
            </a:r>
            <a:r>
              <a:rPr lang="en-IE" sz="1600" dirty="0" smtClean="0"/>
              <a:t>220</a:t>
            </a:r>
            <a:r>
              <a:rPr lang="en-IE" sz="1600" dirty="0" smtClean="0"/>
              <a:t>m</a:t>
            </a:r>
            <a:r>
              <a:rPr lang="en-IE" sz="1600" dirty="0" smtClean="0"/>
              <a:t>	1% PER Range:         </a:t>
            </a:r>
            <a:r>
              <a:rPr lang="en-IE" sz="1600" dirty="0" smtClean="0"/>
              <a:t>22</a:t>
            </a:r>
            <a:r>
              <a:rPr lang="en-IE" sz="1600" dirty="0" smtClean="0"/>
              <a:t>0m </a:t>
            </a:r>
            <a:r>
              <a:rPr lang="en-IE" sz="1600" dirty="0" err="1" smtClean="0"/>
              <a:t>vs</a:t>
            </a:r>
            <a:r>
              <a:rPr lang="en-IE" sz="1600" dirty="0" smtClean="0"/>
              <a:t> 145</a:t>
            </a:r>
            <a:r>
              <a:rPr lang="en-IE" sz="1600" dirty="0" smtClean="0"/>
              <a:t>m </a:t>
            </a:r>
            <a:endParaRPr lang="en-IE" sz="1600" dirty="0" smtClean="0"/>
          </a:p>
        </p:txBody>
      </p:sp>
      <p:pic>
        <p:nvPicPr>
          <p:cNvPr id="8" name="Picture 7"/>
          <p:cNvPicPr/>
          <p:nvPr/>
        </p:nvPicPr>
        <p:blipFill>
          <a:blip r:embed="rId2" cstate="print"/>
          <a:srcRect/>
          <a:stretch>
            <a:fillRect/>
          </a:stretch>
        </p:blipFill>
        <p:spPr bwMode="auto">
          <a:xfrm>
            <a:off x="1905000" y="1428115"/>
            <a:ext cx="5334000" cy="40017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85800"/>
            <a:ext cx="8991600" cy="533400"/>
          </a:xfrm>
        </p:spPr>
        <p:txBody>
          <a:bodyPr/>
          <a:lstStyle/>
          <a:p>
            <a:pPr algn="ctr"/>
            <a:r>
              <a:rPr lang="en-IE" sz="2800" dirty="0" smtClean="0"/>
              <a:t>Option to send PHR at 6.8 Mbps</a:t>
            </a:r>
            <a:endParaRPr lang="en-IE" sz="2800"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26</a:t>
            </a:fld>
            <a:endParaRPr lang="en-US" dirty="0" smtClean="0"/>
          </a:p>
        </p:txBody>
      </p:sp>
      <p:sp>
        <p:nvSpPr>
          <p:cNvPr id="14341" name="Content Placeholder 8"/>
          <p:cNvSpPr>
            <a:spLocks noGrp="1"/>
          </p:cNvSpPr>
          <p:nvPr>
            <p:ph idx="1"/>
          </p:nvPr>
        </p:nvSpPr>
        <p:spPr>
          <a:xfrm>
            <a:off x="152400" y="1143000"/>
            <a:ext cx="8915400" cy="5334000"/>
          </a:xfrm>
        </p:spPr>
        <p:txBody>
          <a:bodyPr/>
          <a:lstStyle/>
          <a:p>
            <a:endParaRPr lang="en-IE" sz="1600" dirty="0" smtClean="0"/>
          </a:p>
          <a:p>
            <a:pPr lvl="0"/>
            <a:r>
              <a:rPr lang="en-IE" sz="1600" dirty="0" smtClean="0"/>
              <a:t>For location applications data packets </a:t>
            </a:r>
            <a:r>
              <a:rPr lang="en-IE" sz="1600" dirty="0" smtClean="0"/>
              <a:t>can be </a:t>
            </a:r>
            <a:r>
              <a:rPr lang="en-IE" sz="1600" dirty="0" smtClean="0"/>
              <a:t>as small as 12 bytes long</a:t>
            </a:r>
          </a:p>
          <a:p>
            <a:pPr lvl="0"/>
            <a:endParaRPr lang="en-IE" sz="1600" dirty="0" smtClean="0"/>
          </a:p>
          <a:p>
            <a:pPr lvl="0"/>
            <a:r>
              <a:rPr lang="en-IE" sz="1600" dirty="0" smtClean="0"/>
              <a:t>At 6.8 Mbps this takes less time to transmit than the 19bit PHR at 850kbps</a:t>
            </a:r>
          </a:p>
          <a:p>
            <a:pPr lvl="0"/>
            <a:endParaRPr lang="en-IE" sz="1600" dirty="0" smtClean="0"/>
          </a:p>
          <a:p>
            <a:pPr lvl="0"/>
            <a:r>
              <a:rPr lang="en-IE" sz="1600" dirty="0" smtClean="0"/>
              <a:t>If the data rate is set to 6.8Mbps, then the channel can cope with 6.8Mbps</a:t>
            </a:r>
          </a:p>
          <a:p>
            <a:pPr lvl="0"/>
            <a:endParaRPr lang="en-IE" sz="1600" dirty="0" smtClean="0"/>
          </a:p>
          <a:p>
            <a:pPr lvl="0"/>
            <a:r>
              <a:rPr lang="en-IE" sz="1600" dirty="0" smtClean="0"/>
              <a:t>By using 6.8Mbps the packet will be shorter, increasing channel capacity and using less power</a:t>
            </a:r>
          </a:p>
          <a:p>
            <a:pPr lvl="0"/>
            <a:endParaRPr lang="en-IE" sz="1600" dirty="0" smtClean="0"/>
          </a:p>
          <a:p>
            <a:pPr lvl="0"/>
            <a:r>
              <a:rPr lang="en-IE" sz="1600" dirty="0" smtClean="0"/>
              <a:t>The receiver will not be able to select the correct data rate by looking at the PHR data rate bits</a:t>
            </a:r>
          </a:p>
          <a:p>
            <a:pPr lvl="1"/>
            <a:r>
              <a:rPr lang="en-IE" sz="1200" dirty="0" smtClean="0"/>
              <a:t>But many, if not most, applications will always use the same data rate for all tags.</a:t>
            </a:r>
          </a:p>
          <a:p>
            <a:endParaRPr lang="en-IE" sz="1600" dirty="0" smtClean="0"/>
          </a:p>
          <a:p>
            <a:r>
              <a:rPr lang="en-IE" sz="1600" dirty="0" smtClean="0"/>
              <a:t>Short packets like this can be less than 0.25ms in duration</a:t>
            </a:r>
          </a:p>
          <a:p>
            <a:pPr lvl="1"/>
            <a:r>
              <a:rPr lang="en-IE" sz="1200" dirty="0" smtClean="0"/>
              <a:t>This allows them to be sent at 6dBs or more higher power, doubling the range</a:t>
            </a:r>
          </a:p>
          <a:p>
            <a:pPr lvl="1"/>
            <a:r>
              <a:rPr lang="en-IE" sz="1200" dirty="0" smtClean="0"/>
              <a:t>The peak to mean ratio of the 850kbps mode if significantly higher than the 6.8Mbps mode</a:t>
            </a:r>
          </a:p>
          <a:p>
            <a:pPr lvl="1"/>
            <a:r>
              <a:rPr lang="en-IE" sz="1200" dirty="0" smtClean="0"/>
              <a:t>6dB higher power at 850kbps would violate the peak power regulatory limit but at 6.8Mbps it would not</a:t>
            </a:r>
          </a:p>
          <a:p>
            <a:pPr lvl="1"/>
            <a:endParaRPr lang="en-IE" sz="1200" dirty="0" smtClean="0"/>
          </a:p>
          <a:p>
            <a:pPr lvl="1"/>
            <a:endParaRPr lang="en-IE" sz="1200" dirty="0" smtClean="0"/>
          </a:p>
          <a:p>
            <a:pPr lvl="1"/>
            <a:endParaRPr lang="en-IE" sz="12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Footer Placeholder 4"/>
          <p:cNvSpPr>
            <a:spLocks noGrp="1"/>
          </p:cNvSpPr>
          <p:nvPr>
            <p:ph type="ftr" sz="quarter" idx="10"/>
          </p:nvPr>
        </p:nvSpPr>
        <p:spPr>
          <a:xfrm>
            <a:off x="5357813" y="6475413"/>
            <a:ext cx="3533775" cy="184150"/>
          </a:xfrm>
        </p:spPr>
        <p:txBody>
          <a:bodyPr/>
          <a:lstStyle/>
          <a:p>
            <a:pPr>
              <a:defRPr/>
            </a:pPr>
            <a:r>
              <a:rPr lang="en-US" smtClean="0">
                <a:latin typeface="+mn-lt"/>
              </a:rPr>
              <a:t>Verso, Mc Laughlin (</a:t>
            </a:r>
            <a:r>
              <a:rPr lang="en-US" dirty="0" smtClean="0">
                <a:latin typeface="+mn-lt"/>
              </a:rPr>
              <a:t>DecaWave</a:t>
            </a:r>
            <a:r>
              <a:rPr lang="en-US" dirty="0">
                <a:latin typeface="+mn-lt"/>
              </a:rPr>
              <a:t>)</a:t>
            </a:r>
          </a:p>
        </p:txBody>
      </p:sp>
      <p:sp>
        <p:nvSpPr>
          <p:cNvPr id="7174" name="Slide Number Placeholder 5"/>
          <p:cNvSpPr>
            <a:spLocks noGrp="1"/>
          </p:cNvSpPr>
          <p:nvPr>
            <p:ph type="sldNum" sz="quarter" idx="11"/>
          </p:nvPr>
        </p:nvSpPr>
        <p:spPr>
          <a:xfrm>
            <a:off x="4376738" y="6475413"/>
            <a:ext cx="466725" cy="184150"/>
          </a:xfrm>
        </p:spPr>
        <p:txBody>
          <a:bodyPr/>
          <a:lstStyle/>
          <a:p>
            <a:pPr>
              <a:defRPr/>
            </a:pPr>
            <a:r>
              <a:rPr lang="en-US" smtClean="0">
                <a:latin typeface="+mn-lt"/>
              </a:rPr>
              <a:t>Slide </a:t>
            </a:r>
            <a:fld id="{AA3C00B4-B8B7-4094-A39A-0A27EADB761C}" type="slidenum">
              <a:rPr lang="en-US" smtClean="0">
                <a:latin typeface="+mn-lt"/>
              </a:rPr>
              <a:pPr>
                <a:defRPr/>
              </a:pPr>
              <a:t>27</a:t>
            </a:fld>
            <a:endParaRPr lang="en-US" dirty="0">
              <a:latin typeface="+mn-lt"/>
            </a:endParaRPr>
          </a:p>
        </p:txBody>
      </p:sp>
      <p:sp>
        <p:nvSpPr>
          <p:cNvPr id="17412" name="Title 5"/>
          <p:cNvSpPr>
            <a:spLocks noGrp="1"/>
          </p:cNvSpPr>
          <p:nvPr>
            <p:ph type="title"/>
          </p:nvPr>
        </p:nvSpPr>
        <p:spPr>
          <a:xfrm>
            <a:off x="0" y="609600"/>
            <a:ext cx="9144000" cy="685800"/>
          </a:xfrm>
        </p:spPr>
        <p:txBody>
          <a:bodyPr/>
          <a:lstStyle/>
          <a:p>
            <a:pPr algn="ctr"/>
            <a:r>
              <a:rPr lang="en-IE" noProof="0" dirty="0" smtClean="0"/>
              <a:t>Conclusion</a:t>
            </a:r>
          </a:p>
        </p:txBody>
      </p:sp>
      <p:sp>
        <p:nvSpPr>
          <p:cNvPr id="17413" name="Content Placeholder 7"/>
          <p:cNvSpPr>
            <a:spLocks noGrp="1"/>
          </p:cNvSpPr>
          <p:nvPr>
            <p:ph idx="1"/>
          </p:nvPr>
        </p:nvSpPr>
        <p:spPr>
          <a:xfrm>
            <a:off x="381000" y="1371600"/>
            <a:ext cx="8382000" cy="4876800"/>
          </a:xfrm>
        </p:spPr>
        <p:txBody>
          <a:bodyPr/>
          <a:lstStyle/>
          <a:p>
            <a:r>
              <a:rPr lang="en-IE" sz="1600" noProof="0" dirty="0" smtClean="0"/>
              <a:t>This contribution outlined the main elements of the BPM/BPSK UWB PHY, while previous submissions have shown that it gives excellent performance, with operational choices for range vs. data rate, and choices for implementation complexity </a:t>
            </a:r>
          </a:p>
          <a:p>
            <a:r>
              <a:rPr lang="en-IE" sz="1600" dirty="0" smtClean="0"/>
              <a:t>The BPM/BPSK UWB PHY </a:t>
            </a:r>
            <a:r>
              <a:rPr lang="en-IE" sz="1600" noProof="0" dirty="0" smtClean="0"/>
              <a:t>has excellent properties for accurate message time−stamping allowing precision location and peer relative positioning</a:t>
            </a:r>
          </a:p>
          <a:p>
            <a:r>
              <a:rPr lang="en-IE" sz="1600" dirty="0" smtClean="0"/>
              <a:t>This contribution introduced new elements enhancing the performance of the BPM/BPSK UWB PHY</a:t>
            </a:r>
          </a:p>
          <a:p>
            <a:r>
              <a:rPr lang="en-IE" sz="1600" dirty="0" smtClean="0"/>
              <a:t>Simulated </a:t>
            </a:r>
            <a:r>
              <a:rPr lang="en-IE" sz="1600" dirty="0" smtClean="0"/>
              <a:t>and actual performance results for the proposed </a:t>
            </a:r>
            <a:r>
              <a:rPr lang="en-IE" sz="1600" dirty="0" smtClean="0"/>
              <a:t>PHY show excellent range and sensitivity</a:t>
            </a:r>
            <a:endParaRPr lang="en-IE" sz="1600" dirty="0" smtClean="0"/>
          </a:p>
          <a:p>
            <a:r>
              <a:rPr lang="en-IE" sz="1600" dirty="0" smtClean="0"/>
              <a:t>Finally this contribution also reiterated the merged elements between the BPM/BPSK and </a:t>
            </a:r>
            <a:r>
              <a:rPr lang="en-IE" sz="1600" noProof="0" dirty="0" smtClean="0"/>
              <a:t>OOK </a:t>
            </a:r>
            <a:r>
              <a:rPr lang="en-IE" sz="1600" noProof="0" dirty="0" smtClean="0"/>
              <a:t>UWB modulation </a:t>
            </a:r>
            <a:r>
              <a:rPr lang="en-IE" sz="1600" noProof="0" dirty="0" smtClean="0"/>
              <a:t>modes</a:t>
            </a:r>
          </a:p>
          <a:p>
            <a:pPr>
              <a:buNone/>
            </a:pPr>
            <a:endParaRPr lang="en-IE" sz="1200" b="1" dirty="0" smtClean="0">
              <a:solidFill>
                <a:srgbClr val="FF0000"/>
              </a:solidFill>
            </a:endParaRPr>
          </a:p>
          <a:p>
            <a:pPr>
              <a:buNone/>
            </a:pPr>
            <a:r>
              <a:rPr lang="en-IE" sz="1600" b="1" noProof="0" dirty="0" smtClean="0">
                <a:solidFill>
                  <a:srgbClr val="FF0000"/>
                </a:solidFill>
              </a:rPr>
              <a:t>&lt;end&gt;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09600"/>
            <a:ext cx="9144000" cy="762000"/>
          </a:xfrm>
        </p:spPr>
        <p:txBody>
          <a:bodyPr/>
          <a:lstStyle/>
          <a:p>
            <a:pPr algn="ctr"/>
            <a:r>
              <a:rPr lang="en-IE" noProof="0" dirty="0" smtClean="0"/>
              <a:t>UWB PHY Recommendation for 802.15.8</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3</a:t>
            </a:fld>
            <a:endParaRPr lang="en-US" dirty="0" smtClean="0"/>
          </a:p>
        </p:txBody>
      </p:sp>
      <p:sp>
        <p:nvSpPr>
          <p:cNvPr id="14341" name="Content Placeholder 8"/>
          <p:cNvSpPr>
            <a:spLocks noGrp="1"/>
          </p:cNvSpPr>
          <p:nvPr>
            <p:ph idx="1"/>
          </p:nvPr>
        </p:nvSpPr>
        <p:spPr>
          <a:xfrm>
            <a:off x="381000" y="1371600"/>
            <a:ext cx="8382000" cy="4953000"/>
          </a:xfrm>
        </p:spPr>
        <p:txBody>
          <a:bodyPr/>
          <a:lstStyle/>
          <a:p>
            <a:pPr marL="342900" lvl="4" indent="-342900"/>
            <a:r>
              <a:rPr lang="en-IE" sz="2400" noProof="0" dirty="0" smtClean="0"/>
              <a:t>Doc 15−3−0278−02 details why we recommend a BPM/BPSK IR−UWB PHY based on 802.15.4a to TG8, in summary:</a:t>
            </a:r>
          </a:p>
          <a:p>
            <a:pPr lvl="1"/>
            <a:r>
              <a:rPr lang="en-IE" sz="2000" noProof="0" dirty="0" smtClean="0"/>
              <a:t>This PHY meets the specified requirements and has all the necessary characteristics for peer−aware−communications.</a:t>
            </a:r>
          </a:p>
          <a:p>
            <a:pPr lvl="2"/>
            <a:r>
              <a:rPr lang="en-IE" sz="1600" noProof="0" dirty="0" smtClean="0"/>
              <a:t>precision ranging support allows peer relative positioning</a:t>
            </a:r>
          </a:p>
          <a:p>
            <a:pPr lvl="2"/>
            <a:r>
              <a:rPr lang="en-IE" sz="1600" noProof="0" dirty="0" smtClean="0"/>
              <a:t>immunity to multipath effects</a:t>
            </a:r>
          </a:p>
          <a:p>
            <a:pPr lvl="2"/>
            <a:r>
              <a:rPr lang="en-IE" sz="1600" noProof="0" dirty="0" smtClean="0"/>
              <a:t>15 channels cover unlicensed UWB bands from 3 to 10 GHz</a:t>
            </a:r>
          </a:p>
          <a:p>
            <a:pPr lvl="2"/>
            <a:r>
              <a:rPr lang="en-IE" sz="1600" noProof="0" dirty="0" smtClean="0"/>
              <a:t>low and high data rates depending on application needs</a:t>
            </a:r>
          </a:p>
          <a:p>
            <a:pPr lvl="2"/>
            <a:r>
              <a:rPr lang="en-IE" sz="1600" noProof="0" dirty="0" smtClean="0"/>
              <a:t>efficient spectral usage</a:t>
            </a:r>
          </a:p>
          <a:p>
            <a:pPr lvl="2"/>
            <a:r>
              <a:rPr lang="en-IE" sz="1600" noProof="0" dirty="0" smtClean="0"/>
              <a:t>modulation and coding combination close to ideal</a:t>
            </a:r>
          </a:p>
          <a:p>
            <a:pPr lvl="2"/>
            <a:r>
              <a:rPr lang="en-IE" sz="1600" noProof="0" dirty="0" smtClean="0"/>
              <a:t>perfect channel sounding</a:t>
            </a:r>
          </a:p>
          <a:p>
            <a:pPr lvl="2"/>
            <a:r>
              <a:rPr lang="en-IE" sz="1600" noProof="0" dirty="0" smtClean="0"/>
              <a:t>choice of complexity in receiver implementations </a:t>
            </a:r>
          </a:p>
          <a:p>
            <a:pPr lvl="3"/>
            <a:r>
              <a:rPr lang="en-IE" sz="1200" noProof="0" dirty="0" smtClean="0"/>
              <a:t>coherent or non−coherent receiver </a:t>
            </a:r>
          </a:p>
          <a:p>
            <a:pPr lvl="3"/>
            <a:r>
              <a:rPr lang="en-IE" sz="1200" noProof="0" dirty="0" smtClean="0"/>
              <a:t>a non−coherent receiver is possible with a simple energy detector</a:t>
            </a:r>
          </a:p>
          <a:p>
            <a:pPr lvl="3"/>
            <a:r>
              <a:rPr lang="en-IE" sz="1200" noProof="0" dirty="0" smtClean="0"/>
              <a:t>systematic FEC − convolutional code, and, Reed Solomon code</a:t>
            </a:r>
          </a:p>
          <a:p>
            <a:pPr lvl="1"/>
            <a:r>
              <a:rPr lang="en-IE" sz="2000" noProof="0" dirty="0" smtClean="0"/>
              <a:t>Low time to market as commercial implementations are available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5181600" y="4191000"/>
            <a:ext cx="3733800" cy="641350"/>
          </a:xfrm>
          <a:prstGeom prst="rect">
            <a:avLst/>
          </a:prstGeom>
          <a:solidFill>
            <a:srgbClr val="FFCC99"/>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t" anchorCtr="0"/>
          <a:lstStyle/>
          <a:p>
            <a:pPr algn="ctr">
              <a:defRPr/>
            </a:pPr>
            <a:r>
              <a:rPr lang="en-GB" sz="1050" smtClean="0">
                <a:latin typeface="Calibri" pitchFamily="34" charset="0"/>
              </a:rPr>
              <a:t>MAC FRAME</a:t>
            </a:r>
            <a:endParaRPr lang="en-US" sz="1050" dirty="0">
              <a:latin typeface="Calibri" pitchFamily="34" charset="0"/>
            </a:endParaRPr>
          </a:p>
        </p:txBody>
      </p:sp>
      <p:sp>
        <p:nvSpPr>
          <p:cNvPr id="14338" name="Title 1"/>
          <p:cNvSpPr>
            <a:spLocks noGrp="1"/>
          </p:cNvSpPr>
          <p:nvPr>
            <p:ph type="title"/>
          </p:nvPr>
        </p:nvSpPr>
        <p:spPr>
          <a:xfrm>
            <a:off x="0" y="762000"/>
            <a:ext cx="9144000" cy="838200"/>
          </a:xfrm>
        </p:spPr>
        <p:txBody>
          <a:bodyPr/>
          <a:lstStyle/>
          <a:p>
            <a:pPr algn="ctr"/>
            <a:r>
              <a:rPr lang="en-IE" noProof="0" dirty="0" smtClean="0"/>
              <a:t>BPM/BPSK UWB PHY MAIN ELEMENTS</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4</a:t>
            </a:fld>
            <a:endParaRPr lang="en-US" dirty="0" smtClean="0"/>
          </a:p>
        </p:txBody>
      </p:sp>
      <p:sp>
        <p:nvSpPr>
          <p:cNvPr id="14341" name="Content Placeholder 8"/>
          <p:cNvSpPr>
            <a:spLocks noGrp="1"/>
          </p:cNvSpPr>
          <p:nvPr>
            <p:ph idx="1"/>
          </p:nvPr>
        </p:nvSpPr>
        <p:spPr>
          <a:xfrm>
            <a:off x="381000" y="1524000"/>
            <a:ext cx="8382000" cy="4800600"/>
          </a:xfrm>
        </p:spPr>
        <p:txBody>
          <a:bodyPr/>
          <a:lstStyle/>
          <a:p>
            <a:pPr marL="342900" lvl="4" indent="-342900"/>
            <a:r>
              <a:rPr lang="en-IE" sz="2400" noProof="0" smtClean="0"/>
              <a:t>UWB PHY Frame Structure</a:t>
            </a:r>
            <a:r>
              <a:rPr lang="en-IE" sz="2400" noProof="0" dirty="0" smtClean="0"/>
              <a:t>:</a:t>
            </a:r>
            <a:endParaRPr lang="en-IE" sz="1600" noProof="0" dirty="0" smtClean="0"/>
          </a:p>
        </p:txBody>
      </p:sp>
      <p:sp>
        <p:nvSpPr>
          <p:cNvPr id="20" name="Rectangle 19"/>
          <p:cNvSpPr/>
          <p:nvPr/>
        </p:nvSpPr>
        <p:spPr bwMode="auto">
          <a:xfrm>
            <a:off x="285720" y="2357430"/>
            <a:ext cx="8643998" cy="928694"/>
          </a:xfrm>
          <a:prstGeom prst="rect">
            <a:avLst/>
          </a:prstGeom>
          <a:solidFill>
            <a:srgbClr val="FDFDBF"/>
          </a:solidFill>
          <a:ln w="9525" cap="flat" cmpd="sng" algn="ctr">
            <a:noFill/>
            <a:prstDash val="solid"/>
            <a:round/>
            <a:headEnd type="none" w="med" len="med"/>
            <a:tailEnd type="none" w="med" len="med"/>
          </a:ln>
          <a:effectLst/>
        </p:spPr>
        <p:txBody>
          <a:bodyPr wrap="none" anchor="ctr"/>
          <a:lstStyle/>
          <a:p>
            <a:pPr algn="ctr">
              <a:defRPr/>
            </a:pPr>
            <a:endParaRPr lang="en-US" dirty="0"/>
          </a:p>
        </p:txBody>
      </p:sp>
      <p:sp>
        <p:nvSpPr>
          <p:cNvPr id="21" name="Rectangle 20"/>
          <p:cNvSpPr/>
          <p:nvPr/>
        </p:nvSpPr>
        <p:spPr bwMode="auto">
          <a:xfrm>
            <a:off x="428596" y="2500306"/>
            <a:ext cx="2641600" cy="64135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a:latin typeface="Calibri" pitchFamily="34" charset="0"/>
              </a:rPr>
              <a:t>PREAMBLE</a:t>
            </a:r>
            <a:endParaRPr lang="en-US" sz="1800" dirty="0">
              <a:latin typeface="Calibri" pitchFamily="34" charset="0"/>
            </a:endParaRPr>
          </a:p>
        </p:txBody>
      </p:sp>
      <p:sp>
        <p:nvSpPr>
          <p:cNvPr id="22" name="Rectangle 21"/>
          <p:cNvSpPr/>
          <p:nvPr/>
        </p:nvSpPr>
        <p:spPr bwMode="auto">
          <a:xfrm>
            <a:off x="4203705" y="2505075"/>
            <a:ext cx="1011237" cy="642938"/>
          </a:xfrm>
          <a:prstGeom prst="rect">
            <a:avLst/>
          </a:prstGeom>
          <a:solidFill>
            <a:srgbClr val="FBBBD2"/>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a:latin typeface="Calibri" pitchFamily="34" charset="0"/>
              </a:rPr>
              <a:t>PHR</a:t>
            </a:r>
            <a:endParaRPr lang="en-US" sz="1800" dirty="0">
              <a:latin typeface="Calibri" pitchFamily="34" charset="0"/>
            </a:endParaRPr>
          </a:p>
        </p:txBody>
      </p:sp>
      <p:sp>
        <p:nvSpPr>
          <p:cNvPr id="23" name="Rectangle 22"/>
          <p:cNvSpPr/>
          <p:nvPr/>
        </p:nvSpPr>
        <p:spPr bwMode="auto">
          <a:xfrm>
            <a:off x="5286380" y="2500306"/>
            <a:ext cx="3476620" cy="641350"/>
          </a:xfrm>
          <a:prstGeom prst="rect">
            <a:avLst/>
          </a:prstGeom>
          <a:solidFill>
            <a:srgbClr val="FFCC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smtClean="0">
                <a:latin typeface="Calibri" pitchFamily="34" charset="0"/>
              </a:rPr>
              <a:t>PHY DATA PAYLOAD</a:t>
            </a:r>
            <a:endParaRPr lang="en-US" sz="1800" dirty="0">
              <a:latin typeface="Calibri" pitchFamily="34" charset="0"/>
            </a:endParaRPr>
          </a:p>
        </p:txBody>
      </p:sp>
      <p:sp>
        <p:nvSpPr>
          <p:cNvPr id="24" name="Rectangle 23"/>
          <p:cNvSpPr/>
          <p:nvPr/>
        </p:nvSpPr>
        <p:spPr bwMode="auto">
          <a:xfrm>
            <a:off x="3143241" y="2500306"/>
            <a:ext cx="1000131" cy="642938"/>
          </a:xfrm>
          <a:prstGeom prst="rect">
            <a:avLst/>
          </a:prstGeom>
          <a:solidFill>
            <a:schemeClr val="accent5"/>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800" dirty="0" smtClean="0">
                <a:latin typeface="Calibri" pitchFamily="34" charset="0"/>
              </a:rPr>
              <a:t>SFD</a:t>
            </a:r>
            <a:endParaRPr lang="en-US" sz="1800" dirty="0">
              <a:latin typeface="Calibri" pitchFamily="34" charset="0"/>
            </a:endParaRPr>
          </a:p>
        </p:txBody>
      </p:sp>
      <p:cxnSp>
        <p:nvCxnSpPr>
          <p:cNvPr id="26" name="Straight Connector 25"/>
          <p:cNvCxnSpPr/>
          <p:nvPr/>
        </p:nvCxnSpPr>
        <p:spPr>
          <a:xfrm flipH="1">
            <a:off x="5181600" y="3140968"/>
            <a:ext cx="110480" cy="1050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8763000" y="3124200"/>
            <a:ext cx="152400" cy="1066800"/>
          </a:xfrm>
          <a:prstGeom prst="line">
            <a:avLst/>
          </a:prstGeom>
        </p:spPr>
        <p:style>
          <a:lnRef idx="1">
            <a:schemeClr val="accent1"/>
          </a:lnRef>
          <a:fillRef idx="0">
            <a:schemeClr val="accent1"/>
          </a:fillRef>
          <a:effectRef idx="0">
            <a:schemeClr val="accent1"/>
          </a:effectRef>
          <a:fontRef idx="minor">
            <a:schemeClr val="tx1"/>
          </a:fontRef>
        </p:style>
      </p:cxnSp>
      <p:sp>
        <p:nvSpPr>
          <p:cNvPr id="28" name="Rectangle 27"/>
          <p:cNvSpPr/>
          <p:nvPr/>
        </p:nvSpPr>
        <p:spPr bwMode="auto">
          <a:xfrm>
            <a:off x="5257800" y="4419600"/>
            <a:ext cx="1068288" cy="304800"/>
          </a:xfrm>
          <a:prstGeom prst="rect">
            <a:avLst/>
          </a:prstGeom>
          <a:solidFill>
            <a:srgbClr val="99FF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000" smtClean="0">
                <a:latin typeface="Calibri" pitchFamily="34" charset="0"/>
              </a:rPr>
              <a:t>MAC header</a:t>
            </a:r>
            <a:endParaRPr lang="en-US" sz="1000" dirty="0">
              <a:latin typeface="Calibri" pitchFamily="34" charset="0"/>
            </a:endParaRPr>
          </a:p>
        </p:txBody>
      </p:sp>
      <p:sp>
        <p:nvSpPr>
          <p:cNvPr id="29" name="Rectangle 28"/>
          <p:cNvSpPr/>
          <p:nvPr/>
        </p:nvSpPr>
        <p:spPr bwMode="auto">
          <a:xfrm>
            <a:off x="6400800" y="4419600"/>
            <a:ext cx="1728936" cy="297334"/>
          </a:xfrm>
          <a:prstGeom prst="rect">
            <a:avLst/>
          </a:prstGeom>
          <a:solidFill>
            <a:srgbClr val="99FF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000" smtClean="0">
                <a:latin typeface="Calibri" pitchFamily="34" charset="0"/>
              </a:rPr>
              <a:t>MAC payload</a:t>
            </a:r>
            <a:endParaRPr lang="en-US" sz="1000" dirty="0">
              <a:latin typeface="Calibri" pitchFamily="34" charset="0"/>
            </a:endParaRPr>
          </a:p>
        </p:txBody>
      </p:sp>
      <p:sp>
        <p:nvSpPr>
          <p:cNvPr id="30" name="Rectangle 29"/>
          <p:cNvSpPr/>
          <p:nvPr/>
        </p:nvSpPr>
        <p:spPr bwMode="auto">
          <a:xfrm>
            <a:off x="8229600" y="4419600"/>
            <a:ext cx="595064" cy="297334"/>
          </a:xfrm>
          <a:prstGeom prst="rect">
            <a:avLst/>
          </a:prstGeom>
          <a:solidFill>
            <a:srgbClr val="99FF99"/>
          </a:solidFill>
          <a:ln w="9525" cap="flat" cmpd="sng" algn="ctr">
            <a:solidFill>
              <a:schemeClr val="tx1"/>
            </a:solid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r>
              <a:rPr lang="en-GB" sz="1000" dirty="0" smtClean="0">
                <a:latin typeface="Calibri" pitchFamily="34" charset="0"/>
              </a:rPr>
              <a:t>FCS</a:t>
            </a:r>
            <a:endParaRPr lang="en-US" sz="1000"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85800"/>
            <a:ext cx="8382000" cy="685800"/>
          </a:xfrm>
        </p:spPr>
        <p:txBody>
          <a:bodyPr/>
          <a:lstStyle/>
          <a:p>
            <a:pPr algn="ctr"/>
            <a:r>
              <a:rPr lang="en-IE" noProof="0" smtClean="0"/>
              <a:t>Preamble and SFD</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5</a:t>
            </a:fld>
            <a:endParaRPr lang="en-US" dirty="0" smtClean="0"/>
          </a:p>
        </p:txBody>
      </p:sp>
      <p:grpSp>
        <p:nvGrpSpPr>
          <p:cNvPr id="1028" name="Group 4"/>
          <p:cNvGrpSpPr>
            <a:grpSpLocks noChangeAspect="1"/>
          </p:cNvGrpSpPr>
          <p:nvPr/>
        </p:nvGrpSpPr>
        <p:grpSpPr bwMode="auto">
          <a:xfrm>
            <a:off x="381000" y="1371600"/>
            <a:ext cx="8251825" cy="4843463"/>
            <a:chOff x="240" y="864"/>
            <a:chExt cx="5198" cy="3051"/>
          </a:xfrm>
        </p:grpSpPr>
        <p:sp>
          <p:nvSpPr>
            <p:cNvPr id="1027" name="AutoShape 3"/>
            <p:cNvSpPr>
              <a:spLocks noChangeAspect="1" noChangeArrowheads="1" noTextEdit="1"/>
            </p:cNvSpPr>
            <p:nvPr/>
          </p:nvSpPr>
          <p:spPr bwMode="auto">
            <a:xfrm>
              <a:off x="240" y="864"/>
              <a:ext cx="5198" cy="304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IE"/>
            </a:p>
          </p:txBody>
        </p:sp>
        <p:pic>
          <p:nvPicPr>
            <p:cNvPr id="1029" name="Picture 5"/>
            <p:cNvPicPr>
              <a:picLocks noChangeAspect="1" noChangeArrowheads="1"/>
            </p:cNvPicPr>
            <p:nvPr/>
          </p:nvPicPr>
          <p:blipFill>
            <a:blip r:embed="rId2" cstate="print"/>
            <a:srcRect/>
            <a:stretch>
              <a:fillRect/>
            </a:stretch>
          </p:blipFill>
          <p:spPr bwMode="auto">
            <a:xfrm>
              <a:off x="2704" y="2992"/>
              <a:ext cx="2734" cy="569"/>
            </a:xfrm>
            <a:prstGeom prst="rect">
              <a:avLst/>
            </a:prstGeom>
            <a:noFill/>
            <a:ln w="9525">
              <a:noFill/>
              <a:miter lim="800000"/>
              <a:headEnd/>
              <a:tailEnd/>
            </a:ln>
          </p:spPr>
        </p:pic>
        <p:pic>
          <p:nvPicPr>
            <p:cNvPr id="1030" name="Picture 6"/>
            <p:cNvPicPr>
              <a:picLocks noChangeAspect="1" noChangeArrowheads="1"/>
            </p:cNvPicPr>
            <p:nvPr/>
          </p:nvPicPr>
          <p:blipFill>
            <a:blip r:embed="rId3" cstate="print"/>
            <a:srcRect/>
            <a:stretch>
              <a:fillRect/>
            </a:stretch>
          </p:blipFill>
          <p:spPr bwMode="auto">
            <a:xfrm>
              <a:off x="405" y="882"/>
              <a:ext cx="4648" cy="434"/>
            </a:xfrm>
            <a:prstGeom prst="rect">
              <a:avLst/>
            </a:prstGeom>
            <a:noFill/>
            <a:ln w="9525">
              <a:noFill/>
              <a:miter lim="800000"/>
              <a:headEnd/>
              <a:tailEnd/>
            </a:ln>
          </p:spPr>
        </p:pic>
        <p:pic>
          <p:nvPicPr>
            <p:cNvPr id="1031" name="Picture 7"/>
            <p:cNvPicPr>
              <a:picLocks noChangeAspect="1" noChangeArrowheads="1"/>
            </p:cNvPicPr>
            <p:nvPr/>
          </p:nvPicPr>
          <p:blipFill>
            <a:blip r:embed="rId4" cstate="print"/>
            <a:srcRect/>
            <a:stretch>
              <a:fillRect/>
            </a:stretch>
          </p:blipFill>
          <p:spPr bwMode="auto">
            <a:xfrm>
              <a:off x="405" y="882"/>
              <a:ext cx="4648" cy="434"/>
            </a:xfrm>
            <a:prstGeom prst="rect">
              <a:avLst/>
            </a:prstGeom>
            <a:noFill/>
            <a:ln w="9525">
              <a:noFill/>
              <a:miter lim="800000"/>
              <a:headEnd/>
              <a:tailEnd/>
            </a:ln>
          </p:spPr>
        </p:pic>
        <p:sp>
          <p:nvSpPr>
            <p:cNvPr id="1032" name="Rectangle 8"/>
            <p:cNvSpPr>
              <a:spLocks noChangeArrowheads="1"/>
            </p:cNvSpPr>
            <p:nvPr/>
          </p:nvSpPr>
          <p:spPr bwMode="auto">
            <a:xfrm>
              <a:off x="393" y="870"/>
              <a:ext cx="4629" cy="416"/>
            </a:xfrm>
            <a:prstGeom prst="rect">
              <a:avLst/>
            </a:prstGeom>
            <a:solidFill>
              <a:srgbClr val="ADADEB"/>
            </a:solidFill>
            <a:ln w="9525">
              <a:no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1033" name="Freeform 9"/>
            <p:cNvSpPr>
              <a:spLocks noEditPoints="1"/>
            </p:cNvSpPr>
            <p:nvPr/>
          </p:nvSpPr>
          <p:spPr bwMode="auto">
            <a:xfrm>
              <a:off x="390" y="867"/>
              <a:ext cx="4635" cy="422"/>
            </a:xfrm>
            <a:custGeom>
              <a:avLst/>
              <a:gdLst/>
              <a:ahLst/>
              <a:cxnLst>
                <a:cxn ang="0">
                  <a:pos x="0" y="8"/>
                </a:cxn>
                <a:cxn ang="0">
                  <a:pos x="8" y="0"/>
                </a:cxn>
                <a:cxn ang="0">
                  <a:pos x="12120" y="0"/>
                </a:cxn>
                <a:cxn ang="0">
                  <a:pos x="12128" y="8"/>
                </a:cxn>
                <a:cxn ang="0">
                  <a:pos x="12128" y="1096"/>
                </a:cxn>
                <a:cxn ang="0">
                  <a:pos x="12120" y="1104"/>
                </a:cxn>
                <a:cxn ang="0">
                  <a:pos x="8" y="1104"/>
                </a:cxn>
                <a:cxn ang="0">
                  <a:pos x="0" y="1096"/>
                </a:cxn>
                <a:cxn ang="0">
                  <a:pos x="0" y="8"/>
                </a:cxn>
                <a:cxn ang="0">
                  <a:pos x="16" y="1096"/>
                </a:cxn>
                <a:cxn ang="0">
                  <a:pos x="8" y="1088"/>
                </a:cxn>
                <a:cxn ang="0">
                  <a:pos x="12120" y="1088"/>
                </a:cxn>
                <a:cxn ang="0">
                  <a:pos x="12112" y="1096"/>
                </a:cxn>
                <a:cxn ang="0">
                  <a:pos x="12112" y="8"/>
                </a:cxn>
                <a:cxn ang="0">
                  <a:pos x="12120" y="16"/>
                </a:cxn>
                <a:cxn ang="0">
                  <a:pos x="8" y="16"/>
                </a:cxn>
                <a:cxn ang="0">
                  <a:pos x="16" y="8"/>
                </a:cxn>
                <a:cxn ang="0">
                  <a:pos x="16" y="1096"/>
                </a:cxn>
              </a:cxnLst>
              <a:rect l="0" t="0" r="r" b="b"/>
              <a:pathLst>
                <a:path w="12128" h="1104">
                  <a:moveTo>
                    <a:pt x="0" y="8"/>
                  </a:moveTo>
                  <a:cubicBezTo>
                    <a:pt x="0" y="4"/>
                    <a:pt x="4" y="0"/>
                    <a:pt x="8" y="0"/>
                  </a:cubicBezTo>
                  <a:lnTo>
                    <a:pt x="12120" y="0"/>
                  </a:lnTo>
                  <a:cubicBezTo>
                    <a:pt x="12125" y="0"/>
                    <a:pt x="12128" y="4"/>
                    <a:pt x="12128" y="8"/>
                  </a:cubicBezTo>
                  <a:lnTo>
                    <a:pt x="12128" y="1096"/>
                  </a:lnTo>
                  <a:cubicBezTo>
                    <a:pt x="12128" y="1101"/>
                    <a:pt x="12125" y="1104"/>
                    <a:pt x="12120" y="1104"/>
                  </a:cubicBezTo>
                  <a:lnTo>
                    <a:pt x="8" y="1104"/>
                  </a:lnTo>
                  <a:cubicBezTo>
                    <a:pt x="4" y="1104"/>
                    <a:pt x="0" y="1101"/>
                    <a:pt x="0" y="1096"/>
                  </a:cubicBezTo>
                  <a:lnTo>
                    <a:pt x="0" y="8"/>
                  </a:lnTo>
                  <a:close/>
                  <a:moveTo>
                    <a:pt x="16" y="1096"/>
                  </a:moveTo>
                  <a:lnTo>
                    <a:pt x="8" y="1088"/>
                  </a:lnTo>
                  <a:lnTo>
                    <a:pt x="12120" y="1088"/>
                  </a:lnTo>
                  <a:lnTo>
                    <a:pt x="12112" y="1096"/>
                  </a:lnTo>
                  <a:lnTo>
                    <a:pt x="12112" y="8"/>
                  </a:lnTo>
                  <a:lnTo>
                    <a:pt x="12120" y="16"/>
                  </a:lnTo>
                  <a:lnTo>
                    <a:pt x="8" y="16"/>
                  </a:lnTo>
                  <a:lnTo>
                    <a:pt x="16" y="8"/>
                  </a:lnTo>
                  <a:lnTo>
                    <a:pt x="16" y="109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4" name="Rectangle 10"/>
            <p:cNvSpPr>
              <a:spLocks noChangeArrowheads="1"/>
            </p:cNvSpPr>
            <p:nvPr/>
          </p:nvSpPr>
          <p:spPr bwMode="auto">
            <a:xfrm>
              <a:off x="2310" y="996"/>
              <a:ext cx="899"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PREAMBLE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Freeform 11"/>
            <p:cNvSpPr>
              <a:spLocks noEditPoints="1"/>
            </p:cNvSpPr>
            <p:nvPr/>
          </p:nvSpPr>
          <p:spPr bwMode="auto">
            <a:xfrm>
              <a:off x="390" y="867"/>
              <a:ext cx="116" cy="416"/>
            </a:xfrm>
            <a:custGeom>
              <a:avLst/>
              <a:gdLst/>
              <a:ahLst/>
              <a:cxnLst>
                <a:cxn ang="0">
                  <a:pos x="0" y="8"/>
                </a:cxn>
                <a:cxn ang="0">
                  <a:pos x="8" y="0"/>
                </a:cxn>
                <a:cxn ang="0">
                  <a:pos x="296" y="0"/>
                </a:cxn>
                <a:cxn ang="0">
                  <a:pos x="304" y="8"/>
                </a:cxn>
                <a:cxn ang="0">
                  <a:pos x="304" y="1080"/>
                </a:cxn>
                <a:cxn ang="0">
                  <a:pos x="296" y="1088"/>
                </a:cxn>
                <a:cxn ang="0">
                  <a:pos x="8" y="1088"/>
                </a:cxn>
                <a:cxn ang="0">
                  <a:pos x="0" y="1080"/>
                </a:cxn>
                <a:cxn ang="0">
                  <a:pos x="0" y="8"/>
                </a:cxn>
                <a:cxn ang="0">
                  <a:pos x="16" y="1080"/>
                </a:cxn>
                <a:cxn ang="0">
                  <a:pos x="8" y="1072"/>
                </a:cxn>
                <a:cxn ang="0">
                  <a:pos x="296" y="1072"/>
                </a:cxn>
                <a:cxn ang="0">
                  <a:pos x="288" y="1080"/>
                </a:cxn>
                <a:cxn ang="0">
                  <a:pos x="288" y="8"/>
                </a:cxn>
                <a:cxn ang="0">
                  <a:pos x="296" y="16"/>
                </a:cxn>
                <a:cxn ang="0">
                  <a:pos x="8" y="16"/>
                </a:cxn>
                <a:cxn ang="0">
                  <a:pos x="16" y="8"/>
                </a:cxn>
                <a:cxn ang="0">
                  <a:pos x="16" y="1080"/>
                </a:cxn>
              </a:cxnLst>
              <a:rect l="0" t="0" r="r" b="b"/>
              <a:pathLst>
                <a:path w="304" h="1088">
                  <a:moveTo>
                    <a:pt x="0" y="8"/>
                  </a:moveTo>
                  <a:cubicBezTo>
                    <a:pt x="0" y="4"/>
                    <a:pt x="4" y="0"/>
                    <a:pt x="8" y="0"/>
                  </a:cubicBezTo>
                  <a:lnTo>
                    <a:pt x="296" y="0"/>
                  </a:lnTo>
                  <a:cubicBezTo>
                    <a:pt x="301" y="0"/>
                    <a:pt x="304" y="4"/>
                    <a:pt x="304" y="8"/>
                  </a:cubicBezTo>
                  <a:lnTo>
                    <a:pt x="304" y="1080"/>
                  </a:lnTo>
                  <a:cubicBezTo>
                    <a:pt x="304" y="1085"/>
                    <a:pt x="301" y="1088"/>
                    <a:pt x="296" y="1088"/>
                  </a:cubicBezTo>
                  <a:lnTo>
                    <a:pt x="8" y="1088"/>
                  </a:lnTo>
                  <a:cubicBezTo>
                    <a:pt x="4" y="1088"/>
                    <a:pt x="0" y="1085"/>
                    <a:pt x="0" y="1080"/>
                  </a:cubicBezTo>
                  <a:lnTo>
                    <a:pt x="0" y="8"/>
                  </a:lnTo>
                  <a:close/>
                  <a:moveTo>
                    <a:pt x="16" y="1080"/>
                  </a:moveTo>
                  <a:lnTo>
                    <a:pt x="8" y="1072"/>
                  </a:lnTo>
                  <a:lnTo>
                    <a:pt x="296" y="1072"/>
                  </a:lnTo>
                  <a:lnTo>
                    <a:pt x="288" y="1080"/>
                  </a:lnTo>
                  <a:lnTo>
                    <a:pt x="288" y="8"/>
                  </a:lnTo>
                  <a:lnTo>
                    <a:pt x="296" y="16"/>
                  </a:lnTo>
                  <a:lnTo>
                    <a:pt x="8" y="16"/>
                  </a:lnTo>
                  <a:lnTo>
                    <a:pt x="16" y="8"/>
                  </a:lnTo>
                  <a:lnTo>
                    <a:pt x="16" y="108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6" name="Rectangle 12"/>
            <p:cNvSpPr>
              <a:spLocks noChangeArrowheads="1"/>
            </p:cNvSpPr>
            <p:nvPr/>
          </p:nvSpPr>
          <p:spPr bwMode="auto">
            <a:xfrm>
              <a:off x="405" y="1037"/>
              <a:ext cx="134" cy="11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S0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Freeform 13"/>
            <p:cNvSpPr>
              <a:spLocks noEditPoints="1"/>
            </p:cNvSpPr>
            <p:nvPr/>
          </p:nvSpPr>
          <p:spPr bwMode="auto">
            <a:xfrm>
              <a:off x="4200" y="867"/>
              <a:ext cx="819" cy="416"/>
            </a:xfrm>
            <a:custGeom>
              <a:avLst/>
              <a:gdLst/>
              <a:ahLst/>
              <a:cxnLst>
                <a:cxn ang="0">
                  <a:pos x="0" y="8"/>
                </a:cxn>
                <a:cxn ang="0">
                  <a:pos x="8" y="0"/>
                </a:cxn>
                <a:cxn ang="0">
                  <a:pos x="2136" y="0"/>
                </a:cxn>
                <a:cxn ang="0">
                  <a:pos x="2144" y="8"/>
                </a:cxn>
                <a:cxn ang="0">
                  <a:pos x="2144" y="1080"/>
                </a:cxn>
                <a:cxn ang="0">
                  <a:pos x="2136" y="1088"/>
                </a:cxn>
                <a:cxn ang="0">
                  <a:pos x="8" y="1088"/>
                </a:cxn>
                <a:cxn ang="0">
                  <a:pos x="0" y="1080"/>
                </a:cxn>
                <a:cxn ang="0">
                  <a:pos x="0" y="8"/>
                </a:cxn>
                <a:cxn ang="0">
                  <a:pos x="16" y="1080"/>
                </a:cxn>
                <a:cxn ang="0">
                  <a:pos x="8" y="1072"/>
                </a:cxn>
                <a:cxn ang="0">
                  <a:pos x="2136" y="1072"/>
                </a:cxn>
                <a:cxn ang="0">
                  <a:pos x="2128" y="1080"/>
                </a:cxn>
                <a:cxn ang="0">
                  <a:pos x="2128" y="8"/>
                </a:cxn>
                <a:cxn ang="0">
                  <a:pos x="2136" y="16"/>
                </a:cxn>
                <a:cxn ang="0">
                  <a:pos x="8" y="16"/>
                </a:cxn>
                <a:cxn ang="0">
                  <a:pos x="16" y="8"/>
                </a:cxn>
                <a:cxn ang="0">
                  <a:pos x="16" y="1080"/>
                </a:cxn>
              </a:cxnLst>
              <a:rect l="0" t="0" r="r" b="b"/>
              <a:pathLst>
                <a:path w="2144" h="1088">
                  <a:moveTo>
                    <a:pt x="0" y="8"/>
                  </a:moveTo>
                  <a:cubicBezTo>
                    <a:pt x="0" y="4"/>
                    <a:pt x="4" y="0"/>
                    <a:pt x="8" y="0"/>
                  </a:cubicBezTo>
                  <a:lnTo>
                    <a:pt x="2136" y="0"/>
                  </a:lnTo>
                  <a:cubicBezTo>
                    <a:pt x="2141" y="0"/>
                    <a:pt x="2144" y="4"/>
                    <a:pt x="2144" y="8"/>
                  </a:cubicBezTo>
                  <a:lnTo>
                    <a:pt x="2144" y="1080"/>
                  </a:lnTo>
                  <a:cubicBezTo>
                    <a:pt x="2144" y="1085"/>
                    <a:pt x="2141" y="1088"/>
                    <a:pt x="2136" y="1088"/>
                  </a:cubicBezTo>
                  <a:lnTo>
                    <a:pt x="8" y="1088"/>
                  </a:lnTo>
                  <a:cubicBezTo>
                    <a:pt x="4" y="1088"/>
                    <a:pt x="0" y="1085"/>
                    <a:pt x="0" y="1080"/>
                  </a:cubicBezTo>
                  <a:lnTo>
                    <a:pt x="0" y="8"/>
                  </a:lnTo>
                  <a:close/>
                  <a:moveTo>
                    <a:pt x="16" y="1080"/>
                  </a:moveTo>
                  <a:lnTo>
                    <a:pt x="8" y="1072"/>
                  </a:lnTo>
                  <a:lnTo>
                    <a:pt x="2136" y="1072"/>
                  </a:lnTo>
                  <a:lnTo>
                    <a:pt x="2128" y="1080"/>
                  </a:lnTo>
                  <a:lnTo>
                    <a:pt x="2128" y="8"/>
                  </a:lnTo>
                  <a:lnTo>
                    <a:pt x="2136" y="16"/>
                  </a:lnTo>
                  <a:lnTo>
                    <a:pt x="8" y="16"/>
                  </a:lnTo>
                  <a:lnTo>
                    <a:pt x="16" y="8"/>
                  </a:lnTo>
                  <a:lnTo>
                    <a:pt x="16" y="108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38" name="Rectangle 14"/>
            <p:cNvSpPr>
              <a:spLocks noChangeArrowheads="1"/>
            </p:cNvSpPr>
            <p:nvPr/>
          </p:nvSpPr>
          <p:spPr bwMode="auto">
            <a:xfrm>
              <a:off x="4464" y="994"/>
              <a:ext cx="373"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SFD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39" name="Picture 15"/>
            <p:cNvPicPr>
              <a:picLocks noChangeAspect="1" noChangeArrowheads="1"/>
            </p:cNvPicPr>
            <p:nvPr/>
          </p:nvPicPr>
          <p:blipFill>
            <a:blip r:embed="rId5" cstate="print"/>
            <a:srcRect/>
            <a:stretch>
              <a:fillRect/>
            </a:stretch>
          </p:blipFill>
          <p:spPr bwMode="auto">
            <a:xfrm>
              <a:off x="3610" y="1744"/>
              <a:ext cx="1168" cy="435"/>
            </a:xfrm>
            <a:prstGeom prst="rect">
              <a:avLst/>
            </a:prstGeom>
            <a:noFill/>
            <a:ln w="9525">
              <a:noFill/>
              <a:miter lim="800000"/>
              <a:headEnd/>
              <a:tailEnd/>
            </a:ln>
          </p:spPr>
        </p:pic>
        <p:pic>
          <p:nvPicPr>
            <p:cNvPr id="1040" name="Picture 16"/>
            <p:cNvPicPr>
              <a:picLocks noChangeAspect="1" noChangeArrowheads="1"/>
            </p:cNvPicPr>
            <p:nvPr/>
          </p:nvPicPr>
          <p:blipFill>
            <a:blip r:embed="rId6" cstate="print"/>
            <a:srcRect/>
            <a:stretch>
              <a:fillRect/>
            </a:stretch>
          </p:blipFill>
          <p:spPr bwMode="auto">
            <a:xfrm>
              <a:off x="3610" y="1744"/>
              <a:ext cx="1168" cy="435"/>
            </a:xfrm>
            <a:prstGeom prst="rect">
              <a:avLst/>
            </a:prstGeom>
            <a:noFill/>
            <a:ln w="9525">
              <a:noFill/>
              <a:miter lim="800000"/>
              <a:headEnd/>
              <a:tailEnd/>
            </a:ln>
          </p:spPr>
        </p:pic>
        <p:sp>
          <p:nvSpPr>
            <p:cNvPr id="1041" name="Rectangle 17"/>
            <p:cNvSpPr>
              <a:spLocks noChangeArrowheads="1"/>
            </p:cNvSpPr>
            <p:nvPr/>
          </p:nvSpPr>
          <p:spPr bwMode="auto">
            <a:xfrm>
              <a:off x="3597" y="1732"/>
              <a:ext cx="1150" cy="416"/>
            </a:xfrm>
            <a:prstGeom prst="rect">
              <a:avLst/>
            </a:prstGeom>
            <a:solidFill>
              <a:srgbClr val="ADADEB"/>
            </a:solidFill>
            <a:ln w="9525">
              <a:no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1042" name="Freeform 18"/>
            <p:cNvSpPr>
              <a:spLocks noEditPoints="1"/>
            </p:cNvSpPr>
            <p:nvPr/>
          </p:nvSpPr>
          <p:spPr bwMode="auto">
            <a:xfrm>
              <a:off x="3594" y="1729"/>
              <a:ext cx="1156" cy="422"/>
            </a:xfrm>
            <a:custGeom>
              <a:avLst/>
              <a:gdLst/>
              <a:ahLst/>
              <a:cxnLst>
                <a:cxn ang="0">
                  <a:pos x="0" y="8"/>
                </a:cxn>
                <a:cxn ang="0">
                  <a:pos x="8" y="0"/>
                </a:cxn>
                <a:cxn ang="0">
                  <a:pos x="3016" y="0"/>
                </a:cxn>
                <a:cxn ang="0">
                  <a:pos x="3024" y="8"/>
                </a:cxn>
                <a:cxn ang="0">
                  <a:pos x="3024" y="1096"/>
                </a:cxn>
                <a:cxn ang="0">
                  <a:pos x="3016" y="1104"/>
                </a:cxn>
                <a:cxn ang="0">
                  <a:pos x="8" y="1104"/>
                </a:cxn>
                <a:cxn ang="0">
                  <a:pos x="0" y="1096"/>
                </a:cxn>
                <a:cxn ang="0">
                  <a:pos x="0" y="8"/>
                </a:cxn>
                <a:cxn ang="0">
                  <a:pos x="16" y="1096"/>
                </a:cxn>
                <a:cxn ang="0">
                  <a:pos x="8" y="1088"/>
                </a:cxn>
                <a:cxn ang="0">
                  <a:pos x="3016" y="1088"/>
                </a:cxn>
                <a:cxn ang="0">
                  <a:pos x="3008" y="1096"/>
                </a:cxn>
                <a:cxn ang="0">
                  <a:pos x="3008" y="8"/>
                </a:cxn>
                <a:cxn ang="0">
                  <a:pos x="3016" y="16"/>
                </a:cxn>
                <a:cxn ang="0">
                  <a:pos x="8" y="16"/>
                </a:cxn>
                <a:cxn ang="0">
                  <a:pos x="16" y="8"/>
                </a:cxn>
                <a:cxn ang="0">
                  <a:pos x="16" y="1096"/>
                </a:cxn>
              </a:cxnLst>
              <a:rect l="0" t="0" r="r" b="b"/>
              <a:pathLst>
                <a:path w="3024" h="1104">
                  <a:moveTo>
                    <a:pt x="0" y="8"/>
                  </a:moveTo>
                  <a:cubicBezTo>
                    <a:pt x="0" y="4"/>
                    <a:pt x="4" y="0"/>
                    <a:pt x="8" y="0"/>
                  </a:cubicBezTo>
                  <a:lnTo>
                    <a:pt x="3016" y="0"/>
                  </a:lnTo>
                  <a:cubicBezTo>
                    <a:pt x="3021" y="0"/>
                    <a:pt x="3024" y="4"/>
                    <a:pt x="3024" y="8"/>
                  </a:cubicBezTo>
                  <a:lnTo>
                    <a:pt x="3024" y="1096"/>
                  </a:lnTo>
                  <a:cubicBezTo>
                    <a:pt x="3024" y="1101"/>
                    <a:pt x="3021" y="1104"/>
                    <a:pt x="3016" y="1104"/>
                  </a:cubicBezTo>
                  <a:lnTo>
                    <a:pt x="8" y="1104"/>
                  </a:lnTo>
                  <a:cubicBezTo>
                    <a:pt x="4" y="1104"/>
                    <a:pt x="0" y="1101"/>
                    <a:pt x="0" y="1096"/>
                  </a:cubicBezTo>
                  <a:lnTo>
                    <a:pt x="0" y="8"/>
                  </a:lnTo>
                  <a:close/>
                  <a:moveTo>
                    <a:pt x="16" y="1096"/>
                  </a:moveTo>
                  <a:lnTo>
                    <a:pt x="8" y="1088"/>
                  </a:lnTo>
                  <a:lnTo>
                    <a:pt x="3016" y="1088"/>
                  </a:lnTo>
                  <a:lnTo>
                    <a:pt x="3008" y="1096"/>
                  </a:lnTo>
                  <a:lnTo>
                    <a:pt x="3008" y="8"/>
                  </a:lnTo>
                  <a:lnTo>
                    <a:pt x="3016" y="16"/>
                  </a:lnTo>
                  <a:lnTo>
                    <a:pt x="8" y="16"/>
                  </a:lnTo>
                  <a:lnTo>
                    <a:pt x="16" y="8"/>
                  </a:lnTo>
                  <a:lnTo>
                    <a:pt x="16" y="1096"/>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3" name="Rectangle 19"/>
            <p:cNvSpPr>
              <a:spLocks noChangeArrowheads="1"/>
            </p:cNvSpPr>
            <p:nvPr/>
          </p:nvSpPr>
          <p:spPr bwMode="auto">
            <a:xfrm>
              <a:off x="4224" y="1857"/>
              <a:ext cx="239"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4" name="Freeform 20"/>
            <p:cNvSpPr>
              <a:spLocks/>
            </p:cNvSpPr>
            <p:nvPr/>
          </p:nvSpPr>
          <p:spPr bwMode="auto">
            <a:xfrm>
              <a:off x="3596" y="1320"/>
              <a:ext cx="609" cy="403"/>
            </a:xfrm>
            <a:custGeom>
              <a:avLst/>
              <a:gdLst/>
              <a:ahLst/>
              <a:cxnLst>
                <a:cxn ang="0">
                  <a:pos x="609" y="5"/>
                </a:cxn>
                <a:cxn ang="0">
                  <a:pos x="3" y="403"/>
                </a:cxn>
                <a:cxn ang="0">
                  <a:pos x="0" y="398"/>
                </a:cxn>
                <a:cxn ang="0">
                  <a:pos x="605" y="0"/>
                </a:cxn>
                <a:cxn ang="0">
                  <a:pos x="609" y="5"/>
                </a:cxn>
              </a:cxnLst>
              <a:rect l="0" t="0" r="r" b="b"/>
              <a:pathLst>
                <a:path w="609" h="403">
                  <a:moveTo>
                    <a:pt x="609" y="5"/>
                  </a:moveTo>
                  <a:lnTo>
                    <a:pt x="3" y="403"/>
                  </a:lnTo>
                  <a:lnTo>
                    <a:pt x="0" y="398"/>
                  </a:lnTo>
                  <a:lnTo>
                    <a:pt x="605" y="0"/>
                  </a:lnTo>
                  <a:lnTo>
                    <a:pt x="609" y="5"/>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5" name="Freeform 21"/>
            <p:cNvSpPr>
              <a:spLocks/>
            </p:cNvSpPr>
            <p:nvPr/>
          </p:nvSpPr>
          <p:spPr bwMode="auto">
            <a:xfrm>
              <a:off x="4739" y="1315"/>
              <a:ext cx="280" cy="413"/>
            </a:xfrm>
            <a:custGeom>
              <a:avLst/>
              <a:gdLst/>
              <a:ahLst/>
              <a:cxnLst>
                <a:cxn ang="0">
                  <a:pos x="280" y="3"/>
                </a:cxn>
                <a:cxn ang="0">
                  <a:pos x="5" y="413"/>
                </a:cxn>
                <a:cxn ang="0">
                  <a:pos x="0" y="410"/>
                </a:cxn>
                <a:cxn ang="0">
                  <a:pos x="275" y="0"/>
                </a:cxn>
                <a:cxn ang="0">
                  <a:pos x="280" y="3"/>
                </a:cxn>
              </a:cxnLst>
              <a:rect l="0" t="0" r="r" b="b"/>
              <a:pathLst>
                <a:path w="280" h="413">
                  <a:moveTo>
                    <a:pt x="280" y="3"/>
                  </a:moveTo>
                  <a:lnTo>
                    <a:pt x="5" y="413"/>
                  </a:lnTo>
                  <a:lnTo>
                    <a:pt x="0" y="410"/>
                  </a:lnTo>
                  <a:lnTo>
                    <a:pt x="275" y="0"/>
                  </a:lnTo>
                  <a:lnTo>
                    <a:pt x="280" y="3"/>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6" name="Freeform 22"/>
            <p:cNvSpPr>
              <a:spLocks noEditPoints="1"/>
            </p:cNvSpPr>
            <p:nvPr/>
          </p:nvSpPr>
          <p:spPr bwMode="auto">
            <a:xfrm>
              <a:off x="3600" y="1729"/>
              <a:ext cx="117" cy="416"/>
            </a:xfrm>
            <a:custGeom>
              <a:avLst/>
              <a:gdLst/>
              <a:ahLst/>
              <a:cxnLst>
                <a:cxn ang="0">
                  <a:pos x="0" y="8"/>
                </a:cxn>
                <a:cxn ang="0">
                  <a:pos x="8" y="0"/>
                </a:cxn>
                <a:cxn ang="0">
                  <a:pos x="296" y="0"/>
                </a:cxn>
                <a:cxn ang="0">
                  <a:pos x="304" y="8"/>
                </a:cxn>
                <a:cxn ang="0">
                  <a:pos x="304" y="1080"/>
                </a:cxn>
                <a:cxn ang="0">
                  <a:pos x="296" y="1088"/>
                </a:cxn>
                <a:cxn ang="0">
                  <a:pos x="8" y="1088"/>
                </a:cxn>
                <a:cxn ang="0">
                  <a:pos x="0" y="1080"/>
                </a:cxn>
                <a:cxn ang="0">
                  <a:pos x="0" y="8"/>
                </a:cxn>
                <a:cxn ang="0">
                  <a:pos x="16" y="1080"/>
                </a:cxn>
                <a:cxn ang="0">
                  <a:pos x="8" y="1072"/>
                </a:cxn>
                <a:cxn ang="0">
                  <a:pos x="296" y="1072"/>
                </a:cxn>
                <a:cxn ang="0">
                  <a:pos x="288" y="1080"/>
                </a:cxn>
                <a:cxn ang="0">
                  <a:pos x="288" y="8"/>
                </a:cxn>
                <a:cxn ang="0">
                  <a:pos x="296" y="16"/>
                </a:cxn>
                <a:cxn ang="0">
                  <a:pos x="8" y="16"/>
                </a:cxn>
                <a:cxn ang="0">
                  <a:pos x="16" y="8"/>
                </a:cxn>
                <a:cxn ang="0">
                  <a:pos x="16" y="1080"/>
                </a:cxn>
              </a:cxnLst>
              <a:rect l="0" t="0" r="r" b="b"/>
              <a:pathLst>
                <a:path w="304" h="1088">
                  <a:moveTo>
                    <a:pt x="0" y="8"/>
                  </a:moveTo>
                  <a:cubicBezTo>
                    <a:pt x="0" y="4"/>
                    <a:pt x="4" y="0"/>
                    <a:pt x="8" y="0"/>
                  </a:cubicBezTo>
                  <a:lnTo>
                    <a:pt x="296" y="0"/>
                  </a:lnTo>
                  <a:cubicBezTo>
                    <a:pt x="301" y="0"/>
                    <a:pt x="304" y="4"/>
                    <a:pt x="304" y="8"/>
                  </a:cubicBezTo>
                  <a:lnTo>
                    <a:pt x="304" y="1080"/>
                  </a:lnTo>
                  <a:cubicBezTo>
                    <a:pt x="304" y="1085"/>
                    <a:pt x="301" y="1088"/>
                    <a:pt x="296" y="1088"/>
                  </a:cubicBezTo>
                  <a:lnTo>
                    <a:pt x="8" y="1088"/>
                  </a:lnTo>
                  <a:cubicBezTo>
                    <a:pt x="4" y="1088"/>
                    <a:pt x="0" y="1085"/>
                    <a:pt x="0" y="1080"/>
                  </a:cubicBezTo>
                  <a:lnTo>
                    <a:pt x="0" y="8"/>
                  </a:lnTo>
                  <a:close/>
                  <a:moveTo>
                    <a:pt x="16" y="1080"/>
                  </a:moveTo>
                  <a:lnTo>
                    <a:pt x="8" y="1072"/>
                  </a:lnTo>
                  <a:lnTo>
                    <a:pt x="296" y="1072"/>
                  </a:lnTo>
                  <a:lnTo>
                    <a:pt x="288" y="1080"/>
                  </a:lnTo>
                  <a:lnTo>
                    <a:pt x="288" y="8"/>
                  </a:lnTo>
                  <a:lnTo>
                    <a:pt x="296" y="16"/>
                  </a:lnTo>
                  <a:lnTo>
                    <a:pt x="8" y="16"/>
                  </a:lnTo>
                  <a:lnTo>
                    <a:pt x="16" y="8"/>
                  </a:lnTo>
                  <a:lnTo>
                    <a:pt x="16" y="108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7" name="Rectangle 23"/>
            <p:cNvSpPr>
              <a:spLocks noChangeArrowheads="1"/>
            </p:cNvSpPr>
            <p:nvPr/>
          </p:nvSpPr>
          <p:spPr bwMode="auto">
            <a:xfrm>
              <a:off x="3622" y="1855"/>
              <a:ext cx="152"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Freeform 24"/>
            <p:cNvSpPr>
              <a:spLocks noEditPoints="1"/>
            </p:cNvSpPr>
            <p:nvPr/>
          </p:nvSpPr>
          <p:spPr bwMode="auto">
            <a:xfrm>
              <a:off x="3710" y="1729"/>
              <a:ext cx="117" cy="416"/>
            </a:xfrm>
            <a:custGeom>
              <a:avLst/>
              <a:gdLst/>
              <a:ahLst/>
              <a:cxnLst>
                <a:cxn ang="0">
                  <a:pos x="0" y="8"/>
                </a:cxn>
                <a:cxn ang="0">
                  <a:pos x="8" y="0"/>
                </a:cxn>
                <a:cxn ang="0">
                  <a:pos x="296" y="0"/>
                </a:cxn>
                <a:cxn ang="0">
                  <a:pos x="304" y="8"/>
                </a:cxn>
                <a:cxn ang="0">
                  <a:pos x="304" y="1080"/>
                </a:cxn>
                <a:cxn ang="0">
                  <a:pos x="296" y="1088"/>
                </a:cxn>
                <a:cxn ang="0">
                  <a:pos x="8" y="1088"/>
                </a:cxn>
                <a:cxn ang="0">
                  <a:pos x="0" y="1080"/>
                </a:cxn>
                <a:cxn ang="0">
                  <a:pos x="0" y="8"/>
                </a:cxn>
                <a:cxn ang="0">
                  <a:pos x="16" y="1080"/>
                </a:cxn>
                <a:cxn ang="0">
                  <a:pos x="8" y="1072"/>
                </a:cxn>
                <a:cxn ang="0">
                  <a:pos x="296" y="1072"/>
                </a:cxn>
                <a:cxn ang="0">
                  <a:pos x="288" y="1080"/>
                </a:cxn>
                <a:cxn ang="0">
                  <a:pos x="288" y="8"/>
                </a:cxn>
                <a:cxn ang="0">
                  <a:pos x="296" y="16"/>
                </a:cxn>
                <a:cxn ang="0">
                  <a:pos x="8" y="16"/>
                </a:cxn>
                <a:cxn ang="0">
                  <a:pos x="16" y="8"/>
                </a:cxn>
                <a:cxn ang="0">
                  <a:pos x="16" y="1080"/>
                </a:cxn>
              </a:cxnLst>
              <a:rect l="0" t="0" r="r" b="b"/>
              <a:pathLst>
                <a:path w="304" h="1088">
                  <a:moveTo>
                    <a:pt x="0" y="8"/>
                  </a:moveTo>
                  <a:cubicBezTo>
                    <a:pt x="0" y="4"/>
                    <a:pt x="4" y="0"/>
                    <a:pt x="8" y="0"/>
                  </a:cubicBezTo>
                  <a:lnTo>
                    <a:pt x="296" y="0"/>
                  </a:lnTo>
                  <a:cubicBezTo>
                    <a:pt x="301" y="0"/>
                    <a:pt x="304" y="4"/>
                    <a:pt x="304" y="8"/>
                  </a:cubicBezTo>
                  <a:lnTo>
                    <a:pt x="304" y="1080"/>
                  </a:lnTo>
                  <a:cubicBezTo>
                    <a:pt x="304" y="1085"/>
                    <a:pt x="301" y="1088"/>
                    <a:pt x="296" y="1088"/>
                  </a:cubicBezTo>
                  <a:lnTo>
                    <a:pt x="8" y="1088"/>
                  </a:lnTo>
                  <a:cubicBezTo>
                    <a:pt x="4" y="1088"/>
                    <a:pt x="0" y="1085"/>
                    <a:pt x="0" y="1080"/>
                  </a:cubicBezTo>
                  <a:lnTo>
                    <a:pt x="0" y="8"/>
                  </a:lnTo>
                  <a:close/>
                  <a:moveTo>
                    <a:pt x="16" y="1080"/>
                  </a:moveTo>
                  <a:lnTo>
                    <a:pt x="8" y="1072"/>
                  </a:lnTo>
                  <a:lnTo>
                    <a:pt x="296" y="1072"/>
                  </a:lnTo>
                  <a:lnTo>
                    <a:pt x="288" y="1080"/>
                  </a:lnTo>
                  <a:lnTo>
                    <a:pt x="288" y="8"/>
                  </a:lnTo>
                  <a:lnTo>
                    <a:pt x="296" y="16"/>
                  </a:lnTo>
                  <a:lnTo>
                    <a:pt x="8" y="16"/>
                  </a:lnTo>
                  <a:lnTo>
                    <a:pt x="16" y="8"/>
                  </a:lnTo>
                  <a:lnTo>
                    <a:pt x="16" y="108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49" name="Rectangle 25"/>
            <p:cNvSpPr>
              <a:spLocks noChangeArrowheads="1"/>
            </p:cNvSpPr>
            <p:nvPr/>
          </p:nvSpPr>
          <p:spPr bwMode="auto">
            <a:xfrm>
              <a:off x="3732" y="1855"/>
              <a:ext cx="152"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Freeform 26"/>
            <p:cNvSpPr>
              <a:spLocks noEditPoints="1"/>
            </p:cNvSpPr>
            <p:nvPr/>
          </p:nvSpPr>
          <p:spPr bwMode="auto">
            <a:xfrm>
              <a:off x="3821" y="1729"/>
              <a:ext cx="116" cy="416"/>
            </a:xfrm>
            <a:custGeom>
              <a:avLst/>
              <a:gdLst/>
              <a:ahLst/>
              <a:cxnLst>
                <a:cxn ang="0">
                  <a:pos x="0" y="8"/>
                </a:cxn>
                <a:cxn ang="0">
                  <a:pos x="8" y="0"/>
                </a:cxn>
                <a:cxn ang="0">
                  <a:pos x="296" y="0"/>
                </a:cxn>
                <a:cxn ang="0">
                  <a:pos x="304" y="8"/>
                </a:cxn>
                <a:cxn ang="0">
                  <a:pos x="304" y="1080"/>
                </a:cxn>
                <a:cxn ang="0">
                  <a:pos x="296" y="1088"/>
                </a:cxn>
                <a:cxn ang="0">
                  <a:pos x="8" y="1088"/>
                </a:cxn>
                <a:cxn ang="0">
                  <a:pos x="0" y="1080"/>
                </a:cxn>
                <a:cxn ang="0">
                  <a:pos x="0" y="8"/>
                </a:cxn>
                <a:cxn ang="0">
                  <a:pos x="16" y="1080"/>
                </a:cxn>
                <a:cxn ang="0">
                  <a:pos x="8" y="1072"/>
                </a:cxn>
                <a:cxn ang="0">
                  <a:pos x="296" y="1072"/>
                </a:cxn>
                <a:cxn ang="0">
                  <a:pos x="288" y="1080"/>
                </a:cxn>
                <a:cxn ang="0">
                  <a:pos x="288" y="8"/>
                </a:cxn>
                <a:cxn ang="0">
                  <a:pos x="296" y="16"/>
                </a:cxn>
                <a:cxn ang="0">
                  <a:pos x="8" y="16"/>
                </a:cxn>
                <a:cxn ang="0">
                  <a:pos x="16" y="8"/>
                </a:cxn>
                <a:cxn ang="0">
                  <a:pos x="16" y="1080"/>
                </a:cxn>
              </a:cxnLst>
              <a:rect l="0" t="0" r="r" b="b"/>
              <a:pathLst>
                <a:path w="304" h="1088">
                  <a:moveTo>
                    <a:pt x="0" y="8"/>
                  </a:moveTo>
                  <a:cubicBezTo>
                    <a:pt x="0" y="4"/>
                    <a:pt x="4" y="0"/>
                    <a:pt x="8" y="0"/>
                  </a:cubicBezTo>
                  <a:lnTo>
                    <a:pt x="296" y="0"/>
                  </a:lnTo>
                  <a:cubicBezTo>
                    <a:pt x="301" y="0"/>
                    <a:pt x="304" y="4"/>
                    <a:pt x="304" y="8"/>
                  </a:cubicBezTo>
                  <a:lnTo>
                    <a:pt x="304" y="1080"/>
                  </a:lnTo>
                  <a:cubicBezTo>
                    <a:pt x="304" y="1085"/>
                    <a:pt x="301" y="1088"/>
                    <a:pt x="296" y="1088"/>
                  </a:cubicBezTo>
                  <a:lnTo>
                    <a:pt x="8" y="1088"/>
                  </a:lnTo>
                  <a:cubicBezTo>
                    <a:pt x="4" y="1088"/>
                    <a:pt x="0" y="1085"/>
                    <a:pt x="0" y="1080"/>
                  </a:cubicBezTo>
                  <a:lnTo>
                    <a:pt x="0" y="8"/>
                  </a:lnTo>
                  <a:close/>
                  <a:moveTo>
                    <a:pt x="16" y="1080"/>
                  </a:moveTo>
                  <a:lnTo>
                    <a:pt x="8" y="1072"/>
                  </a:lnTo>
                  <a:lnTo>
                    <a:pt x="296" y="1072"/>
                  </a:lnTo>
                  <a:lnTo>
                    <a:pt x="288" y="1080"/>
                  </a:lnTo>
                  <a:lnTo>
                    <a:pt x="288" y="8"/>
                  </a:lnTo>
                  <a:lnTo>
                    <a:pt x="296" y="16"/>
                  </a:lnTo>
                  <a:lnTo>
                    <a:pt x="8" y="16"/>
                  </a:lnTo>
                  <a:lnTo>
                    <a:pt x="16" y="8"/>
                  </a:lnTo>
                  <a:lnTo>
                    <a:pt x="16" y="108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51" name="Rectangle 27"/>
            <p:cNvSpPr>
              <a:spLocks noChangeArrowheads="1"/>
            </p:cNvSpPr>
            <p:nvPr/>
          </p:nvSpPr>
          <p:spPr bwMode="auto">
            <a:xfrm>
              <a:off x="3842" y="1855"/>
              <a:ext cx="153"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28"/>
            <p:cNvSpPr>
              <a:spLocks noChangeArrowheads="1"/>
            </p:cNvSpPr>
            <p:nvPr/>
          </p:nvSpPr>
          <p:spPr bwMode="auto">
            <a:xfrm>
              <a:off x="446" y="1706"/>
              <a:ext cx="1602"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Length 31 or 127 code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29"/>
            <p:cNvSpPr>
              <a:spLocks noChangeArrowheads="1"/>
            </p:cNvSpPr>
            <p:nvPr/>
          </p:nvSpPr>
          <p:spPr bwMode="auto">
            <a:xfrm>
              <a:off x="446" y="1884"/>
              <a:ext cx="1057"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[+1 0 0 0 0 +1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4" name="Rectangle 30"/>
            <p:cNvSpPr>
              <a:spLocks noChangeArrowheads="1"/>
            </p:cNvSpPr>
            <p:nvPr/>
          </p:nvSpPr>
          <p:spPr bwMode="auto">
            <a:xfrm>
              <a:off x="1387" y="1884"/>
              <a:ext cx="116"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5" name="Rectangle 31"/>
            <p:cNvSpPr>
              <a:spLocks noChangeArrowheads="1"/>
            </p:cNvSpPr>
            <p:nvPr/>
          </p:nvSpPr>
          <p:spPr bwMode="auto">
            <a:xfrm>
              <a:off x="1436" y="1884"/>
              <a:ext cx="1039"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1 0 +1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6" name="Rectangle 32"/>
            <p:cNvSpPr>
              <a:spLocks noChangeArrowheads="1"/>
            </p:cNvSpPr>
            <p:nvPr/>
          </p:nvSpPr>
          <p:spPr bwMode="auto">
            <a:xfrm>
              <a:off x="501" y="2264"/>
              <a:ext cx="2141"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cs typeface="Arial" pitchFamily="34" charset="0"/>
                </a:rPr>
                <a:t>Spread by inserting 15 or 3 zeros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7" name="Freeform 33"/>
            <p:cNvSpPr>
              <a:spLocks noEditPoints="1"/>
            </p:cNvSpPr>
            <p:nvPr/>
          </p:nvSpPr>
          <p:spPr bwMode="auto">
            <a:xfrm>
              <a:off x="500" y="867"/>
              <a:ext cx="116" cy="416"/>
            </a:xfrm>
            <a:custGeom>
              <a:avLst/>
              <a:gdLst/>
              <a:ahLst/>
              <a:cxnLst>
                <a:cxn ang="0">
                  <a:pos x="0" y="8"/>
                </a:cxn>
                <a:cxn ang="0">
                  <a:pos x="8" y="0"/>
                </a:cxn>
                <a:cxn ang="0">
                  <a:pos x="296" y="0"/>
                </a:cxn>
                <a:cxn ang="0">
                  <a:pos x="304" y="8"/>
                </a:cxn>
                <a:cxn ang="0">
                  <a:pos x="304" y="1080"/>
                </a:cxn>
                <a:cxn ang="0">
                  <a:pos x="296" y="1088"/>
                </a:cxn>
                <a:cxn ang="0">
                  <a:pos x="8" y="1088"/>
                </a:cxn>
                <a:cxn ang="0">
                  <a:pos x="0" y="1080"/>
                </a:cxn>
                <a:cxn ang="0">
                  <a:pos x="0" y="8"/>
                </a:cxn>
                <a:cxn ang="0">
                  <a:pos x="16" y="1080"/>
                </a:cxn>
                <a:cxn ang="0">
                  <a:pos x="8" y="1072"/>
                </a:cxn>
                <a:cxn ang="0">
                  <a:pos x="296" y="1072"/>
                </a:cxn>
                <a:cxn ang="0">
                  <a:pos x="288" y="1080"/>
                </a:cxn>
                <a:cxn ang="0">
                  <a:pos x="288" y="8"/>
                </a:cxn>
                <a:cxn ang="0">
                  <a:pos x="296" y="16"/>
                </a:cxn>
                <a:cxn ang="0">
                  <a:pos x="8" y="16"/>
                </a:cxn>
                <a:cxn ang="0">
                  <a:pos x="16" y="8"/>
                </a:cxn>
                <a:cxn ang="0">
                  <a:pos x="16" y="1080"/>
                </a:cxn>
              </a:cxnLst>
              <a:rect l="0" t="0" r="r" b="b"/>
              <a:pathLst>
                <a:path w="304" h="1088">
                  <a:moveTo>
                    <a:pt x="0" y="8"/>
                  </a:moveTo>
                  <a:cubicBezTo>
                    <a:pt x="0" y="4"/>
                    <a:pt x="4" y="0"/>
                    <a:pt x="8" y="0"/>
                  </a:cubicBezTo>
                  <a:lnTo>
                    <a:pt x="296" y="0"/>
                  </a:lnTo>
                  <a:cubicBezTo>
                    <a:pt x="301" y="0"/>
                    <a:pt x="304" y="4"/>
                    <a:pt x="304" y="8"/>
                  </a:cubicBezTo>
                  <a:lnTo>
                    <a:pt x="304" y="1080"/>
                  </a:lnTo>
                  <a:cubicBezTo>
                    <a:pt x="304" y="1085"/>
                    <a:pt x="301" y="1088"/>
                    <a:pt x="296" y="1088"/>
                  </a:cubicBezTo>
                  <a:lnTo>
                    <a:pt x="8" y="1088"/>
                  </a:lnTo>
                  <a:cubicBezTo>
                    <a:pt x="4" y="1088"/>
                    <a:pt x="0" y="1085"/>
                    <a:pt x="0" y="1080"/>
                  </a:cubicBezTo>
                  <a:lnTo>
                    <a:pt x="0" y="8"/>
                  </a:lnTo>
                  <a:close/>
                  <a:moveTo>
                    <a:pt x="16" y="1080"/>
                  </a:moveTo>
                  <a:lnTo>
                    <a:pt x="8" y="1072"/>
                  </a:lnTo>
                  <a:lnTo>
                    <a:pt x="296" y="1072"/>
                  </a:lnTo>
                  <a:lnTo>
                    <a:pt x="288" y="1080"/>
                  </a:lnTo>
                  <a:lnTo>
                    <a:pt x="288" y="8"/>
                  </a:lnTo>
                  <a:lnTo>
                    <a:pt x="296" y="16"/>
                  </a:lnTo>
                  <a:lnTo>
                    <a:pt x="8" y="16"/>
                  </a:lnTo>
                  <a:lnTo>
                    <a:pt x="16" y="8"/>
                  </a:lnTo>
                  <a:lnTo>
                    <a:pt x="16" y="108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58" name="Rectangle 34"/>
            <p:cNvSpPr>
              <a:spLocks noChangeArrowheads="1"/>
            </p:cNvSpPr>
            <p:nvPr/>
          </p:nvSpPr>
          <p:spPr bwMode="auto">
            <a:xfrm>
              <a:off x="515" y="1037"/>
              <a:ext cx="135" cy="11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S1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9" name="Freeform 35"/>
            <p:cNvSpPr>
              <a:spLocks noEditPoints="1"/>
            </p:cNvSpPr>
            <p:nvPr/>
          </p:nvSpPr>
          <p:spPr bwMode="auto">
            <a:xfrm>
              <a:off x="452" y="1364"/>
              <a:ext cx="189" cy="319"/>
            </a:xfrm>
            <a:custGeom>
              <a:avLst/>
              <a:gdLst/>
              <a:ahLst/>
              <a:cxnLst>
                <a:cxn ang="0">
                  <a:pos x="13" y="0"/>
                </a:cxn>
                <a:cxn ang="0">
                  <a:pos x="493" y="819"/>
                </a:cxn>
                <a:cxn ang="0">
                  <a:pos x="480" y="827"/>
                </a:cxn>
                <a:cxn ang="0">
                  <a:pos x="0" y="9"/>
                </a:cxn>
                <a:cxn ang="0">
                  <a:pos x="13" y="0"/>
                </a:cxn>
                <a:cxn ang="0">
                  <a:pos x="494" y="674"/>
                </a:cxn>
                <a:cxn ang="0">
                  <a:pos x="494" y="836"/>
                </a:cxn>
                <a:cxn ang="0">
                  <a:pos x="353" y="757"/>
                </a:cxn>
                <a:cxn ang="0">
                  <a:pos x="350" y="746"/>
                </a:cxn>
                <a:cxn ang="0">
                  <a:pos x="361" y="743"/>
                </a:cxn>
                <a:cxn ang="0">
                  <a:pos x="490" y="816"/>
                </a:cxn>
                <a:cxn ang="0">
                  <a:pos x="478" y="823"/>
                </a:cxn>
                <a:cxn ang="0">
                  <a:pos x="478" y="674"/>
                </a:cxn>
                <a:cxn ang="0">
                  <a:pos x="486" y="666"/>
                </a:cxn>
                <a:cxn ang="0">
                  <a:pos x="494" y="674"/>
                </a:cxn>
              </a:cxnLst>
              <a:rect l="0" t="0" r="r" b="b"/>
              <a:pathLst>
                <a:path w="494" h="836">
                  <a:moveTo>
                    <a:pt x="13" y="0"/>
                  </a:moveTo>
                  <a:lnTo>
                    <a:pt x="493" y="819"/>
                  </a:lnTo>
                  <a:lnTo>
                    <a:pt x="480" y="827"/>
                  </a:lnTo>
                  <a:lnTo>
                    <a:pt x="0" y="9"/>
                  </a:lnTo>
                  <a:lnTo>
                    <a:pt x="13" y="0"/>
                  </a:lnTo>
                  <a:close/>
                  <a:moveTo>
                    <a:pt x="494" y="674"/>
                  </a:moveTo>
                  <a:lnTo>
                    <a:pt x="494" y="836"/>
                  </a:lnTo>
                  <a:lnTo>
                    <a:pt x="353" y="757"/>
                  </a:lnTo>
                  <a:cubicBezTo>
                    <a:pt x="349" y="755"/>
                    <a:pt x="348" y="750"/>
                    <a:pt x="350" y="746"/>
                  </a:cubicBezTo>
                  <a:cubicBezTo>
                    <a:pt x="352" y="742"/>
                    <a:pt x="357" y="741"/>
                    <a:pt x="361" y="743"/>
                  </a:cubicBezTo>
                  <a:lnTo>
                    <a:pt x="490" y="816"/>
                  </a:lnTo>
                  <a:lnTo>
                    <a:pt x="478" y="823"/>
                  </a:lnTo>
                  <a:lnTo>
                    <a:pt x="478" y="674"/>
                  </a:lnTo>
                  <a:cubicBezTo>
                    <a:pt x="478" y="670"/>
                    <a:pt x="482" y="666"/>
                    <a:pt x="486" y="666"/>
                  </a:cubicBezTo>
                  <a:cubicBezTo>
                    <a:pt x="490" y="666"/>
                    <a:pt x="494" y="670"/>
                    <a:pt x="494" y="67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0" name="Freeform 36"/>
            <p:cNvSpPr>
              <a:spLocks noEditPoints="1"/>
            </p:cNvSpPr>
            <p:nvPr/>
          </p:nvSpPr>
          <p:spPr bwMode="auto">
            <a:xfrm>
              <a:off x="1198" y="2006"/>
              <a:ext cx="148" cy="222"/>
            </a:xfrm>
            <a:custGeom>
              <a:avLst/>
              <a:gdLst/>
              <a:ahLst/>
              <a:cxnLst>
                <a:cxn ang="0">
                  <a:pos x="13" y="0"/>
                </a:cxn>
                <a:cxn ang="0">
                  <a:pos x="386" y="563"/>
                </a:cxn>
                <a:cxn ang="0">
                  <a:pos x="372" y="572"/>
                </a:cxn>
                <a:cxn ang="0">
                  <a:pos x="0" y="9"/>
                </a:cxn>
                <a:cxn ang="0">
                  <a:pos x="13" y="0"/>
                </a:cxn>
                <a:cxn ang="0">
                  <a:pos x="379" y="419"/>
                </a:cxn>
                <a:cxn ang="0">
                  <a:pos x="388" y="580"/>
                </a:cxn>
                <a:cxn ang="0">
                  <a:pos x="242" y="509"/>
                </a:cxn>
                <a:cxn ang="0">
                  <a:pos x="239" y="498"/>
                </a:cxn>
                <a:cxn ang="0">
                  <a:pos x="250" y="494"/>
                </a:cxn>
                <a:cxn ang="0">
                  <a:pos x="383" y="560"/>
                </a:cxn>
                <a:cxn ang="0">
                  <a:pos x="371" y="568"/>
                </a:cxn>
                <a:cxn ang="0">
                  <a:pos x="363" y="420"/>
                </a:cxn>
                <a:cxn ang="0">
                  <a:pos x="370" y="411"/>
                </a:cxn>
                <a:cxn ang="0">
                  <a:pos x="379" y="419"/>
                </a:cxn>
              </a:cxnLst>
              <a:rect l="0" t="0" r="r" b="b"/>
              <a:pathLst>
                <a:path w="388" h="580">
                  <a:moveTo>
                    <a:pt x="13" y="0"/>
                  </a:moveTo>
                  <a:lnTo>
                    <a:pt x="386" y="563"/>
                  </a:lnTo>
                  <a:lnTo>
                    <a:pt x="372" y="572"/>
                  </a:lnTo>
                  <a:lnTo>
                    <a:pt x="0" y="9"/>
                  </a:lnTo>
                  <a:lnTo>
                    <a:pt x="13" y="0"/>
                  </a:lnTo>
                  <a:close/>
                  <a:moveTo>
                    <a:pt x="379" y="419"/>
                  </a:moveTo>
                  <a:lnTo>
                    <a:pt x="388" y="580"/>
                  </a:lnTo>
                  <a:lnTo>
                    <a:pt x="242" y="509"/>
                  </a:lnTo>
                  <a:cubicBezTo>
                    <a:pt x="238" y="507"/>
                    <a:pt x="237" y="502"/>
                    <a:pt x="239" y="498"/>
                  </a:cubicBezTo>
                  <a:cubicBezTo>
                    <a:pt x="241" y="494"/>
                    <a:pt x="246" y="493"/>
                    <a:pt x="250" y="494"/>
                  </a:cubicBezTo>
                  <a:lnTo>
                    <a:pt x="383" y="560"/>
                  </a:lnTo>
                  <a:lnTo>
                    <a:pt x="371" y="568"/>
                  </a:lnTo>
                  <a:lnTo>
                    <a:pt x="363" y="420"/>
                  </a:lnTo>
                  <a:cubicBezTo>
                    <a:pt x="362" y="415"/>
                    <a:pt x="366" y="411"/>
                    <a:pt x="370" y="411"/>
                  </a:cubicBezTo>
                  <a:cubicBezTo>
                    <a:pt x="375" y="411"/>
                    <a:pt x="378" y="414"/>
                    <a:pt x="379" y="419"/>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pic>
          <p:nvPicPr>
            <p:cNvPr id="1061" name="Picture 37"/>
            <p:cNvPicPr>
              <a:picLocks noChangeAspect="1" noChangeArrowheads="1"/>
            </p:cNvPicPr>
            <p:nvPr/>
          </p:nvPicPr>
          <p:blipFill>
            <a:blip r:embed="rId7" cstate="print"/>
            <a:srcRect/>
            <a:stretch>
              <a:fillRect/>
            </a:stretch>
          </p:blipFill>
          <p:spPr bwMode="auto">
            <a:xfrm>
              <a:off x="246" y="2686"/>
              <a:ext cx="2532" cy="514"/>
            </a:xfrm>
            <a:prstGeom prst="rect">
              <a:avLst/>
            </a:prstGeom>
            <a:noFill/>
            <a:ln w="9525">
              <a:noFill/>
              <a:miter lim="800000"/>
              <a:headEnd/>
              <a:tailEnd/>
            </a:ln>
          </p:spPr>
        </p:pic>
        <p:sp>
          <p:nvSpPr>
            <p:cNvPr id="1062" name="Freeform 38"/>
            <p:cNvSpPr>
              <a:spLocks noEditPoints="1"/>
            </p:cNvSpPr>
            <p:nvPr/>
          </p:nvSpPr>
          <p:spPr bwMode="auto">
            <a:xfrm>
              <a:off x="552" y="2421"/>
              <a:ext cx="793" cy="268"/>
            </a:xfrm>
            <a:custGeom>
              <a:avLst/>
              <a:gdLst/>
              <a:ahLst/>
              <a:cxnLst>
                <a:cxn ang="0">
                  <a:pos x="2075" y="15"/>
                </a:cxn>
                <a:cxn ang="0">
                  <a:pos x="18" y="669"/>
                </a:cxn>
                <a:cxn ang="0">
                  <a:pos x="13" y="654"/>
                </a:cxn>
                <a:cxn ang="0">
                  <a:pos x="2070" y="0"/>
                </a:cxn>
                <a:cxn ang="0">
                  <a:pos x="2075" y="15"/>
                </a:cxn>
                <a:cxn ang="0">
                  <a:pos x="159" y="702"/>
                </a:cxn>
                <a:cxn ang="0">
                  <a:pos x="0" y="666"/>
                </a:cxn>
                <a:cxn ang="0">
                  <a:pos x="109" y="546"/>
                </a:cxn>
                <a:cxn ang="0">
                  <a:pos x="120" y="545"/>
                </a:cxn>
                <a:cxn ang="0">
                  <a:pos x="121" y="557"/>
                </a:cxn>
                <a:cxn ang="0">
                  <a:pos x="22" y="667"/>
                </a:cxn>
                <a:cxn ang="0">
                  <a:pos x="17" y="654"/>
                </a:cxn>
                <a:cxn ang="0">
                  <a:pos x="162" y="686"/>
                </a:cxn>
                <a:cxn ang="0">
                  <a:pos x="168" y="695"/>
                </a:cxn>
                <a:cxn ang="0">
                  <a:pos x="159" y="702"/>
                </a:cxn>
              </a:cxnLst>
              <a:rect l="0" t="0" r="r" b="b"/>
              <a:pathLst>
                <a:path w="2075" h="703">
                  <a:moveTo>
                    <a:pt x="2075" y="15"/>
                  </a:moveTo>
                  <a:lnTo>
                    <a:pt x="18" y="669"/>
                  </a:lnTo>
                  <a:lnTo>
                    <a:pt x="13" y="654"/>
                  </a:lnTo>
                  <a:lnTo>
                    <a:pt x="2070" y="0"/>
                  </a:lnTo>
                  <a:lnTo>
                    <a:pt x="2075" y="15"/>
                  </a:lnTo>
                  <a:close/>
                  <a:moveTo>
                    <a:pt x="159" y="702"/>
                  </a:moveTo>
                  <a:lnTo>
                    <a:pt x="0" y="666"/>
                  </a:lnTo>
                  <a:lnTo>
                    <a:pt x="109" y="546"/>
                  </a:lnTo>
                  <a:cubicBezTo>
                    <a:pt x="112" y="543"/>
                    <a:pt x="117" y="542"/>
                    <a:pt x="120" y="545"/>
                  </a:cubicBezTo>
                  <a:cubicBezTo>
                    <a:pt x="124" y="548"/>
                    <a:pt x="124" y="553"/>
                    <a:pt x="121" y="557"/>
                  </a:cubicBezTo>
                  <a:lnTo>
                    <a:pt x="22" y="667"/>
                  </a:lnTo>
                  <a:lnTo>
                    <a:pt x="17" y="654"/>
                  </a:lnTo>
                  <a:lnTo>
                    <a:pt x="162" y="686"/>
                  </a:lnTo>
                  <a:cubicBezTo>
                    <a:pt x="166" y="687"/>
                    <a:pt x="169" y="691"/>
                    <a:pt x="168" y="695"/>
                  </a:cubicBezTo>
                  <a:cubicBezTo>
                    <a:pt x="167" y="700"/>
                    <a:pt x="163" y="703"/>
                    <a:pt x="159" y="702"/>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3" name="Freeform 39"/>
            <p:cNvSpPr>
              <a:spLocks noEditPoints="1"/>
            </p:cNvSpPr>
            <p:nvPr/>
          </p:nvSpPr>
          <p:spPr bwMode="auto">
            <a:xfrm>
              <a:off x="3931" y="1729"/>
              <a:ext cx="116" cy="416"/>
            </a:xfrm>
            <a:custGeom>
              <a:avLst/>
              <a:gdLst/>
              <a:ahLst/>
              <a:cxnLst>
                <a:cxn ang="0">
                  <a:pos x="0" y="8"/>
                </a:cxn>
                <a:cxn ang="0">
                  <a:pos x="8" y="0"/>
                </a:cxn>
                <a:cxn ang="0">
                  <a:pos x="296" y="0"/>
                </a:cxn>
                <a:cxn ang="0">
                  <a:pos x="304" y="8"/>
                </a:cxn>
                <a:cxn ang="0">
                  <a:pos x="304" y="1080"/>
                </a:cxn>
                <a:cxn ang="0">
                  <a:pos x="296" y="1088"/>
                </a:cxn>
                <a:cxn ang="0">
                  <a:pos x="8" y="1088"/>
                </a:cxn>
                <a:cxn ang="0">
                  <a:pos x="0" y="1080"/>
                </a:cxn>
                <a:cxn ang="0">
                  <a:pos x="0" y="8"/>
                </a:cxn>
                <a:cxn ang="0">
                  <a:pos x="16" y="1080"/>
                </a:cxn>
                <a:cxn ang="0">
                  <a:pos x="8" y="1072"/>
                </a:cxn>
                <a:cxn ang="0">
                  <a:pos x="296" y="1072"/>
                </a:cxn>
                <a:cxn ang="0">
                  <a:pos x="288" y="1080"/>
                </a:cxn>
                <a:cxn ang="0">
                  <a:pos x="288" y="8"/>
                </a:cxn>
                <a:cxn ang="0">
                  <a:pos x="296" y="16"/>
                </a:cxn>
                <a:cxn ang="0">
                  <a:pos x="8" y="16"/>
                </a:cxn>
                <a:cxn ang="0">
                  <a:pos x="16" y="8"/>
                </a:cxn>
                <a:cxn ang="0">
                  <a:pos x="16" y="1080"/>
                </a:cxn>
              </a:cxnLst>
              <a:rect l="0" t="0" r="r" b="b"/>
              <a:pathLst>
                <a:path w="304" h="1088">
                  <a:moveTo>
                    <a:pt x="0" y="8"/>
                  </a:moveTo>
                  <a:cubicBezTo>
                    <a:pt x="0" y="4"/>
                    <a:pt x="4" y="0"/>
                    <a:pt x="8" y="0"/>
                  </a:cubicBezTo>
                  <a:lnTo>
                    <a:pt x="296" y="0"/>
                  </a:lnTo>
                  <a:cubicBezTo>
                    <a:pt x="301" y="0"/>
                    <a:pt x="304" y="4"/>
                    <a:pt x="304" y="8"/>
                  </a:cubicBezTo>
                  <a:lnTo>
                    <a:pt x="304" y="1080"/>
                  </a:lnTo>
                  <a:cubicBezTo>
                    <a:pt x="304" y="1085"/>
                    <a:pt x="301" y="1088"/>
                    <a:pt x="296" y="1088"/>
                  </a:cubicBezTo>
                  <a:lnTo>
                    <a:pt x="8" y="1088"/>
                  </a:lnTo>
                  <a:cubicBezTo>
                    <a:pt x="4" y="1088"/>
                    <a:pt x="0" y="1085"/>
                    <a:pt x="0" y="1080"/>
                  </a:cubicBezTo>
                  <a:lnTo>
                    <a:pt x="0" y="8"/>
                  </a:lnTo>
                  <a:close/>
                  <a:moveTo>
                    <a:pt x="16" y="1080"/>
                  </a:moveTo>
                  <a:lnTo>
                    <a:pt x="8" y="1072"/>
                  </a:lnTo>
                  <a:lnTo>
                    <a:pt x="296" y="1072"/>
                  </a:lnTo>
                  <a:lnTo>
                    <a:pt x="288" y="1080"/>
                  </a:lnTo>
                  <a:lnTo>
                    <a:pt x="288" y="8"/>
                  </a:lnTo>
                  <a:lnTo>
                    <a:pt x="296" y="16"/>
                  </a:lnTo>
                  <a:lnTo>
                    <a:pt x="8" y="16"/>
                  </a:lnTo>
                  <a:lnTo>
                    <a:pt x="16" y="8"/>
                  </a:lnTo>
                  <a:lnTo>
                    <a:pt x="16" y="108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4" name="Rectangle 40"/>
            <p:cNvSpPr>
              <a:spLocks noChangeArrowheads="1"/>
            </p:cNvSpPr>
            <p:nvPr/>
          </p:nvSpPr>
          <p:spPr bwMode="auto">
            <a:xfrm>
              <a:off x="3928" y="1855"/>
              <a:ext cx="116"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5" name="Rectangle 41"/>
            <p:cNvSpPr>
              <a:spLocks noChangeArrowheads="1"/>
            </p:cNvSpPr>
            <p:nvPr/>
          </p:nvSpPr>
          <p:spPr bwMode="auto">
            <a:xfrm>
              <a:off x="3976" y="1855"/>
              <a:ext cx="153"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6" name="Freeform 42"/>
            <p:cNvSpPr>
              <a:spLocks noEditPoints="1"/>
            </p:cNvSpPr>
            <p:nvPr/>
          </p:nvSpPr>
          <p:spPr bwMode="auto">
            <a:xfrm>
              <a:off x="2943" y="2140"/>
              <a:ext cx="718" cy="1017"/>
            </a:xfrm>
            <a:custGeom>
              <a:avLst/>
              <a:gdLst/>
              <a:ahLst/>
              <a:cxnLst>
                <a:cxn ang="0">
                  <a:pos x="1879" y="9"/>
                </a:cxn>
                <a:cxn ang="0">
                  <a:pos x="16" y="2652"/>
                </a:cxn>
                <a:cxn ang="0">
                  <a:pos x="3" y="2643"/>
                </a:cxn>
                <a:cxn ang="0">
                  <a:pos x="1866" y="0"/>
                </a:cxn>
                <a:cxn ang="0">
                  <a:pos x="1879" y="9"/>
                </a:cxn>
                <a:cxn ang="0">
                  <a:pos x="148" y="2593"/>
                </a:cxn>
                <a:cxn ang="0">
                  <a:pos x="0" y="2660"/>
                </a:cxn>
                <a:cxn ang="0">
                  <a:pos x="14" y="2499"/>
                </a:cxn>
                <a:cxn ang="0">
                  <a:pos x="23" y="2492"/>
                </a:cxn>
                <a:cxn ang="0">
                  <a:pos x="30" y="2500"/>
                </a:cxn>
                <a:cxn ang="0">
                  <a:pos x="18" y="2648"/>
                </a:cxn>
                <a:cxn ang="0">
                  <a:pos x="6" y="2640"/>
                </a:cxn>
                <a:cxn ang="0">
                  <a:pos x="141" y="2579"/>
                </a:cxn>
                <a:cxn ang="0">
                  <a:pos x="152" y="2582"/>
                </a:cxn>
                <a:cxn ang="0">
                  <a:pos x="148" y="2593"/>
                </a:cxn>
              </a:cxnLst>
              <a:rect l="0" t="0" r="r" b="b"/>
              <a:pathLst>
                <a:path w="1879" h="2660">
                  <a:moveTo>
                    <a:pt x="1879" y="9"/>
                  </a:moveTo>
                  <a:lnTo>
                    <a:pt x="16" y="2652"/>
                  </a:lnTo>
                  <a:lnTo>
                    <a:pt x="3" y="2643"/>
                  </a:lnTo>
                  <a:lnTo>
                    <a:pt x="1866" y="0"/>
                  </a:lnTo>
                  <a:lnTo>
                    <a:pt x="1879" y="9"/>
                  </a:lnTo>
                  <a:close/>
                  <a:moveTo>
                    <a:pt x="148" y="2593"/>
                  </a:moveTo>
                  <a:lnTo>
                    <a:pt x="0" y="2660"/>
                  </a:lnTo>
                  <a:lnTo>
                    <a:pt x="14" y="2499"/>
                  </a:lnTo>
                  <a:cubicBezTo>
                    <a:pt x="15" y="2495"/>
                    <a:pt x="19" y="2491"/>
                    <a:pt x="23" y="2492"/>
                  </a:cubicBezTo>
                  <a:cubicBezTo>
                    <a:pt x="27" y="2492"/>
                    <a:pt x="31" y="2496"/>
                    <a:pt x="30" y="2500"/>
                  </a:cubicBezTo>
                  <a:lnTo>
                    <a:pt x="18" y="2648"/>
                  </a:lnTo>
                  <a:lnTo>
                    <a:pt x="6" y="2640"/>
                  </a:lnTo>
                  <a:lnTo>
                    <a:pt x="141" y="2579"/>
                  </a:lnTo>
                  <a:cubicBezTo>
                    <a:pt x="145" y="2577"/>
                    <a:pt x="150" y="2578"/>
                    <a:pt x="152" y="2582"/>
                  </a:cubicBezTo>
                  <a:cubicBezTo>
                    <a:pt x="154" y="2587"/>
                    <a:pt x="152" y="2591"/>
                    <a:pt x="148" y="259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7" name="Freeform 43"/>
            <p:cNvSpPr>
              <a:spLocks noEditPoints="1"/>
            </p:cNvSpPr>
            <p:nvPr/>
          </p:nvSpPr>
          <p:spPr bwMode="auto">
            <a:xfrm>
              <a:off x="3487" y="2141"/>
              <a:ext cx="285" cy="802"/>
            </a:xfrm>
            <a:custGeom>
              <a:avLst/>
              <a:gdLst/>
              <a:ahLst/>
              <a:cxnLst>
                <a:cxn ang="0">
                  <a:pos x="745" y="5"/>
                </a:cxn>
                <a:cxn ang="0">
                  <a:pos x="46" y="2086"/>
                </a:cxn>
                <a:cxn ang="0">
                  <a:pos x="31" y="2081"/>
                </a:cxn>
                <a:cxn ang="0">
                  <a:pos x="730" y="0"/>
                </a:cxn>
                <a:cxn ang="0">
                  <a:pos x="745" y="5"/>
                </a:cxn>
                <a:cxn ang="0">
                  <a:pos x="155" y="1992"/>
                </a:cxn>
                <a:cxn ang="0">
                  <a:pos x="33" y="2098"/>
                </a:cxn>
                <a:cxn ang="0">
                  <a:pos x="1" y="1940"/>
                </a:cxn>
                <a:cxn ang="0">
                  <a:pos x="7" y="1930"/>
                </a:cxn>
                <a:cxn ang="0">
                  <a:pos x="16" y="1937"/>
                </a:cxn>
                <a:cxn ang="0">
                  <a:pos x="46" y="2082"/>
                </a:cxn>
                <a:cxn ang="0">
                  <a:pos x="33" y="2077"/>
                </a:cxn>
                <a:cxn ang="0">
                  <a:pos x="145" y="1980"/>
                </a:cxn>
                <a:cxn ang="0">
                  <a:pos x="156" y="1980"/>
                </a:cxn>
                <a:cxn ang="0">
                  <a:pos x="155" y="1992"/>
                </a:cxn>
              </a:cxnLst>
              <a:rect l="0" t="0" r="r" b="b"/>
              <a:pathLst>
                <a:path w="745" h="2098">
                  <a:moveTo>
                    <a:pt x="745" y="5"/>
                  </a:moveTo>
                  <a:lnTo>
                    <a:pt x="46" y="2086"/>
                  </a:lnTo>
                  <a:lnTo>
                    <a:pt x="31" y="2081"/>
                  </a:lnTo>
                  <a:lnTo>
                    <a:pt x="730" y="0"/>
                  </a:lnTo>
                  <a:lnTo>
                    <a:pt x="745" y="5"/>
                  </a:lnTo>
                  <a:close/>
                  <a:moveTo>
                    <a:pt x="155" y="1992"/>
                  </a:moveTo>
                  <a:lnTo>
                    <a:pt x="33" y="2098"/>
                  </a:lnTo>
                  <a:lnTo>
                    <a:pt x="1" y="1940"/>
                  </a:lnTo>
                  <a:cubicBezTo>
                    <a:pt x="0" y="1935"/>
                    <a:pt x="2" y="1931"/>
                    <a:pt x="7" y="1930"/>
                  </a:cubicBezTo>
                  <a:cubicBezTo>
                    <a:pt x="11" y="1929"/>
                    <a:pt x="15" y="1932"/>
                    <a:pt x="16" y="1937"/>
                  </a:cubicBezTo>
                  <a:lnTo>
                    <a:pt x="46" y="2082"/>
                  </a:lnTo>
                  <a:lnTo>
                    <a:pt x="33" y="2077"/>
                  </a:lnTo>
                  <a:lnTo>
                    <a:pt x="145" y="1980"/>
                  </a:lnTo>
                  <a:cubicBezTo>
                    <a:pt x="148" y="1977"/>
                    <a:pt x="153" y="1977"/>
                    <a:pt x="156" y="1980"/>
                  </a:cubicBezTo>
                  <a:cubicBezTo>
                    <a:pt x="159" y="1984"/>
                    <a:pt x="159" y="1989"/>
                    <a:pt x="155" y="1992"/>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8" name="Freeform 44"/>
            <p:cNvSpPr>
              <a:spLocks noEditPoints="1"/>
            </p:cNvSpPr>
            <p:nvPr/>
          </p:nvSpPr>
          <p:spPr bwMode="auto">
            <a:xfrm>
              <a:off x="3876" y="2142"/>
              <a:ext cx="151" cy="1046"/>
            </a:xfrm>
            <a:custGeom>
              <a:avLst/>
              <a:gdLst/>
              <a:ahLst/>
              <a:cxnLst>
                <a:cxn ang="0">
                  <a:pos x="15" y="0"/>
                </a:cxn>
                <a:cxn ang="0">
                  <a:pos x="334" y="2720"/>
                </a:cxn>
                <a:cxn ang="0">
                  <a:pos x="318" y="2722"/>
                </a:cxn>
                <a:cxn ang="0">
                  <a:pos x="0" y="1"/>
                </a:cxn>
                <a:cxn ang="0">
                  <a:pos x="15" y="0"/>
                </a:cxn>
                <a:cxn ang="0">
                  <a:pos x="392" y="2588"/>
                </a:cxn>
                <a:cxn ang="0">
                  <a:pos x="327" y="2737"/>
                </a:cxn>
                <a:cxn ang="0">
                  <a:pos x="230" y="2607"/>
                </a:cxn>
                <a:cxn ang="0">
                  <a:pos x="232" y="2596"/>
                </a:cxn>
                <a:cxn ang="0">
                  <a:pos x="243" y="2597"/>
                </a:cxn>
                <a:cxn ang="0">
                  <a:pos x="332" y="2716"/>
                </a:cxn>
                <a:cxn ang="0">
                  <a:pos x="318" y="2718"/>
                </a:cxn>
                <a:cxn ang="0">
                  <a:pos x="378" y="2582"/>
                </a:cxn>
                <a:cxn ang="0">
                  <a:pos x="388" y="2577"/>
                </a:cxn>
                <a:cxn ang="0">
                  <a:pos x="392" y="2588"/>
                </a:cxn>
              </a:cxnLst>
              <a:rect l="0" t="0" r="r" b="b"/>
              <a:pathLst>
                <a:path w="394" h="2737">
                  <a:moveTo>
                    <a:pt x="15" y="0"/>
                  </a:moveTo>
                  <a:lnTo>
                    <a:pt x="334" y="2720"/>
                  </a:lnTo>
                  <a:lnTo>
                    <a:pt x="318" y="2722"/>
                  </a:lnTo>
                  <a:lnTo>
                    <a:pt x="0" y="1"/>
                  </a:lnTo>
                  <a:lnTo>
                    <a:pt x="15" y="0"/>
                  </a:lnTo>
                  <a:close/>
                  <a:moveTo>
                    <a:pt x="392" y="2588"/>
                  </a:moveTo>
                  <a:lnTo>
                    <a:pt x="327" y="2737"/>
                  </a:lnTo>
                  <a:lnTo>
                    <a:pt x="230" y="2607"/>
                  </a:lnTo>
                  <a:cubicBezTo>
                    <a:pt x="227" y="2603"/>
                    <a:pt x="228" y="2598"/>
                    <a:pt x="232" y="2596"/>
                  </a:cubicBezTo>
                  <a:cubicBezTo>
                    <a:pt x="235" y="2593"/>
                    <a:pt x="240" y="2594"/>
                    <a:pt x="243" y="2597"/>
                  </a:cubicBezTo>
                  <a:lnTo>
                    <a:pt x="332" y="2716"/>
                  </a:lnTo>
                  <a:lnTo>
                    <a:pt x="318" y="2718"/>
                  </a:lnTo>
                  <a:lnTo>
                    <a:pt x="378" y="2582"/>
                  </a:lnTo>
                  <a:cubicBezTo>
                    <a:pt x="379" y="2578"/>
                    <a:pt x="384" y="2576"/>
                    <a:pt x="388" y="2577"/>
                  </a:cubicBezTo>
                  <a:cubicBezTo>
                    <a:pt x="392" y="2579"/>
                    <a:pt x="394" y="2584"/>
                    <a:pt x="392" y="2588"/>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69" name="Freeform 45"/>
            <p:cNvSpPr>
              <a:spLocks noEditPoints="1"/>
            </p:cNvSpPr>
            <p:nvPr/>
          </p:nvSpPr>
          <p:spPr bwMode="auto">
            <a:xfrm>
              <a:off x="3986" y="2140"/>
              <a:ext cx="553" cy="766"/>
            </a:xfrm>
            <a:custGeom>
              <a:avLst/>
              <a:gdLst/>
              <a:ahLst/>
              <a:cxnLst>
                <a:cxn ang="0">
                  <a:pos x="13" y="0"/>
                </a:cxn>
                <a:cxn ang="0">
                  <a:pos x="1444" y="1987"/>
                </a:cxn>
                <a:cxn ang="0">
                  <a:pos x="1431" y="1996"/>
                </a:cxn>
                <a:cxn ang="0">
                  <a:pos x="0" y="9"/>
                </a:cxn>
                <a:cxn ang="0">
                  <a:pos x="13" y="0"/>
                </a:cxn>
                <a:cxn ang="0">
                  <a:pos x="1431" y="1843"/>
                </a:cxn>
                <a:cxn ang="0">
                  <a:pos x="1446" y="2004"/>
                </a:cxn>
                <a:cxn ang="0">
                  <a:pos x="1298" y="1939"/>
                </a:cxn>
                <a:cxn ang="0">
                  <a:pos x="1294" y="1928"/>
                </a:cxn>
                <a:cxn ang="0">
                  <a:pos x="1305" y="1924"/>
                </a:cxn>
                <a:cxn ang="0">
                  <a:pos x="1440" y="1984"/>
                </a:cxn>
                <a:cxn ang="0">
                  <a:pos x="1429" y="1992"/>
                </a:cxn>
                <a:cxn ang="0">
                  <a:pos x="1415" y="1845"/>
                </a:cxn>
                <a:cxn ang="0">
                  <a:pos x="1422" y="1836"/>
                </a:cxn>
                <a:cxn ang="0">
                  <a:pos x="1431" y="1843"/>
                </a:cxn>
              </a:cxnLst>
              <a:rect l="0" t="0" r="r" b="b"/>
              <a:pathLst>
                <a:path w="1446" h="2004">
                  <a:moveTo>
                    <a:pt x="13" y="0"/>
                  </a:moveTo>
                  <a:lnTo>
                    <a:pt x="1444" y="1987"/>
                  </a:lnTo>
                  <a:lnTo>
                    <a:pt x="1431" y="1996"/>
                  </a:lnTo>
                  <a:lnTo>
                    <a:pt x="0" y="9"/>
                  </a:lnTo>
                  <a:lnTo>
                    <a:pt x="13" y="0"/>
                  </a:lnTo>
                  <a:close/>
                  <a:moveTo>
                    <a:pt x="1431" y="1843"/>
                  </a:moveTo>
                  <a:lnTo>
                    <a:pt x="1446" y="2004"/>
                  </a:lnTo>
                  <a:lnTo>
                    <a:pt x="1298" y="1939"/>
                  </a:lnTo>
                  <a:cubicBezTo>
                    <a:pt x="1294" y="1937"/>
                    <a:pt x="1293" y="1932"/>
                    <a:pt x="1294" y="1928"/>
                  </a:cubicBezTo>
                  <a:cubicBezTo>
                    <a:pt x="1296" y="1924"/>
                    <a:pt x="1301" y="1922"/>
                    <a:pt x="1305" y="1924"/>
                  </a:cubicBezTo>
                  <a:lnTo>
                    <a:pt x="1440" y="1984"/>
                  </a:lnTo>
                  <a:lnTo>
                    <a:pt x="1429" y="1992"/>
                  </a:lnTo>
                  <a:lnTo>
                    <a:pt x="1415" y="1845"/>
                  </a:lnTo>
                  <a:cubicBezTo>
                    <a:pt x="1415" y="1840"/>
                    <a:pt x="1418" y="1836"/>
                    <a:pt x="1422" y="1836"/>
                  </a:cubicBezTo>
                  <a:cubicBezTo>
                    <a:pt x="1427" y="1836"/>
                    <a:pt x="1431" y="1839"/>
                    <a:pt x="1431" y="184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IE"/>
            </a:p>
          </p:txBody>
        </p:sp>
        <p:sp>
          <p:nvSpPr>
            <p:cNvPr id="1070" name="Rectangle 46"/>
            <p:cNvSpPr>
              <a:spLocks noChangeArrowheads="1"/>
            </p:cNvSpPr>
            <p:nvPr/>
          </p:nvSpPr>
          <p:spPr bwMode="auto">
            <a:xfrm>
              <a:off x="3128" y="3626"/>
              <a:ext cx="416"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SFD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1" name="Rectangle 47"/>
            <p:cNvSpPr>
              <a:spLocks noChangeArrowheads="1"/>
            </p:cNvSpPr>
            <p:nvPr/>
          </p:nvSpPr>
          <p:spPr bwMode="auto">
            <a:xfrm>
              <a:off x="3458" y="3626"/>
              <a:ext cx="364"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cs typeface="Arial" pitchFamily="34" charset="0"/>
                </a:rPr>
                <a:t>8, 16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2" name="Rectangle 48"/>
            <p:cNvSpPr>
              <a:spLocks noChangeArrowheads="1"/>
            </p:cNvSpPr>
            <p:nvPr/>
          </p:nvSpPr>
          <p:spPr bwMode="auto">
            <a:xfrm>
              <a:off x="3660" y="3626"/>
              <a:ext cx="40"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3" name="Rectangle 49"/>
            <p:cNvSpPr>
              <a:spLocks noChangeArrowheads="1"/>
            </p:cNvSpPr>
            <p:nvPr/>
          </p:nvSpPr>
          <p:spPr bwMode="auto">
            <a:xfrm>
              <a:off x="3797" y="3632"/>
              <a:ext cx="459"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34" charset="0"/>
                  <a:cs typeface="Arial" pitchFamily="34" charset="0"/>
                </a:rPr>
                <a:t>or 64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4" name="Rectangle 50"/>
            <p:cNvSpPr>
              <a:spLocks noChangeArrowheads="1"/>
            </p:cNvSpPr>
            <p:nvPr/>
          </p:nvSpPr>
          <p:spPr bwMode="auto">
            <a:xfrm>
              <a:off x="4176" y="3632"/>
              <a:ext cx="630"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symbols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5" name="Rectangle 51"/>
            <p:cNvSpPr>
              <a:spLocks noChangeArrowheads="1"/>
            </p:cNvSpPr>
            <p:nvPr/>
          </p:nvSpPr>
          <p:spPr bwMode="auto">
            <a:xfrm>
              <a:off x="397" y="3529"/>
              <a:ext cx="2378"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Each symbol is approximately 1us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76" name="Rectangle 52"/>
            <p:cNvSpPr>
              <a:spLocks noChangeArrowheads="1"/>
            </p:cNvSpPr>
            <p:nvPr/>
          </p:nvSpPr>
          <p:spPr bwMode="auto">
            <a:xfrm>
              <a:off x="397" y="3707"/>
              <a:ext cx="2219" cy="2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34" charset="0"/>
                  <a:cs typeface="Arial" pitchFamily="34" charset="0"/>
                </a:rPr>
                <a:t>(992ns for 31or 1016ns for 127)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09600"/>
            <a:ext cx="9144000" cy="609600"/>
          </a:xfrm>
        </p:spPr>
        <p:txBody>
          <a:bodyPr/>
          <a:lstStyle/>
          <a:p>
            <a:pPr algn="ctr"/>
            <a:r>
              <a:rPr lang="en-IE" noProof="0" dirty="0" smtClean="0"/>
              <a:t>PHR and Data Symbols</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6</a:t>
            </a:fld>
            <a:endParaRPr lang="en-US" dirty="0" smtClean="0"/>
          </a:p>
        </p:txBody>
      </p:sp>
      <p:grpSp>
        <p:nvGrpSpPr>
          <p:cNvPr id="6" name="Group 12"/>
          <p:cNvGrpSpPr>
            <a:grpSpLocks/>
          </p:cNvGrpSpPr>
          <p:nvPr/>
        </p:nvGrpSpPr>
        <p:grpSpPr bwMode="auto">
          <a:xfrm>
            <a:off x="695325" y="2090737"/>
            <a:ext cx="7658100" cy="581025"/>
            <a:chOff x="695326" y="1257300"/>
            <a:chExt cx="7658100" cy="581025"/>
          </a:xfrm>
        </p:grpSpPr>
        <p:sp>
          <p:nvSpPr>
            <p:cNvPr id="7" name="Rectangle 6"/>
            <p:cNvSpPr/>
            <p:nvPr/>
          </p:nvSpPr>
          <p:spPr bwMode="auto">
            <a:xfrm>
              <a:off x="695326" y="1257300"/>
              <a:ext cx="7658100" cy="581025"/>
            </a:xfrm>
            <a:prstGeom prst="rect">
              <a:avLst/>
            </a:prstGeom>
            <a:solidFill>
              <a:srgbClr val="FFCC99"/>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latin typeface="Calibri" pitchFamily="34" charset="0"/>
              </a:endParaRPr>
            </a:p>
          </p:txBody>
        </p:sp>
        <p:sp>
          <p:nvSpPr>
            <p:cNvPr id="8" name="Rectangle 4"/>
            <p:cNvSpPr>
              <a:spLocks noChangeArrowheads="1"/>
            </p:cNvSpPr>
            <p:nvPr/>
          </p:nvSpPr>
          <p:spPr bwMode="auto">
            <a:xfrm>
              <a:off x="695326" y="1257300"/>
              <a:ext cx="1914524" cy="581025"/>
            </a:xfrm>
            <a:prstGeom prst="rect">
              <a:avLst/>
            </a:prstGeom>
            <a:noFill/>
            <a:ln w="12700" algn="ctr">
              <a:solidFill>
                <a:schemeClr val="tx1"/>
              </a:solidFill>
              <a:round/>
              <a:headEnd/>
              <a:tailEnd/>
            </a:ln>
          </p:spPr>
          <p:txBody>
            <a:bodyPr wrap="none" anchor="ctr"/>
            <a:lstStyle/>
            <a:p>
              <a:pPr algn="ctr"/>
              <a:r>
                <a:rPr lang="en-GB" smtClean="0">
                  <a:latin typeface="Calibri" pitchFamily="34" charset="0"/>
                </a:rPr>
                <a:t>Represents 0</a:t>
              </a:r>
              <a:endParaRPr lang="en-US" dirty="0">
                <a:latin typeface="Calibri" pitchFamily="34" charset="0"/>
              </a:endParaRPr>
            </a:p>
          </p:txBody>
        </p:sp>
        <p:sp>
          <p:nvSpPr>
            <p:cNvPr id="9" name="Rectangle 9"/>
            <p:cNvSpPr>
              <a:spLocks noChangeArrowheads="1"/>
            </p:cNvSpPr>
            <p:nvPr/>
          </p:nvSpPr>
          <p:spPr bwMode="auto">
            <a:xfrm>
              <a:off x="2609851" y="1257300"/>
              <a:ext cx="1914524" cy="581025"/>
            </a:xfrm>
            <a:prstGeom prst="rect">
              <a:avLst/>
            </a:prstGeom>
            <a:noFill/>
            <a:ln w="12700" algn="ctr">
              <a:solidFill>
                <a:schemeClr val="tx1"/>
              </a:solidFill>
              <a:round/>
              <a:headEnd/>
              <a:tailEnd/>
            </a:ln>
          </p:spPr>
          <p:txBody>
            <a:bodyPr wrap="none" anchor="ctr"/>
            <a:lstStyle/>
            <a:p>
              <a:pPr algn="ctr"/>
              <a:r>
                <a:rPr lang="en-GB" smtClean="0">
                  <a:latin typeface="Calibri" pitchFamily="34" charset="0"/>
                </a:rPr>
                <a:t>Guard interval 0</a:t>
              </a:r>
              <a:endParaRPr lang="en-US" dirty="0">
                <a:latin typeface="Calibri" pitchFamily="34" charset="0"/>
              </a:endParaRPr>
            </a:p>
          </p:txBody>
        </p:sp>
        <p:sp>
          <p:nvSpPr>
            <p:cNvPr id="10" name="Rectangle 10"/>
            <p:cNvSpPr>
              <a:spLocks noChangeArrowheads="1"/>
            </p:cNvSpPr>
            <p:nvPr/>
          </p:nvSpPr>
          <p:spPr bwMode="auto">
            <a:xfrm>
              <a:off x="4524376" y="1257300"/>
              <a:ext cx="1914524" cy="581025"/>
            </a:xfrm>
            <a:prstGeom prst="rect">
              <a:avLst/>
            </a:prstGeom>
            <a:noFill/>
            <a:ln w="12700" algn="ctr">
              <a:solidFill>
                <a:schemeClr val="tx1"/>
              </a:solidFill>
              <a:round/>
              <a:headEnd/>
              <a:tailEnd/>
            </a:ln>
          </p:spPr>
          <p:txBody>
            <a:bodyPr wrap="none" anchor="ctr"/>
            <a:lstStyle/>
            <a:p>
              <a:pPr algn="ctr"/>
              <a:r>
                <a:rPr lang="en-GB" dirty="0" smtClean="0">
                  <a:latin typeface="Calibri" pitchFamily="34" charset="0"/>
                </a:rPr>
                <a:t>Represents 1</a:t>
              </a:r>
              <a:endParaRPr lang="en-US" dirty="0">
                <a:latin typeface="Calibri" pitchFamily="34" charset="0"/>
              </a:endParaRPr>
            </a:p>
          </p:txBody>
        </p:sp>
        <p:sp>
          <p:nvSpPr>
            <p:cNvPr id="11" name="Rectangle 11"/>
            <p:cNvSpPr>
              <a:spLocks noChangeArrowheads="1"/>
            </p:cNvSpPr>
            <p:nvPr/>
          </p:nvSpPr>
          <p:spPr bwMode="auto">
            <a:xfrm>
              <a:off x="6438901" y="1257300"/>
              <a:ext cx="1914524" cy="581025"/>
            </a:xfrm>
            <a:prstGeom prst="rect">
              <a:avLst/>
            </a:prstGeom>
            <a:noFill/>
            <a:ln w="12700" algn="ctr">
              <a:solidFill>
                <a:schemeClr val="tx1"/>
              </a:solidFill>
              <a:round/>
              <a:headEnd/>
              <a:tailEnd/>
            </a:ln>
          </p:spPr>
          <p:txBody>
            <a:bodyPr wrap="none" anchor="ctr"/>
            <a:lstStyle/>
            <a:p>
              <a:pPr algn="ctr"/>
              <a:r>
                <a:rPr lang="en-GB" dirty="0" smtClean="0">
                  <a:latin typeface="Calibri" pitchFamily="34" charset="0"/>
                </a:rPr>
                <a:t>Guard interval 1</a:t>
              </a:r>
              <a:endParaRPr lang="en-US" dirty="0">
                <a:latin typeface="Calibri" pitchFamily="34" charset="0"/>
              </a:endParaRPr>
            </a:p>
          </p:txBody>
        </p:sp>
      </p:grpSp>
      <p:grpSp>
        <p:nvGrpSpPr>
          <p:cNvPr id="12" name="Group 22"/>
          <p:cNvGrpSpPr>
            <a:grpSpLocks/>
          </p:cNvGrpSpPr>
          <p:nvPr/>
        </p:nvGrpSpPr>
        <p:grpSpPr bwMode="auto">
          <a:xfrm>
            <a:off x="1146175" y="3406775"/>
            <a:ext cx="6705600" cy="539750"/>
            <a:chOff x="684226" y="2573324"/>
            <a:chExt cx="6706038" cy="539077"/>
          </a:xfrm>
        </p:grpSpPr>
        <p:sp>
          <p:nvSpPr>
            <p:cNvPr id="13" name="Rectangle 12"/>
            <p:cNvSpPr/>
            <p:nvPr/>
          </p:nvSpPr>
          <p:spPr bwMode="auto">
            <a:xfrm>
              <a:off x="695340" y="2581251"/>
              <a:ext cx="6694924" cy="527979"/>
            </a:xfrm>
            <a:prstGeom prst="rect">
              <a:avLst/>
            </a:prstGeom>
            <a:solidFill>
              <a:srgbClr val="FFFFCC"/>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latin typeface="Calibri" pitchFamily="34" charset="0"/>
              </a:endParaRPr>
            </a:p>
          </p:txBody>
        </p:sp>
        <p:sp>
          <p:nvSpPr>
            <p:cNvPr id="14" name="Rectangle 14"/>
            <p:cNvSpPr>
              <a:spLocks noChangeArrowheads="1"/>
            </p:cNvSpPr>
            <p:nvPr/>
          </p:nvSpPr>
          <p:spPr bwMode="auto">
            <a:xfrm>
              <a:off x="684226" y="2573324"/>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0</a:t>
              </a:r>
              <a:endParaRPr lang="en-US" dirty="0">
                <a:latin typeface="Calibri" pitchFamily="34" charset="0"/>
              </a:endParaRPr>
            </a:p>
          </p:txBody>
        </p:sp>
        <p:sp>
          <p:nvSpPr>
            <p:cNvPr id="15" name="Rectangle 15"/>
            <p:cNvSpPr>
              <a:spLocks noChangeArrowheads="1"/>
            </p:cNvSpPr>
            <p:nvPr/>
          </p:nvSpPr>
          <p:spPr bwMode="auto">
            <a:xfrm>
              <a:off x="1517887" y="2576726"/>
              <a:ext cx="838200" cy="533400"/>
            </a:xfrm>
            <a:prstGeom prst="rect">
              <a:avLst/>
            </a:prstGeom>
            <a:noFill/>
            <a:ln w="9525" algn="ctr">
              <a:solidFill>
                <a:schemeClr val="tx1"/>
              </a:solidFill>
              <a:round/>
              <a:headEnd/>
              <a:tailEnd/>
            </a:ln>
          </p:spPr>
          <p:txBody>
            <a:bodyPr wrap="none" anchor="ctr"/>
            <a:lstStyle/>
            <a:p>
              <a:pPr algn="ctr"/>
              <a:r>
                <a:rPr lang="en-GB" dirty="0" err="1" smtClean="0">
                  <a:latin typeface="Calibri" pitchFamily="34" charset="0"/>
                </a:rPr>
                <a:t>Posn</a:t>
              </a:r>
              <a:r>
                <a:rPr lang="en-GB" dirty="0" smtClean="0">
                  <a:latin typeface="Calibri" pitchFamily="34" charset="0"/>
                </a:rPr>
                <a:t> 1</a:t>
              </a:r>
              <a:endParaRPr lang="en-US" dirty="0">
                <a:latin typeface="Calibri" pitchFamily="34" charset="0"/>
              </a:endParaRPr>
            </a:p>
          </p:txBody>
        </p:sp>
        <p:sp>
          <p:nvSpPr>
            <p:cNvPr id="16" name="Rectangle 16"/>
            <p:cNvSpPr>
              <a:spLocks noChangeArrowheads="1"/>
            </p:cNvSpPr>
            <p:nvPr/>
          </p:nvSpPr>
          <p:spPr bwMode="auto">
            <a:xfrm>
              <a:off x="2357225" y="2576726"/>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2</a:t>
              </a:r>
              <a:endParaRPr lang="en-US" dirty="0">
                <a:latin typeface="Calibri" pitchFamily="34" charset="0"/>
              </a:endParaRPr>
            </a:p>
          </p:txBody>
        </p:sp>
        <p:sp>
          <p:nvSpPr>
            <p:cNvPr id="18" name="Rectangle 17"/>
            <p:cNvSpPr>
              <a:spLocks noChangeArrowheads="1"/>
            </p:cNvSpPr>
            <p:nvPr/>
          </p:nvSpPr>
          <p:spPr bwMode="auto">
            <a:xfrm>
              <a:off x="3192013" y="2579001"/>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3</a:t>
              </a:r>
              <a:endParaRPr lang="en-US" dirty="0">
                <a:latin typeface="Calibri" pitchFamily="34" charset="0"/>
              </a:endParaRPr>
            </a:p>
          </p:txBody>
        </p:sp>
        <p:sp>
          <p:nvSpPr>
            <p:cNvPr id="19" name="Rectangle 18"/>
            <p:cNvSpPr>
              <a:spLocks noChangeArrowheads="1"/>
            </p:cNvSpPr>
            <p:nvPr/>
          </p:nvSpPr>
          <p:spPr bwMode="auto">
            <a:xfrm>
              <a:off x="4035898" y="2576725"/>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4</a:t>
              </a:r>
              <a:endParaRPr lang="en-US" dirty="0">
                <a:latin typeface="Calibri" pitchFamily="34" charset="0"/>
              </a:endParaRPr>
            </a:p>
          </p:txBody>
        </p:sp>
        <p:sp>
          <p:nvSpPr>
            <p:cNvPr id="20" name="Rectangle 19"/>
            <p:cNvSpPr>
              <a:spLocks noChangeArrowheads="1"/>
            </p:cNvSpPr>
            <p:nvPr/>
          </p:nvSpPr>
          <p:spPr bwMode="auto">
            <a:xfrm>
              <a:off x="4870686" y="2579000"/>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5</a:t>
              </a:r>
              <a:endParaRPr lang="en-US" dirty="0">
                <a:latin typeface="Calibri" pitchFamily="34" charset="0"/>
              </a:endParaRPr>
            </a:p>
          </p:txBody>
        </p:sp>
        <p:sp>
          <p:nvSpPr>
            <p:cNvPr id="21" name="Rectangle 20"/>
            <p:cNvSpPr>
              <a:spLocks noChangeArrowheads="1"/>
            </p:cNvSpPr>
            <p:nvPr/>
          </p:nvSpPr>
          <p:spPr bwMode="auto">
            <a:xfrm>
              <a:off x="5710024" y="2579000"/>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6</a:t>
              </a:r>
              <a:endParaRPr lang="en-US" dirty="0">
                <a:latin typeface="Calibri" pitchFamily="34" charset="0"/>
              </a:endParaRPr>
            </a:p>
          </p:txBody>
        </p:sp>
        <p:sp>
          <p:nvSpPr>
            <p:cNvPr id="22" name="Rectangle 21"/>
            <p:cNvSpPr>
              <a:spLocks noChangeArrowheads="1"/>
            </p:cNvSpPr>
            <p:nvPr/>
          </p:nvSpPr>
          <p:spPr bwMode="auto">
            <a:xfrm>
              <a:off x="6551636" y="2573324"/>
              <a:ext cx="838200" cy="533400"/>
            </a:xfrm>
            <a:prstGeom prst="rect">
              <a:avLst/>
            </a:prstGeom>
            <a:noFill/>
            <a:ln w="9525" algn="ctr">
              <a:solidFill>
                <a:schemeClr val="tx1"/>
              </a:solidFill>
              <a:round/>
              <a:headEnd/>
              <a:tailEnd/>
            </a:ln>
          </p:spPr>
          <p:txBody>
            <a:bodyPr wrap="none" anchor="ctr"/>
            <a:lstStyle/>
            <a:p>
              <a:pPr algn="ctr"/>
              <a:r>
                <a:rPr lang="en-GB" smtClean="0">
                  <a:latin typeface="Calibri" pitchFamily="34" charset="0"/>
                </a:rPr>
                <a:t>Posn 7</a:t>
              </a:r>
              <a:endParaRPr lang="en-US" dirty="0">
                <a:latin typeface="Calibri" pitchFamily="34" charset="0"/>
              </a:endParaRPr>
            </a:p>
          </p:txBody>
        </p:sp>
      </p:grpSp>
      <p:cxnSp>
        <p:nvCxnSpPr>
          <p:cNvPr id="23" name="Straight Connector 24"/>
          <p:cNvCxnSpPr>
            <a:cxnSpLocks noChangeShapeType="1"/>
          </p:cNvCxnSpPr>
          <p:nvPr/>
        </p:nvCxnSpPr>
        <p:spPr bwMode="auto">
          <a:xfrm rot="16200000" flipH="1">
            <a:off x="548481" y="2845594"/>
            <a:ext cx="715963" cy="444500"/>
          </a:xfrm>
          <a:prstGeom prst="line">
            <a:avLst/>
          </a:prstGeom>
          <a:noFill/>
          <a:ln w="9525" algn="ctr">
            <a:solidFill>
              <a:schemeClr val="tx1"/>
            </a:solidFill>
            <a:prstDash val="lgDashDotDot"/>
            <a:round/>
            <a:headEnd/>
            <a:tailEnd/>
          </a:ln>
        </p:spPr>
      </p:cxnSp>
      <p:cxnSp>
        <p:nvCxnSpPr>
          <p:cNvPr id="24" name="Straight Connector 26"/>
          <p:cNvCxnSpPr>
            <a:cxnSpLocks noChangeShapeType="1"/>
          </p:cNvCxnSpPr>
          <p:nvPr/>
        </p:nvCxnSpPr>
        <p:spPr bwMode="auto">
          <a:xfrm>
            <a:off x="2600325" y="2686050"/>
            <a:ext cx="5224463" cy="692150"/>
          </a:xfrm>
          <a:prstGeom prst="line">
            <a:avLst/>
          </a:prstGeom>
          <a:noFill/>
          <a:ln w="9525" algn="ctr">
            <a:solidFill>
              <a:schemeClr val="tx1"/>
            </a:solidFill>
            <a:prstDash val="lgDashDotDot"/>
            <a:round/>
            <a:headEnd/>
            <a:tailEnd/>
          </a:ln>
        </p:spPr>
      </p:cxnSp>
      <p:cxnSp>
        <p:nvCxnSpPr>
          <p:cNvPr id="25" name="Straight Connector 28"/>
          <p:cNvCxnSpPr>
            <a:cxnSpLocks noChangeShapeType="1"/>
          </p:cNvCxnSpPr>
          <p:nvPr/>
        </p:nvCxnSpPr>
        <p:spPr bwMode="auto">
          <a:xfrm rot="5400000">
            <a:off x="2501106" y="1354931"/>
            <a:ext cx="706438" cy="3340100"/>
          </a:xfrm>
          <a:prstGeom prst="line">
            <a:avLst/>
          </a:prstGeom>
          <a:noFill/>
          <a:ln w="9525" algn="ctr">
            <a:solidFill>
              <a:schemeClr val="tx1"/>
            </a:solidFill>
            <a:prstDash val="dash"/>
            <a:round/>
            <a:headEnd/>
            <a:tailEnd/>
          </a:ln>
        </p:spPr>
      </p:cxnSp>
      <p:cxnSp>
        <p:nvCxnSpPr>
          <p:cNvPr id="26" name="Straight Connector 30"/>
          <p:cNvCxnSpPr>
            <a:cxnSpLocks noChangeShapeType="1"/>
          </p:cNvCxnSpPr>
          <p:nvPr/>
        </p:nvCxnSpPr>
        <p:spPr bwMode="auto">
          <a:xfrm>
            <a:off x="6424613" y="2701925"/>
            <a:ext cx="1392237" cy="676275"/>
          </a:xfrm>
          <a:prstGeom prst="line">
            <a:avLst/>
          </a:prstGeom>
          <a:noFill/>
          <a:ln w="9525" algn="ctr">
            <a:solidFill>
              <a:schemeClr val="tx1"/>
            </a:solidFill>
            <a:prstDash val="dash"/>
            <a:round/>
            <a:headEnd/>
            <a:tailEnd/>
          </a:ln>
        </p:spPr>
      </p:cxnSp>
      <p:sp>
        <p:nvSpPr>
          <p:cNvPr id="27" name="TextBox 31"/>
          <p:cNvSpPr txBox="1">
            <a:spLocks noChangeArrowheads="1"/>
          </p:cNvSpPr>
          <p:nvPr/>
        </p:nvSpPr>
        <p:spPr bwMode="auto">
          <a:xfrm>
            <a:off x="2170355" y="1430337"/>
            <a:ext cx="4644540" cy="461665"/>
          </a:xfrm>
          <a:prstGeom prst="rect">
            <a:avLst/>
          </a:prstGeom>
          <a:noFill/>
          <a:ln w="9525">
            <a:noFill/>
            <a:miter lim="800000"/>
            <a:headEnd/>
            <a:tailEnd/>
          </a:ln>
        </p:spPr>
        <p:txBody>
          <a:bodyPr wrap="none">
            <a:spAutoFit/>
          </a:bodyPr>
          <a:lstStyle/>
          <a:p>
            <a:pPr algn="ctr"/>
            <a:r>
              <a:rPr lang="en-GB" dirty="0" smtClean="0">
                <a:latin typeface="Calibri" pitchFamily="34" charset="0"/>
              </a:rPr>
              <a:t>Symbol is split into 2 valid intervals (one for a ‘0’ and the other for a ‘1’)</a:t>
            </a:r>
            <a:endParaRPr lang="en-GB" dirty="0">
              <a:latin typeface="Calibri" pitchFamily="34" charset="0"/>
            </a:endParaRPr>
          </a:p>
          <a:p>
            <a:pPr algn="ctr"/>
            <a:r>
              <a:rPr lang="en-GB" dirty="0" smtClean="0">
                <a:latin typeface="Calibri" pitchFamily="34" charset="0"/>
              </a:rPr>
              <a:t>And two guard intervals to provide protection for the multipath</a:t>
            </a:r>
            <a:endParaRPr lang="en-US" dirty="0">
              <a:latin typeface="Calibri" pitchFamily="34" charset="0"/>
            </a:endParaRPr>
          </a:p>
        </p:txBody>
      </p:sp>
      <p:sp>
        <p:nvSpPr>
          <p:cNvPr id="28" name="TextBox 32"/>
          <p:cNvSpPr txBox="1">
            <a:spLocks noChangeArrowheads="1"/>
          </p:cNvSpPr>
          <p:nvPr/>
        </p:nvSpPr>
        <p:spPr bwMode="auto">
          <a:xfrm>
            <a:off x="4529138" y="4092575"/>
            <a:ext cx="4040187" cy="1169987"/>
          </a:xfrm>
          <a:prstGeom prst="rect">
            <a:avLst/>
          </a:prstGeom>
          <a:noFill/>
          <a:ln w="9525">
            <a:noFill/>
            <a:miter lim="800000"/>
            <a:headEnd/>
            <a:tailEnd/>
          </a:ln>
        </p:spPr>
        <p:txBody>
          <a:bodyPr>
            <a:spAutoFit/>
          </a:bodyPr>
          <a:lstStyle/>
          <a:p>
            <a:r>
              <a:rPr lang="en-GB" sz="1400" dirty="0" smtClean="0">
                <a:latin typeface="Calibri" pitchFamily="34" charset="0"/>
              </a:rPr>
              <a:t>Each valid interval is subdivided into possible hop positions. Here it is shown divided into 8, other possible divisions are 2 or 32</a:t>
            </a:r>
            <a:r>
              <a:rPr lang="en-GB" sz="1400" dirty="0">
                <a:latin typeface="Calibri" pitchFamily="34" charset="0"/>
              </a:rPr>
              <a:t>.</a:t>
            </a:r>
          </a:p>
          <a:p>
            <a:r>
              <a:rPr lang="en-GB" sz="1400" dirty="0" smtClean="0">
                <a:latin typeface="Calibri" pitchFamily="34" charset="0"/>
              </a:rPr>
              <a:t>Bursts are positioned in these according to a pseudo−random sequence</a:t>
            </a:r>
            <a:r>
              <a:rPr lang="en-GB" sz="1400" dirty="0">
                <a:latin typeface="Calibri" pitchFamily="34" charset="0"/>
              </a:rPr>
              <a:t>.</a:t>
            </a:r>
            <a:endParaRPr lang="en-US" sz="1400" dirty="0">
              <a:latin typeface="Calibri" pitchFamily="34" charset="0"/>
            </a:endParaRPr>
          </a:p>
        </p:txBody>
      </p:sp>
      <p:pic>
        <p:nvPicPr>
          <p:cNvPr id="29" name="Picture 33" descr="burstf.JPG"/>
          <p:cNvPicPr>
            <a:picLocks noChangeAspect="1"/>
          </p:cNvPicPr>
          <p:nvPr/>
        </p:nvPicPr>
        <p:blipFill>
          <a:blip r:embed="rId2" cstate="print"/>
          <a:srcRect/>
          <a:stretch>
            <a:fillRect/>
          </a:stretch>
        </p:blipFill>
        <p:spPr bwMode="auto">
          <a:xfrm>
            <a:off x="1743075" y="4560887"/>
            <a:ext cx="2473325" cy="1687513"/>
          </a:xfrm>
          <a:prstGeom prst="rect">
            <a:avLst/>
          </a:prstGeom>
          <a:noFill/>
          <a:ln w="9525">
            <a:noFill/>
            <a:miter lim="800000"/>
            <a:headEnd/>
            <a:tailEnd/>
          </a:ln>
        </p:spPr>
      </p:pic>
      <p:cxnSp>
        <p:nvCxnSpPr>
          <p:cNvPr id="30" name="Straight Connector 35"/>
          <p:cNvCxnSpPr>
            <a:cxnSpLocks noChangeShapeType="1"/>
          </p:cNvCxnSpPr>
          <p:nvPr/>
        </p:nvCxnSpPr>
        <p:spPr bwMode="auto">
          <a:xfrm rot="5400000">
            <a:off x="1889125" y="4368800"/>
            <a:ext cx="1335088" cy="500062"/>
          </a:xfrm>
          <a:prstGeom prst="line">
            <a:avLst/>
          </a:prstGeom>
          <a:noFill/>
          <a:ln w="9525" algn="ctr">
            <a:solidFill>
              <a:schemeClr val="tx1"/>
            </a:solidFill>
            <a:prstDash val="dash"/>
            <a:round/>
            <a:headEnd/>
            <a:tailEnd/>
          </a:ln>
        </p:spPr>
      </p:cxnSp>
      <p:cxnSp>
        <p:nvCxnSpPr>
          <p:cNvPr id="31" name="Straight Connector 37"/>
          <p:cNvCxnSpPr>
            <a:cxnSpLocks noChangeShapeType="1"/>
          </p:cNvCxnSpPr>
          <p:nvPr/>
        </p:nvCxnSpPr>
        <p:spPr bwMode="auto">
          <a:xfrm rot="16200000" flipH="1">
            <a:off x="3164681" y="4436269"/>
            <a:ext cx="1208087" cy="285750"/>
          </a:xfrm>
          <a:prstGeom prst="line">
            <a:avLst/>
          </a:prstGeom>
          <a:noFill/>
          <a:ln w="9525" algn="ctr">
            <a:solidFill>
              <a:schemeClr val="tx1"/>
            </a:solidFill>
            <a:prstDash val="dash"/>
            <a:round/>
            <a:headEnd/>
            <a:tailEnd/>
          </a:ln>
        </p:spPr>
      </p:cxnSp>
      <p:sp>
        <p:nvSpPr>
          <p:cNvPr id="32" name="TextBox 43"/>
          <p:cNvSpPr txBox="1">
            <a:spLocks noChangeArrowheads="1"/>
          </p:cNvSpPr>
          <p:nvPr/>
        </p:nvSpPr>
        <p:spPr bwMode="auto">
          <a:xfrm>
            <a:off x="4572000" y="5453062"/>
            <a:ext cx="2989263" cy="738188"/>
          </a:xfrm>
          <a:prstGeom prst="rect">
            <a:avLst/>
          </a:prstGeom>
          <a:noFill/>
          <a:ln w="9525">
            <a:noFill/>
            <a:miter lim="800000"/>
            <a:headEnd/>
            <a:tailEnd/>
          </a:ln>
        </p:spPr>
        <p:txBody>
          <a:bodyPr>
            <a:spAutoFit/>
          </a:bodyPr>
          <a:lstStyle/>
          <a:p>
            <a:r>
              <a:rPr lang="en-GB" sz="1400" dirty="0" smtClean="0">
                <a:latin typeface="Calibri" pitchFamily="34" charset="0"/>
              </a:rPr>
              <a:t>The burst can consist of up to 512 pseudo−random pulses or chips. The burst shown here has 16 chips</a:t>
            </a:r>
            <a:endParaRPr lang="en-US" sz="1400"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09600"/>
            <a:ext cx="9144000" cy="914400"/>
          </a:xfrm>
        </p:spPr>
        <p:txBody>
          <a:bodyPr/>
          <a:lstStyle/>
          <a:p>
            <a:pPr algn="ctr"/>
            <a:r>
              <a:rPr lang="en-IE" noProof="0" dirty="0" smtClean="0"/>
              <a:t>Convolutional Coding of Data and PHR</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7</a:t>
            </a:fld>
            <a:endParaRPr lang="en-US" dirty="0" smtClean="0"/>
          </a:p>
        </p:txBody>
      </p:sp>
      <p:sp>
        <p:nvSpPr>
          <p:cNvPr id="6" name="Content Placeholder 21"/>
          <p:cNvSpPr>
            <a:spLocks noGrp="1"/>
          </p:cNvSpPr>
          <p:nvPr>
            <p:ph idx="1"/>
          </p:nvPr>
        </p:nvSpPr>
        <p:spPr bwMode="auto">
          <a:xfrm>
            <a:off x="4579937" y="3776662"/>
            <a:ext cx="4284663" cy="2471738"/>
          </a:xfrm>
          <a:noFill/>
          <a:ln>
            <a:miter lim="800000"/>
            <a:headEnd/>
            <a:tailEnd/>
          </a:ln>
        </p:spPr>
        <p:txBody>
          <a:bodyPr vert="horz" wrap="square" lIns="91440" tIns="45720" rIns="91440" bIns="45720" numCol="1" anchor="t" anchorCtr="0" compatLnSpc="1">
            <a:prstTxWarp prst="textNoShape">
              <a:avLst/>
            </a:prstTxWarp>
          </a:bodyPr>
          <a:lstStyle/>
          <a:p>
            <a:r>
              <a:rPr lang="en-IE" sz="2000" noProof="0" smtClean="0"/>
              <a:t>All data bits are encoded with the convolutional encoder</a:t>
            </a:r>
            <a:endParaRPr lang="en-IE" sz="2000" noProof="0" dirty="0" smtClean="0"/>
          </a:p>
          <a:p>
            <a:r>
              <a:rPr lang="en-IE" sz="2000" noProof="0" smtClean="0"/>
              <a:t>The systematic bit determines the burst position in the symbol (</a:t>
            </a:r>
            <a:r>
              <a:rPr lang="en-IE" sz="2000" noProof="0" dirty="0" smtClean="0"/>
              <a:t>PPM)</a:t>
            </a:r>
          </a:p>
          <a:p>
            <a:r>
              <a:rPr lang="en-IE" sz="2000" noProof="0" smtClean="0"/>
              <a:t>The parity bit determines the polarity, i.e. whether or not entire burst is inverted</a:t>
            </a:r>
            <a:endParaRPr lang="en-IE" sz="2000" noProof="0" dirty="0" smtClean="0"/>
          </a:p>
        </p:txBody>
      </p:sp>
      <p:pic>
        <p:nvPicPr>
          <p:cNvPr id="7" name="Picture 3"/>
          <p:cNvPicPr>
            <a:picLocks noChangeAspect="1" noChangeArrowheads="1"/>
          </p:cNvPicPr>
          <p:nvPr/>
        </p:nvPicPr>
        <p:blipFill>
          <a:blip r:embed="rId2" cstate="print"/>
          <a:srcRect b="9520"/>
          <a:stretch>
            <a:fillRect/>
          </a:stretch>
        </p:blipFill>
        <p:spPr bwMode="auto">
          <a:xfrm>
            <a:off x="287337" y="1690687"/>
            <a:ext cx="3249613" cy="1873250"/>
          </a:xfrm>
          <a:prstGeom prst="rect">
            <a:avLst/>
          </a:prstGeom>
          <a:noFill/>
          <a:ln w="9525">
            <a:noFill/>
            <a:miter lim="800000"/>
            <a:headEnd/>
            <a:tailEnd/>
          </a:ln>
        </p:spPr>
      </p:pic>
      <p:pic>
        <p:nvPicPr>
          <p:cNvPr id="8" name="Picture 33" descr="burstf.JPG"/>
          <p:cNvPicPr>
            <a:picLocks noChangeAspect="1"/>
          </p:cNvPicPr>
          <p:nvPr/>
        </p:nvPicPr>
        <p:blipFill>
          <a:blip r:embed="rId3" cstate="print"/>
          <a:srcRect/>
          <a:stretch>
            <a:fillRect/>
          </a:stretch>
        </p:blipFill>
        <p:spPr bwMode="auto">
          <a:xfrm>
            <a:off x="2792412" y="4062412"/>
            <a:ext cx="1649413" cy="1123950"/>
          </a:xfrm>
          <a:prstGeom prst="rect">
            <a:avLst/>
          </a:prstGeom>
          <a:noFill/>
          <a:ln w="9525">
            <a:noFill/>
            <a:miter lim="800000"/>
            <a:headEnd/>
            <a:tailEnd/>
          </a:ln>
        </p:spPr>
      </p:pic>
      <p:pic>
        <p:nvPicPr>
          <p:cNvPr id="9" name="Picture 33" descr="burstf.JPG"/>
          <p:cNvPicPr>
            <a:picLocks noChangeAspect="1"/>
          </p:cNvPicPr>
          <p:nvPr/>
        </p:nvPicPr>
        <p:blipFill>
          <a:blip r:embed="rId4" cstate="print"/>
          <a:srcRect/>
          <a:stretch>
            <a:fillRect/>
          </a:stretch>
        </p:blipFill>
        <p:spPr bwMode="auto">
          <a:xfrm>
            <a:off x="796925" y="4086225"/>
            <a:ext cx="1647825" cy="1125537"/>
          </a:xfrm>
          <a:prstGeom prst="rect">
            <a:avLst/>
          </a:prstGeom>
          <a:noFill/>
          <a:ln w="9525">
            <a:noFill/>
            <a:miter lim="800000"/>
            <a:headEnd/>
            <a:tailEnd/>
          </a:ln>
        </p:spPr>
      </p:pic>
      <p:grpSp>
        <p:nvGrpSpPr>
          <p:cNvPr id="10" name="Group 12"/>
          <p:cNvGrpSpPr>
            <a:grpSpLocks/>
          </p:cNvGrpSpPr>
          <p:nvPr/>
        </p:nvGrpSpPr>
        <p:grpSpPr bwMode="auto">
          <a:xfrm>
            <a:off x="3786187" y="2506662"/>
            <a:ext cx="5205413" cy="581025"/>
            <a:chOff x="695326" y="1257300"/>
            <a:chExt cx="7658100" cy="581025"/>
          </a:xfrm>
        </p:grpSpPr>
        <p:sp>
          <p:nvSpPr>
            <p:cNvPr id="11" name="Rectangle 10"/>
            <p:cNvSpPr/>
            <p:nvPr/>
          </p:nvSpPr>
          <p:spPr bwMode="auto">
            <a:xfrm>
              <a:off x="695326" y="1257300"/>
              <a:ext cx="7658100" cy="581025"/>
            </a:xfrm>
            <a:prstGeom prst="rect">
              <a:avLst/>
            </a:prstGeom>
            <a:solidFill>
              <a:srgbClr val="FFCC99"/>
            </a:solidFill>
            <a:ln w="9525" cap="flat" cmpd="sng" algn="ctr">
              <a:noFill/>
              <a:prstDash val="solid"/>
              <a:round/>
              <a:headEnd type="none" w="med" len="med"/>
              <a:tailEnd type="none" w="med" len="med"/>
            </a:ln>
            <a:effectLst>
              <a:outerShdw dist="35921" dir="2700000" algn="ctr" rotWithShape="0">
                <a:schemeClr val="bg2"/>
              </a:outerShdw>
            </a:effectLst>
          </p:spPr>
          <p:txBody>
            <a:bodyPr wrap="none" anchor="ctr"/>
            <a:lstStyle/>
            <a:p>
              <a:pPr algn="ctr">
                <a:defRPr/>
              </a:pPr>
              <a:endParaRPr lang="en-US">
                <a:latin typeface="Calibri" pitchFamily="34" charset="0"/>
              </a:endParaRPr>
            </a:p>
          </p:txBody>
        </p:sp>
        <p:sp>
          <p:nvSpPr>
            <p:cNvPr id="12" name="Rectangle 4"/>
            <p:cNvSpPr>
              <a:spLocks noChangeArrowheads="1"/>
            </p:cNvSpPr>
            <p:nvPr/>
          </p:nvSpPr>
          <p:spPr bwMode="auto">
            <a:xfrm>
              <a:off x="695326" y="1257300"/>
              <a:ext cx="1914524" cy="581025"/>
            </a:xfrm>
            <a:prstGeom prst="rect">
              <a:avLst/>
            </a:prstGeom>
            <a:noFill/>
            <a:ln w="12700" algn="ctr">
              <a:solidFill>
                <a:schemeClr val="tx1"/>
              </a:solidFill>
              <a:round/>
              <a:headEnd/>
              <a:tailEnd/>
            </a:ln>
          </p:spPr>
          <p:txBody>
            <a:bodyPr wrap="none" anchor="ctr"/>
            <a:lstStyle/>
            <a:p>
              <a:pPr algn="ctr"/>
              <a:r>
                <a:rPr lang="en-GB" sz="1200" smtClean="0">
                  <a:latin typeface="Calibri" pitchFamily="34" charset="0"/>
                </a:rPr>
                <a:t>Represents 0</a:t>
              </a:r>
              <a:endParaRPr lang="en-US" sz="1200" dirty="0">
                <a:latin typeface="Calibri" pitchFamily="34" charset="0"/>
              </a:endParaRPr>
            </a:p>
          </p:txBody>
        </p:sp>
        <p:sp>
          <p:nvSpPr>
            <p:cNvPr id="13" name="Rectangle 9"/>
            <p:cNvSpPr>
              <a:spLocks noChangeArrowheads="1"/>
            </p:cNvSpPr>
            <p:nvPr/>
          </p:nvSpPr>
          <p:spPr bwMode="auto">
            <a:xfrm>
              <a:off x="2609851" y="1257300"/>
              <a:ext cx="1914525" cy="581025"/>
            </a:xfrm>
            <a:prstGeom prst="rect">
              <a:avLst/>
            </a:prstGeom>
            <a:noFill/>
            <a:ln w="12700" algn="ctr">
              <a:solidFill>
                <a:schemeClr val="tx1"/>
              </a:solidFill>
              <a:round/>
              <a:headEnd/>
              <a:tailEnd/>
            </a:ln>
          </p:spPr>
          <p:txBody>
            <a:bodyPr wrap="none" anchor="ctr"/>
            <a:lstStyle/>
            <a:p>
              <a:pPr algn="ctr"/>
              <a:r>
                <a:rPr lang="en-GB" sz="1200" smtClean="0">
                  <a:latin typeface="Calibri" pitchFamily="34" charset="0"/>
                </a:rPr>
                <a:t>Guard interval 0</a:t>
              </a:r>
              <a:endParaRPr lang="en-US" sz="1200" dirty="0">
                <a:latin typeface="Calibri" pitchFamily="34" charset="0"/>
              </a:endParaRPr>
            </a:p>
          </p:txBody>
        </p:sp>
        <p:sp>
          <p:nvSpPr>
            <p:cNvPr id="14" name="Rectangle 10"/>
            <p:cNvSpPr>
              <a:spLocks noChangeArrowheads="1"/>
            </p:cNvSpPr>
            <p:nvPr/>
          </p:nvSpPr>
          <p:spPr bwMode="auto">
            <a:xfrm>
              <a:off x="4524376" y="1257300"/>
              <a:ext cx="1914524" cy="581025"/>
            </a:xfrm>
            <a:prstGeom prst="rect">
              <a:avLst/>
            </a:prstGeom>
            <a:noFill/>
            <a:ln w="12700" algn="ctr">
              <a:solidFill>
                <a:schemeClr val="tx1"/>
              </a:solidFill>
              <a:round/>
              <a:headEnd/>
              <a:tailEnd/>
            </a:ln>
          </p:spPr>
          <p:txBody>
            <a:bodyPr wrap="none" anchor="ctr"/>
            <a:lstStyle/>
            <a:p>
              <a:pPr algn="ctr"/>
              <a:r>
                <a:rPr lang="en-GB" sz="1200" dirty="0" smtClean="0">
                  <a:latin typeface="Calibri" pitchFamily="34" charset="0"/>
                </a:rPr>
                <a:t>Represents 1</a:t>
              </a:r>
              <a:endParaRPr lang="en-US" sz="1200" dirty="0">
                <a:latin typeface="Calibri" pitchFamily="34" charset="0"/>
              </a:endParaRPr>
            </a:p>
          </p:txBody>
        </p:sp>
        <p:sp>
          <p:nvSpPr>
            <p:cNvPr id="15" name="Rectangle 11"/>
            <p:cNvSpPr>
              <a:spLocks noChangeArrowheads="1"/>
            </p:cNvSpPr>
            <p:nvPr/>
          </p:nvSpPr>
          <p:spPr bwMode="auto">
            <a:xfrm>
              <a:off x="6438901" y="1257300"/>
              <a:ext cx="1914524" cy="581025"/>
            </a:xfrm>
            <a:prstGeom prst="rect">
              <a:avLst/>
            </a:prstGeom>
            <a:noFill/>
            <a:ln w="12700" algn="ctr">
              <a:solidFill>
                <a:schemeClr val="tx1"/>
              </a:solidFill>
              <a:round/>
              <a:headEnd/>
              <a:tailEnd/>
            </a:ln>
          </p:spPr>
          <p:txBody>
            <a:bodyPr wrap="none" anchor="ctr"/>
            <a:lstStyle/>
            <a:p>
              <a:pPr algn="ctr"/>
              <a:r>
                <a:rPr lang="en-GB" sz="1200" dirty="0" smtClean="0">
                  <a:latin typeface="Calibri" pitchFamily="34" charset="0"/>
                </a:rPr>
                <a:t>Guard interval 1</a:t>
              </a:r>
              <a:endParaRPr lang="en-US" sz="1200" dirty="0">
                <a:latin typeface="Calibri" pitchFamily="34" charset="0"/>
              </a:endParaRPr>
            </a:p>
          </p:txBody>
        </p:sp>
      </p:grpSp>
      <p:cxnSp>
        <p:nvCxnSpPr>
          <p:cNvPr id="16" name="Straight Arrow Connector 13"/>
          <p:cNvCxnSpPr>
            <a:cxnSpLocks noChangeShapeType="1"/>
          </p:cNvCxnSpPr>
          <p:nvPr/>
        </p:nvCxnSpPr>
        <p:spPr bwMode="auto">
          <a:xfrm>
            <a:off x="3249612" y="2006600"/>
            <a:ext cx="3594100" cy="457200"/>
          </a:xfrm>
          <a:prstGeom prst="straightConnector1">
            <a:avLst/>
          </a:prstGeom>
          <a:noFill/>
          <a:ln w="9525" algn="ctr">
            <a:solidFill>
              <a:schemeClr val="tx1"/>
            </a:solidFill>
            <a:round/>
            <a:headEnd/>
            <a:tailEnd type="arrow" w="med" len="med"/>
          </a:ln>
        </p:spPr>
      </p:cxnSp>
      <p:cxnSp>
        <p:nvCxnSpPr>
          <p:cNvPr id="18" name="Straight Arrow Connector 15"/>
          <p:cNvCxnSpPr>
            <a:cxnSpLocks noChangeShapeType="1"/>
          </p:cNvCxnSpPr>
          <p:nvPr/>
        </p:nvCxnSpPr>
        <p:spPr bwMode="auto">
          <a:xfrm>
            <a:off x="3186112" y="2070100"/>
            <a:ext cx="946150" cy="403225"/>
          </a:xfrm>
          <a:prstGeom prst="straightConnector1">
            <a:avLst/>
          </a:prstGeom>
          <a:noFill/>
          <a:ln w="9525" algn="ctr">
            <a:solidFill>
              <a:schemeClr val="tx1"/>
            </a:solidFill>
            <a:round/>
            <a:headEnd/>
            <a:tailEnd type="arrow" w="med" len="med"/>
          </a:ln>
        </p:spPr>
      </p:cxnSp>
      <p:cxnSp>
        <p:nvCxnSpPr>
          <p:cNvPr id="19" name="Straight Arrow Connector 17"/>
          <p:cNvCxnSpPr>
            <a:cxnSpLocks noChangeShapeType="1"/>
          </p:cNvCxnSpPr>
          <p:nvPr/>
        </p:nvCxnSpPr>
        <p:spPr bwMode="auto">
          <a:xfrm rot="10800000" flipV="1">
            <a:off x="1952625" y="3313112"/>
            <a:ext cx="830262" cy="638175"/>
          </a:xfrm>
          <a:prstGeom prst="straightConnector1">
            <a:avLst/>
          </a:prstGeom>
          <a:noFill/>
          <a:ln w="9525" algn="ctr">
            <a:solidFill>
              <a:schemeClr val="tx1"/>
            </a:solidFill>
            <a:round/>
            <a:headEnd/>
            <a:tailEnd type="arrow" w="med" len="med"/>
          </a:ln>
        </p:spPr>
      </p:cxnSp>
      <p:cxnSp>
        <p:nvCxnSpPr>
          <p:cNvPr id="20" name="Straight Arrow Connector 19"/>
          <p:cNvCxnSpPr>
            <a:cxnSpLocks noChangeShapeType="1"/>
          </p:cNvCxnSpPr>
          <p:nvPr/>
        </p:nvCxnSpPr>
        <p:spPr bwMode="auto">
          <a:xfrm rot="16200000" flipH="1">
            <a:off x="2899568" y="3377406"/>
            <a:ext cx="669925" cy="541338"/>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09600"/>
            <a:ext cx="9144000" cy="990600"/>
          </a:xfrm>
        </p:spPr>
        <p:txBody>
          <a:bodyPr/>
          <a:lstStyle/>
          <a:p>
            <a:pPr algn="ctr"/>
            <a:r>
              <a:rPr lang="en-IE" noProof="0" dirty="0" smtClean="0"/>
              <a:t>Reed Solomon Encoding</a:t>
            </a:r>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8</a:t>
            </a:fld>
            <a:endParaRPr lang="en-US" dirty="0" smtClean="0"/>
          </a:p>
        </p:txBody>
      </p:sp>
      <p:pic>
        <p:nvPicPr>
          <p:cNvPr id="6" name="Picture 3"/>
          <p:cNvPicPr>
            <a:picLocks noChangeAspect="1" noChangeArrowheads="1"/>
          </p:cNvPicPr>
          <p:nvPr/>
        </p:nvPicPr>
        <p:blipFill>
          <a:blip r:embed="rId2" cstate="print"/>
          <a:srcRect b="21822"/>
          <a:stretch>
            <a:fillRect/>
          </a:stretch>
        </p:blipFill>
        <p:spPr bwMode="auto">
          <a:xfrm>
            <a:off x="152400" y="4044775"/>
            <a:ext cx="8698707" cy="1898825"/>
          </a:xfrm>
          <a:prstGeom prst="rect">
            <a:avLst/>
          </a:prstGeom>
          <a:noFill/>
          <a:ln w="9525">
            <a:noFill/>
            <a:miter lim="800000"/>
            <a:headEnd/>
            <a:tailEnd/>
          </a:ln>
        </p:spPr>
      </p:pic>
      <p:sp>
        <p:nvSpPr>
          <p:cNvPr id="7" name="Content Placeholder 2"/>
          <p:cNvSpPr>
            <a:spLocks noGrp="1"/>
          </p:cNvSpPr>
          <p:nvPr>
            <p:ph idx="1"/>
          </p:nvPr>
        </p:nvSpPr>
        <p:spPr bwMode="auto">
          <a:xfrm>
            <a:off x="521493" y="1600200"/>
            <a:ext cx="8229600" cy="2944796"/>
          </a:xfrm>
          <a:noFill/>
          <a:ln>
            <a:miter lim="800000"/>
            <a:headEnd/>
            <a:tailEnd/>
          </a:ln>
        </p:spPr>
        <p:txBody>
          <a:bodyPr vert="horz" wrap="square" lIns="91440" tIns="45720" rIns="91440" bIns="45720" numCol="1" anchor="t" anchorCtr="0" compatLnSpc="1">
            <a:prstTxWarp prst="textNoShape">
              <a:avLst/>
            </a:prstTxWarp>
          </a:bodyPr>
          <a:lstStyle/>
          <a:p>
            <a:pPr lvl="1"/>
            <a:r>
              <a:rPr lang="en-IE" sz="2400" noProof="0" smtClean="0"/>
              <a:t>Applied to data payload only </a:t>
            </a:r>
            <a:endParaRPr lang="en-IE" sz="2400" noProof="0" dirty="0" smtClean="0"/>
          </a:p>
          <a:p>
            <a:pPr lvl="2"/>
            <a:r>
              <a:rPr lang="en-IE" sz="2000" noProof="0" smtClean="0"/>
              <a:t>The PHR has a SECDED code for error detection and correction</a:t>
            </a:r>
            <a:endParaRPr lang="en-IE" sz="2000" noProof="0" dirty="0" smtClean="0"/>
          </a:p>
          <a:p>
            <a:pPr lvl="1"/>
            <a:r>
              <a:rPr lang="en-IE" sz="2400" noProof="0" smtClean="0"/>
              <a:t>Bytes reshaped into sextets</a:t>
            </a:r>
            <a:endParaRPr lang="en-IE" sz="2400" noProof="0" dirty="0" smtClean="0"/>
          </a:p>
          <a:p>
            <a:pPr lvl="1"/>
            <a:r>
              <a:rPr lang="en-IE" sz="2400" noProof="0" smtClean="0"/>
              <a:t>Every 55 sextets has 8 parity sextets added</a:t>
            </a:r>
            <a:endParaRPr lang="en-IE" sz="2400" noProof="0" dirty="0" smtClean="0"/>
          </a:p>
          <a:p>
            <a:pPr lvl="1"/>
            <a:r>
              <a:rPr lang="en-IE" sz="2400" noProof="0" smtClean="0"/>
              <a:t>Shortened code used for less than 55 sextets</a:t>
            </a:r>
            <a:endParaRPr lang="en-IE" sz="2400" noProof="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0" y="609600"/>
            <a:ext cx="9144000" cy="914400"/>
          </a:xfrm>
        </p:spPr>
        <p:txBody>
          <a:bodyPr/>
          <a:lstStyle/>
          <a:p>
            <a:pPr algn="ctr"/>
            <a:r>
              <a:rPr lang="en-IE" dirty="0" smtClean="0"/>
              <a:t>BPM/BPSK UWB PHY – NEW ELEMENTS  </a:t>
            </a:r>
            <a:endParaRPr lang="en-IE" noProof="0" dirty="0" smtClean="0"/>
          </a:p>
        </p:txBody>
      </p:sp>
      <p:sp>
        <p:nvSpPr>
          <p:cNvPr id="14339" name="Footer Placeholder 4"/>
          <p:cNvSpPr>
            <a:spLocks noGrp="1"/>
          </p:cNvSpPr>
          <p:nvPr>
            <p:ph type="ftr" sz="quarter" idx="10"/>
          </p:nvPr>
        </p:nvSpPr>
        <p:spPr>
          <a:xfrm>
            <a:off x="5357813" y="6475413"/>
            <a:ext cx="3533775" cy="184150"/>
          </a:xfrm>
          <a:noFill/>
        </p:spPr>
        <p:txBody>
          <a:bodyPr/>
          <a:lstStyle/>
          <a:p>
            <a:r>
              <a:rPr lang="en-US" smtClean="0"/>
              <a:t>Verso, Mc Laughlin (</a:t>
            </a:r>
            <a:r>
              <a:rPr lang="en-US" dirty="0" smtClean="0"/>
              <a:t>DecaWave)</a:t>
            </a:r>
          </a:p>
        </p:txBody>
      </p:sp>
      <p:sp>
        <p:nvSpPr>
          <p:cNvPr id="14340" name="Slide Number Placeholder 5"/>
          <p:cNvSpPr>
            <a:spLocks noGrp="1"/>
          </p:cNvSpPr>
          <p:nvPr>
            <p:ph type="sldNum" sz="quarter" idx="11"/>
          </p:nvPr>
        </p:nvSpPr>
        <p:spPr>
          <a:xfrm>
            <a:off x="4403725" y="6475413"/>
            <a:ext cx="412750" cy="184150"/>
          </a:xfrm>
          <a:noFill/>
        </p:spPr>
        <p:txBody>
          <a:bodyPr/>
          <a:lstStyle/>
          <a:p>
            <a:r>
              <a:rPr lang="en-US" smtClean="0"/>
              <a:t>Slide </a:t>
            </a:r>
            <a:fld id="{32F400FC-C9D9-4156-B3B1-549D8D0FB2CF}" type="slidenum">
              <a:rPr lang="en-US" smtClean="0"/>
              <a:pPr/>
              <a:t>9</a:t>
            </a:fld>
            <a:endParaRPr lang="en-US" dirty="0" smtClean="0"/>
          </a:p>
        </p:txBody>
      </p:sp>
      <p:sp>
        <p:nvSpPr>
          <p:cNvPr id="14341" name="Content Placeholder 8"/>
          <p:cNvSpPr>
            <a:spLocks noGrp="1"/>
          </p:cNvSpPr>
          <p:nvPr>
            <p:ph idx="1"/>
          </p:nvPr>
        </p:nvSpPr>
        <p:spPr>
          <a:xfrm>
            <a:off x="381000" y="1371600"/>
            <a:ext cx="8382000" cy="4953000"/>
          </a:xfrm>
        </p:spPr>
        <p:txBody>
          <a:bodyPr/>
          <a:lstStyle/>
          <a:p>
            <a:r>
              <a:rPr lang="en-IE" sz="2800" noProof="0" dirty="0" smtClean="0"/>
              <a:t>The following new elements (</a:t>
            </a:r>
            <a:r>
              <a:rPr lang="en-IE" sz="2800" noProof="0" dirty="0" err="1" smtClean="0"/>
              <a:t>wrt</a:t>
            </a:r>
            <a:r>
              <a:rPr lang="en-IE" sz="2800" noProof="0" dirty="0" smtClean="0"/>
              <a:t> 4a) give improved performance and utility to the BPM/BPSK UWB PHY</a:t>
            </a:r>
          </a:p>
          <a:p>
            <a:pPr lvl="1"/>
            <a:r>
              <a:rPr lang="en-IE" sz="2400" noProof="0" dirty="0" smtClean="0"/>
              <a:t>Alternative SFD sequences that give </a:t>
            </a:r>
          </a:p>
          <a:p>
            <a:pPr lvl="2"/>
            <a:r>
              <a:rPr lang="en-IE" sz="2000" dirty="0" smtClean="0"/>
              <a:t>6</a:t>
            </a:r>
            <a:r>
              <a:rPr lang="en-IE" sz="2000" noProof="0" dirty="0" smtClean="0">
                <a:solidFill>
                  <a:srgbClr val="FF0000"/>
                </a:solidFill>
              </a:rPr>
              <a:t> </a:t>
            </a:r>
            <a:r>
              <a:rPr lang="en-IE" sz="2000" noProof="0" dirty="0" smtClean="0"/>
              <a:t>dB performance boost to 110 kbps data </a:t>
            </a:r>
            <a:r>
              <a:rPr lang="en-IE" sz="2000" dirty="0" smtClean="0"/>
              <a:t>rate at 1% PER, </a:t>
            </a:r>
            <a:r>
              <a:rPr lang="en-IE" sz="2000" noProof="0" dirty="0" smtClean="0"/>
              <a:t>and</a:t>
            </a:r>
          </a:p>
          <a:p>
            <a:pPr lvl="2"/>
            <a:r>
              <a:rPr lang="en-IE" sz="2000" dirty="0" smtClean="0"/>
              <a:t>7</a:t>
            </a:r>
            <a:r>
              <a:rPr lang="en-IE" sz="2000" noProof="0" dirty="0" smtClean="0">
                <a:solidFill>
                  <a:srgbClr val="FF0000"/>
                </a:solidFill>
              </a:rPr>
              <a:t> </a:t>
            </a:r>
            <a:r>
              <a:rPr lang="en-IE" sz="2000" noProof="0" dirty="0" smtClean="0"/>
              <a:t>dB performance boost in 850 kbps data rate at 1% PER</a:t>
            </a:r>
          </a:p>
          <a:p>
            <a:pPr lvl="1"/>
            <a:r>
              <a:rPr lang="en-IE" sz="2400" noProof="0" dirty="0" smtClean="0"/>
              <a:t>A wider set of preamble lengths allowing PSR selection to match data rate and application needs more closely  </a:t>
            </a:r>
          </a:p>
          <a:p>
            <a:pPr lvl="2"/>
            <a:r>
              <a:rPr lang="en-IE" sz="2000" noProof="0" dirty="0" smtClean="0"/>
              <a:t>64, 128, 256, 512, 1024, 1536, 2048, 4096</a:t>
            </a:r>
          </a:p>
          <a:p>
            <a:pPr lvl="1"/>
            <a:r>
              <a:rPr lang="en-IE" sz="2400" noProof="0" dirty="0" smtClean="0"/>
              <a:t>Support for longer PHY data payload for PAC applications needing more throughput or longer messages</a:t>
            </a:r>
          </a:p>
          <a:p>
            <a:pPr lvl="1"/>
            <a:r>
              <a:rPr lang="en-IE" sz="2400" dirty="0" smtClean="0"/>
              <a:t>Option to send PHR at 6.8Mbps</a:t>
            </a:r>
            <a:endParaRPr lang="en-IE" sz="2400" noProof="0" dirty="0" smtClean="0"/>
          </a:p>
          <a:p>
            <a:pPr lvl="1"/>
            <a:r>
              <a:rPr lang="en-IE" sz="2400" noProof="0" dirty="0" smtClean="0"/>
              <a:t>Additional PRF options under consideration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a:noFill/>
      </a:spPr>
      <a:bodyPr wrap="none" rtlCol="0">
        <a:spAutoFit/>
      </a:bodyPr>
      <a:lstStyle>
        <a:defPPr>
          <a:defRPr dirty="0" smtClean="0">
            <a:latin typeface="+mn-lt"/>
          </a:defRPr>
        </a:defPPr>
      </a:lstStyle>
    </a:tx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17694</TotalTime>
  <Words>1735</Words>
  <Application>Microsoft Office PowerPoint</Application>
  <PresentationFormat>On-screen Show (4:3)</PresentationFormat>
  <Paragraphs>521</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Slide 1</vt:lpstr>
      <vt:lpstr>UWB PHY contribution to TG8</vt:lpstr>
      <vt:lpstr>UWB PHY Recommendation for 802.15.8</vt:lpstr>
      <vt:lpstr>BPM/BPSK UWB PHY MAIN ELEMENTS</vt:lpstr>
      <vt:lpstr>Preamble and SFD</vt:lpstr>
      <vt:lpstr>PHR and Data Symbols</vt:lpstr>
      <vt:lpstr>Convolutional Coding of Data and PHR</vt:lpstr>
      <vt:lpstr>Reed Solomon Encoding</vt:lpstr>
      <vt:lpstr>BPM/BPSK UWB PHY – NEW ELEMENTS  </vt:lpstr>
      <vt:lpstr>UWB PHY for 802.15.8</vt:lpstr>
      <vt:lpstr>UWB PHY COMMON BAND PLAN</vt:lpstr>
      <vt:lpstr>BPM/BPSK UWB PHY Simulation Results Note: These all use the new proposed SFDs</vt:lpstr>
      <vt:lpstr>AWGN Performance:110kbps, 1GHz BW, 16MHz PRF</vt:lpstr>
      <vt:lpstr>AWGN Performance:110kbps, 500MHz BW, 16MHz PRF</vt:lpstr>
      <vt:lpstr>AWGN Performance:110kbps, 500MHz BW, 64MHz PRF</vt:lpstr>
      <vt:lpstr>AWGN Performance:850kbps, 500MHz BW, 16MHz PRF</vt:lpstr>
      <vt:lpstr>AWGN Performance:850kbps, 500MHz BW, 64MHz PRF</vt:lpstr>
      <vt:lpstr>AWGN Performance:6.8Mbps, 500MHz BW, 16MHz PRF</vt:lpstr>
      <vt:lpstr>AWGN Performance:6.8Mbps, 500MHz BW, 64MHz PRF</vt:lpstr>
      <vt:lpstr>Measured AWGN performance of real Qualified Silicon</vt:lpstr>
      <vt:lpstr>15.4a SFD and Proposed SFD</vt:lpstr>
      <vt:lpstr>Slide 22</vt:lpstr>
      <vt:lpstr>15.4a SFD vs Proposed SFD:850kbps, 500MHz BW, 64MHz PRF</vt:lpstr>
      <vt:lpstr>15.4a vs Proposed SFD:110kbps, 500MHz BW, 16MHz PRF</vt:lpstr>
      <vt:lpstr>15.4a vs Proposed SFD:110kbps, 500MHz BW, 64MHz PRF</vt:lpstr>
      <vt:lpstr>Option to send PHR at 6.8 Mbps</vt:lpstr>
      <vt:lpstr>Conclusion</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Michael McLaughlin</cp:lastModifiedBy>
  <cp:revision>803</cp:revision>
  <cp:lastPrinted>1998-02-10T13:28:06Z</cp:lastPrinted>
  <dcterms:created xsi:type="dcterms:W3CDTF">1999-11-08T18:59:45Z</dcterms:created>
  <dcterms:modified xsi:type="dcterms:W3CDTF">2014-05-07T15:32:44Z</dcterms:modified>
</cp:coreProperties>
</file>